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95" r:id="rId3"/>
    <p:sldId id="396" r:id="rId4"/>
    <p:sldId id="399" r:id="rId5"/>
    <p:sldId id="400" r:id="rId6"/>
    <p:sldId id="401" r:id="rId7"/>
    <p:sldId id="404" r:id="rId8"/>
    <p:sldId id="397" r:id="rId9"/>
    <p:sldId id="405" r:id="rId10"/>
    <p:sldId id="369" r:id="rId11"/>
    <p:sldId id="376" r:id="rId12"/>
    <p:sldId id="378" r:id="rId13"/>
    <p:sldId id="366" r:id="rId14"/>
    <p:sldId id="361" r:id="rId15"/>
  </p:sldIdLst>
  <p:sldSz cx="9144000" cy="6858000" type="screen4x3"/>
  <p:notesSz cx="10234613" cy="70993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9575" autoAdjust="0"/>
  </p:normalViewPr>
  <p:slideViewPr>
    <p:cSldViewPr>
      <p:cViewPr>
        <p:scale>
          <a:sx n="150" d="100"/>
          <a:sy n="150" d="100"/>
        </p:scale>
        <p:origin x="1356" y="8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2" d="100"/>
          <a:sy n="112" d="100"/>
        </p:scale>
        <p:origin x="21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latinLnBrk="1" hangingPunct="1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latinLnBrk="1" hangingPunct="1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24E20F5-528A-42D5-9278-577BA255F716}" type="datetimeFigureOut">
              <a:rPr lang="ko-KR" altLang="en-US"/>
              <a:pPr>
                <a:defRPr/>
              </a:pPr>
              <a:t>2018-05-01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latinLnBrk="1" hangingPunct="1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/>
            </a:lvl1pPr>
          </a:lstStyle>
          <a:p>
            <a:pPr>
              <a:defRPr/>
            </a:pPr>
            <a:fld id="{0DD2140E-65F9-4A5C-B138-E687199D29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609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8425547B-CA57-491F-A043-F5024F002CB0}" type="datetimeFigureOut">
              <a:rPr lang="ko-KR" altLang="en-US"/>
              <a:pPr>
                <a:defRPr/>
              </a:pPr>
              <a:t>2018-05-01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9B26857-3123-4886-BC26-C058EFE46A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81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8BE468C-8FBD-40B6-961E-7427CE2B4AF2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kumimoji="0"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9645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8BE468C-8FBD-40B6-961E-7427CE2B4AF2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4</a:t>
            </a:fld>
            <a:endParaRPr kumimoji="0"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258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가장 기본이 되는 컴포넌트</a:t>
            </a:r>
            <a:r>
              <a:rPr lang="en-US" altLang="ko-KR" smtClean="0"/>
              <a:t>. Q</a:t>
            </a:r>
            <a:r>
              <a:rPr lang="ko-KR" altLang="en-US" smtClean="0"/>
              <a:t>라는 </a:t>
            </a:r>
            <a:r>
              <a:rPr lang="en-US" altLang="ko-KR" smtClean="0"/>
              <a:t>state</a:t>
            </a:r>
            <a:r>
              <a:rPr lang="ko-KR" altLang="en-US" smtClean="0"/>
              <a:t>를 저장하는 역할을 한다</a:t>
            </a:r>
            <a:r>
              <a:rPr lang="en-US" altLang="ko-KR" smtClean="0"/>
              <a:t>. T+delta</a:t>
            </a:r>
          </a:p>
          <a:p>
            <a:endParaRPr lang="ko-KR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546CA03-1A0A-41C0-BC20-307FECCFCF7B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6</a:t>
            </a:fld>
            <a:endParaRPr kumimoji="0"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6730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Enable</a:t>
            </a:r>
            <a:r>
              <a:rPr lang="ko-KR" altLang="en-US" smtClean="0"/>
              <a:t>이 </a:t>
            </a:r>
            <a:r>
              <a:rPr lang="en-US" altLang="ko-KR" smtClean="0"/>
              <a:t>clock</a:t>
            </a:r>
            <a:r>
              <a:rPr lang="ko-KR" altLang="en-US" smtClean="0"/>
              <a:t>으로 대체하는것 자세히 설명</a:t>
            </a:r>
            <a:r>
              <a:rPr lang="en-US" altLang="ko-KR" smtClean="0"/>
              <a:t>. Nor</a:t>
            </a:r>
            <a:r>
              <a:rPr lang="ko-KR" altLang="en-US" smtClean="0"/>
              <a:t>게이트 </a:t>
            </a:r>
            <a:r>
              <a:rPr lang="en-US" altLang="ko-KR" smtClean="0"/>
              <a:t>and</a:t>
            </a:r>
            <a:r>
              <a:rPr lang="ko-KR" altLang="en-US" smtClean="0"/>
              <a:t>로 바꾸기</a:t>
            </a:r>
            <a:endParaRPr lang="en-US" altLang="ko-KR" smtClean="0"/>
          </a:p>
          <a:p>
            <a:endParaRPr lang="ko-KR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65E21BF-FCBB-48E7-AD7A-D1BFAA40BEC6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7</a:t>
            </a:fld>
            <a:endParaRPr kumimoji="0"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0534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State machine </a:t>
            </a:r>
            <a:r>
              <a:rPr lang="ko-KR" altLang="en-US" sz="1000" smtClean="0">
                <a:solidFill>
                  <a:srgbClr val="FF0000"/>
                </a:solidFill>
              </a:rPr>
              <a:t>설명</a:t>
            </a:r>
            <a:r>
              <a:rPr lang="en-US" altLang="ko-KR" sz="1000" smtClean="0">
                <a:solidFill>
                  <a:srgbClr val="FF0000"/>
                </a:solidFill>
              </a:rPr>
              <a:t>. Timing</a:t>
            </a:r>
            <a:r>
              <a:rPr lang="ko-KR" altLang="en-US" sz="1000" smtClean="0">
                <a:solidFill>
                  <a:srgbClr val="FF0000"/>
                </a:solidFill>
              </a:rPr>
              <a:t>이 </a:t>
            </a:r>
            <a:r>
              <a:rPr lang="en-US" altLang="ko-KR" sz="1000" smtClean="0">
                <a:solidFill>
                  <a:srgbClr val="FF0000"/>
                </a:solidFill>
              </a:rPr>
              <a:t>state</a:t>
            </a:r>
            <a:r>
              <a:rPr lang="ko-KR" altLang="en-US" sz="1000" smtClean="0">
                <a:solidFill>
                  <a:srgbClr val="FF0000"/>
                </a:solidFill>
              </a:rPr>
              <a:t>에 영향을 미침</a:t>
            </a:r>
            <a:r>
              <a:rPr lang="en-US" altLang="ko-KR" sz="1000" smtClean="0">
                <a:solidFill>
                  <a:srgbClr val="FF0000"/>
                </a:solidFill>
              </a:rPr>
              <a:t>. </a:t>
            </a:r>
            <a:r>
              <a:rPr lang="ko-KR" altLang="en-US" sz="1000" smtClean="0">
                <a:solidFill>
                  <a:srgbClr val="FF0000"/>
                </a:solidFill>
              </a:rPr>
              <a:t>친숙한 </a:t>
            </a:r>
            <a:r>
              <a:rPr lang="en-US" altLang="ko-KR" sz="1000" smtClean="0">
                <a:solidFill>
                  <a:srgbClr val="FF0000"/>
                </a:solidFill>
              </a:rPr>
              <a:t>ch3 oscillator </a:t>
            </a:r>
            <a:r>
              <a:rPr lang="ko-KR" altLang="en-US" sz="1000" smtClean="0">
                <a:solidFill>
                  <a:srgbClr val="FF0000"/>
                </a:solidFill>
              </a:rPr>
              <a:t>사용해서 설명</a:t>
            </a:r>
            <a:r>
              <a:rPr lang="en-US" altLang="ko-KR" sz="1000" smtClean="0">
                <a:solidFill>
                  <a:srgbClr val="FF0000"/>
                </a:solidFill>
              </a:rPr>
              <a:t>. Wire</a:t>
            </a:r>
            <a:r>
              <a:rPr lang="ko-KR" altLang="en-US" sz="1000" smtClean="0">
                <a:solidFill>
                  <a:srgbClr val="FF0000"/>
                </a:solidFill>
              </a:rPr>
              <a:t>사이 영향 미침</a:t>
            </a:r>
            <a:endParaRPr lang="en-US" altLang="ko-KR" sz="1000" smtClean="0">
              <a:solidFill>
                <a:srgbClr val="FF0000"/>
              </a:solidFill>
            </a:endParaRPr>
          </a:p>
          <a:p>
            <a:r>
              <a:rPr lang="en-US" altLang="ko-KR" sz="1000" smtClean="0">
                <a:solidFill>
                  <a:srgbClr val="FF0000"/>
                </a:solidFill>
              </a:rPr>
              <a:t>Timing</a:t>
            </a:r>
            <a:r>
              <a:rPr lang="ko-KR" altLang="en-US" sz="1000" smtClean="0">
                <a:solidFill>
                  <a:srgbClr val="FF0000"/>
                </a:solidFill>
              </a:rPr>
              <a:t>을 동기화 시켜주는게 중요</a:t>
            </a:r>
            <a:r>
              <a:rPr lang="en-US" altLang="ko-KR" sz="1000" smtClean="0">
                <a:solidFill>
                  <a:srgbClr val="FF0000"/>
                </a:solidFill>
              </a:rPr>
              <a:t>. Clock </a:t>
            </a:r>
            <a:r>
              <a:rPr lang="ko-KR" altLang="en-US" sz="1000" smtClean="0">
                <a:solidFill>
                  <a:srgbClr val="FF0000"/>
                </a:solidFill>
              </a:rPr>
              <a:t>개념</a:t>
            </a:r>
            <a:endParaRPr lang="en-US" altLang="ko-KR" sz="1000" smtClean="0">
              <a:solidFill>
                <a:srgbClr val="FF0000"/>
              </a:solidFill>
            </a:endParaRPr>
          </a:p>
          <a:p>
            <a:endParaRPr lang="ko-KR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8BE468C-8FBD-40B6-961E-7427CE2B4AF2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9</a:t>
            </a:fld>
            <a:endParaRPr kumimoji="0"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3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1000" smtClean="0">
                <a:solidFill>
                  <a:srgbClr val="FF0000"/>
                </a:solidFill>
              </a:rPr>
              <a:t>State machine </a:t>
            </a:r>
            <a:r>
              <a:rPr lang="ko-KR" altLang="en-US" sz="1000" smtClean="0">
                <a:solidFill>
                  <a:srgbClr val="FF0000"/>
                </a:solidFill>
              </a:rPr>
              <a:t>설명</a:t>
            </a:r>
            <a:r>
              <a:rPr lang="en-US" altLang="ko-KR" sz="1000" smtClean="0">
                <a:solidFill>
                  <a:srgbClr val="FF0000"/>
                </a:solidFill>
              </a:rPr>
              <a:t>. Timing</a:t>
            </a:r>
            <a:r>
              <a:rPr lang="ko-KR" altLang="en-US" sz="1000" smtClean="0">
                <a:solidFill>
                  <a:srgbClr val="FF0000"/>
                </a:solidFill>
              </a:rPr>
              <a:t>이 </a:t>
            </a:r>
            <a:r>
              <a:rPr lang="en-US" altLang="ko-KR" sz="1000" smtClean="0">
                <a:solidFill>
                  <a:srgbClr val="FF0000"/>
                </a:solidFill>
              </a:rPr>
              <a:t>state</a:t>
            </a:r>
            <a:r>
              <a:rPr lang="ko-KR" altLang="en-US" sz="1000" smtClean="0">
                <a:solidFill>
                  <a:srgbClr val="FF0000"/>
                </a:solidFill>
              </a:rPr>
              <a:t>에 영향을 미침</a:t>
            </a:r>
            <a:r>
              <a:rPr lang="en-US" altLang="ko-KR" sz="1000" smtClean="0">
                <a:solidFill>
                  <a:srgbClr val="FF0000"/>
                </a:solidFill>
              </a:rPr>
              <a:t>. </a:t>
            </a:r>
            <a:r>
              <a:rPr lang="ko-KR" altLang="en-US" sz="1000" smtClean="0">
                <a:solidFill>
                  <a:srgbClr val="FF0000"/>
                </a:solidFill>
              </a:rPr>
              <a:t>친숙한 </a:t>
            </a:r>
            <a:r>
              <a:rPr lang="en-US" altLang="ko-KR" sz="1000" smtClean="0">
                <a:solidFill>
                  <a:srgbClr val="FF0000"/>
                </a:solidFill>
              </a:rPr>
              <a:t>ch3 oscillator </a:t>
            </a:r>
            <a:r>
              <a:rPr lang="ko-KR" altLang="en-US" sz="1000" smtClean="0">
                <a:solidFill>
                  <a:srgbClr val="FF0000"/>
                </a:solidFill>
              </a:rPr>
              <a:t>사용해서 설명</a:t>
            </a:r>
            <a:r>
              <a:rPr lang="en-US" altLang="ko-KR" sz="1000" smtClean="0">
                <a:solidFill>
                  <a:srgbClr val="FF0000"/>
                </a:solidFill>
              </a:rPr>
              <a:t>. Wire</a:t>
            </a:r>
            <a:r>
              <a:rPr lang="ko-KR" altLang="en-US" sz="1000" smtClean="0">
                <a:solidFill>
                  <a:srgbClr val="FF0000"/>
                </a:solidFill>
              </a:rPr>
              <a:t>사이 영향 미침</a:t>
            </a:r>
            <a:endParaRPr lang="en-US" altLang="ko-KR" sz="1000" smtClean="0">
              <a:solidFill>
                <a:srgbClr val="FF0000"/>
              </a:solidFill>
            </a:endParaRPr>
          </a:p>
          <a:p>
            <a:r>
              <a:rPr lang="en-US" altLang="ko-KR" sz="1000" smtClean="0">
                <a:solidFill>
                  <a:srgbClr val="FF0000"/>
                </a:solidFill>
              </a:rPr>
              <a:t>Timing</a:t>
            </a:r>
            <a:r>
              <a:rPr lang="ko-KR" altLang="en-US" sz="1000" smtClean="0">
                <a:solidFill>
                  <a:srgbClr val="FF0000"/>
                </a:solidFill>
              </a:rPr>
              <a:t>을 동기화 시켜주는게 중요</a:t>
            </a:r>
            <a:r>
              <a:rPr lang="en-US" altLang="ko-KR" sz="1000" smtClean="0">
                <a:solidFill>
                  <a:srgbClr val="FF0000"/>
                </a:solidFill>
              </a:rPr>
              <a:t>. Clock </a:t>
            </a:r>
            <a:r>
              <a:rPr lang="ko-KR" altLang="en-US" sz="1000" smtClean="0">
                <a:solidFill>
                  <a:srgbClr val="FF0000"/>
                </a:solidFill>
              </a:rPr>
              <a:t>개념</a:t>
            </a:r>
            <a:endParaRPr lang="en-US" altLang="ko-KR" sz="1000" smtClean="0">
              <a:solidFill>
                <a:srgbClr val="FF0000"/>
              </a:solidFill>
            </a:endParaRPr>
          </a:p>
          <a:p>
            <a:endParaRPr lang="ko-KR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8BE468C-8FBD-40B6-961E-7427CE2B4AF2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10</a:t>
            </a:fld>
            <a:endParaRPr kumimoji="0"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509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451EE15-6DC2-461F-8724-6515E02DD95B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13</a:t>
            </a:fld>
            <a:endParaRPr kumimoji="0"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092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1AA4685-6A58-486F-8DE0-04B9C8B0B8E0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14</a:t>
            </a:fld>
            <a:endParaRPr kumimoji="0"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001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1101719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997838" y="2786058"/>
            <a:ext cx="7203960" cy="335758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F76EE-BFC5-45F5-9C27-DFB39582E78E}" type="datetime1">
              <a:rPr lang="ko-KR" altLang="en-US"/>
              <a:pPr>
                <a:defRPr/>
              </a:pPr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2038E-C497-418E-B552-6211FFC2CD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5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442890" y="1249010"/>
            <a:ext cx="8272514" cy="1588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>
            <a:lvl1pPr algn="l">
              <a:defRPr sz="3500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86346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4FB66-9B3F-42BE-8052-DC45EF0E1AFE}" type="datetime1">
              <a:rPr lang="ko-KR" altLang="en-US"/>
              <a:pPr>
                <a:defRPr/>
              </a:pPr>
              <a:t>2018-05-01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38CF5-0C86-419E-B061-83206C895F8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31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425002" y="4221088"/>
            <a:ext cx="8272514" cy="1588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5790"/>
            <a:ext cx="8229600" cy="2304256"/>
          </a:xfrm>
        </p:spPr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46FCD-CC84-45A5-A48A-AF5A46D9DC71}" type="datetime1">
              <a:rPr lang="ko-KR" altLang="en-US"/>
              <a:pPr>
                <a:defRPr/>
              </a:pPr>
              <a:t>2018-05-01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4A0E9-5C59-44D1-B079-D83758AC36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72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82893D2-5FFB-4493-ADA2-50E4531A787B}" type="datetime1">
              <a:rPr lang="ko-KR" altLang="en-US"/>
              <a:pPr>
                <a:defRPr/>
              </a:pPr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5931875-3844-4B2E-9AEA-5A8AF52614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a@rubis.snu.ac.kr" TargetMode="External"/><Relationship Id="rId2" Type="http://schemas.openxmlformats.org/officeDocument/2006/relationships/hyperlink" Target="mailto:cglee@snu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현대하모니 L" panose="02020603020101020101" pitchFamily="18" charset="-127"/>
                <a:ea typeface="현대하모니 L" panose="02020603020101020101" pitchFamily="18" charset="-127"/>
              </a:rPr>
              <a:t>RUBIS</a:t>
            </a:r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14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016050-2EF3-4158-B5AF-D89739E0E104}" type="slidenum">
              <a:rPr lang="ko-KR" altLang="en-US" sz="1200" smtClean="0">
                <a:solidFill>
                  <a:srgbClr val="89898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ko-KR" altLang="en-US" sz="1200" smtClean="0">
              <a:solidFill>
                <a:srgbClr val="898989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148" name="제목 3"/>
          <p:cNvSpPr>
            <a:spLocks noGrp="1"/>
          </p:cNvSpPr>
          <p:nvPr>
            <p:ph type="ctrTitle"/>
          </p:nvPr>
        </p:nvSpPr>
        <p:spPr>
          <a:xfrm>
            <a:off x="685800" y="1101725"/>
            <a:ext cx="7772400" cy="1612900"/>
          </a:xfrm>
        </p:spPr>
        <p:txBody>
          <a:bodyPr/>
          <a:lstStyle/>
          <a:p>
            <a:pPr eaLnBrk="1" hangingPunct="1"/>
            <a:r>
              <a:rPr lang="en-US" altLang="ko-KR" sz="4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Lab. 07</a:t>
            </a:r>
            <a:endParaRPr lang="ko-KR" altLang="en-US" sz="40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998538" y="2786063"/>
            <a:ext cx="7202487" cy="335756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Logic Design Lab.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Spring 2018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Prof. Chang-Gun Lee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hlinkClick r:id="rId2"/>
              </a:rPr>
              <a:t>cglee@snu.ac.kr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TA. </a:t>
            </a:r>
            <a:r>
              <a:rPr lang="en-US" altLang="ko-KR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WonJae</a:t>
            </a:r>
            <a:r>
              <a:rPr lang="en-US" altLang="ko-KR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Jang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TA. </a:t>
            </a:r>
            <a:r>
              <a:rPr lang="en-US" altLang="ko-KR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Wonseok</a:t>
            </a:r>
            <a:r>
              <a:rPr lang="en-US" altLang="ko-KR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Lee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TA. Alena </a:t>
            </a:r>
            <a:r>
              <a:rPr lang="en-US" altLang="ko-KR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Kazakova</a:t>
            </a:r>
            <a:endParaRPr lang="en-US" altLang="ko-KR" dirty="0" smtClean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TA. </a:t>
            </a:r>
            <a:r>
              <a:rPr lang="en-US" altLang="ko-KR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Dongwan</a:t>
            </a:r>
            <a:r>
              <a:rPr lang="en-US" altLang="ko-KR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Kang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hlinkClick r:id="rId3"/>
              </a:rPr>
              <a:t>ta@rubis.snu.ac.kr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 </a:t>
            </a:r>
            <a:endParaRPr lang="en-US" altLang="ko-KR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Simple Oscillator</a:t>
            </a:r>
            <a:endParaRPr lang="ko-KR" altLang="en-US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C7E098-070B-418D-BC36-68C34F6098B5}" type="slidenum">
              <a:rPr lang="ko-KR" altLang="en-US" sz="1200" smtClean="0">
                <a:solidFill>
                  <a:srgbClr val="89898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 smtClean="0">
              <a:solidFill>
                <a:srgbClr val="898989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현대하모니 L" panose="02020603020101020101" pitchFamily="18" charset="-127"/>
                <a:ea typeface="현대하모니 L" panose="02020603020101020101" pitchFamily="18" charset="-127"/>
              </a:rPr>
              <a:t>RUBIS</a:t>
            </a:r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3074" name="Picture 2" descr="and gate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916832"/>
            <a:ext cx="1944216" cy="116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ot gate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426" y="1874604"/>
            <a:ext cx="2313362" cy="125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95117" y="201403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ENABLE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5" name="꺾인 연결선 4"/>
          <p:cNvCxnSpPr>
            <a:stCxn id="3076" idx="3"/>
            <a:endCxn id="26" idx="1"/>
          </p:cNvCxnSpPr>
          <p:nvPr/>
        </p:nvCxnSpPr>
        <p:spPr>
          <a:xfrm flipH="1">
            <a:off x="1691680" y="2501139"/>
            <a:ext cx="5471108" cy="266259"/>
          </a:xfrm>
          <a:prstGeom prst="bentConnector5">
            <a:avLst>
              <a:gd name="adj1" fmla="val -4178"/>
              <a:gd name="adj2" fmla="val 465851"/>
              <a:gd name="adj3" fmla="val 104178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91680" y="2582732"/>
            <a:ext cx="1317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FEEDBACK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9209" y="231647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#0</a:t>
            </a:r>
            <a:endParaRPr lang="ko-KR" altLang="en-US" b="1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93752" y="231543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#5</a:t>
            </a:r>
            <a:endParaRPr lang="ko-KR" altLang="en-US" b="1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33" y="4111401"/>
            <a:ext cx="8820472" cy="4720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27474" y="4828545"/>
            <a:ext cx="38106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How to implement gate delay ?</a:t>
            </a:r>
          </a:p>
          <a:p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Example &gt;</a:t>
            </a:r>
          </a:p>
          <a:p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	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wire </a:t>
            </a:r>
            <a:r>
              <a:rPr lang="en-US" altLang="ko-KR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tmp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;</a:t>
            </a:r>
          </a:p>
          <a:p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	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assign </a:t>
            </a:r>
            <a:r>
              <a:rPr lang="en-US" altLang="ko-KR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#5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tmp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= </a:t>
            </a:r>
            <a:r>
              <a:rPr lang="en-US" altLang="ko-KR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tmp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&amp; 1;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346325"/>
            <a:ext cx="8229600" cy="2303463"/>
          </a:xfrm>
        </p:spPr>
        <p:txBody>
          <a:bodyPr/>
          <a:lstStyle/>
          <a:p>
            <a:r>
              <a:rPr lang="en-US" altLang="ko-KR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Lab</a:t>
            </a:r>
            <a:endParaRPr lang="ko-KR" altLang="en-US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30DD87-1C91-4910-AD5B-35A6EB447712}" type="slidenum">
              <a:rPr lang="ko-KR" altLang="en-US" sz="1200" smtClean="0">
                <a:solidFill>
                  <a:srgbClr val="89898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 smtClean="0">
              <a:solidFill>
                <a:srgbClr val="898989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현대하모니 L" panose="02020603020101020101" pitchFamily="18" charset="-127"/>
                <a:ea typeface="현대하모니 L" panose="02020603020101020101" pitchFamily="18" charset="-127"/>
              </a:rPr>
              <a:t>RUBIS</a:t>
            </a:r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Today</a:t>
            </a:r>
            <a:endParaRPr lang="ko-KR" altLang="en-US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0E0BD4-621A-4A4E-9840-61DC41D9730E}" type="slidenum">
              <a:rPr lang="ko-KR" altLang="en-US" sz="1200" smtClean="0">
                <a:solidFill>
                  <a:srgbClr val="89898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200" smtClean="0">
              <a:solidFill>
                <a:srgbClr val="898989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1748" name="내용 개체 틀 2"/>
          <p:cNvSpPr txBox="1">
            <a:spLocks/>
          </p:cNvSpPr>
          <p:nvPr/>
        </p:nvSpPr>
        <p:spPr bwMode="auto">
          <a:xfrm>
            <a:off x="539750" y="1557338"/>
            <a:ext cx="82296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  <a:defRPr/>
            </a:pPr>
            <a:r>
              <a:rPr lang="en-US" altLang="ko-KR" sz="2000" dirty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Implement </a:t>
            </a:r>
            <a:r>
              <a:rPr lang="en-US" altLang="ko-KR" sz="2000" dirty="0" smtClean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 the following in </a:t>
            </a:r>
            <a:r>
              <a:rPr lang="en-US" altLang="ko-KR" sz="2000" dirty="0" smtClean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Verilog and simulate </a:t>
            </a:r>
            <a:r>
              <a:rPr lang="en-US" altLang="ko-KR" sz="2000" dirty="0" smtClean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the </a:t>
            </a:r>
            <a:r>
              <a:rPr lang="en-US" altLang="ko-KR" sz="2000" dirty="0" smtClean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behavior.</a:t>
            </a:r>
            <a:endParaRPr lang="en-US" altLang="ko-KR" sz="2000" dirty="0" smtClean="0">
              <a:latin typeface="현대하모니 L" panose="02020603020101020101" pitchFamily="18" charset="-127"/>
              <a:ea typeface="현대하모니 L" panose="02020603020101020101" pitchFamily="18" charset="-127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ko-KR" sz="2000" dirty="0" smtClean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   (1</a:t>
            </a:r>
            <a:r>
              <a:rPr lang="en-US" altLang="ko-KR" sz="2000" dirty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) </a:t>
            </a:r>
            <a:r>
              <a:rPr lang="en-US" altLang="ko-KR" sz="2000" dirty="0" smtClean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a R-S latch</a:t>
            </a:r>
            <a:endParaRPr lang="en-US" altLang="ko-KR" sz="2000" dirty="0" smtClean="0">
              <a:latin typeface="현대하모니 L" panose="02020603020101020101" pitchFamily="18" charset="-127"/>
              <a:ea typeface="현대하모니 L" panose="02020603020101020101" pitchFamily="18" charset="-127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ko-KR" sz="2000" dirty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  (2</a:t>
            </a:r>
            <a:r>
              <a:rPr lang="en-US" altLang="ko-KR" sz="2000" dirty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) </a:t>
            </a:r>
            <a:r>
              <a:rPr lang="en-US" altLang="ko-KR" sz="2000" dirty="0" smtClean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a gated R-S latch using (1)</a:t>
            </a:r>
            <a:endParaRPr lang="en-US" altLang="ko-KR" sz="2000" dirty="0" smtClean="0">
              <a:latin typeface="현대하모니 L" panose="02020603020101020101" pitchFamily="18" charset="-127"/>
              <a:ea typeface="현대하모니 L" panose="02020603020101020101" pitchFamily="18" charset="-127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ko-KR" sz="2000" dirty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  (3</a:t>
            </a:r>
            <a:r>
              <a:rPr lang="en-US" altLang="ko-KR" sz="2000" dirty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) </a:t>
            </a:r>
            <a:r>
              <a:rPr lang="en-US" altLang="ko-KR" sz="2000" dirty="0" smtClean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an simple oscillator </a:t>
            </a:r>
            <a:endParaRPr lang="en-US" altLang="ko-KR" sz="2000" dirty="0">
              <a:latin typeface="현대하모니 L" panose="02020603020101020101" pitchFamily="18" charset="-127"/>
              <a:ea typeface="현대하모니 L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현대하모니 L" panose="02020603020101020101" pitchFamily="18" charset="-127"/>
                <a:ea typeface="현대하모니 L" panose="02020603020101020101" pitchFamily="18" charset="-127"/>
              </a:rPr>
              <a:t>RUBIS</a:t>
            </a:r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Report</a:t>
            </a:r>
            <a:endParaRPr lang="ko-KR" altLang="en-US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현대하모니 L" panose="02020603020101020101" pitchFamily="18" charset="-127"/>
                <a:ea typeface="현대하모니 L" panose="02020603020101020101" pitchFamily="18" charset="-127"/>
              </a:rPr>
              <a:t>RUBIS</a:t>
            </a:r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560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84AD9D-7F84-44FB-96F6-88FAEC23B6FF}" type="slidenum">
              <a:rPr lang="ko-KR" altLang="en-US" sz="1200" smtClean="0">
                <a:solidFill>
                  <a:srgbClr val="89898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200" smtClean="0">
              <a:solidFill>
                <a:srgbClr val="898989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5605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86313"/>
          </a:xfrm>
        </p:spPr>
        <p:txBody>
          <a:bodyPr/>
          <a:lstStyle/>
          <a:p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Write a report</a:t>
            </a:r>
          </a:p>
          <a:p>
            <a:pPr lvl="1"/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# of pages doesn’t matter</a:t>
            </a:r>
          </a:p>
          <a:p>
            <a:pPr lvl="1"/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Documents should be submitted as PDF file.</a:t>
            </a:r>
          </a:p>
          <a:p>
            <a:pPr lvl="1"/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The file size should be </a:t>
            </a:r>
            <a:r>
              <a:rPr lang="en-US" altLang="ko-KR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less than 15Mb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Due : May, </a:t>
            </a:r>
            <a:r>
              <a:rPr lang="en-US" altLang="ko-KR" b="1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8</a:t>
            </a:r>
            <a:r>
              <a:rPr lang="en-US" altLang="ko-KR" b="1" baseline="300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th</a:t>
            </a:r>
            <a:r>
              <a:rPr lang="en-US" altLang="ko-KR" b="1" baseline="30000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(Before class begins at 7:00pm)</a:t>
            </a:r>
          </a:p>
          <a:p>
            <a:endParaRPr lang="ko-KR" altLang="en-US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smtClean="0"/>
              <a:t>Homework</a:t>
            </a:r>
            <a:endParaRPr lang="ko-KR" altLang="en-US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sp>
        <p:nvSpPr>
          <p:cNvPr id="23557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2F48A4-6004-4448-8152-C45B6E5BF752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pic>
        <p:nvPicPr>
          <p:cNvPr id="4098" name="Picture 2" descr="ê°ì ìë¬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636912"/>
            <a:ext cx="57150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1491897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No Homework !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346325"/>
            <a:ext cx="8229600" cy="2303463"/>
          </a:xfrm>
        </p:spPr>
        <p:txBody>
          <a:bodyPr/>
          <a:lstStyle/>
          <a:p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Sequential logic</a:t>
            </a:r>
            <a:endParaRPr lang="ko-KR" altLang="en-US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E7BA52-4840-41F6-A2F1-2366165ACEC0}" type="slidenum">
              <a:rPr lang="ko-KR" altLang="en-US" sz="1200" smtClean="0">
                <a:solidFill>
                  <a:srgbClr val="89898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200" smtClean="0">
              <a:solidFill>
                <a:srgbClr val="898989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현대하모니 L" panose="02020603020101020101" pitchFamily="18" charset="-127"/>
                <a:ea typeface="현대하모니 L" panose="02020603020101020101" pitchFamily="18" charset="-127"/>
              </a:rPr>
              <a:t>RUBIS</a:t>
            </a:r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80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Sequential 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logic (1)</a:t>
            </a:r>
            <a:endParaRPr lang="ko-KR" altLang="en-US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C7E098-070B-418D-BC36-68C34F6098B5}" type="slidenum">
              <a:rPr lang="ko-KR" altLang="en-US" sz="1200" smtClean="0">
                <a:solidFill>
                  <a:srgbClr val="89898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 dirty="0" smtClean="0">
              <a:solidFill>
                <a:srgbClr val="898989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현대하모니 L" panose="02020603020101020101" pitchFamily="18" charset="-127"/>
                <a:ea typeface="현대하모니 L" panose="02020603020101020101" pitchFamily="18" charset="-127"/>
              </a:rPr>
              <a:t>RUBIS</a:t>
            </a:r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233" name="TextBox 1"/>
          <p:cNvSpPr txBox="1">
            <a:spLocks noChangeArrowheads="1"/>
          </p:cNvSpPr>
          <p:nvPr/>
        </p:nvSpPr>
        <p:spPr bwMode="auto">
          <a:xfrm>
            <a:off x="539750" y="1323975"/>
            <a:ext cx="77507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r>
              <a:rPr lang="en-US" altLang="ko-KR" sz="2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Output is determined by both of </a:t>
            </a:r>
            <a:r>
              <a:rPr lang="en-US" altLang="ko-KR" sz="20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current state</a:t>
            </a:r>
            <a:r>
              <a:rPr lang="en-US" altLang="ko-KR" sz="2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and </a:t>
            </a:r>
            <a:r>
              <a:rPr lang="en-US" altLang="ko-KR" sz="20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input</a:t>
            </a:r>
            <a:r>
              <a:rPr lang="en-US" altLang="ko-KR" sz="2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2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spcBef>
                <a:spcPct val="0"/>
              </a:spcBef>
            </a:pPr>
            <a:r>
              <a:rPr lang="en-US" altLang="ko-KR" sz="2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 save current state, </a:t>
            </a:r>
            <a:r>
              <a:rPr lang="en-US" altLang="ko-KR" sz="20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feedback</a:t>
            </a:r>
            <a:r>
              <a:rPr lang="en-US" altLang="ko-KR" sz="2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is used to implement storage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750" y="2204864"/>
            <a:ext cx="74799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Example &gt; 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sequential logic</a:t>
            </a:r>
          </a:p>
          <a:p>
            <a:endParaRPr lang="en-US" altLang="ko-KR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1"/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If </a:t>
            </a:r>
            <a:r>
              <a:rPr lang="en-US" altLang="ko-KR" sz="1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input == 0 </a:t>
            </a:r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then </a:t>
            </a:r>
            <a:r>
              <a:rPr lang="en-US" altLang="ko-KR" sz="1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hold current status</a:t>
            </a:r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else </a:t>
            </a:r>
            <a:r>
              <a:rPr lang="en-US" altLang="ko-KR" sz="1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if input == 1 </a:t>
            </a:r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then </a:t>
            </a:r>
            <a:r>
              <a:rPr lang="en-US" altLang="ko-KR" sz="1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toggle current status.</a:t>
            </a:r>
          </a:p>
          <a:p>
            <a:pPr lvl="1"/>
            <a:r>
              <a:rPr lang="en-US" altLang="ko-KR" sz="1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Output is same as current status.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075288"/>
              </p:ext>
            </p:extLst>
          </p:nvPr>
        </p:nvGraphicFramePr>
        <p:xfrm>
          <a:off x="611561" y="3959142"/>
          <a:ext cx="3888432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1296144"/>
                <a:gridCol w="1296144"/>
              </a:tblGrid>
              <a:tr h="28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err="1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current_status</a:t>
                      </a:r>
                      <a:endParaRPr lang="ko-KR" altLang="en-US" sz="1300" b="1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input</a:t>
                      </a:r>
                      <a:endParaRPr lang="ko-KR" altLang="en-US" sz="1300" b="1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output</a:t>
                      </a:r>
                      <a:endParaRPr lang="ko-KR" altLang="en-US" sz="1300" b="1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</a:tr>
              <a:tr h="34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</a:tr>
              <a:tr h="34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</a:tr>
              <a:tr h="341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4644008" y="3972272"/>
            <a:ext cx="3837045" cy="1905000"/>
            <a:chOff x="4601104" y="3356992"/>
            <a:chExt cx="3837045" cy="1905000"/>
          </a:xfrm>
        </p:grpSpPr>
        <p:pic>
          <p:nvPicPr>
            <p:cNvPr id="1026" name="Picture 2" descr="xor gate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2222" y="3356992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004048" y="3984088"/>
              <a:ext cx="130195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300" dirty="0" err="1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current_status</a:t>
              </a:r>
              <a:endParaRPr lang="ko-KR" altLang="en-US" sz="13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01104" y="4313931"/>
              <a:ext cx="170431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30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input</a:t>
              </a:r>
              <a:endParaRPr lang="ko-KR" altLang="en-US" sz="13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740352" y="4159932"/>
              <a:ext cx="69779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output</a:t>
              </a:r>
              <a:endParaRPr lang="ko-KR" altLang="en-US" sz="13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cxnSp>
        <p:nvCxnSpPr>
          <p:cNvPr id="13" name="꺾인 연결선 12"/>
          <p:cNvCxnSpPr>
            <a:stCxn id="31" idx="3"/>
            <a:endCxn id="10" idx="1"/>
          </p:cNvCxnSpPr>
          <p:nvPr/>
        </p:nvCxnSpPr>
        <p:spPr>
          <a:xfrm flipH="1" flipV="1">
            <a:off x="5046952" y="4745562"/>
            <a:ext cx="3434101" cy="175844"/>
          </a:xfrm>
          <a:prstGeom prst="bentConnector5">
            <a:avLst>
              <a:gd name="adj1" fmla="val -6657"/>
              <a:gd name="adj2" fmla="val 414252"/>
              <a:gd name="adj3" fmla="val 106657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05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Sequential 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logic (2)</a:t>
            </a:r>
            <a:endParaRPr lang="ko-KR" altLang="en-US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C7E098-070B-418D-BC36-68C34F6098B5}" type="slidenum">
              <a:rPr lang="ko-KR" altLang="en-US" sz="1200" smtClean="0">
                <a:solidFill>
                  <a:srgbClr val="89898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 dirty="0" smtClean="0">
              <a:solidFill>
                <a:srgbClr val="898989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현대하모니 L" panose="02020603020101020101" pitchFamily="18" charset="-127"/>
                <a:ea typeface="현대하모니 L" panose="02020603020101020101" pitchFamily="18" charset="-127"/>
              </a:rPr>
              <a:t>RUBIS</a:t>
            </a:r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3768" y="1285875"/>
            <a:ext cx="3837045" cy="1905000"/>
            <a:chOff x="4601104" y="3356992"/>
            <a:chExt cx="3837045" cy="1905000"/>
          </a:xfrm>
        </p:grpSpPr>
        <p:pic>
          <p:nvPicPr>
            <p:cNvPr id="1026" name="Picture 2" descr="xor gate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2222" y="3356992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004048" y="3984088"/>
              <a:ext cx="130195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300" dirty="0" err="1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current_status</a:t>
              </a:r>
              <a:endParaRPr lang="ko-KR" altLang="en-US" sz="13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01104" y="4313931"/>
              <a:ext cx="170431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30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input</a:t>
              </a:r>
              <a:endParaRPr lang="ko-KR" altLang="en-US" sz="13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740352" y="4159932"/>
              <a:ext cx="69779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output</a:t>
              </a:r>
              <a:endParaRPr lang="ko-KR" altLang="en-US" sz="13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cxnSp>
        <p:nvCxnSpPr>
          <p:cNvPr id="13" name="꺾인 연결선 12"/>
          <p:cNvCxnSpPr>
            <a:stCxn id="31" idx="3"/>
            <a:endCxn id="10" idx="1"/>
          </p:cNvCxnSpPr>
          <p:nvPr/>
        </p:nvCxnSpPr>
        <p:spPr>
          <a:xfrm flipH="1" flipV="1">
            <a:off x="2886712" y="2059165"/>
            <a:ext cx="3434101" cy="175844"/>
          </a:xfrm>
          <a:prstGeom prst="bentConnector5">
            <a:avLst>
              <a:gd name="adj1" fmla="val -6657"/>
              <a:gd name="adj2" fmla="val 414252"/>
              <a:gd name="adj3" fmla="val 106657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83768" y="3153873"/>
            <a:ext cx="20864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Taxonomy …</a:t>
            </a:r>
            <a:endParaRPr lang="ko-KR" altLang="en-US" sz="2500" b="1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3768" y="3660767"/>
            <a:ext cx="4075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Never mind, always work (race O)</a:t>
            </a:r>
          </a:p>
          <a:p>
            <a:pPr lvl="1"/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 Latch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3768" y="4452702"/>
            <a:ext cx="4457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Work only when it is enabled (race O)</a:t>
            </a:r>
          </a:p>
          <a:p>
            <a:pPr lvl="1"/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 Gated latch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3768" y="5244637"/>
            <a:ext cx="5179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Work only when it is edge triggered (race X)</a:t>
            </a:r>
          </a:p>
          <a:p>
            <a:pPr lvl="1"/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  <a:sym typeface="Wingdings" panose="05000000000000000000" pitchFamily="2" charset="2"/>
              </a:rPr>
              <a:t> Flip-flop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4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346325"/>
            <a:ext cx="8229600" cy="2303463"/>
          </a:xfrm>
        </p:spPr>
        <p:txBody>
          <a:bodyPr/>
          <a:lstStyle/>
          <a:p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R-S Latch</a:t>
            </a:r>
            <a:endParaRPr lang="ko-KR" altLang="en-US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E64C90-D3D1-4C62-97B6-2C8A7D4D89AF}" type="slidenum">
              <a:rPr lang="ko-KR" altLang="en-US" sz="1200" smtClean="0">
                <a:solidFill>
                  <a:srgbClr val="89898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 smtClean="0">
              <a:solidFill>
                <a:srgbClr val="898989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현대하모니 L" panose="02020603020101020101" pitchFamily="18" charset="-127"/>
                <a:ea typeface="현대하모니 L" panose="02020603020101020101" pitchFamily="18" charset="-127"/>
              </a:rPr>
              <a:t>RUBIS</a:t>
            </a:r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5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R-S 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Latch</a:t>
            </a:r>
            <a:endParaRPr lang="ko-KR" altLang="en-US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59113" y="652462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RUBIS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B16000-C90E-4E57-8645-B82B75F6B035}" type="slidenum">
              <a:rPr lang="ko-KR" altLang="en-US" sz="1200" smtClean="0">
                <a:solidFill>
                  <a:srgbClr val="89898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 smtClean="0">
              <a:solidFill>
                <a:srgbClr val="898989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13318" name="Group 40"/>
          <p:cNvGrpSpPr>
            <a:grpSpLocks/>
          </p:cNvGrpSpPr>
          <p:nvPr/>
        </p:nvGrpSpPr>
        <p:grpSpPr bwMode="auto">
          <a:xfrm>
            <a:off x="4427984" y="1772816"/>
            <a:ext cx="3984625" cy="2527300"/>
            <a:chOff x="324" y="2184"/>
            <a:chExt cx="2510" cy="1592"/>
          </a:xfrm>
        </p:grpSpPr>
        <p:sp>
          <p:nvSpPr>
            <p:cNvPr id="13337" name="Rectangle 30"/>
            <p:cNvSpPr>
              <a:spLocks noChangeArrowheads="1"/>
            </p:cNvSpPr>
            <p:nvPr/>
          </p:nvSpPr>
          <p:spPr bwMode="auto">
            <a:xfrm>
              <a:off x="376" y="2184"/>
              <a:ext cx="2000" cy="1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828800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828800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828800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8288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8288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8288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8288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8288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8288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2100"/>
                </a:lnSpc>
                <a:spcBef>
                  <a:spcPts val="600"/>
                </a:spcBef>
                <a:buFontTx/>
                <a:buNone/>
              </a:pPr>
              <a:r>
                <a:rPr lang="en-US" altLang="ko-KR" sz="16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S	R	Q(t)	Q(t+</a:t>
              </a:r>
              <a:r>
                <a:rPr lang="en-US" altLang="ko-KR" sz="16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sym typeface="Symbol" panose="05050102010706020507" pitchFamily="18" charset="2"/>
                </a:rPr>
                <a:t></a:t>
              </a:r>
              <a:r>
                <a:rPr lang="en-US" altLang="ko-KR" sz="16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)</a:t>
              </a:r>
              <a:br>
                <a:rPr lang="en-US" altLang="ko-KR" sz="16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0	0	0	0</a:t>
              </a:r>
              <a:br>
                <a:rPr lang="en-US" altLang="ko-KR" sz="16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0	0	1	1</a:t>
              </a:r>
              <a:br>
                <a:rPr lang="en-US" altLang="ko-KR" sz="16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0	1	0	0</a:t>
              </a:r>
              <a:br>
                <a:rPr lang="en-US" altLang="ko-KR" sz="16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0	1	1	0</a:t>
              </a:r>
              <a:br>
                <a:rPr lang="en-US" altLang="ko-KR" sz="16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1	0	0	1</a:t>
              </a:r>
              <a:br>
                <a:rPr lang="en-US" altLang="ko-KR" sz="16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1	0	1	1</a:t>
              </a:r>
              <a:br>
                <a:rPr lang="en-US" altLang="ko-KR" sz="16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1	1	0	X</a:t>
              </a:r>
              <a:br>
                <a:rPr lang="en-US" altLang="ko-KR" sz="16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</a:br>
              <a:r>
                <a:rPr lang="en-US" altLang="ko-KR" sz="16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1	1	1	X</a:t>
              </a:r>
            </a:p>
          </p:txBody>
        </p:sp>
        <p:sp>
          <p:nvSpPr>
            <p:cNvPr id="13338" name="Line 31"/>
            <p:cNvSpPr>
              <a:spLocks noChangeShapeType="1"/>
            </p:cNvSpPr>
            <p:nvPr/>
          </p:nvSpPr>
          <p:spPr bwMode="auto">
            <a:xfrm>
              <a:off x="324" y="2368"/>
              <a:ext cx="17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3339" name="Line 32"/>
            <p:cNvSpPr>
              <a:spLocks noChangeShapeType="1"/>
            </p:cNvSpPr>
            <p:nvPr/>
          </p:nvSpPr>
          <p:spPr bwMode="auto">
            <a:xfrm>
              <a:off x="1392" y="2212"/>
              <a:ext cx="0" cy="1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3340" name="Line 33"/>
            <p:cNvSpPr>
              <a:spLocks noChangeShapeType="1"/>
            </p:cNvSpPr>
            <p:nvPr/>
          </p:nvSpPr>
          <p:spPr bwMode="auto">
            <a:xfrm>
              <a:off x="372" y="2704"/>
              <a:ext cx="1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3341" name="Line 34"/>
            <p:cNvSpPr>
              <a:spLocks noChangeShapeType="1"/>
            </p:cNvSpPr>
            <p:nvPr/>
          </p:nvSpPr>
          <p:spPr bwMode="auto">
            <a:xfrm>
              <a:off x="356" y="3040"/>
              <a:ext cx="13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3342" name="Line 35"/>
            <p:cNvSpPr>
              <a:spLocks noChangeShapeType="1"/>
            </p:cNvSpPr>
            <p:nvPr/>
          </p:nvSpPr>
          <p:spPr bwMode="auto">
            <a:xfrm>
              <a:off x="372" y="3376"/>
              <a:ext cx="13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3343" name="Rectangle 36"/>
            <p:cNvSpPr>
              <a:spLocks noChangeArrowheads="1"/>
            </p:cNvSpPr>
            <p:nvPr/>
          </p:nvSpPr>
          <p:spPr bwMode="auto">
            <a:xfrm>
              <a:off x="1776" y="2429"/>
              <a:ext cx="56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3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hold</a:t>
              </a:r>
            </a:p>
          </p:txBody>
        </p:sp>
        <p:sp>
          <p:nvSpPr>
            <p:cNvPr id="13344" name="Rectangle 37"/>
            <p:cNvSpPr>
              <a:spLocks noChangeArrowheads="1"/>
            </p:cNvSpPr>
            <p:nvPr/>
          </p:nvSpPr>
          <p:spPr bwMode="auto">
            <a:xfrm>
              <a:off x="1776" y="2752"/>
              <a:ext cx="61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3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reset</a:t>
              </a:r>
            </a:p>
          </p:txBody>
        </p:sp>
        <p:sp>
          <p:nvSpPr>
            <p:cNvPr id="13345" name="Rectangle 38"/>
            <p:cNvSpPr>
              <a:spLocks noChangeArrowheads="1"/>
            </p:cNvSpPr>
            <p:nvPr/>
          </p:nvSpPr>
          <p:spPr bwMode="auto">
            <a:xfrm>
              <a:off x="1776" y="3085"/>
              <a:ext cx="48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300" dirty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set</a:t>
              </a:r>
            </a:p>
          </p:txBody>
        </p:sp>
        <p:sp>
          <p:nvSpPr>
            <p:cNvPr id="13346" name="Rectangle 39"/>
            <p:cNvSpPr>
              <a:spLocks noChangeArrowheads="1"/>
            </p:cNvSpPr>
            <p:nvPr/>
          </p:nvSpPr>
          <p:spPr bwMode="auto">
            <a:xfrm>
              <a:off x="1778" y="3424"/>
              <a:ext cx="105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47" tIns="26983" rIns="19047" bIns="26983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0013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0013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300" dirty="0" smtClean="0">
                  <a:solidFill>
                    <a:srgbClr val="00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not allowed</a:t>
              </a:r>
              <a:endParaRPr lang="en-US" altLang="ko-KR" sz="13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46238" y="1305838"/>
            <a:ext cx="7502375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R-S latch is a </a:t>
            </a:r>
            <a:r>
              <a:rPr lang="en-US" altLang="ko-KR" sz="22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 bit memory</a:t>
            </a:r>
            <a:r>
              <a:rPr lang="en-US" altLang="ko-KR" sz="2200" i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2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with cross-coupled </a:t>
            </a:r>
            <a:r>
              <a:rPr lang="en-US" altLang="ko-KR" sz="2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gates.</a:t>
            </a:r>
            <a:endParaRPr lang="en-US" altLang="ko-KR" sz="2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492261" y="1844824"/>
            <a:ext cx="2571750" cy="3379788"/>
            <a:chOff x="556157" y="1844824"/>
            <a:chExt cx="2571750" cy="337978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157" y="1844824"/>
              <a:ext cx="2502956" cy="1287463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6157" y="3443437"/>
              <a:ext cx="2571750" cy="1781175"/>
            </a:xfrm>
            <a:prstGeom prst="rect">
              <a:avLst/>
            </a:prstGeom>
          </p:spPr>
        </p:pic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748807"/>
              </p:ext>
            </p:extLst>
          </p:nvPr>
        </p:nvGraphicFramePr>
        <p:xfrm>
          <a:off x="4504185" y="4338682"/>
          <a:ext cx="3130550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110"/>
                <a:gridCol w="626110"/>
                <a:gridCol w="626110"/>
                <a:gridCol w="626110"/>
                <a:gridCol w="626110"/>
              </a:tblGrid>
              <a:tr h="16271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 dirty="0" smtClean="0"/>
                        <a:t>RS</a:t>
                      </a:r>
                    </a:p>
                    <a:p>
                      <a:pPr algn="l" latinLnBrk="1"/>
                      <a:r>
                        <a:rPr lang="en-US" altLang="ko-KR" sz="700" b="1" dirty="0" smtClean="0"/>
                        <a:t>Q</a:t>
                      </a:r>
                      <a:endParaRPr lang="ko-KR" altLang="en-US" sz="7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00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01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11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10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2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</a:tr>
              <a:tr h="162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5515560"/>
            <a:ext cx="8948098" cy="70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0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Gated R-S 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Latch</a:t>
            </a:r>
            <a:endParaRPr lang="ko-KR" altLang="en-US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RUBIS</a:t>
            </a:r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055FCD-2DA3-438D-B328-E27CAD881F00}" type="slidenum">
              <a:rPr lang="ko-KR" altLang="en-US" sz="1200" smtClean="0">
                <a:solidFill>
                  <a:srgbClr val="89898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 smtClean="0">
              <a:solidFill>
                <a:srgbClr val="898989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7413" name="Picture 39" descr="https://upload.wikimedia.org/wikipedia/commons/thumb/e/e1/SR_(Clocked)_Flip-flop_Diagram.svg/300px-SR_(Clocked)_Flip-flop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742" y="3068960"/>
            <a:ext cx="402251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Box 35"/>
          <p:cNvSpPr txBox="1">
            <a:spLocks noChangeArrowheads="1"/>
          </p:cNvSpPr>
          <p:nvPr/>
        </p:nvSpPr>
        <p:spPr bwMode="auto">
          <a:xfrm>
            <a:off x="395536" y="1412776"/>
            <a:ext cx="66207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r>
              <a:rPr lang="en-US" altLang="ko-KR" sz="2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 and S(inputs) matter only when E(enable) = </a:t>
            </a:r>
            <a:r>
              <a:rPr lang="en-US" altLang="ko-KR" sz="2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</a:p>
          <a:p>
            <a:pPr latinLnBrk="0">
              <a:spcBef>
                <a:spcPct val="0"/>
              </a:spcBef>
            </a:pPr>
            <a:r>
              <a:rPr lang="en-US" altLang="ko-KR" sz="2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Otherwise, hold current state</a:t>
            </a:r>
            <a:endParaRPr lang="en-US" altLang="ko-KR" sz="2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02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346325"/>
            <a:ext cx="8229600" cy="2303463"/>
          </a:xfrm>
        </p:spPr>
        <p:txBody>
          <a:bodyPr/>
          <a:lstStyle/>
          <a:p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Clock</a:t>
            </a:r>
            <a:endParaRPr lang="ko-KR" altLang="en-US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E7BA52-4840-41F6-A2F1-2366165ACEC0}" type="slidenum">
              <a:rPr lang="ko-KR" altLang="en-US" sz="1200" smtClean="0">
                <a:solidFill>
                  <a:srgbClr val="89898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 smtClean="0">
              <a:solidFill>
                <a:srgbClr val="898989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현대하모니 L" panose="02020603020101020101" pitchFamily="18" charset="-127"/>
                <a:ea typeface="현대하모니 L" panose="02020603020101020101" pitchFamily="18" charset="-127"/>
              </a:rPr>
              <a:t>RUBIS</a:t>
            </a:r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92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Clock</a:t>
            </a:r>
            <a:endParaRPr lang="ko-KR" altLang="en-US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C7E098-070B-418D-BC36-68C34F6098B5}" type="slidenum">
              <a:rPr lang="ko-KR" altLang="en-US" sz="1200" smtClean="0">
                <a:solidFill>
                  <a:srgbClr val="89898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200" smtClean="0">
              <a:solidFill>
                <a:srgbClr val="898989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현대하모니 L" panose="02020603020101020101" pitchFamily="18" charset="-127"/>
                <a:ea typeface="현대하모니 L" panose="02020603020101020101" pitchFamily="18" charset="-127"/>
              </a:rPr>
              <a:t>RUBIS</a:t>
            </a:r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233" name="TextBox 1"/>
          <p:cNvSpPr txBox="1">
            <a:spLocks noChangeArrowheads="1"/>
          </p:cNvSpPr>
          <p:nvPr/>
        </p:nvSpPr>
        <p:spPr bwMode="auto">
          <a:xfrm>
            <a:off x="539750" y="1323975"/>
            <a:ext cx="678583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r>
              <a:rPr lang="en-US" altLang="ko-KR" sz="2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Provide </a:t>
            </a:r>
            <a:r>
              <a:rPr lang="en-US" altLang="ko-KR" sz="22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timing</a:t>
            </a:r>
            <a:r>
              <a:rPr lang="en-US" altLang="ko-KR" sz="2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to sequential logic (ex. Flip-Flop)</a:t>
            </a:r>
            <a:endParaRPr lang="en-US" altLang="ko-KR" sz="2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57200" y="1916832"/>
            <a:ext cx="4978896" cy="2687439"/>
            <a:chOff x="457200" y="1916832"/>
            <a:chExt cx="4978896" cy="2687439"/>
          </a:xfrm>
        </p:grpSpPr>
        <p:pic>
          <p:nvPicPr>
            <p:cNvPr id="2050" name="Picture 2" descr="gate delay data sheet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916832"/>
              <a:ext cx="1678714" cy="2253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gate delay data sheet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542" y="2780928"/>
              <a:ext cx="2431124" cy="1823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gate delay data sheet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6453" y="2136569"/>
              <a:ext cx="2709643" cy="1463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/>
          <p:cNvGrpSpPr/>
          <p:nvPr/>
        </p:nvGrpSpPr>
        <p:grpSpPr>
          <a:xfrm>
            <a:off x="1714500" y="4704887"/>
            <a:ext cx="5715000" cy="1685926"/>
            <a:chOff x="1714500" y="4704887"/>
            <a:chExt cx="5715000" cy="1685926"/>
          </a:xfrm>
        </p:grpSpPr>
        <p:pic>
          <p:nvPicPr>
            <p:cNvPr id="2056" name="Picture 8" descr="clock signal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4704887"/>
              <a:ext cx="5715000" cy="1685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아래쪽 화살표 2"/>
            <p:cNvSpPr/>
            <p:nvPr/>
          </p:nvSpPr>
          <p:spPr>
            <a:xfrm>
              <a:off x="4475398" y="4965076"/>
              <a:ext cx="168610" cy="69617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아래쪽 화살표 26"/>
            <p:cNvSpPr/>
            <p:nvPr/>
          </p:nvSpPr>
          <p:spPr>
            <a:xfrm rot="10800000">
              <a:off x="4081274" y="4964541"/>
              <a:ext cx="168610" cy="69617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592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8153</TotalTime>
  <Words>440</Words>
  <Application>Microsoft Office PowerPoint</Application>
  <PresentationFormat>화면 슬라이드 쇼(4:3)</PresentationFormat>
  <Paragraphs>140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굴림</vt:lpstr>
      <vt:lpstr>맑은 고딕</vt:lpstr>
      <vt:lpstr>현대하모니 L</vt:lpstr>
      <vt:lpstr>Arial</vt:lpstr>
      <vt:lpstr>Century Gothic</vt:lpstr>
      <vt:lpstr>Symbol</vt:lpstr>
      <vt:lpstr>Wingdings</vt:lpstr>
      <vt:lpstr>Office 테마</vt:lpstr>
      <vt:lpstr>Lab. 07</vt:lpstr>
      <vt:lpstr>Sequential logic</vt:lpstr>
      <vt:lpstr>Sequential logic (1)</vt:lpstr>
      <vt:lpstr>Sequential logic (2)</vt:lpstr>
      <vt:lpstr>R-S Latch</vt:lpstr>
      <vt:lpstr>R-S Latch</vt:lpstr>
      <vt:lpstr>Gated R-S Latch</vt:lpstr>
      <vt:lpstr>Clock</vt:lpstr>
      <vt:lpstr>Clock</vt:lpstr>
      <vt:lpstr>Simple Oscillator</vt:lpstr>
      <vt:lpstr>Lab</vt:lpstr>
      <vt:lpstr>Today</vt:lpstr>
      <vt:lpstr>Report</vt:lpstr>
      <vt:lpstr>Homework</vt:lpstr>
    </vt:vector>
  </TitlesOfParts>
  <Company>mmlab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redrattus</dc:creator>
  <cp:lastModifiedBy>user</cp:lastModifiedBy>
  <cp:revision>724</cp:revision>
  <dcterms:created xsi:type="dcterms:W3CDTF">2008-07-30T02:31:41Z</dcterms:created>
  <dcterms:modified xsi:type="dcterms:W3CDTF">2018-05-01T02:39:47Z</dcterms:modified>
</cp:coreProperties>
</file>