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74" r:id="rId2"/>
    <p:sldId id="382" r:id="rId3"/>
    <p:sldId id="385" r:id="rId4"/>
    <p:sldId id="373" r:id="rId5"/>
    <p:sldId id="376" r:id="rId6"/>
    <p:sldId id="377" r:id="rId7"/>
    <p:sldId id="379" r:id="rId8"/>
    <p:sldId id="386" r:id="rId9"/>
    <p:sldId id="387" r:id="rId10"/>
    <p:sldId id="388" r:id="rId11"/>
    <p:sldId id="371" r:id="rId12"/>
    <p:sldId id="372" r:id="rId13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FFF2CC"/>
    <a:srgbClr val="F2F2F2"/>
    <a:srgbClr val="F7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0" autoAdjust="0"/>
    <p:restoredTop sz="92788" autoAdjust="0"/>
  </p:normalViewPr>
  <p:slideViewPr>
    <p:cSldViewPr>
      <p:cViewPr varScale="1">
        <p:scale>
          <a:sx n="156" d="100"/>
          <a:sy n="156" d="100"/>
        </p:scale>
        <p:origin x="192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8C82DD0-E800-4E6B-94F4-504C826871C1}" type="datetimeFigureOut">
              <a:rPr lang="ko-KR" altLang="en-US"/>
              <a:pPr>
                <a:defRPr/>
              </a:pPr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3B3A933B-9D08-4B9D-9F46-DE17FB297B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46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60C6B9-C3DC-48CA-A090-8192D44AA146}" type="datetimeFigureOut">
              <a:rPr lang="ko-KR" altLang="en-US"/>
              <a:pPr>
                <a:defRPr/>
              </a:pPr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9FF74FE-6600-4BB1-8263-2AF38A3E34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0D1C25-B8B2-4227-869B-E4A9A1BDA22E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67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24189-FF6E-43D3-A145-3AE90C3BF55C}" type="datetime1">
              <a:rPr lang="ko-KR" altLang="en-US"/>
              <a:pPr>
                <a:defRPr/>
              </a:pPr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84C46-13A2-406C-927D-E685569F32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0D62F-C819-419B-9848-E34977FF8D55}" type="datetime1">
              <a:rPr lang="ko-KR" altLang="en-US"/>
              <a:pPr>
                <a:defRPr/>
              </a:pPr>
              <a:t>2018-05-08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A716-3B42-43DC-8C75-660ED841E6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7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866B34-93F0-41B6-99D3-5FA2EBE29759}" type="datetime1">
              <a:rPr lang="ko-KR" altLang="en-US"/>
              <a:pPr>
                <a:defRPr/>
              </a:pPr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6A9D0C9-DD1D-4EAA-8235-91060DC484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@rubis.snu.ac.kr" TargetMode="External"/><Relationship Id="rId2" Type="http://schemas.openxmlformats.org/officeDocument/2006/relationships/hyperlink" Target="mailto:cglee@sn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a@rubis.snu.ac.kr" TargetMode="External"/><Relationship Id="rId2" Type="http://schemas.openxmlformats.org/officeDocument/2006/relationships/hyperlink" Target="https://rubis.snu.ac.kr/logic_design_2018_spring/332417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4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999E1A-9853-4CBA-8DEA-2D926E2A476C}" type="slidenum">
              <a:rPr lang="ko-KR" altLang="en-US" sz="120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48" name="제목 3"/>
          <p:cNvSpPr>
            <a:spLocks noGrp="1"/>
          </p:cNvSpPr>
          <p:nvPr>
            <p:ph type="ctrTitle"/>
          </p:nvPr>
        </p:nvSpPr>
        <p:spPr>
          <a:xfrm>
            <a:off x="685800" y="54927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Lab. 08</a:t>
            </a:r>
            <a:endParaRPr lang="ko-KR" altLang="en-US" sz="4000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Spring 2018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Prof. Chang-Gun Lee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hlinkClick r:id="rId2"/>
              </a:rPr>
              <a:t>cglee@snu.ac.kr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TA. </a:t>
            </a:r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WonJae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Jang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TA. </a:t>
            </a:r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Wonseok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Lee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TA. Alena </a:t>
            </a:r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Kazakova</a:t>
            </a:r>
            <a:endParaRPr lang="en-US" altLang="ko-KR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TA. </a:t>
            </a:r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Dongwan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Kang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hlinkClick r:id="rId3"/>
              </a:rPr>
              <a:t>ta@rubis.snu.ac.kr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9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6" y="1928518"/>
            <a:ext cx="2963246" cy="4437112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62DEF-20AB-4CC0-A988-599B5919D6A8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 (3)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84784"/>
            <a:ext cx="45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Step2.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Verifying logic through simulation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717032"/>
            <a:ext cx="686446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Today’s Lab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858069"/>
            <a:ext cx="8363272" cy="4091211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With Verilog: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eaLnBrk="1" hangingPunct="1"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Implement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4-bit U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niversal Shift Register</a:t>
            </a:r>
          </a:p>
          <a:p>
            <a:pPr eaLnBrk="1" hangingPunct="1">
              <a:defRPr/>
            </a:pPr>
            <a:endParaRPr lang="en-US" altLang="ko-KR" b="1" dirty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eaLnBrk="1" hangingPunct="1">
              <a:defRPr/>
            </a:pPr>
            <a:endParaRPr lang="en-US" altLang="ko-KR" b="1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eaLnBrk="1" hangingPunct="1">
              <a:defRPr/>
            </a:pPr>
            <a:endParaRPr lang="en-US" altLang="ko-KR" b="1" dirty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eaLnBrk="1" hangingPunct="1">
              <a:defRPr/>
            </a:pPr>
            <a:endParaRPr lang="en-US" altLang="ko-KR" b="1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eaLnBrk="1" hangingPunct="1">
              <a:defRPr/>
            </a:pPr>
            <a:endParaRPr lang="en-US" altLang="ko-KR" b="1" dirty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 eaLnBrk="1" hangingPunct="1">
              <a:buNone/>
              <a:defRPr/>
            </a:pP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eaLnBrk="1" hangingPunct="1"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Verify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4-bit Universal Shift Register through simulation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2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1C676-6600-4981-91F3-304CFA884120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4365"/>
              </p:ext>
            </p:extLst>
          </p:nvPr>
        </p:nvGraphicFramePr>
        <p:xfrm>
          <a:off x="662236" y="3068960"/>
          <a:ext cx="7696200" cy="209550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="" xmlns:a16="http://schemas.microsoft.com/office/drawing/2014/main" val="2286420572"/>
                    </a:ext>
                  </a:extLst>
                </a:gridCol>
                <a:gridCol w="295275">
                  <a:extLst>
                    <a:ext uri="{9D8B030D-6E8A-4147-A177-3AD203B41FA5}">
                      <a16:colId xmlns="" xmlns:a16="http://schemas.microsoft.com/office/drawing/2014/main" val="1987849736"/>
                    </a:ext>
                  </a:extLst>
                </a:gridCol>
                <a:gridCol w="295275">
                  <a:extLst>
                    <a:ext uri="{9D8B030D-6E8A-4147-A177-3AD203B41FA5}">
                      <a16:colId xmlns="" xmlns:a16="http://schemas.microsoft.com/office/drawing/2014/main" val="423005951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3292815933"/>
                    </a:ext>
                  </a:extLst>
                </a:gridCol>
                <a:gridCol w="390525">
                  <a:extLst>
                    <a:ext uri="{9D8B030D-6E8A-4147-A177-3AD203B41FA5}">
                      <a16:colId xmlns="" xmlns:a16="http://schemas.microsoft.com/office/drawing/2014/main" val="3713774239"/>
                    </a:ext>
                  </a:extLst>
                </a:gridCol>
                <a:gridCol w="409575">
                  <a:extLst>
                    <a:ext uri="{9D8B030D-6E8A-4147-A177-3AD203B41FA5}">
                      <a16:colId xmlns="" xmlns:a16="http://schemas.microsoft.com/office/drawing/2014/main" val="2540086071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2123139557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3194492251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3223964249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557934371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61033785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155191212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3177863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369987058"/>
                    </a:ext>
                  </a:extLst>
                </a:gridCol>
                <a:gridCol w="85055">
                  <a:extLst>
                    <a:ext uri="{9D8B030D-6E8A-4147-A177-3AD203B41FA5}">
                      <a16:colId xmlns="" xmlns:a16="http://schemas.microsoft.com/office/drawing/2014/main" val="1868359481"/>
                    </a:ext>
                  </a:extLst>
                </a:gridCol>
                <a:gridCol w="1327820">
                  <a:extLst>
                    <a:ext uri="{9D8B030D-6E8A-4147-A177-3AD203B41FA5}">
                      <a16:colId xmlns="" xmlns:a16="http://schemas.microsoft.com/office/drawing/2014/main" val="1946858323"/>
                    </a:ext>
                  </a:extLst>
                </a:gridCol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CLRb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951478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1205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CLEAR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63640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NO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06441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PARALLEL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06751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SHIFT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1452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076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SHIFT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5398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24530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HOLD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35389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Homework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2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A27A8C-BD17-45F0-8F0D-8FBF6AE41836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내용 개체 틀 5"/>
          <p:cNvSpPr txBox="1">
            <a:spLocks/>
          </p:cNvSpPr>
          <p:nvPr/>
        </p:nvSpPr>
        <p:spPr bwMode="auto">
          <a:xfrm>
            <a:off x="457200" y="1428750"/>
            <a:ext cx="8229600" cy="488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With Verilog:</a:t>
            </a:r>
            <a:endParaRPr kumimoji="0"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lvl="1" eaLnBrk="1" hangingPunct="1">
              <a:defRPr/>
            </a:pPr>
            <a:r>
              <a:rPr kumimoji="0"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Implement &amp; Simulate 8-bit Universal Shift Register</a:t>
            </a:r>
          </a:p>
          <a:p>
            <a:pPr marL="457200" lvl="1" indent="0" eaLnBrk="1" hangingPunct="1">
              <a:buNone/>
              <a:defRPr/>
            </a:pPr>
            <a:endParaRPr kumimoji="0"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kumimoji="0"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kumimoji="0"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kumimoji="0"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kumimoji="0"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r>
              <a:rPr lang="en-US" altLang="ko-KR" b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Write a </a:t>
            </a:r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report:</a:t>
            </a:r>
            <a:endParaRPr lang="en-US" altLang="ko-KR" b="1" dirty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# of pages doesn’t matter</a:t>
            </a:r>
          </a:p>
          <a:p>
            <a:pPr lvl="1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Documents should be submitted as PDF file.</a:t>
            </a:r>
          </a:p>
          <a:p>
            <a:pPr lvl="1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The file size should be </a:t>
            </a:r>
            <a:r>
              <a:rPr lang="en-US" altLang="ko-KR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less than 15Mb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Due : May, </a:t>
            </a:r>
            <a:r>
              <a:rPr lang="en-US" altLang="ko-KR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15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th </a:t>
            </a:r>
            <a:r>
              <a:rPr lang="en-US" altLang="ko-KR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(Before class begins at 7:00pm)</a:t>
            </a:r>
          </a:p>
          <a:p>
            <a:pPr eaLnBrk="1" hangingPunct="1">
              <a:defRPr/>
            </a:pPr>
            <a:endParaRPr kumimoji="0" lang="en-US" altLang="ko-KR" b="1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>
              <a:defRPr/>
            </a:pPr>
            <a:endParaRPr kumimoji="0"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7718"/>
              </p:ext>
            </p:extLst>
          </p:nvPr>
        </p:nvGraphicFramePr>
        <p:xfrm>
          <a:off x="611560" y="2400957"/>
          <a:ext cx="8363273" cy="1460090"/>
        </p:xfrm>
        <a:graphic>
          <a:graphicData uri="http://schemas.openxmlformats.org/drawingml/2006/table">
            <a:tbl>
              <a:tblPr/>
              <a:tblGrid>
                <a:gridCol w="343604">
                  <a:extLst>
                    <a:ext uri="{9D8B030D-6E8A-4147-A177-3AD203B41FA5}">
                      <a16:colId xmlns="" xmlns:a16="http://schemas.microsoft.com/office/drawing/2014/main" val="1294608570"/>
                    </a:ext>
                  </a:extLst>
                </a:gridCol>
                <a:gridCol w="208857">
                  <a:extLst>
                    <a:ext uri="{9D8B030D-6E8A-4147-A177-3AD203B41FA5}">
                      <a16:colId xmlns="" xmlns:a16="http://schemas.microsoft.com/office/drawing/2014/main" val="928040494"/>
                    </a:ext>
                  </a:extLst>
                </a:gridCol>
                <a:gridCol w="208857">
                  <a:extLst>
                    <a:ext uri="{9D8B030D-6E8A-4147-A177-3AD203B41FA5}">
                      <a16:colId xmlns="" xmlns:a16="http://schemas.microsoft.com/office/drawing/2014/main" val="2203617463"/>
                    </a:ext>
                  </a:extLst>
                </a:gridCol>
                <a:gridCol w="287459">
                  <a:extLst>
                    <a:ext uri="{9D8B030D-6E8A-4147-A177-3AD203B41FA5}">
                      <a16:colId xmlns="" xmlns:a16="http://schemas.microsoft.com/office/drawing/2014/main" val="3609440898"/>
                    </a:ext>
                  </a:extLst>
                </a:gridCol>
                <a:gridCol w="276231">
                  <a:extLst>
                    <a:ext uri="{9D8B030D-6E8A-4147-A177-3AD203B41FA5}">
                      <a16:colId xmlns="" xmlns:a16="http://schemas.microsoft.com/office/drawing/2014/main" val="2608562810"/>
                    </a:ext>
                  </a:extLst>
                </a:gridCol>
                <a:gridCol w="289705">
                  <a:extLst>
                    <a:ext uri="{9D8B030D-6E8A-4147-A177-3AD203B41FA5}">
                      <a16:colId xmlns="" xmlns:a16="http://schemas.microsoft.com/office/drawing/2014/main" val="1413088622"/>
                    </a:ext>
                  </a:extLst>
                </a:gridCol>
                <a:gridCol w="229069">
                  <a:extLst>
                    <a:ext uri="{9D8B030D-6E8A-4147-A177-3AD203B41FA5}">
                      <a16:colId xmlns="" xmlns:a16="http://schemas.microsoft.com/office/drawing/2014/main" val="427240832"/>
                    </a:ext>
                  </a:extLst>
                </a:gridCol>
                <a:gridCol w="229069">
                  <a:extLst>
                    <a:ext uri="{9D8B030D-6E8A-4147-A177-3AD203B41FA5}">
                      <a16:colId xmlns="" xmlns:a16="http://schemas.microsoft.com/office/drawing/2014/main" val="2222601721"/>
                    </a:ext>
                  </a:extLst>
                </a:gridCol>
                <a:gridCol w="229069">
                  <a:extLst>
                    <a:ext uri="{9D8B030D-6E8A-4147-A177-3AD203B41FA5}">
                      <a16:colId xmlns="" xmlns:a16="http://schemas.microsoft.com/office/drawing/2014/main" val="4194448625"/>
                    </a:ext>
                  </a:extLst>
                </a:gridCol>
                <a:gridCol w="229069">
                  <a:extLst>
                    <a:ext uri="{9D8B030D-6E8A-4147-A177-3AD203B41FA5}">
                      <a16:colId xmlns="" xmlns:a16="http://schemas.microsoft.com/office/drawing/2014/main" val="2393703018"/>
                    </a:ext>
                  </a:extLst>
                </a:gridCol>
                <a:gridCol w="233560">
                  <a:extLst>
                    <a:ext uri="{9D8B030D-6E8A-4147-A177-3AD203B41FA5}">
                      <a16:colId xmlns="" xmlns:a16="http://schemas.microsoft.com/office/drawing/2014/main" val="1017180914"/>
                    </a:ext>
                  </a:extLst>
                </a:gridCol>
                <a:gridCol w="233560">
                  <a:extLst>
                    <a:ext uri="{9D8B030D-6E8A-4147-A177-3AD203B41FA5}">
                      <a16:colId xmlns="" xmlns:a16="http://schemas.microsoft.com/office/drawing/2014/main" val="1788443911"/>
                    </a:ext>
                  </a:extLst>
                </a:gridCol>
                <a:gridCol w="233560">
                  <a:extLst>
                    <a:ext uri="{9D8B030D-6E8A-4147-A177-3AD203B41FA5}">
                      <a16:colId xmlns="" xmlns:a16="http://schemas.microsoft.com/office/drawing/2014/main" val="915428213"/>
                    </a:ext>
                  </a:extLst>
                </a:gridCol>
                <a:gridCol w="233560">
                  <a:extLst>
                    <a:ext uri="{9D8B030D-6E8A-4147-A177-3AD203B41FA5}">
                      <a16:colId xmlns="" xmlns:a16="http://schemas.microsoft.com/office/drawing/2014/main" val="1932660875"/>
                    </a:ext>
                  </a:extLst>
                </a:gridCol>
                <a:gridCol w="478351">
                  <a:extLst>
                    <a:ext uri="{9D8B030D-6E8A-4147-A177-3AD203B41FA5}">
                      <a16:colId xmlns="" xmlns:a16="http://schemas.microsoft.com/office/drawing/2014/main" val="4089029988"/>
                    </a:ext>
                  </a:extLst>
                </a:gridCol>
                <a:gridCol w="478351">
                  <a:extLst>
                    <a:ext uri="{9D8B030D-6E8A-4147-A177-3AD203B41FA5}">
                      <a16:colId xmlns="" xmlns:a16="http://schemas.microsoft.com/office/drawing/2014/main" val="2821524434"/>
                    </a:ext>
                  </a:extLst>
                </a:gridCol>
                <a:gridCol w="478351">
                  <a:extLst>
                    <a:ext uri="{9D8B030D-6E8A-4147-A177-3AD203B41FA5}">
                      <a16:colId xmlns="" xmlns:a16="http://schemas.microsoft.com/office/drawing/2014/main" val="845514574"/>
                    </a:ext>
                  </a:extLst>
                </a:gridCol>
                <a:gridCol w="478351">
                  <a:extLst>
                    <a:ext uri="{9D8B030D-6E8A-4147-A177-3AD203B41FA5}">
                      <a16:colId xmlns="" xmlns:a16="http://schemas.microsoft.com/office/drawing/2014/main" val="1712489205"/>
                    </a:ext>
                  </a:extLst>
                </a:gridCol>
                <a:gridCol w="478351">
                  <a:extLst>
                    <a:ext uri="{9D8B030D-6E8A-4147-A177-3AD203B41FA5}">
                      <a16:colId xmlns="" xmlns:a16="http://schemas.microsoft.com/office/drawing/2014/main" val="3903882428"/>
                    </a:ext>
                  </a:extLst>
                </a:gridCol>
                <a:gridCol w="478351">
                  <a:extLst>
                    <a:ext uri="{9D8B030D-6E8A-4147-A177-3AD203B41FA5}">
                      <a16:colId xmlns="" xmlns:a16="http://schemas.microsoft.com/office/drawing/2014/main" val="2777424812"/>
                    </a:ext>
                  </a:extLst>
                </a:gridCol>
                <a:gridCol w="478351">
                  <a:extLst>
                    <a:ext uri="{9D8B030D-6E8A-4147-A177-3AD203B41FA5}">
                      <a16:colId xmlns="" xmlns:a16="http://schemas.microsoft.com/office/drawing/2014/main" val="2846572193"/>
                    </a:ext>
                  </a:extLst>
                </a:gridCol>
                <a:gridCol w="478351">
                  <a:extLst>
                    <a:ext uri="{9D8B030D-6E8A-4147-A177-3AD203B41FA5}">
                      <a16:colId xmlns="" xmlns:a16="http://schemas.microsoft.com/office/drawing/2014/main" val="2617916379"/>
                    </a:ext>
                  </a:extLst>
                </a:gridCol>
                <a:gridCol w="128010">
                  <a:extLst>
                    <a:ext uri="{9D8B030D-6E8A-4147-A177-3AD203B41FA5}">
                      <a16:colId xmlns="" xmlns:a16="http://schemas.microsoft.com/office/drawing/2014/main" val="74443192"/>
                    </a:ext>
                  </a:extLst>
                </a:gridCol>
                <a:gridCol w="943226">
                  <a:extLst>
                    <a:ext uri="{9D8B030D-6E8A-4147-A177-3AD203B41FA5}">
                      <a16:colId xmlns="" xmlns:a16="http://schemas.microsoft.com/office/drawing/2014/main" val="2944519764"/>
                    </a:ext>
                  </a:extLst>
                </a:gridCol>
              </a:tblGrid>
              <a:tr h="1460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CLRb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CLK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3578707"/>
                  </a:ext>
                </a:extLst>
              </a:tr>
              <a:tr h="1460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SDL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SDR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D7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D6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D5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Q7(t+1)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Q6(t+1)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Q5(t+1)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Q4(t+1)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Q3(t+1)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Q2(t+1)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Q1(t+1)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Q0(t+1)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7764615"/>
                  </a:ext>
                </a:extLst>
              </a:tr>
              <a:tr h="146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CLEAR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4509878"/>
                  </a:ext>
                </a:extLst>
              </a:tr>
              <a:tr h="146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Q7(t)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Q6(t)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Q5(t)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Q4(t)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NO </a:t>
                      </a:r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2939716"/>
                  </a:ext>
                </a:extLst>
              </a:tr>
              <a:tr h="146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d7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d6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d5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d7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d6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d5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PARALLEL </a:t>
                      </a:r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7144815"/>
                  </a:ext>
                </a:extLst>
              </a:tr>
              <a:tr h="146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Q6(t)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Q5(t)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Q4(t)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SHIFT </a:t>
                      </a:r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9525225"/>
                  </a:ext>
                </a:extLst>
              </a:tr>
              <a:tr h="146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Q6(t)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Q5(t)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Q4(t)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3839643"/>
                  </a:ext>
                </a:extLst>
              </a:tr>
              <a:tr h="146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Q7(t)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Q6(t)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Q5(t)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Q4(t)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SHIFT </a:t>
                      </a:r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1015196"/>
                  </a:ext>
                </a:extLst>
              </a:tr>
              <a:tr h="146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Q7(t)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Q6(t)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Q5(t)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Q4(t)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9797429"/>
                  </a:ext>
                </a:extLst>
              </a:tr>
              <a:tr h="146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Q7(t)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Q6(t)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Q5(t)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Q4(t)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HOLD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7" marR="6637" marT="6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92500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4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DE4A5-8E30-45DA-BCCF-B8AAAC7E463B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Notice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49" name="내용 개체 틀 4"/>
          <p:cNvSpPr txBox="1">
            <a:spLocks/>
          </p:cNvSpPr>
          <p:nvPr/>
        </p:nvSpPr>
        <p:spPr bwMode="auto">
          <a:xfrm>
            <a:off x="457200" y="1484313"/>
            <a:ext cx="8229600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0"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Your midterm exam score has been uploaded at below link.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  <a:hlinkClick r:id="rId2"/>
              </a:rPr>
              <a:t>https</a:t>
            </a:r>
            <a:r>
              <a:rPr kumimoji="0"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  <a:hlinkClick r:id="rId2"/>
              </a:rPr>
              <a:t>://</a:t>
            </a:r>
            <a:r>
              <a:rPr kumimoji="0"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  <a:hlinkClick r:id="rId2"/>
              </a:rPr>
              <a:t>rubis.snu.ac.kr/logic_design_2018_spring/3324177</a:t>
            </a:r>
            <a:endParaRPr kumimoji="0" lang="en-US" altLang="ko-KR" sz="2000" b="1" dirty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  <a:p>
            <a:pPr marL="400050" lvl="1" indent="0" algn="just" eaLnBrk="1" hangingPunct="1">
              <a:lnSpc>
                <a:spcPct val="150000"/>
              </a:lnSpc>
              <a:buNone/>
            </a:pPr>
            <a:endParaRPr kumimoji="0" lang="en-US" altLang="ko-KR" sz="2000" b="1" u="sng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  <a:p>
            <a:pPr marL="400050" lvl="1" indent="0" algn="just" eaLnBrk="1" hangingPunct="1">
              <a:lnSpc>
                <a:spcPct val="150000"/>
              </a:lnSpc>
              <a:buNone/>
            </a:pPr>
            <a:endParaRPr kumimoji="0" lang="en-US" altLang="ko-KR" sz="2000" b="1" u="sng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  <a:p>
            <a:pPr marL="400050" lvl="1" indent="0" algn="just" eaLnBrk="1" hangingPunct="1">
              <a:lnSpc>
                <a:spcPct val="150000"/>
              </a:lnSpc>
              <a:buNone/>
            </a:pPr>
            <a:r>
              <a:rPr kumimoji="0" lang="en-US" altLang="ko-KR" sz="2000" b="1" u="sng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Claim schedule:</a:t>
            </a:r>
          </a:p>
          <a:p>
            <a:pPr marL="400050" lvl="1" indent="0" algn="just" eaLnBrk="1" hangingPunct="1">
              <a:lnSpc>
                <a:spcPct val="150000"/>
              </a:lnSpc>
              <a:buNone/>
            </a:pPr>
            <a:r>
              <a:rPr kumimoji="0" lang="en-US" altLang="ko-KR" sz="2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2018.05.10 (THU)	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12:00 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- 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13:30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	at B301-R415</a:t>
            </a:r>
          </a:p>
          <a:p>
            <a:pPr marL="400050" lvl="1" indent="0" algn="just" eaLnBrk="1" hangingPunct="1">
              <a:lnSpc>
                <a:spcPct val="150000"/>
              </a:lnSpc>
              <a:buNone/>
            </a:pPr>
            <a:r>
              <a:rPr kumimoji="0" lang="en-US" altLang="ko-KR" sz="2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2018.05.11 (FRI)	15:00 - 17:00	at B301-R415</a:t>
            </a:r>
            <a:endParaRPr kumimoji="0" lang="en-US" altLang="ko-KR" sz="20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  <a:p>
            <a:pPr lvl="1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If you have another schedule on both of above schedules, please contact us ( </a:t>
            </a:r>
            <a:r>
              <a:rPr kumimoji="0"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  <a:hlinkClick r:id="rId3"/>
              </a:rPr>
              <a:t>ta@rubis.snu.ac.kr</a:t>
            </a:r>
            <a:r>
              <a:rPr kumimoji="0"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)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kumimoji="0" lang="en-US" altLang="ko-KR" sz="2400" b="1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62DEF-20AB-4CC0-A988-599B5919D6A8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Flip-Flops (1)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2348" y="3212185"/>
            <a:ext cx="5179304" cy="2737095"/>
            <a:chOff x="734243" y="3303627"/>
            <a:chExt cx="5179304" cy="2737095"/>
          </a:xfrm>
        </p:grpSpPr>
        <p:sp>
          <p:nvSpPr>
            <p:cNvPr id="6" name="TextBox 1"/>
            <p:cNvSpPr txBox="1"/>
            <p:nvPr/>
          </p:nvSpPr>
          <p:spPr>
            <a:xfrm>
              <a:off x="734243" y="3303627"/>
              <a:ext cx="51793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25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RECAP </a:t>
              </a:r>
              <a:r>
                <a:rPr lang="en-US" altLang="ko-KR" sz="25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(last week lab…)</a:t>
              </a:r>
              <a:endParaRPr lang="ko-KR" altLang="en-US" sz="25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" name="TextBox 2"/>
            <p:cNvSpPr txBox="1"/>
            <p:nvPr/>
          </p:nvSpPr>
          <p:spPr>
            <a:xfrm>
              <a:off x="734244" y="3810521"/>
              <a:ext cx="4075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Never mind, always work (race O)</a:t>
              </a:r>
            </a:p>
            <a:p>
              <a:pPr lvl="1"/>
              <a:r>
                <a:rPr lang="en-US" altLang="ko-KR" dirty="0" smtClean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 Latch</a:t>
              </a:r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734244" y="4602456"/>
              <a:ext cx="4457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only when it is enabled (race O)</a:t>
              </a:r>
            </a:p>
            <a:p>
              <a:pPr lvl="1"/>
              <a:r>
                <a:rPr lang="en-US" altLang="ko-KR" dirty="0" smtClean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 Gated latch</a:t>
              </a:r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734244" y="5394391"/>
              <a:ext cx="5179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only when it is edge triggered (race X)</a:t>
              </a:r>
            </a:p>
            <a:p>
              <a:pPr lvl="1"/>
              <a:r>
                <a:rPr lang="en-US" altLang="ko-KR" dirty="0" smtClean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 Flip-flop</a:t>
              </a:r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53478" y="1398627"/>
            <a:ext cx="3837045" cy="1905000"/>
            <a:chOff x="2339752" y="1431479"/>
            <a:chExt cx="3837045" cy="1905000"/>
          </a:xfrm>
        </p:grpSpPr>
        <p:grpSp>
          <p:nvGrpSpPr>
            <p:cNvPr id="10" name="그룹 9"/>
            <p:cNvGrpSpPr/>
            <p:nvPr/>
          </p:nvGrpSpPr>
          <p:grpSpPr>
            <a:xfrm>
              <a:off x="2339752" y="1431479"/>
              <a:ext cx="3837045" cy="1905000"/>
              <a:chOff x="4601104" y="3356992"/>
              <a:chExt cx="3837045" cy="1905000"/>
            </a:xfrm>
          </p:grpSpPr>
          <p:pic>
            <p:nvPicPr>
              <p:cNvPr id="12" name="Picture 2" descr="xor gate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222" y="3356992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9"/>
              <p:cNvSpPr txBox="1"/>
              <p:nvPr/>
            </p:nvSpPr>
            <p:spPr>
              <a:xfrm>
                <a:off x="5004048" y="3984088"/>
                <a:ext cx="130195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z="1300" dirty="0" err="1" smtClean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current_status</a:t>
                </a:r>
                <a:endParaRPr lang="ko-KR" altLang="en-US" sz="13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14" name="TextBox 29"/>
              <p:cNvSpPr txBox="1"/>
              <p:nvPr/>
            </p:nvSpPr>
            <p:spPr>
              <a:xfrm>
                <a:off x="4601104" y="4313931"/>
                <a:ext cx="170431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r"/>
                <a:r>
                  <a:rPr lang="en-US" altLang="ko-KR" sz="1300" dirty="0" smtClean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input</a:t>
                </a:r>
                <a:endParaRPr lang="ko-KR" altLang="en-US" sz="13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15" name="TextBox 30"/>
              <p:cNvSpPr txBox="1"/>
              <p:nvPr/>
            </p:nvSpPr>
            <p:spPr>
              <a:xfrm>
                <a:off x="7740352" y="4159932"/>
                <a:ext cx="69779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r>
                  <a:rPr lang="en-US" altLang="ko-KR" sz="1300" dirty="0" smtClean="0"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output</a:t>
                </a:r>
                <a:endParaRPr lang="ko-KR" altLang="en-US" sz="1300" dirty="0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  <p:cxnSp>
          <p:nvCxnSpPr>
            <p:cNvPr id="11" name="꺾인 연결선 10"/>
            <p:cNvCxnSpPr>
              <a:stCxn id="15" idx="3"/>
              <a:endCxn id="13" idx="1"/>
            </p:cNvCxnSpPr>
            <p:nvPr/>
          </p:nvCxnSpPr>
          <p:spPr>
            <a:xfrm flipH="1" flipV="1">
              <a:off x="2742696" y="2204769"/>
              <a:ext cx="3434101" cy="175844"/>
            </a:xfrm>
            <a:prstGeom prst="bentConnector5">
              <a:avLst>
                <a:gd name="adj1" fmla="val -6657"/>
                <a:gd name="adj2" fmla="val 414252"/>
                <a:gd name="adj3" fmla="val 1066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0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62DEF-20AB-4CC0-A988-599B5919D6A8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Flip-Flops (2)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2576"/>
            <a:ext cx="2160737" cy="4077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15" y="2961896"/>
            <a:ext cx="5472685" cy="171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62DEF-20AB-4CC0-A988-599B5919D6A8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Registers (1)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7" y="1517630"/>
            <a:ext cx="375598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62DEF-20AB-4CC0-A988-599B5919D6A8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Registers (2)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88582"/>
            <a:ext cx="3810000" cy="2009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08266"/>
              </p:ext>
            </p:extLst>
          </p:nvPr>
        </p:nvGraphicFramePr>
        <p:xfrm>
          <a:off x="723900" y="4005064"/>
          <a:ext cx="7696200" cy="209550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="" xmlns:a16="http://schemas.microsoft.com/office/drawing/2014/main" val="2286420572"/>
                    </a:ext>
                  </a:extLst>
                </a:gridCol>
                <a:gridCol w="295275">
                  <a:extLst>
                    <a:ext uri="{9D8B030D-6E8A-4147-A177-3AD203B41FA5}">
                      <a16:colId xmlns="" xmlns:a16="http://schemas.microsoft.com/office/drawing/2014/main" val="1987849736"/>
                    </a:ext>
                  </a:extLst>
                </a:gridCol>
                <a:gridCol w="295275">
                  <a:extLst>
                    <a:ext uri="{9D8B030D-6E8A-4147-A177-3AD203B41FA5}">
                      <a16:colId xmlns="" xmlns:a16="http://schemas.microsoft.com/office/drawing/2014/main" val="423005951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3292815933"/>
                    </a:ext>
                  </a:extLst>
                </a:gridCol>
                <a:gridCol w="390525">
                  <a:extLst>
                    <a:ext uri="{9D8B030D-6E8A-4147-A177-3AD203B41FA5}">
                      <a16:colId xmlns="" xmlns:a16="http://schemas.microsoft.com/office/drawing/2014/main" val="3713774239"/>
                    </a:ext>
                  </a:extLst>
                </a:gridCol>
                <a:gridCol w="409575">
                  <a:extLst>
                    <a:ext uri="{9D8B030D-6E8A-4147-A177-3AD203B41FA5}">
                      <a16:colId xmlns="" xmlns:a16="http://schemas.microsoft.com/office/drawing/2014/main" val="2540086071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2123139557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3194492251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3223964249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557934371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61033785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155191212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3177863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369987058"/>
                    </a:ext>
                  </a:extLst>
                </a:gridCol>
                <a:gridCol w="85055">
                  <a:extLst>
                    <a:ext uri="{9D8B030D-6E8A-4147-A177-3AD203B41FA5}">
                      <a16:colId xmlns="" xmlns:a16="http://schemas.microsoft.com/office/drawing/2014/main" val="1868359481"/>
                    </a:ext>
                  </a:extLst>
                </a:gridCol>
                <a:gridCol w="1327820">
                  <a:extLst>
                    <a:ext uri="{9D8B030D-6E8A-4147-A177-3AD203B41FA5}">
                      <a16:colId xmlns="" xmlns:a16="http://schemas.microsoft.com/office/drawing/2014/main" val="1946858323"/>
                    </a:ext>
                  </a:extLst>
                </a:gridCol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CLRb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951478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1205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CLEAR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63640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NO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06441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PARALLEL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06751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SHIFT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1452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076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SHIFT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5398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24530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HOLD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353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5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62DEF-20AB-4CC0-A988-599B5919D6A8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Registers (3)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86" y="1593373"/>
            <a:ext cx="7095828" cy="3581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471441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haroni" panose="02010803020104030203" pitchFamily="2" charset="-79"/>
              </a:rPr>
              <a:t>Nobody want to implement above complex circuit !!!</a:t>
            </a:r>
            <a:endParaRPr lang="ko-KR" altLang="en-US" b="1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840773"/>
            <a:ext cx="444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haroni" panose="02010803020104030203" pitchFamily="2" charset="-79"/>
              </a:rPr>
              <a:t>Behavioral Model of Verilog will save us</a:t>
            </a:r>
            <a:endParaRPr lang="ko-KR" altLang="en-US" b="1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60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62DEF-20AB-4CC0-A988-599B5919D6A8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 (1)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94" y="4205987"/>
            <a:ext cx="7919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Let’s implement the above sequential logic (4-bit register) using Verilog</a:t>
            </a:r>
          </a:p>
          <a:p>
            <a:pPr lvl="1"/>
            <a:endParaRPr lang="en-US" altLang="ko-KR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Step1.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Implementing 4-bit register with asynchronous reset</a:t>
            </a:r>
          </a:p>
          <a:p>
            <a:pPr lvl="1"/>
            <a:endParaRPr lang="en-US" altLang="ko-KR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Step2.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Verifying logic through simulation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06305"/>
              </p:ext>
            </p:extLst>
          </p:nvPr>
        </p:nvGraphicFramePr>
        <p:xfrm>
          <a:off x="723900" y="1725612"/>
          <a:ext cx="7696200" cy="209550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="" xmlns:a16="http://schemas.microsoft.com/office/drawing/2014/main" val="2286420572"/>
                    </a:ext>
                  </a:extLst>
                </a:gridCol>
                <a:gridCol w="295275">
                  <a:extLst>
                    <a:ext uri="{9D8B030D-6E8A-4147-A177-3AD203B41FA5}">
                      <a16:colId xmlns="" xmlns:a16="http://schemas.microsoft.com/office/drawing/2014/main" val="1987849736"/>
                    </a:ext>
                  </a:extLst>
                </a:gridCol>
                <a:gridCol w="295275">
                  <a:extLst>
                    <a:ext uri="{9D8B030D-6E8A-4147-A177-3AD203B41FA5}">
                      <a16:colId xmlns="" xmlns:a16="http://schemas.microsoft.com/office/drawing/2014/main" val="423005951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3292815933"/>
                    </a:ext>
                  </a:extLst>
                </a:gridCol>
                <a:gridCol w="390525">
                  <a:extLst>
                    <a:ext uri="{9D8B030D-6E8A-4147-A177-3AD203B41FA5}">
                      <a16:colId xmlns="" xmlns:a16="http://schemas.microsoft.com/office/drawing/2014/main" val="3713774239"/>
                    </a:ext>
                  </a:extLst>
                </a:gridCol>
                <a:gridCol w="409575">
                  <a:extLst>
                    <a:ext uri="{9D8B030D-6E8A-4147-A177-3AD203B41FA5}">
                      <a16:colId xmlns="" xmlns:a16="http://schemas.microsoft.com/office/drawing/2014/main" val="2540086071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2123139557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3194492251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3223964249"/>
                    </a:ext>
                  </a:extLst>
                </a:gridCol>
                <a:gridCol w="323850">
                  <a:extLst>
                    <a:ext uri="{9D8B030D-6E8A-4147-A177-3AD203B41FA5}">
                      <a16:colId xmlns="" xmlns:a16="http://schemas.microsoft.com/office/drawing/2014/main" val="557934371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61033785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155191212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13177863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369987058"/>
                    </a:ext>
                  </a:extLst>
                </a:gridCol>
                <a:gridCol w="85055">
                  <a:extLst>
                    <a:ext uri="{9D8B030D-6E8A-4147-A177-3AD203B41FA5}">
                      <a16:colId xmlns="" xmlns:a16="http://schemas.microsoft.com/office/drawing/2014/main" val="1868359481"/>
                    </a:ext>
                  </a:extLst>
                </a:gridCol>
                <a:gridCol w="1327820">
                  <a:extLst>
                    <a:ext uri="{9D8B030D-6E8A-4147-A177-3AD203B41FA5}">
                      <a16:colId xmlns="" xmlns:a16="http://schemas.microsoft.com/office/drawing/2014/main" val="1946858323"/>
                    </a:ext>
                  </a:extLst>
                </a:gridCol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CLRb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951478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Q0(t+1)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1205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CLEAR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63640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NO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06441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PARALLEL </a:t>
                      </a:r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06751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SHIFT 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1452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4076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SHIFT 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95398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24530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Q3(t)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Q1(t)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Q0(t)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HOLD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353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2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62DEF-20AB-4CC0-A988-599B5919D6A8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 (2)</a:t>
            </a:r>
            <a:endParaRPr lang="ko-KR" altLang="en-US" b="1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84784"/>
            <a:ext cx="657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Step1.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Implementing 4-bit register with asynchronous reset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3" y="2204864"/>
            <a:ext cx="5476999" cy="37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13910</TotalTime>
  <Words>1061</Words>
  <Application>Microsoft Office PowerPoint</Application>
  <PresentationFormat>화면 슬라이드 쇼(4:3)</PresentationFormat>
  <Paragraphs>714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Aharoni</vt:lpstr>
      <vt:lpstr>굴림</vt:lpstr>
      <vt:lpstr>맑은 고딕</vt:lpstr>
      <vt:lpstr>현대하모니 L</vt:lpstr>
      <vt:lpstr>Arial</vt:lpstr>
      <vt:lpstr>Century Gothic</vt:lpstr>
      <vt:lpstr>Constantia</vt:lpstr>
      <vt:lpstr>Wingdings</vt:lpstr>
      <vt:lpstr>Office 테마</vt:lpstr>
      <vt:lpstr>Lab. 08</vt:lpstr>
      <vt:lpstr>Notice</vt:lpstr>
      <vt:lpstr>Flip-Flops (1)</vt:lpstr>
      <vt:lpstr>Flip-Flops (2)</vt:lpstr>
      <vt:lpstr>Registers (1)</vt:lpstr>
      <vt:lpstr>Registers (2)</vt:lpstr>
      <vt:lpstr>Registers (3)</vt:lpstr>
      <vt:lpstr>Example (1)</vt:lpstr>
      <vt:lpstr>Example (2)</vt:lpstr>
      <vt:lpstr>Example (3)</vt:lpstr>
      <vt:lpstr>Today’s Lab</vt:lpstr>
      <vt:lpstr>Homework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user</cp:lastModifiedBy>
  <cp:revision>881</cp:revision>
  <dcterms:created xsi:type="dcterms:W3CDTF">2008-07-30T02:31:41Z</dcterms:created>
  <dcterms:modified xsi:type="dcterms:W3CDTF">2018-05-08T05:11:44Z</dcterms:modified>
</cp:coreProperties>
</file>