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2" r:id="rId4"/>
    <p:sldId id="267" r:id="rId5"/>
    <p:sldId id="265" r:id="rId6"/>
    <p:sldId id="266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85714" autoAdjust="0"/>
  </p:normalViewPr>
  <p:slideViewPr>
    <p:cSldViewPr snapToGrid="0">
      <p:cViewPr varScale="1">
        <p:scale>
          <a:sx n="115" d="100"/>
          <a:sy n="115" d="100"/>
        </p:scale>
        <p:origin x="124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9F97B-321B-4E3C-8B40-0B06BCFCECBF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CAF54-F80B-409B-9AE1-FB73DB2C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2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7763" y="1233488"/>
            <a:ext cx="4440237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AF54-F80B-409B-9AE1-FB73DB2CC6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816-CF84-4744-BD61-076F5B69D6AE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914400" y="3222625"/>
            <a:ext cx="7467600" cy="444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z="1350">
              <a:latin typeface="Arial" panose="020B0604020202020204" pitchFamily="34" charset="0"/>
              <a:ea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10" name="그림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42863"/>
            <a:ext cx="4587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50"/>
            <a:ext cx="12969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43576"/>
            <a:ext cx="7467600" cy="1057630"/>
          </a:xfrm>
        </p:spPr>
        <p:txBody>
          <a:bodyPr/>
          <a:lstStyle>
            <a:lvl1pPr algn="ctr">
              <a:defRPr sz="4800" b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45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344-16CC-403C-A9DF-D8DF891CAFC4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3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0CCF-CF13-4019-A891-EEB9A21C2B43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22" y="90310"/>
            <a:ext cx="8579556" cy="474133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01511"/>
            <a:ext cx="8579556" cy="537545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FA25-5EEE-4F61-A3ED-0A23CE545D0A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908" y="6412796"/>
            <a:ext cx="2057400" cy="365125"/>
          </a:xfrm>
        </p:spPr>
        <p:txBody>
          <a:bodyPr/>
          <a:lstStyle>
            <a:lvl1pPr>
              <a:defRPr sz="1600" b="1"/>
            </a:lvl1pPr>
          </a:lstStyle>
          <a:p>
            <a:fld id="{E360697E-0CA9-4141-9D01-A44F280E34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ChangeArrowheads="1"/>
          </p:cNvSpPr>
          <p:nvPr userDrawn="1"/>
        </p:nvSpPr>
        <p:spPr bwMode="white">
          <a:xfrm>
            <a:off x="0" y="609600"/>
            <a:ext cx="9144000" cy="71438"/>
          </a:xfrm>
          <a:prstGeom prst="rect">
            <a:avLst/>
          </a:prstGeom>
          <a:solidFill>
            <a:srgbClr val="F79646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19"/>
          <p:cNvCxnSpPr>
            <a:cxnSpLocks noChangeShapeType="1"/>
          </p:cNvCxnSpPr>
          <p:nvPr userDrawn="1"/>
        </p:nvCxnSpPr>
        <p:spPr bwMode="auto">
          <a:xfrm>
            <a:off x="0" y="6410325"/>
            <a:ext cx="9144000" cy="1588"/>
          </a:xfrm>
          <a:prstGeom prst="line">
            <a:avLst/>
          </a:prstGeom>
          <a:noFill/>
          <a:ln w="28575">
            <a:solidFill>
              <a:srgbClr val="0E1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6477000"/>
            <a:ext cx="3984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453188"/>
            <a:ext cx="10382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6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3F2A-6147-4D99-85DD-14D392BA80BE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C1DB-AC43-479E-9FFB-C95E91E5EBCC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B96B-BD98-4E5C-8559-3AB828D279D8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4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0BCB-D274-40D1-B33D-EC2644E2EFC9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3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8488-8391-45FB-95CA-607A8E6803E8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8A-A076-4C92-A0BF-793668F752B9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8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9957-6820-4FE6-88B9-11F728F9BD9A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6649-AA36-47EB-9AE8-9A6FEA7667F5}" type="datetime1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697E-0CA9-4141-9D01-A44F280E3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2020-03-18</a:t>
            </a:r>
            <a:endParaRPr lang="en-US" altLang="ko-KR" dirty="0"/>
          </a:p>
          <a:p>
            <a:r>
              <a:rPr lang="en-US" altLang="ko-KR" dirty="0" err="1"/>
              <a:t>sp-tas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420427"/>
            <a:ext cx="7467600" cy="128077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Systems Programming</a:t>
            </a:r>
            <a:br>
              <a:rPr lang="en-US" altLang="ko-KR" sz="4000" dirty="0"/>
            </a:br>
            <a:r>
              <a:rPr lang="en-US" altLang="ko-KR" sz="4000" dirty="0"/>
              <a:t>Lab #0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9340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Lab Information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TA</a:t>
            </a:r>
          </a:p>
          <a:p>
            <a:pPr lvl="1"/>
            <a:r>
              <a:rPr lang="en-US" altLang="ko-KR" sz="2000" dirty="0" smtClean="0"/>
              <a:t>302</a:t>
            </a:r>
            <a:r>
              <a:rPr lang="ko-KR" altLang="en-US" sz="2000" dirty="0"/>
              <a:t>동 </a:t>
            </a:r>
            <a:r>
              <a:rPr lang="en-US" altLang="ko-KR" sz="2000" dirty="0"/>
              <a:t>319</a:t>
            </a:r>
            <a:r>
              <a:rPr lang="ko-KR" altLang="en-US" sz="2000" dirty="0"/>
              <a:t>호 </a:t>
            </a:r>
            <a:r>
              <a:rPr lang="en-US" altLang="ko-KR" sz="2000" dirty="0"/>
              <a:t>(</a:t>
            </a:r>
            <a:r>
              <a:rPr lang="ko-KR" altLang="en-US" sz="2000" dirty="0"/>
              <a:t>공용연구실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 err="1" smtClean="0"/>
              <a:t>민철기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이윤재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손예준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Mail to: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ta_sp20@dcslab.snu.ac.kr</a:t>
            </a:r>
          </a:p>
          <a:p>
            <a:r>
              <a:rPr lang="en-US" altLang="ko-KR" sz="2400" dirty="0" smtClean="0"/>
              <a:t>Lecture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수요일 </a:t>
            </a:r>
            <a:r>
              <a:rPr lang="en-US" altLang="ko-KR" sz="2000" dirty="0" smtClean="0"/>
              <a:t>18:30 - 20:20</a:t>
            </a:r>
          </a:p>
          <a:p>
            <a:pPr lvl="1"/>
            <a:r>
              <a:rPr lang="en-US" altLang="ko-KR" sz="2000" dirty="0" smtClean="0"/>
              <a:t>302</a:t>
            </a:r>
            <a:r>
              <a:rPr lang="ko-KR" altLang="en-US" sz="2000" dirty="0"/>
              <a:t>동 </a:t>
            </a:r>
            <a:r>
              <a:rPr lang="en-US" altLang="ko-KR" sz="2000" dirty="0"/>
              <a:t>311-1</a:t>
            </a:r>
            <a:r>
              <a:rPr lang="ko-KR" altLang="en-US" sz="2000" dirty="0" smtClean="0"/>
              <a:t>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소프트웨어 실습실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개강 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주간 비대면 수업 </a:t>
            </a:r>
            <a:r>
              <a:rPr lang="en-US" altLang="ko-KR" sz="2000" dirty="0" smtClean="0"/>
              <a:t>-&gt; </a:t>
            </a:r>
            <a:r>
              <a:rPr lang="en-US" altLang="ko-KR" sz="2000" dirty="0" err="1" smtClean="0"/>
              <a:t>eTL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dirty="0"/>
              <a:t>Questions</a:t>
            </a:r>
          </a:p>
          <a:p>
            <a:pPr lvl="1"/>
            <a:r>
              <a:rPr lang="en-US" altLang="ko-KR" sz="2000" b="1" dirty="0">
                <a:solidFill>
                  <a:srgbClr val="C00000"/>
                </a:solidFill>
              </a:rPr>
              <a:t>Class </a:t>
            </a:r>
            <a:r>
              <a:rPr lang="en-US" altLang="ko-KR" sz="2000" b="1" dirty="0" err="1">
                <a:solidFill>
                  <a:srgbClr val="C00000"/>
                </a:solidFill>
              </a:rPr>
              <a:t>eTL</a:t>
            </a:r>
            <a:r>
              <a:rPr lang="en-US" altLang="ko-KR" sz="2000" b="1" dirty="0">
                <a:solidFill>
                  <a:srgbClr val="C00000"/>
                </a:solidFill>
              </a:rPr>
              <a:t>  </a:t>
            </a:r>
            <a:r>
              <a:rPr lang="en-US" altLang="ko-KR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Q&amp;A</a:t>
            </a: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내가 궁금한 건 남들도 궁금하다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 err="1">
                <a:sym typeface="Wingdings" panose="05000000000000000000" pitchFamily="2" charset="2"/>
              </a:rPr>
              <a:t>eTL</a:t>
            </a:r>
            <a:r>
              <a:rPr lang="ko-KR" altLang="en-US" sz="2000" dirty="0">
                <a:sym typeface="Wingdings" panose="05000000000000000000" pitchFamily="2" charset="2"/>
              </a:rPr>
              <a:t> 개인정보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핸드폰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이메일</a:t>
            </a:r>
            <a:r>
              <a:rPr lang="en-US" altLang="ko-KR" sz="2000" dirty="0">
                <a:sym typeface="Wingdings" panose="05000000000000000000" pitchFamily="2" charset="2"/>
              </a:rPr>
              <a:t>) </a:t>
            </a:r>
            <a:r>
              <a:rPr lang="ko-KR" altLang="en-US" sz="2000" dirty="0">
                <a:sym typeface="Wingdings" panose="05000000000000000000" pitchFamily="2" charset="2"/>
              </a:rPr>
              <a:t>정확하게 입력해주세요</a:t>
            </a: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0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Lab Session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수요일 </a:t>
            </a:r>
            <a:r>
              <a:rPr lang="en-US" altLang="ko-KR" sz="2000" dirty="0"/>
              <a:t>18:30 - </a:t>
            </a:r>
            <a:r>
              <a:rPr lang="en-US" altLang="ko-KR" sz="2000" dirty="0" smtClean="0"/>
              <a:t>20:20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sz="2000" dirty="0" smtClean="0"/>
              <a:t>302</a:t>
            </a:r>
            <a:r>
              <a:rPr lang="ko-KR" altLang="en-US" sz="2000" dirty="0"/>
              <a:t>동 </a:t>
            </a:r>
            <a:r>
              <a:rPr lang="en-US" altLang="ko-KR" sz="2000" dirty="0"/>
              <a:t>311-1</a:t>
            </a:r>
            <a:r>
              <a:rPr lang="ko-KR" altLang="en-US" sz="2000" dirty="0" smtClean="0"/>
              <a:t>호 </a:t>
            </a:r>
            <a:r>
              <a:rPr lang="ko-KR" altLang="en-US" sz="2000" dirty="0"/>
              <a:t>소프트웨어 </a:t>
            </a:r>
            <a:r>
              <a:rPr lang="ko-KR" altLang="en-US" sz="2000" dirty="0" smtClean="0"/>
              <a:t>실습실</a:t>
            </a: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 smtClean="0"/>
              <a:t>과제에 대한 설명</a:t>
            </a: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 smtClean="0"/>
              <a:t>과제에 대한 </a:t>
            </a:r>
            <a:r>
              <a:rPr lang="en-US" altLang="ko-KR" sz="2000" dirty="0" smtClean="0"/>
              <a:t>Q&amp;A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소프트웨어 실습실에 </a:t>
            </a:r>
            <a:r>
              <a:rPr lang="en-US" altLang="ko-KR" sz="2000" dirty="0" smtClean="0"/>
              <a:t>PC </a:t>
            </a:r>
            <a:r>
              <a:rPr lang="ko-KR" altLang="en-US" sz="2000" dirty="0" smtClean="0"/>
              <a:t>없음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개인 노트북 가져오세요</a:t>
            </a:r>
            <a:endParaRPr lang="en-US" altLang="ko-KR" sz="2000" dirty="0" smtClean="0"/>
          </a:p>
          <a:p>
            <a:r>
              <a:rPr lang="ko-KR" altLang="en-US" sz="2000" dirty="0" smtClean="0"/>
              <a:t>개인 노트북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실습 서버 접속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과제 수행 및 </a:t>
            </a:r>
            <a:r>
              <a:rPr lang="en-US" altLang="ko-KR" sz="2000" dirty="0" smtClean="0"/>
              <a:t>Q&amp;A</a:t>
            </a:r>
            <a:endParaRPr lang="en-US" altLang="ko-KR" sz="2000" dirty="0"/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7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Assignment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</a:rPr>
              <a:t>6 </a:t>
            </a:r>
            <a:r>
              <a:rPr lang="en-US" altLang="ko-KR" sz="2000" dirty="0">
                <a:latin typeface="+mn-ea"/>
              </a:rPr>
              <a:t>programming assignments</a:t>
            </a:r>
          </a:p>
          <a:p>
            <a:pPr lvl="1"/>
            <a:r>
              <a:rPr lang="en-US" altLang="ko-KR" sz="1800" dirty="0">
                <a:latin typeface="+mn-ea"/>
              </a:rPr>
              <a:t>Will be announced in </a:t>
            </a:r>
            <a:r>
              <a:rPr lang="en-US" altLang="ko-KR" sz="1800" dirty="0" err="1">
                <a:latin typeface="+mn-ea"/>
              </a:rPr>
              <a:t>eTL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lvl="1"/>
            <a:r>
              <a:rPr lang="en-US" altLang="ko-KR" sz="1800" dirty="0">
                <a:latin typeface="+mn-ea"/>
              </a:rPr>
              <a:t>about 2weeks/1assignment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제출할 것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코드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실습 서버 기준으로 채점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보고서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코드에 대한 설명 </a:t>
            </a:r>
            <a:r>
              <a:rPr lang="en-US" altLang="ko-KR" sz="1600" dirty="0" smtClean="0">
                <a:latin typeface="+mn-ea"/>
              </a:rPr>
              <a:t>/ </a:t>
            </a:r>
            <a:r>
              <a:rPr lang="ko-KR" altLang="en-US" sz="1600" dirty="0" smtClean="0">
                <a:latin typeface="+mn-ea"/>
              </a:rPr>
              <a:t>수행 결과 등</a:t>
            </a:r>
            <a:endParaRPr lang="en-US" altLang="ko-KR" sz="16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Delay policy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Code copy policy</a:t>
            </a:r>
          </a:p>
          <a:p>
            <a:pPr lvl="1"/>
            <a:r>
              <a:rPr lang="en-US" altLang="ko-KR" sz="1800" dirty="0">
                <a:latin typeface="+mn-ea"/>
              </a:rPr>
              <a:t>Provider / Copier: </a:t>
            </a:r>
            <a:r>
              <a:rPr lang="ko-KR" altLang="en-US" sz="1800" dirty="0">
                <a:latin typeface="+mn-ea"/>
              </a:rPr>
              <a:t>모두 </a:t>
            </a:r>
            <a:r>
              <a:rPr lang="en-US" altLang="ko-KR" sz="1800" dirty="0">
                <a:latin typeface="+mn-ea"/>
              </a:rPr>
              <a:t>0</a:t>
            </a:r>
            <a:r>
              <a:rPr lang="ko-KR" altLang="en-US" sz="1800" dirty="0">
                <a:latin typeface="+mn-ea"/>
              </a:rPr>
              <a:t>점 처리 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eTL</a:t>
            </a:r>
            <a:r>
              <a:rPr lang="en-US" altLang="ko-KR" sz="1800" dirty="0">
                <a:latin typeface="+mn-ea"/>
              </a:rPr>
              <a:t> check + manual check)</a:t>
            </a:r>
          </a:p>
          <a:p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6AF2B9-A0EB-4D0A-97D7-A37E9A84C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63179"/>
              </p:ext>
            </p:extLst>
          </p:nvPr>
        </p:nvGraphicFramePr>
        <p:xfrm>
          <a:off x="567560" y="3929993"/>
          <a:ext cx="655845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71">
                  <a:extLst>
                    <a:ext uri="{9D8B030D-6E8A-4147-A177-3AD203B41FA5}">
                      <a16:colId xmlns:a16="http://schemas.microsoft.com/office/drawing/2014/main" val="511139706"/>
                    </a:ext>
                  </a:extLst>
                </a:gridCol>
                <a:gridCol w="877614">
                  <a:extLst>
                    <a:ext uri="{9D8B030D-6E8A-4147-A177-3AD203B41FA5}">
                      <a16:colId xmlns:a16="http://schemas.microsoft.com/office/drawing/2014/main" val="1157845467"/>
                    </a:ext>
                  </a:extLst>
                </a:gridCol>
                <a:gridCol w="877614">
                  <a:extLst>
                    <a:ext uri="{9D8B030D-6E8A-4147-A177-3AD203B41FA5}">
                      <a16:colId xmlns:a16="http://schemas.microsoft.com/office/drawing/2014/main" val="1589050672"/>
                    </a:ext>
                  </a:extLst>
                </a:gridCol>
                <a:gridCol w="877614">
                  <a:extLst>
                    <a:ext uri="{9D8B030D-6E8A-4147-A177-3AD203B41FA5}">
                      <a16:colId xmlns:a16="http://schemas.microsoft.com/office/drawing/2014/main" val="1897990322"/>
                    </a:ext>
                  </a:extLst>
                </a:gridCol>
                <a:gridCol w="877614">
                  <a:extLst>
                    <a:ext uri="{9D8B030D-6E8A-4147-A177-3AD203B41FA5}">
                      <a16:colId xmlns:a16="http://schemas.microsoft.com/office/drawing/2014/main" val="1119949795"/>
                    </a:ext>
                  </a:extLst>
                </a:gridCol>
                <a:gridCol w="877614">
                  <a:extLst>
                    <a:ext uri="{9D8B030D-6E8A-4147-A177-3AD203B41FA5}">
                      <a16:colId xmlns:a16="http://schemas.microsoft.com/office/drawing/2014/main" val="3343718156"/>
                    </a:ext>
                  </a:extLst>
                </a:gridCol>
                <a:gridCol w="877614">
                  <a:extLst>
                    <a:ext uri="{9D8B030D-6E8A-4147-A177-3AD203B41FA5}">
                      <a16:colId xmlns:a16="http://schemas.microsoft.com/office/drawing/2014/main" val="1050374624"/>
                    </a:ext>
                  </a:extLst>
                </a:gridCol>
              </a:tblGrid>
              <a:tr h="1843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+1day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+2day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+3day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+4day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+5day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이후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12202"/>
                  </a:ext>
                </a:extLst>
              </a:tr>
              <a:tr h="184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Max. Score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-10%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-20%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-30%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-40%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-50%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9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0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2C8556-68D9-4FA5-97C6-DA9FA8C1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15D3D9-D39B-4A26-BE57-F217B9D8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87" y="1271752"/>
            <a:ext cx="7600626" cy="431449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9C1120-7A3F-432E-B496-A36E71B0B1D2}"/>
              </a:ext>
            </a:extLst>
          </p:cNvPr>
          <p:cNvSpPr/>
          <p:nvPr/>
        </p:nvSpPr>
        <p:spPr>
          <a:xfrm>
            <a:off x="819808" y="4088524"/>
            <a:ext cx="2648606" cy="5465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시간에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서버 접속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과제</a:t>
            </a:r>
            <a:r>
              <a:rPr lang="en-US" altLang="ko-KR" dirty="0" smtClean="0"/>
              <a:t> #1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질문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eTL</a:t>
            </a:r>
            <a:r>
              <a:rPr lang="ko-KR" altLang="en-US" dirty="0" smtClean="0"/>
              <a:t>에 올려주세요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697E-0CA9-4141-9D01-A44F280E345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35162</TotalTime>
  <Words>197</Words>
  <Application>Microsoft Office PowerPoint</Application>
  <PresentationFormat>화면 슬라이드 쇼(4:3)</PresentationFormat>
  <Paragraphs>74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Comic Sans MS</vt:lpstr>
      <vt:lpstr>Verdana</vt:lpstr>
      <vt:lpstr>Wingdings</vt:lpstr>
      <vt:lpstr>Office 테마</vt:lpstr>
      <vt:lpstr>Systems Programming Lab #0</vt:lpstr>
      <vt:lpstr>Lab Information</vt:lpstr>
      <vt:lpstr>Lab Session</vt:lpstr>
      <vt:lpstr>Assignment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hkim</dc:creator>
  <cp:lastModifiedBy>m47341@gmail.com</cp:lastModifiedBy>
  <cp:revision>1389</cp:revision>
  <cp:lastPrinted>2017-11-07T07:06:01Z</cp:lastPrinted>
  <dcterms:created xsi:type="dcterms:W3CDTF">2017-03-28T16:33:01Z</dcterms:created>
  <dcterms:modified xsi:type="dcterms:W3CDTF">2020-03-17T08:18:17Z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G:\z. Work\02. Progress\2017\1. 작성본\progress_hkim_171109.pptx</vt:lpwstr>
  </property>
</Properties>
</file>