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78" r:id="rId7"/>
    <p:sldId id="279" r:id="rId8"/>
    <p:sldId id="258" r:id="rId9"/>
    <p:sldId id="281" r:id="rId10"/>
    <p:sldId id="286" r:id="rId11"/>
    <p:sldId id="282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0655" autoAdjust="0"/>
  </p:normalViewPr>
  <p:slideViewPr>
    <p:cSldViewPr snapToGrid="0">
      <p:cViewPr>
        <p:scale>
          <a:sx n="70" d="100"/>
          <a:sy n="70" d="100"/>
        </p:scale>
        <p:origin x="998" y="51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298852-CA05-44A3-B58B-9F4FADE29FE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C2B0AE-897D-444F-AC20-3C9369154249}">
      <dgm:prSet/>
      <dgm:spPr/>
      <dgm:t>
        <a:bodyPr/>
        <a:lstStyle/>
        <a:p>
          <a:r>
            <a:rPr lang="en-GB" b="0" baseline="0" dirty="0"/>
            <a:t>[1] Lee, E. T., Schrage, J. B. (1974). An algorithm for scheduling independent tasks. Operations Research, 22, 458-475.</a:t>
          </a:r>
          <a:endParaRPr lang="en-US" dirty="0"/>
        </a:p>
      </dgm:t>
    </dgm:pt>
    <dgm:pt modelId="{CD1E96BF-1530-4916-BE90-53D0D931062B}" type="parTrans" cxnId="{587241AA-91F7-4B15-A1E5-94EE145A9FAC}">
      <dgm:prSet/>
      <dgm:spPr/>
      <dgm:t>
        <a:bodyPr/>
        <a:lstStyle/>
        <a:p>
          <a:endParaRPr lang="en-US"/>
        </a:p>
      </dgm:t>
    </dgm:pt>
    <dgm:pt modelId="{F83803F2-5731-4220-A266-D11E80DC15C9}" type="sibTrans" cxnId="{587241AA-91F7-4B15-A1E5-94EE145A9FAC}">
      <dgm:prSet/>
      <dgm:spPr/>
      <dgm:t>
        <a:bodyPr/>
        <a:lstStyle/>
        <a:p>
          <a:endParaRPr lang="en-US"/>
        </a:p>
      </dgm:t>
    </dgm:pt>
    <dgm:pt modelId="{FE76A85F-193E-48D6-89F7-AD280FD2D1F3}">
      <dgm:prSet/>
      <dgm:spPr/>
      <dgm:t>
        <a:bodyPr/>
        <a:lstStyle/>
        <a:p>
          <a:r>
            <a:rPr lang="en-GB" b="0" baseline="0"/>
            <a:t>[2] Johnson, R. G. (1983). Heterogeneous parallel processing. Communications of the ACM, 26, 832-844.</a:t>
          </a:r>
          <a:endParaRPr lang="en-US"/>
        </a:p>
      </dgm:t>
    </dgm:pt>
    <dgm:pt modelId="{9CC7FEEA-6A80-4D27-9501-4D669B76DD5C}" type="parTrans" cxnId="{CA01EB3F-C57B-45F2-82CA-17F564C7DD34}">
      <dgm:prSet/>
      <dgm:spPr/>
      <dgm:t>
        <a:bodyPr/>
        <a:lstStyle/>
        <a:p>
          <a:endParaRPr lang="en-US"/>
        </a:p>
      </dgm:t>
    </dgm:pt>
    <dgm:pt modelId="{5F6A4F13-1A55-42FF-B3E0-DBA72DBA9BF0}" type="sibTrans" cxnId="{CA01EB3F-C57B-45F2-82CA-17F564C7DD34}">
      <dgm:prSet/>
      <dgm:spPr/>
      <dgm:t>
        <a:bodyPr/>
        <a:lstStyle/>
        <a:p>
          <a:endParaRPr lang="en-US"/>
        </a:p>
      </dgm:t>
    </dgm:pt>
    <dgm:pt modelId="{01ECBFB8-25AA-40FF-A4DE-8353F57E8B96}">
      <dgm:prSet/>
      <dgm:spPr/>
      <dgm:t>
        <a:bodyPr/>
        <a:lstStyle/>
        <a:p>
          <a:r>
            <a:rPr lang="en-GB" b="0" baseline="0"/>
            <a:t>[3] Brandenburg, F. Force Directed Scheduling: A Survey. Journal of Scheduling, 15(1), 2012, pp. 3-24.</a:t>
          </a:r>
          <a:endParaRPr lang="en-US"/>
        </a:p>
      </dgm:t>
    </dgm:pt>
    <dgm:pt modelId="{B616487C-A97F-4459-AF17-83C371DE92CD}" type="parTrans" cxnId="{F13D4CFA-BCB4-47EE-92A7-EE7BA237BB21}">
      <dgm:prSet/>
      <dgm:spPr/>
      <dgm:t>
        <a:bodyPr/>
        <a:lstStyle/>
        <a:p>
          <a:endParaRPr lang="en-US"/>
        </a:p>
      </dgm:t>
    </dgm:pt>
    <dgm:pt modelId="{C365FA0D-2867-42F5-8E7C-8B74028B9138}" type="sibTrans" cxnId="{F13D4CFA-BCB4-47EE-92A7-EE7BA237BB21}">
      <dgm:prSet/>
      <dgm:spPr/>
      <dgm:t>
        <a:bodyPr/>
        <a:lstStyle/>
        <a:p>
          <a:endParaRPr lang="en-US"/>
        </a:p>
      </dgm:t>
    </dgm:pt>
    <dgm:pt modelId="{A75A3084-1A6A-4F30-9F45-031599DA67BF}">
      <dgm:prSet/>
      <dgm:spPr/>
      <dgm:t>
        <a:bodyPr/>
        <a:lstStyle/>
        <a:p>
          <a:r>
            <a:rPr lang="en-GB" b="0" baseline="0"/>
            <a:t>[4] Liu, J. W. S. (2000). Real-Time Systems. Prentice Hall.</a:t>
          </a:r>
          <a:endParaRPr lang="en-US"/>
        </a:p>
      </dgm:t>
    </dgm:pt>
    <dgm:pt modelId="{6265E058-579A-42A3-8A6F-2D966FB545D1}" type="parTrans" cxnId="{97FC099B-24D2-42BE-909F-078B8E709740}">
      <dgm:prSet/>
      <dgm:spPr/>
      <dgm:t>
        <a:bodyPr/>
        <a:lstStyle/>
        <a:p>
          <a:endParaRPr lang="en-US"/>
        </a:p>
      </dgm:t>
    </dgm:pt>
    <dgm:pt modelId="{E22A63CD-FA61-4DCD-BC05-0C58A0C6DEC4}" type="sibTrans" cxnId="{97FC099B-24D2-42BE-909F-078B8E709740}">
      <dgm:prSet/>
      <dgm:spPr/>
      <dgm:t>
        <a:bodyPr/>
        <a:lstStyle/>
        <a:p>
          <a:endParaRPr lang="en-US"/>
        </a:p>
      </dgm:t>
    </dgm:pt>
    <dgm:pt modelId="{91F2DEE6-9DE9-45C6-B193-CC7F9C9FE471}">
      <dgm:prSet/>
      <dgm:spPr/>
      <dgm:t>
        <a:bodyPr/>
        <a:lstStyle/>
        <a:p>
          <a:r>
            <a:rPr lang="en-GB" b="0" baseline="0"/>
            <a:t>[5] Kress, R., Thiele, L. (2002). Models and Algorithms for Embedded Real-Time Systems. Springer.</a:t>
          </a:r>
          <a:endParaRPr lang="en-US"/>
        </a:p>
      </dgm:t>
    </dgm:pt>
    <dgm:pt modelId="{1D6BBBC9-BA68-4429-B32B-E68BCE56D22C}" type="parTrans" cxnId="{BDDB114B-59BE-4D3F-8654-507A8D5C90F7}">
      <dgm:prSet/>
      <dgm:spPr/>
      <dgm:t>
        <a:bodyPr/>
        <a:lstStyle/>
        <a:p>
          <a:endParaRPr lang="en-US"/>
        </a:p>
      </dgm:t>
    </dgm:pt>
    <dgm:pt modelId="{6803EC00-85C0-412F-81BF-FBD5C3C563B7}" type="sibTrans" cxnId="{BDDB114B-59BE-4D3F-8654-507A8D5C90F7}">
      <dgm:prSet/>
      <dgm:spPr/>
      <dgm:t>
        <a:bodyPr/>
        <a:lstStyle/>
        <a:p>
          <a:endParaRPr lang="en-US"/>
        </a:p>
      </dgm:t>
    </dgm:pt>
    <dgm:pt modelId="{C12E62D8-935A-49A4-B394-4E3D534C3ECC}">
      <dgm:prSet/>
      <dgm:spPr/>
      <dgm:t>
        <a:bodyPr/>
        <a:lstStyle/>
        <a:p>
          <a:r>
            <a:rPr lang="en-GB" b="0" baseline="0" dirty="0"/>
            <a:t>[6] P. G. Pauline and J. P. Knight, ”Force-Directed Scheduling in Automatic Data Path Synthesis,” 24th ACM/IEEE Design Automation Conference, Miami Beach, FL, USA, 1987, pp.195-202, </a:t>
          </a:r>
          <a:r>
            <a:rPr lang="en-GB" b="0" baseline="0" dirty="0" err="1"/>
            <a:t>doi</a:t>
          </a:r>
          <a:r>
            <a:rPr lang="en-GB" b="0" baseline="0" dirty="0"/>
            <a:t>: 10.1145/37888.37918.</a:t>
          </a:r>
          <a:endParaRPr lang="en-US" dirty="0"/>
        </a:p>
      </dgm:t>
    </dgm:pt>
    <dgm:pt modelId="{44776DE3-2B9B-45C1-BCF1-8BE139A5A859}" type="parTrans" cxnId="{11C42EAC-B567-497F-858E-B7666248F83A}">
      <dgm:prSet/>
      <dgm:spPr/>
      <dgm:t>
        <a:bodyPr/>
        <a:lstStyle/>
        <a:p>
          <a:endParaRPr lang="en-US"/>
        </a:p>
      </dgm:t>
    </dgm:pt>
    <dgm:pt modelId="{94D6B446-1A8B-4FFA-8126-1D7ECE3AC563}" type="sibTrans" cxnId="{11C42EAC-B567-497F-858E-B7666248F83A}">
      <dgm:prSet/>
      <dgm:spPr/>
      <dgm:t>
        <a:bodyPr/>
        <a:lstStyle/>
        <a:p>
          <a:endParaRPr lang="en-US"/>
        </a:p>
      </dgm:t>
    </dgm:pt>
    <dgm:pt modelId="{1DABED6B-9B5C-4D63-87D6-9DAC16007669}">
      <dgm:prSet/>
      <dgm:spPr/>
      <dgm:t>
        <a:bodyPr/>
        <a:lstStyle/>
        <a:p>
          <a:r>
            <a:rPr lang="en-GB" b="0" baseline="0" dirty="0"/>
            <a:t>[7] Scheduling Algorithms for High-Level Synthesis Zoltan Baruch Computer Science Department, Technical University of Cluj-Napoca , URL - http://users.utcluj.ro/ </a:t>
          </a:r>
          <a:r>
            <a:rPr lang="en-GB" b="0" baseline="0" dirty="0" err="1"/>
            <a:t>baruch</a:t>
          </a:r>
          <a:r>
            <a:rPr lang="en-GB" b="0" baseline="0" dirty="0"/>
            <a:t>/papers/ Scheduling-Algorithms.pdf</a:t>
          </a:r>
          <a:endParaRPr lang="en-US" dirty="0"/>
        </a:p>
      </dgm:t>
    </dgm:pt>
    <dgm:pt modelId="{2F3DBDB0-8F31-4DE5-A1F7-0DE82D34B4EB}" type="parTrans" cxnId="{CAE92DC7-61D1-48BE-ABB2-8BC44DCC2A3B}">
      <dgm:prSet/>
      <dgm:spPr/>
      <dgm:t>
        <a:bodyPr/>
        <a:lstStyle/>
        <a:p>
          <a:endParaRPr lang="en-US"/>
        </a:p>
      </dgm:t>
    </dgm:pt>
    <dgm:pt modelId="{B570B145-620A-4CAC-97A8-CB92FC1AFBC0}" type="sibTrans" cxnId="{CAE92DC7-61D1-48BE-ABB2-8BC44DCC2A3B}">
      <dgm:prSet/>
      <dgm:spPr/>
      <dgm:t>
        <a:bodyPr/>
        <a:lstStyle/>
        <a:p>
          <a:endParaRPr lang="en-US"/>
        </a:p>
      </dgm:t>
    </dgm:pt>
    <dgm:pt modelId="{6D81AA1F-FF8B-4ACA-A4E1-03AA021B9ABF}">
      <dgm:prSet/>
      <dgm:spPr/>
      <dgm:t>
        <a:bodyPr/>
        <a:lstStyle/>
        <a:p>
          <a:r>
            <a:rPr lang="en-GB" b="0" baseline="0" dirty="0"/>
            <a:t>[8] </a:t>
          </a:r>
          <a:r>
            <a:rPr lang="en-GB" b="0" baseline="0" dirty="0" err="1"/>
            <a:t>Micheli</a:t>
          </a:r>
          <a:r>
            <a:rPr lang="en-GB" b="0" baseline="0" dirty="0"/>
            <a:t>, Giovanni. Synthesis and Optimization of Digital Circuits. McGraw-Hill Professional, 1994.</a:t>
          </a:r>
          <a:endParaRPr lang="en-US" dirty="0"/>
        </a:p>
      </dgm:t>
    </dgm:pt>
    <dgm:pt modelId="{8EEFC47D-9D40-4C4F-AD7E-D9539554BAC6}" type="parTrans" cxnId="{A8097155-9EF1-4758-87D1-FA44EDCBDE39}">
      <dgm:prSet/>
      <dgm:spPr/>
      <dgm:t>
        <a:bodyPr/>
        <a:lstStyle/>
        <a:p>
          <a:endParaRPr lang="en-US"/>
        </a:p>
      </dgm:t>
    </dgm:pt>
    <dgm:pt modelId="{398BAB33-5968-4BD1-8AAA-8B27E8AA3CBA}" type="sibTrans" cxnId="{A8097155-9EF1-4758-87D1-FA44EDCBDE39}">
      <dgm:prSet/>
      <dgm:spPr/>
      <dgm:t>
        <a:bodyPr/>
        <a:lstStyle/>
        <a:p>
          <a:endParaRPr lang="en-US"/>
        </a:p>
      </dgm:t>
    </dgm:pt>
    <dgm:pt modelId="{E05BA816-0626-4522-A824-42AE40F778B8}" type="pres">
      <dgm:prSet presAssocID="{71298852-CA05-44A3-B58B-9F4FADE29FE9}" presName="vert0" presStyleCnt="0">
        <dgm:presLayoutVars>
          <dgm:dir/>
          <dgm:animOne val="branch"/>
          <dgm:animLvl val="lvl"/>
        </dgm:presLayoutVars>
      </dgm:prSet>
      <dgm:spPr/>
    </dgm:pt>
    <dgm:pt modelId="{5A26D5B0-BF87-40BE-A1A4-14EB60BD124F}" type="pres">
      <dgm:prSet presAssocID="{4FC2B0AE-897D-444F-AC20-3C9369154249}" presName="thickLine" presStyleLbl="alignNode1" presStyleIdx="0" presStyleCnt="8"/>
      <dgm:spPr/>
    </dgm:pt>
    <dgm:pt modelId="{81D8FB0A-6948-46D5-8654-E166E1CDD98A}" type="pres">
      <dgm:prSet presAssocID="{4FC2B0AE-897D-444F-AC20-3C9369154249}" presName="horz1" presStyleCnt="0"/>
      <dgm:spPr/>
    </dgm:pt>
    <dgm:pt modelId="{5C7FA2E3-CB43-4EA7-925C-8B3FF5489365}" type="pres">
      <dgm:prSet presAssocID="{4FC2B0AE-897D-444F-AC20-3C9369154249}" presName="tx1" presStyleLbl="revTx" presStyleIdx="0" presStyleCnt="8"/>
      <dgm:spPr/>
    </dgm:pt>
    <dgm:pt modelId="{1C40ABAA-130A-4125-83EA-F985032D9C07}" type="pres">
      <dgm:prSet presAssocID="{4FC2B0AE-897D-444F-AC20-3C9369154249}" presName="vert1" presStyleCnt="0"/>
      <dgm:spPr/>
    </dgm:pt>
    <dgm:pt modelId="{05ED6FF4-A667-4939-9A6E-4208F932A70F}" type="pres">
      <dgm:prSet presAssocID="{FE76A85F-193E-48D6-89F7-AD280FD2D1F3}" presName="thickLine" presStyleLbl="alignNode1" presStyleIdx="1" presStyleCnt="8"/>
      <dgm:spPr/>
    </dgm:pt>
    <dgm:pt modelId="{13522D1E-3C27-4756-BF75-98D2F604CC84}" type="pres">
      <dgm:prSet presAssocID="{FE76A85F-193E-48D6-89F7-AD280FD2D1F3}" presName="horz1" presStyleCnt="0"/>
      <dgm:spPr/>
    </dgm:pt>
    <dgm:pt modelId="{F8E2E9C6-21E0-45F0-AA31-D1BC905493B5}" type="pres">
      <dgm:prSet presAssocID="{FE76A85F-193E-48D6-89F7-AD280FD2D1F3}" presName="tx1" presStyleLbl="revTx" presStyleIdx="1" presStyleCnt="8"/>
      <dgm:spPr/>
    </dgm:pt>
    <dgm:pt modelId="{061266A7-2870-475C-9A95-FF1295A95353}" type="pres">
      <dgm:prSet presAssocID="{FE76A85F-193E-48D6-89F7-AD280FD2D1F3}" presName="vert1" presStyleCnt="0"/>
      <dgm:spPr/>
    </dgm:pt>
    <dgm:pt modelId="{0ED9268F-C575-40A5-BFD9-C4F7B98B37D3}" type="pres">
      <dgm:prSet presAssocID="{01ECBFB8-25AA-40FF-A4DE-8353F57E8B96}" presName="thickLine" presStyleLbl="alignNode1" presStyleIdx="2" presStyleCnt="8"/>
      <dgm:spPr/>
    </dgm:pt>
    <dgm:pt modelId="{B0A8E7C8-F276-408D-8123-DBFFBA551071}" type="pres">
      <dgm:prSet presAssocID="{01ECBFB8-25AA-40FF-A4DE-8353F57E8B96}" presName="horz1" presStyleCnt="0"/>
      <dgm:spPr/>
    </dgm:pt>
    <dgm:pt modelId="{1CBEE651-4CFD-4400-A15E-B1AFD858DD07}" type="pres">
      <dgm:prSet presAssocID="{01ECBFB8-25AA-40FF-A4DE-8353F57E8B96}" presName="tx1" presStyleLbl="revTx" presStyleIdx="2" presStyleCnt="8"/>
      <dgm:spPr/>
    </dgm:pt>
    <dgm:pt modelId="{BFC20A10-34EB-4697-9DBD-090760839BB2}" type="pres">
      <dgm:prSet presAssocID="{01ECBFB8-25AA-40FF-A4DE-8353F57E8B96}" presName="vert1" presStyleCnt="0"/>
      <dgm:spPr/>
    </dgm:pt>
    <dgm:pt modelId="{84C5A56E-C22D-4B98-86D9-DEAF2401AD06}" type="pres">
      <dgm:prSet presAssocID="{A75A3084-1A6A-4F30-9F45-031599DA67BF}" presName="thickLine" presStyleLbl="alignNode1" presStyleIdx="3" presStyleCnt="8"/>
      <dgm:spPr/>
    </dgm:pt>
    <dgm:pt modelId="{F89C0359-CE60-47F5-A86B-49D54A844657}" type="pres">
      <dgm:prSet presAssocID="{A75A3084-1A6A-4F30-9F45-031599DA67BF}" presName="horz1" presStyleCnt="0"/>
      <dgm:spPr/>
    </dgm:pt>
    <dgm:pt modelId="{C4A4AA6A-9807-450C-A55F-EFA7B29B6025}" type="pres">
      <dgm:prSet presAssocID="{A75A3084-1A6A-4F30-9F45-031599DA67BF}" presName="tx1" presStyleLbl="revTx" presStyleIdx="3" presStyleCnt="8"/>
      <dgm:spPr/>
    </dgm:pt>
    <dgm:pt modelId="{F6AB7AC0-BAA3-4B3B-A517-B1D345C2AB5A}" type="pres">
      <dgm:prSet presAssocID="{A75A3084-1A6A-4F30-9F45-031599DA67BF}" presName="vert1" presStyleCnt="0"/>
      <dgm:spPr/>
    </dgm:pt>
    <dgm:pt modelId="{6F0C8A1F-8E25-458A-8701-C61716823A3A}" type="pres">
      <dgm:prSet presAssocID="{91F2DEE6-9DE9-45C6-B193-CC7F9C9FE471}" presName="thickLine" presStyleLbl="alignNode1" presStyleIdx="4" presStyleCnt="8"/>
      <dgm:spPr/>
    </dgm:pt>
    <dgm:pt modelId="{BDE5A6D9-23EB-4570-B9F6-8AE616AF0286}" type="pres">
      <dgm:prSet presAssocID="{91F2DEE6-9DE9-45C6-B193-CC7F9C9FE471}" presName="horz1" presStyleCnt="0"/>
      <dgm:spPr/>
    </dgm:pt>
    <dgm:pt modelId="{CCCB41B7-3A65-4C14-98DE-85099965A49A}" type="pres">
      <dgm:prSet presAssocID="{91F2DEE6-9DE9-45C6-B193-CC7F9C9FE471}" presName="tx1" presStyleLbl="revTx" presStyleIdx="4" presStyleCnt="8"/>
      <dgm:spPr/>
    </dgm:pt>
    <dgm:pt modelId="{E2D3D638-4C77-473D-8AA0-932A4094C6C0}" type="pres">
      <dgm:prSet presAssocID="{91F2DEE6-9DE9-45C6-B193-CC7F9C9FE471}" presName="vert1" presStyleCnt="0"/>
      <dgm:spPr/>
    </dgm:pt>
    <dgm:pt modelId="{91478EF3-395F-4E6A-AFB1-2E84AE22785F}" type="pres">
      <dgm:prSet presAssocID="{C12E62D8-935A-49A4-B394-4E3D534C3ECC}" presName="thickLine" presStyleLbl="alignNode1" presStyleIdx="5" presStyleCnt="8"/>
      <dgm:spPr/>
    </dgm:pt>
    <dgm:pt modelId="{06BE9913-3588-482D-AF1A-BC266E6D593F}" type="pres">
      <dgm:prSet presAssocID="{C12E62D8-935A-49A4-B394-4E3D534C3ECC}" presName="horz1" presStyleCnt="0"/>
      <dgm:spPr/>
    </dgm:pt>
    <dgm:pt modelId="{52300E7E-3EAF-433C-BF1F-0E736C846DDA}" type="pres">
      <dgm:prSet presAssocID="{C12E62D8-935A-49A4-B394-4E3D534C3ECC}" presName="tx1" presStyleLbl="revTx" presStyleIdx="5" presStyleCnt="8"/>
      <dgm:spPr/>
    </dgm:pt>
    <dgm:pt modelId="{65C2E795-B74B-4CC9-B99B-3D9C4ABEA75D}" type="pres">
      <dgm:prSet presAssocID="{C12E62D8-935A-49A4-B394-4E3D534C3ECC}" presName="vert1" presStyleCnt="0"/>
      <dgm:spPr/>
    </dgm:pt>
    <dgm:pt modelId="{3BCD6D88-3E51-4082-AC3C-86061EDF8B50}" type="pres">
      <dgm:prSet presAssocID="{1DABED6B-9B5C-4D63-87D6-9DAC16007669}" presName="thickLine" presStyleLbl="alignNode1" presStyleIdx="6" presStyleCnt="8"/>
      <dgm:spPr/>
    </dgm:pt>
    <dgm:pt modelId="{647F8975-4E57-4219-A101-197290C52FD7}" type="pres">
      <dgm:prSet presAssocID="{1DABED6B-9B5C-4D63-87D6-9DAC16007669}" presName="horz1" presStyleCnt="0"/>
      <dgm:spPr/>
    </dgm:pt>
    <dgm:pt modelId="{8142E7AF-92D9-4AB6-9D0D-C7FCC7A63CEF}" type="pres">
      <dgm:prSet presAssocID="{1DABED6B-9B5C-4D63-87D6-9DAC16007669}" presName="tx1" presStyleLbl="revTx" presStyleIdx="6" presStyleCnt="8"/>
      <dgm:spPr/>
    </dgm:pt>
    <dgm:pt modelId="{73E6CC23-4707-407C-919F-D72B92C6675F}" type="pres">
      <dgm:prSet presAssocID="{1DABED6B-9B5C-4D63-87D6-9DAC16007669}" presName="vert1" presStyleCnt="0"/>
      <dgm:spPr/>
    </dgm:pt>
    <dgm:pt modelId="{04E7A32B-9E02-4A95-8FE5-2875AA34056D}" type="pres">
      <dgm:prSet presAssocID="{6D81AA1F-FF8B-4ACA-A4E1-03AA021B9ABF}" presName="thickLine" presStyleLbl="alignNode1" presStyleIdx="7" presStyleCnt="8"/>
      <dgm:spPr/>
    </dgm:pt>
    <dgm:pt modelId="{A82FEEAA-42D2-40AC-BFCD-D16490D10147}" type="pres">
      <dgm:prSet presAssocID="{6D81AA1F-FF8B-4ACA-A4E1-03AA021B9ABF}" presName="horz1" presStyleCnt="0"/>
      <dgm:spPr/>
    </dgm:pt>
    <dgm:pt modelId="{9C7263F9-5FA8-4B68-BF3A-2414448C2B5F}" type="pres">
      <dgm:prSet presAssocID="{6D81AA1F-FF8B-4ACA-A4E1-03AA021B9ABF}" presName="tx1" presStyleLbl="revTx" presStyleIdx="7" presStyleCnt="8"/>
      <dgm:spPr/>
    </dgm:pt>
    <dgm:pt modelId="{5BB77A51-7DB8-43A0-A437-4ADC78CA2B6D}" type="pres">
      <dgm:prSet presAssocID="{6D81AA1F-FF8B-4ACA-A4E1-03AA021B9ABF}" presName="vert1" presStyleCnt="0"/>
      <dgm:spPr/>
    </dgm:pt>
  </dgm:ptLst>
  <dgm:cxnLst>
    <dgm:cxn modelId="{4CC8CE0D-2939-4A5B-AD68-1F72096CCBA5}" type="presOf" srcId="{71298852-CA05-44A3-B58B-9F4FADE29FE9}" destId="{E05BA816-0626-4522-A824-42AE40F778B8}" srcOrd="0" destOrd="0" presId="urn:microsoft.com/office/officeart/2008/layout/LinedList"/>
    <dgm:cxn modelId="{CA01EB3F-C57B-45F2-82CA-17F564C7DD34}" srcId="{71298852-CA05-44A3-B58B-9F4FADE29FE9}" destId="{FE76A85F-193E-48D6-89F7-AD280FD2D1F3}" srcOrd="1" destOrd="0" parTransId="{9CC7FEEA-6A80-4D27-9501-4D669B76DD5C}" sibTransId="{5F6A4F13-1A55-42FF-B3E0-DBA72DBA9BF0}"/>
    <dgm:cxn modelId="{B4BE1D5D-472F-4789-8845-C9574A610BAB}" type="presOf" srcId="{6D81AA1F-FF8B-4ACA-A4E1-03AA021B9ABF}" destId="{9C7263F9-5FA8-4B68-BF3A-2414448C2B5F}" srcOrd="0" destOrd="0" presId="urn:microsoft.com/office/officeart/2008/layout/LinedList"/>
    <dgm:cxn modelId="{BDDB114B-59BE-4D3F-8654-507A8D5C90F7}" srcId="{71298852-CA05-44A3-B58B-9F4FADE29FE9}" destId="{91F2DEE6-9DE9-45C6-B193-CC7F9C9FE471}" srcOrd="4" destOrd="0" parTransId="{1D6BBBC9-BA68-4429-B32B-E68BCE56D22C}" sibTransId="{6803EC00-85C0-412F-81BF-FBD5C3C563B7}"/>
    <dgm:cxn modelId="{A8097155-9EF1-4758-87D1-FA44EDCBDE39}" srcId="{71298852-CA05-44A3-B58B-9F4FADE29FE9}" destId="{6D81AA1F-FF8B-4ACA-A4E1-03AA021B9ABF}" srcOrd="7" destOrd="0" parTransId="{8EEFC47D-9D40-4C4F-AD7E-D9539554BAC6}" sibTransId="{398BAB33-5968-4BD1-8AAA-8B27E8AA3CBA}"/>
    <dgm:cxn modelId="{97FC099B-24D2-42BE-909F-078B8E709740}" srcId="{71298852-CA05-44A3-B58B-9F4FADE29FE9}" destId="{A75A3084-1A6A-4F30-9F45-031599DA67BF}" srcOrd="3" destOrd="0" parTransId="{6265E058-579A-42A3-8A6F-2D966FB545D1}" sibTransId="{E22A63CD-FA61-4DCD-BC05-0C58A0C6DEC4}"/>
    <dgm:cxn modelId="{3C13179B-2F43-496F-B141-2D000C05BFAB}" type="presOf" srcId="{1DABED6B-9B5C-4D63-87D6-9DAC16007669}" destId="{8142E7AF-92D9-4AB6-9D0D-C7FCC7A63CEF}" srcOrd="0" destOrd="0" presId="urn:microsoft.com/office/officeart/2008/layout/LinedList"/>
    <dgm:cxn modelId="{5D4D5D9F-F3F5-4A4A-8999-A9F2E0695D1A}" type="presOf" srcId="{A75A3084-1A6A-4F30-9F45-031599DA67BF}" destId="{C4A4AA6A-9807-450C-A55F-EFA7B29B6025}" srcOrd="0" destOrd="0" presId="urn:microsoft.com/office/officeart/2008/layout/LinedList"/>
    <dgm:cxn modelId="{587241AA-91F7-4B15-A1E5-94EE145A9FAC}" srcId="{71298852-CA05-44A3-B58B-9F4FADE29FE9}" destId="{4FC2B0AE-897D-444F-AC20-3C9369154249}" srcOrd="0" destOrd="0" parTransId="{CD1E96BF-1530-4916-BE90-53D0D931062B}" sibTransId="{F83803F2-5731-4220-A266-D11E80DC15C9}"/>
    <dgm:cxn modelId="{11C42EAC-B567-497F-858E-B7666248F83A}" srcId="{71298852-CA05-44A3-B58B-9F4FADE29FE9}" destId="{C12E62D8-935A-49A4-B394-4E3D534C3ECC}" srcOrd="5" destOrd="0" parTransId="{44776DE3-2B9B-45C1-BCF1-8BE139A5A859}" sibTransId="{94D6B446-1A8B-4FFA-8126-1D7ECE3AC563}"/>
    <dgm:cxn modelId="{4AF56DB2-333D-4E66-9DB5-5B81D9A4DB57}" type="presOf" srcId="{4FC2B0AE-897D-444F-AC20-3C9369154249}" destId="{5C7FA2E3-CB43-4EA7-925C-8B3FF5489365}" srcOrd="0" destOrd="0" presId="urn:microsoft.com/office/officeart/2008/layout/LinedList"/>
    <dgm:cxn modelId="{CAE92DC7-61D1-48BE-ABB2-8BC44DCC2A3B}" srcId="{71298852-CA05-44A3-B58B-9F4FADE29FE9}" destId="{1DABED6B-9B5C-4D63-87D6-9DAC16007669}" srcOrd="6" destOrd="0" parTransId="{2F3DBDB0-8F31-4DE5-A1F7-0DE82D34B4EB}" sibTransId="{B570B145-620A-4CAC-97A8-CB92FC1AFBC0}"/>
    <dgm:cxn modelId="{40021FCE-8C81-4F2A-AB69-BFA9D3C2730E}" type="presOf" srcId="{FE76A85F-193E-48D6-89F7-AD280FD2D1F3}" destId="{F8E2E9C6-21E0-45F0-AA31-D1BC905493B5}" srcOrd="0" destOrd="0" presId="urn:microsoft.com/office/officeart/2008/layout/LinedList"/>
    <dgm:cxn modelId="{61CAAACE-FAE3-45D3-A22D-55C0C6C707C4}" type="presOf" srcId="{91F2DEE6-9DE9-45C6-B193-CC7F9C9FE471}" destId="{CCCB41B7-3A65-4C14-98DE-85099965A49A}" srcOrd="0" destOrd="0" presId="urn:microsoft.com/office/officeart/2008/layout/LinedList"/>
    <dgm:cxn modelId="{46B8A1D5-0752-4C2F-9E86-E829D89E9CC5}" type="presOf" srcId="{01ECBFB8-25AA-40FF-A4DE-8353F57E8B96}" destId="{1CBEE651-4CFD-4400-A15E-B1AFD858DD07}" srcOrd="0" destOrd="0" presId="urn:microsoft.com/office/officeart/2008/layout/LinedList"/>
    <dgm:cxn modelId="{1BB4AFE3-D819-4A28-8A86-5972CA2F605E}" type="presOf" srcId="{C12E62D8-935A-49A4-B394-4E3D534C3ECC}" destId="{52300E7E-3EAF-433C-BF1F-0E736C846DDA}" srcOrd="0" destOrd="0" presId="urn:microsoft.com/office/officeart/2008/layout/LinedList"/>
    <dgm:cxn modelId="{F13D4CFA-BCB4-47EE-92A7-EE7BA237BB21}" srcId="{71298852-CA05-44A3-B58B-9F4FADE29FE9}" destId="{01ECBFB8-25AA-40FF-A4DE-8353F57E8B96}" srcOrd="2" destOrd="0" parTransId="{B616487C-A97F-4459-AF17-83C371DE92CD}" sibTransId="{C365FA0D-2867-42F5-8E7C-8B74028B9138}"/>
    <dgm:cxn modelId="{48B84ECF-35F2-42BB-AAB1-B152F90F73AC}" type="presParOf" srcId="{E05BA816-0626-4522-A824-42AE40F778B8}" destId="{5A26D5B0-BF87-40BE-A1A4-14EB60BD124F}" srcOrd="0" destOrd="0" presId="urn:microsoft.com/office/officeart/2008/layout/LinedList"/>
    <dgm:cxn modelId="{E2A660BC-847B-4E31-9E92-4C8F7D070085}" type="presParOf" srcId="{E05BA816-0626-4522-A824-42AE40F778B8}" destId="{81D8FB0A-6948-46D5-8654-E166E1CDD98A}" srcOrd="1" destOrd="0" presId="urn:microsoft.com/office/officeart/2008/layout/LinedList"/>
    <dgm:cxn modelId="{031FAEA2-CB94-40C0-80A9-6ADDC0A9294C}" type="presParOf" srcId="{81D8FB0A-6948-46D5-8654-E166E1CDD98A}" destId="{5C7FA2E3-CB43-4EA7-925C-8B3FF5489365}" srcOrd="0" destOrd="0" presId="urn:microsoft.com/office/officeart/2008/layout/LinedList"/>
    <dgm:cxn modelId="{BAC301AB-9C2A-4736-A4B8-1F640D454693}" type="presParOf" srcId="{81D8FB0A-6948-46D5-8654-E166E1CDD98A}" destId="{1C40ABAA-130A-4125-83EA-F985032D9C07}" srcOrd="1" destOrd="0" presId="urn:microsoft.com/office/officeart/2008/layout/LinedList"/>
    <dgm:cxn modelId="{690D41FA-CE5D-4262-B2DF-B199E7E9C1BA}" type="presParOf" srcId="{E05BA816-0626-4522-A824-42AE40F778B8}" destId="{05ED6FF4-A667-4939-9A6E-4208F932A70F}" srcOrd="2" destOrd="0" presId="urn:microsoft.com/office/officeart/2008/layout/LinedList"/>
    <dgm:cxn modelId="{731596DB-8C82-44F4-9F1B-8F3ED35F2BE5}" type="presParOf" srcId="{E05BA816-0626-4522-A824-42AE40F778B8}" destId="{13522D1E-3C27-4756-BF75-98D2F604CC84}" srcOrd="3" destOrd="0" presId="urn:microsoft.com/office/officeart/2008/layout/LinedList"/>
    <dgm:cxn modelId="{618CD384-7918-4F5A-937B-C8D29B0B0C6C}" type="presParOf" srcId="{13522D1E-3C27-4756-BF75-98D2F604CC84}" destId="{F8E2E9C6-21E0-45F0-AA31-D1BC905493B5}" srcOrd="0" destOrd="0" presId="urn:microsoft.com/office/officeart/2008/layout/LinedList"/>
    <dgm:cxn modelId="{E3EAC7E8-56DA-4F9B-8D89-A326F4C4CF6C}" type="presParOf" srcId="{13522D1E-3C27-4756-BF75-98D2F604CC84}" destId="{061266A7-2870-475C-9A95-FF1295A95353}" srcOrd="1" destOrd="0" presId="urn:microsoft.com/office/officeart/2008/layout/LinedList"/>
    <dgm:cxn modelId="{264B21C9-C800-4753-814B-260B679A1654}" type="presParOf" srcId="{E05BA816-0626-4522-A824-42AE40F778B8}" destId="{0ED9268F-C575-40A5-BFD9-C4F7B98B37D3}" srcOrd="4" destOrd="0" presId="urn:microsoft.com/office/officeart/2008/layout/LinedList"/>
    <dgm:cxn modelId="{274510B7-C8F1-48DD-A621-6CFF043753C6}" type="presParOf" srcId="{E05BA816-0626-4522-A824-42AE40F778B8}" destId="{B0A8E7C8-F276-408D-8123-DBFFBA551071}" srcOrd="5" destOrd="0" presId="urn:microsoft.com/office/officeart/2008/layout/LinedList"/>
    <dgm:cxn modelId="{1501E109-899E-40B4-9D7B-ABF1E15C969C}" type="presParOf" srcId="{B0A8E7C8-F276-408D-8123-DBFFBA551071}" destId="{1CBEE651-4CFD-4400-A15E-B1AFD858DD07}" srcOrd="0" destOrd="0" presId="urn:microsoft.com/office/officeart/2008/layout/LinedList"/>
    <dgm:cxn modelId="{7F7CF0BB-D9D2-40E3-A7C7-7C380B14582C}" type="presParOf" srcId="{B0A8E7C8-F276-408D-8123-DBFFBA551071}" destId="{BFC20A10-34EB-4697-9DBD-090760839BB2}" srcOrd="1" destOrd="0" presId="urn:microsoft.com/office/officeart/2008/layout/LinedList"/>
    <dgm:cxn modelId="{81C293A9-D379-4EF9-929B-E104836D4E53}" type="presParOf" srcId="{E05BA816-0626-4522-A824-42AE40F778B8}" destId="{84C5A56E-C22D-4B98-86D9-DEAF2401AD06}" srcOrd="6" destOrd="0" presId="urn:microsoft.com/office/officeart/2008/layout/LinedList"/>
    <dgm:cxn modelId="{7F4FBA1B-69E2-4C92-90A7-C76869038A49}" type="presParOf" srcId="{E05BA816-0626-4522-A824-42AE40F778B8}" destId="{F89C0359-CE60-47F5-A86B-49D54A844657}" srcOrd="7" destOrd="0" presId="urn:microsoft.com/office/officeart/2008/layout/LinedList"/>
    <dgm:cxn modelId="{650569DD-E923-4318-9526-9543C39EBD04}" type="presParOf" srcId="{F89C0359-CE60-47F5-A86B-49D54A844657}" destId="{C4A4AA6A-9807-450C-A55F-EFA7B29B6025}" srcOrd="0" destOrd="0" presId="urn:microsoft.com/office/officeart/2008/layout/LinedList"/>
    <dgm:cxn modelId="{7831B1DD-5932-4F08-946F-9A6F9E98FA6E}" type="presParOf" srcId="{F89C0359-CE60-47F5-A86B-49D54A844657}" destId="{F6AB7AC0-BAA3-4B3B-A517-B1D345C2AB5A}" srcOrd="1" destOrd="0" presId="urn:microsoft.com/office/officeart/2008/layout/LinedList"/>
    <dgm:cxn modelId="{091756AC-9390-4146-9AB7-40101370BAC0}" type="presParOf" srcId="{E05BA816-0626-4522-A824-42AE40F778B8}" destId="{6F0C8A1F-8E25-458A-8701-C61716823A3A}" srcOrd="8" destOrd="0" presId="urn:microsoft.com/office/officeart/2008/layout/LinedList"/>
    <dgm:cxn modelId="{B8816373-B441-4C63-BADA-AB23DD77FC37}" type="presParOf" srcId="{E05BA816-0626-4522-A824-42AE40F778B8}" destId="{BDE5A6D9-23EB-4570-B9F6-8AE616AF0286}" srcOrd="9" destOrd="0" presId="urn:microsoft.com/office/officeart/2008/layout/LinedList"/>
    <dgm:cxn modelId="{D546CDCF-3B51-4916-B7EE-543A0E7AAD02}" type="presParOf" srcId="{BDE5A6D9-23EB-4570-B9F6-8AE616AF0286}" destId="{CCCB41B7-3A65-4C14-98DE-85099965A49A}" srcOrd="0" destOrd="0" presId="urn:microsoft.com/office/officeart/2008/layout/LinedList"/>
    <dgm:cxn modelId="{D3A6F09C-2383-479F-86B6-0121700441D1}" type="presParOf" srcId="{BDE5A6D9-23EB-4570-B9F6-8AE616AF0286}" destId="{E2D3D638-4C77-473D-8AA0-932A4094C6C0}" srcOrd="1" destOrd="0" presId="urn:microsoft.com/office/officeart/2008/layout/LinedList"/>
    <dgm:cxn modelId="{9EE21750-8825-445C-83C2-F357AAF94B05}" type="presParOf" srcId="{E05BA816-0626-4522-A824-42AE40F778B8}" destId="{91478EF3-395F-4E6A-AFB1-2E84AE22785F}" srcOrd="10" destOrd="0" presId="urn:microsoft.com/office/officeart/2008/layout/LinedList"/>
    <dgm:cxn modelId="{DF243C7D-AFC1-4062-AB06-843A864652A8}" type="presParOf" srcId="{E05BA816-0626-4522-A824-42AE40F778B8}" destId="{06BE9913-3588-482D-AF1A-BC266E6D593F}" srcOrd="11" destOrd="0" presId="urn:microsoft.com/office/officeart/2008/layout/LinedList"/>
    <dgm:cxn modelId="{629EF1C5-BDD9-4ADE-8279-77F84D5E2672}" type="presParOf" srcId="{06BE9913-3588-482D-AF1A-BC266E6D593F}" destId="{52300E7E-3EAF-433C-BF1F-0E736C846DDA}" srcOrd="0" destOrd="0" presId="urn:microsoft.com/office/officeart/2008/layout/LinedList"/>
    <dgm:cxn modelId="{24CAB51F-DEE2-471F-8371-24F0E49EDE67}" type="presParOf" srcId="{06BE9913-3588-482D-AF1A-BC266E6D593F}" destId="{65C2E795-B74B-4CC9-B99B-3D9C4ABEA75D}" srcOrd="1" destOrd="0" presId="urn:microsoft.com/office/officeart/2008/layout/LinedList"/>
    <dgm:cxn modelId="{5A589166-B09A-4D41-B46D-9ACA5F377211}" type="presParOf" srcId="{E05BA816-0626-4522-A824-42AE40F778B8}" destId="{3BCD6D88-3E51-4082-AC3C-86061EDF8B50}" srcOrd="12" destOrd="0" presId="urn:microsoft.com/office/officeart/2008/layout/LinedList"/>
    <dgm:cxn modelId="{0B9C1B42-DF63-4C10-9E54-C7CD4C3B7938}" type="presParOf" srcId="{E05BA816-0626-4522-A824-42AE40F778B8}" destId="{647F8975-4E57-4219-A101-197290C52FD7}" srcOrd="13" destOrd="0" presId="urn:microsoft.com/office/officeart/2008/layout/LinedList"/>
    <dgm:cxn modelId="{49DF22F9-F26B-4CEF-8D08-9410BDC723FA}" type="presParOf" srcId="{647F8975-4E57-4219-A101-197290C52FD7}" destId="{8142E7AF-92D9-4AB6-9D0D-C7FCC7A63CEF}" srcOrd="0" destOrd="0" presId="urn:microsoft.com/office/officeart/2008/layout/LinedList"/>
    <dgm:cxn modelId="{72C47CC1-8A36-4403-B3B5-164F58430DAA}" type="presParOf" srcId="{647F8975-4E57-4219-A101-197290C52FD7}" destId="{73E6CC23-4707-407C-919F-D72B92C6675F}" srcOrd="1" destOrd="0" presId="urn:microsoft.com/office/officeart/2008/layout/LinedList"/>
    <dgm:cxn modelId="{1E8D46AB-FC98-4EE2-A6DF-641C47C7784D}" type="presParOf" srcId="{E05BA816-0626-4522-A824-42AE40F778B8}" destId="{04E7A32B-9E02-4A95-8FE5-2875AA34056D}" srcOrd="14" destOrd="0" presId="urn:microsoft.com/office/officeart/2008/layout/LinedList"/>
    <dgm:cxn modelId="{D59108E2-3D67-4586-923B-AF2E3C420625}" type="presParOf" srcId="{E05BA816-0626-4522-A824-42AE40F778B8}" destId="{A82FEEAA-42D2-40AC-BFCD-D16490D10147}" srcOrd="15" destOrd="0" presId="urn:microsoft.com/office/officeart/2008/layout/LinedList"/>
    <dgm:cxn modelId="{531C5335-BBA7-46A8-AC41-F010A29D83B7}" type="presParOf" srcId="{A82FEEAA-42D2-40AC-BFCD-D16490D10147}" destId="{9C7263F9-5FA8-4B68-BF3A-2414448C2B5F}" srcOrd="0" destOrd="0" presId="urn:microsoft.com/office/officeart/2008/layout/LinedList"/>
    <dgm:cxn modelId="{3A2558E5-6CA2-4C8F-8D7A-9A0D20154FEA}" type="presParOf" srcId="{A82FEEAA-42D2-40AC-BFCD-D16490D10147}" destId="{5BB77A51-7DB8-43A0-A437-4ADC78CA2B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6D5B0-BF87-40BE-A1A4-14EB60BD124F}">
      <dsp:nvSpPr>
        <dsp:cNvPr id="0" name=""/>
        <dsp:cNvSpPr/>
      </dsp:nvSpPr>
      <dsp:spPr>
        <a:xfrm>
          <a:off x="0" y="0"/>
          <a:ext cx="72882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FA2E3-CB43-4EA7-925C-8B3FF5489365}">
      <dsp:nvSpPr>
        <dsp:cNvPr id="0" name=""/>
        <dsp:cNvSpPr/>
      </dsp:nvSpPr>
      <dsp:spPr>
        <a:xfrm>
          <a:off x="0" y="0"/>
          <a:ext cx="7288212" cy="42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baseline="0" dirty="0"/>
            <a:t>[1] Lee, E. T., Schrage, J. B. (1974). An algorithm for scheduling independent tasks. Operations Research, 22, 458-475.</a:t>
          </a:r>
          <a:endParaRPr lang="en-US" sz="1100" kern="1200" dirty="0"/>
        </a:p>
      </dsp:txBody>
      <dsp:txXfrm>
        <a:off x="0" y="0"/>
        <a:ext cx="7288212" cy="425881"/>
      </dsp:txXfrm>
    </dsp:sp>
    <dsp:sp modelId="{05ED6FF4-A667-4939-9A6E-4208F932A70F}">
      <dsp:nvSpPr>
        <dsp:cNvPr id="0" name=""/>
        <dsp:cNvSpPr/>
      </dsp:nvSpPr>
      <dsp:spPr>
        <a:xfrm>
          <a:off x="0" y="425881"/>
          <a:ext cx="72882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2E9C6-21E0-45F0-AA31-D1BC905493B5}">
      <dsp:nvSpPr>
        <dsp:cNvPr id="0" name=""/>
        <dsp:cNvSpPr/>
      </dsp:nvSpPr>
      <dsp:spPr>
        <a:xfrm>
          <a:off x="0" y="425881"/>
          <a:ext cx="7288212" cy="42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baseline="0"/>
            <a:t>[2] Johnson, R. G. (1983). Heterogeneous parallel processing. Communications of the ACM, 26, 832-844.</a:t>
          </a:r>
          <a:endParaRPr lang="en-US" sz="1100" kern="1200"/>
        </a:p>
      </dsp:txBody>
      <dsp:txXfrm>
        <a:off x="0" y="425881"/>
        <a:ext cx="7288212" cy="425881"/>
      </dsp:txXfrm>
    </dsp:sp>
    <dsp:sp modelId="{0ED9268F-C575-40A5-BFD9-C4F7B98B37D3}">
      <dsp:nvSpPr>
        <dsp:cNvPr id="0" name=""/>
        <dsp:cNvSpPr/>
      </dsp:nvSpPr>
      <dsp:spPr>
        <a:xfrm>
          <a:off x="0" y="851762"/>
          <a:ext cx="72882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EE651-4CFD-4400-A15E-B1AFD858DD07}">
      <dsp:nvSpPr>
        <dsp:cNvPr id="0" name=""/>
        <dsp:cNvSpPr/>
      </dsp:nvSpPr>
      <dsp:spPr>
        <a:xfrm>
          <a:off x="0" y="851762"/>
          <a:ext cx="7288212" cy="42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baseline="0"/>
            <a:t>[3] Brandenburg, F. Force Directed Scheduling: A Survey. Journal of Scheduling, 15(1), 2012, pp. 3-24.</a:t>
          </a:r>
          <a:endParaRPr lang="en-US" sz="1100" kern="1200"/>
        </a:p>
      </dsp:txBody>
      <dsp:txXfrm>
        <a:off x="0" y="851762"/>
        <a:ext cx="7288212" cy="425881"/>
      </dsp:txXfrm>
    </dsp:sp>
    <dsp:sp modelId="{84C5A56E-C22D-4B98-86D9-DEAF2401AD06}">
      <dsp:nvSpPr>
        <dsp:cNvPr id="0" name=""/>
        <dsp:cNvSpPr/>
      </dsp:nvSpPr>
      <dsp:spPr>
        <a:xfrm>
          <a:off x="0" y="1277644"/>
          <a:ext cx="72882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4AA6A-9807-450C-A55F-EFA7B29B6025}">
      <dsp:nvSpPr>
        <dsp:cNvPr id="0" name=""/>
        <dsp:cNvSpPr/>
      </dsp:nvSpPr>
      <dsp:spPr>
        <a:xfrm>
          <a:off x="0" y="1277644"/>
          <a:ext cx="7288212" cy="42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baseline="0"/>
            <a:t>[4] Liu, J. W. S. (2000). Real-Time Systems. Prentice Hall.</a:t>
          </a:r>
          <a:endParaRPr lang="en-US" sz="1100" kern="1200"/>
        </a:p>
      </dsp:txBody>
      <dsp:txXfrm>
        <a:off x="0" y="1277644"/>
        <a:ext cx="7288212" cy="425881"/>
      </dsp:txXfrm>
    </dsp:sp>
    <dsp:sp modelId="{6F0C8A1F-8E25-458A-8701-C61716823A3A}">
      <dsp:nvSpPr>
        <dsp:cNvPr id="0" name=""/>
        <dsp:cNvSpPr/>
      </dsp:nvSpPr>
      <dsp:spPr>
        <a:xfrm>
          <a:off x="0" y="1703525"/>
          <a:ext cx="72882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B41B7-3A65-4C14-98DE-85099965A49A}">
      <dsp:nvSpPr>
        <dsp:cNvPr id="0" name=""/>
        <dsp:cNvSpPr/>
      </dsp:nvSpPr>
      <dsp:spPr>
        <a:xfrm>
          <a:off x="0" y="1703525"/>
          <a:ext cx="7288212" cy="42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baseline="0"/>
            <a:t>[5] Kress, R., Thiele, L. (2002). Models and Algorithms for Embedded Real-Time Systems. Springer.</a:t>
          </a:r>
          <a:endParaRPr lang="en-US" sz="1100" kern="1200"/>
        </a:p>
      </dsp:txBody>
      <dsp:txXfrm>
        <a:off x="0" y="1703525"/>
        <a:ext cx="7288212" cy="425881"/>
      </dsp:txXfrm>
    </dsp:sp>
    <dsp:sp modelId="{91478EF3-395F-4E6A-AFB1-2E84AE22785F}">
      <dsp:nvSpPr>
        <dsp:cNvPr id="0" name=""/>
        <dsp:cNvSpPr/>
      </dsp:nvSpPr>
      <dsp:spPr>
        <a:xfrm>
          <a:off x="0" y="2129406"/>
          <a:ext cx="72882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00E7E-3EAF-433C-BF1F-0E736C846DDA}">
      <dsp:nvSpPr>
        <dsp:cNvPr id="0" name=""/>
        <dsp:cNvSpPr/>
      </dsp:nvSpPr>
      <dsp:spPr>
        <a:xfrm>
          <a:off x="0" y="2129406"/>
          <a:ext cx="7288212" cy="42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baseline="0" dirty="0"/>
            <a:t>[6] P. G. Pauline and J. P. Knight, ”Force-Directed Scheduling in Automatic Data Path Synthesis,” 24th ACM/IEEE Design Automation Conference, Miami Beach, FL, USA, 1987, pp.195-202, </a:t>
          </a:r>
          <a:r>
            <a:rPr lang="en-GB" sz="1100" b="0" kern="1200" baseline="0" dirty="0" err="1"/>
            <a:t>doi</a:t>
          </a:r>
          <a:r>
            <a:rPr lang="en-GB" sz="1100" b="0" kern="1200" baseline="0" dirty="0"/>
            <a:t>: 10.1145/37888.37918.</a:t>
          </a:r>
          <a:endParaRPr lang="en-US" sz="1100" kern="1200" dirty="0"/>
        </a:p>
      </dsp:txBody>
      <dsp:txXfrm>
        <a:off x="0" y="2129406"/>
        <a:ext cx="7288212" cy="425881"/>
      </dsp:txXfrm>
    </dsp:sp>
    <dsp:sp modelId="{3BCD6D88-3E51-4082-AC3C-86061EDF8B50}">
      <dsp:nvSpPr>
        <dsp:cNvPr id="0" name=""/>
        <dsp:cNvSpPr/>
      </dsp:nvSpPr>
      <dsp:spPr>
        <a:xfrm>
          <a:off x="0" y="2555288"/>
          <a:ext cx="72882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2E7AF-92D9-4AB6-9D0D-C7FCC7A63CEF}">
      <dsp:nvSpPr>
        <dsp:cNvPr id="0" name=""/>
        <dsp:cNvSpPr/>
      </dsp:nvSpPr>
      <dsp:spPr>
        <a:xfrm>
          <a:off x="0" y="2555288"/>
          <a:ext cx="7288212" cy="42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baseline="0" dirty="0"/>
            <a:t>[7] Scheduling Algorithms for High-Level Synthesis Zoltan Baruch Computer Science Department, Technical University of Cluj-Napoca , URL - http://users.utcluj.ro/ </a:t>
          </a:r>
          <a:r>
            <a:rPr lang="en-GB" sz="1100" b="0" kern="1200" baseline="0" dirty="0" err="1"/>
            <a:t>baruch</a:t>
          </a:r>
          <a:r>
            <a:rPr lang="en-GB" sz="1100" b="0" kern="1200" baseline="0" dirty="0"/>
            <a:t>/papers/ Scheduling-Algorithms.pdf</a:t>
          </a:r>
          <a:endParaRPr lang="en-US" sz="1100" kern="1200" dirty="0"/>
        </a:p>
      </dsp:txBody>
      <dsp:txXfrm>
        <a:off x="0" y="2555288"/>
        <a:ext cx="7288212" cy="425881"/>
      </dsp:txXfrm>
    </dsp:sp>
    <dsp:sp modelId="{04E7A32B-9E02-4A95-8FE5-2875AA34056D}">
      <dsp:nvSpPr>
        <dsp:cNvPr id="0" name=""/>
        <dsp:cNvSpPr/>
      </dsp:nvSpPr>
      <dsp:spPr>
        <a:xfrm>
          <a:off x="0" y="2981169"/>
          <a:ext cx="72882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263F9-5FA8-4B68-BF3A-2414448C2B5F}">
      <dsp:nvSpPr>
        <dsp:cNvPr id="0" name=""/>
        <dsp:cNvSpPr/>
      </dsp:nvSpPr>
      <dsp:spPr>
        <a:xfrm>
          <a:off x="0" y="2981169"/>
          <a:ext cx="7288212" cy="42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baseline="0" dirty="0"/>
            <a:t>[8] </a:t>
          </a:r>
          <a:r>
            <a:rPr lang="en-GB" sz="1100" b="0" kern="1200" baseline="0" dirty="0" err="1"/>
            <a:t>Micheli</a:t>
          </a:r>
          <a:r>
            <a:rPr lang="en-GB" sz="1100" b="0" kern="1200" baseline="0" dirty="0"/>
            <a:t>, Giovanni. Synthesis and Optimization of Digital Circuits. McGraw-Hill Professional, 1994.</a:t>
          </a:r>
          <a:endParaRPr lang="en-US" sz="1100" kern="1200" dirty="0"/>
        </a:p>
      </dsp:txBody>
      <dsp:txXfrm>
        <a:off x="0" y="2981169"/>
        <a:ext cx="7288212" cy="425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249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/>
          <a:p>
            <a:r>
              <a:rPr lang="en-US" dirty="0"/>
              <a:t>Force Directed Scheduling</a:t>
            </a:r>
          </a:p>
        </p:txBody>
      </p:sp>
      <p:pic>
        <p:nvPicPr>
          <p:cNvPr id="5" name="Picture 4" descr="A white background with dots and lines&#10;&#10;Description automatically generated">
            <a:extLst>
              <a:ext uri="{FF2B5EF4-FFF2-40B4-BE49-F238E27FC236}">
                <a16:creationId xmlns:a16="http://schemas.microsoft.com/office/drawing/2014/main" id="{B7B4D836-953C-AC67-A3DF-73F06B690E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71" r="25694"/>
          <a:stretch/>
        </p:blipFill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noFill/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74AC1EA-3D44-B378-7CCC-E1D60405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D4CC35DE-78F4-6447-94B8-0550684D145C}"/>
              </a:ext>
            </a:extLst>
          </p:cNvPr>
          <p:cNvSpPr txBox="1"/>
          <p:nvPr/>
        </p:nvSpPr>
        <p:spPr>
          <a:xfrm>
            <a:off x="5476873" y="4360985"/>
            <a:ext cx="5765086" cy="1320800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b="0" kern="1200" spc="50" baseline="0" dirty="0"/>
              <a:t>By : Pisula Guruge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004C7-9284-7C86-3E1D-B907921C10F4}"/>
              </a:ext>
            </a:extLst>
          </p:cNvPr>
          <p:cNvSpPr txBox="1"/>
          <p:nvPr/>
        </p:nvSpPr>
        <p:spPr>
          <a:xfrm>
            <a:off x="5476873" y="3234293"/>
            <a:ext cx="3862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Hardware Software Codesign</a:t>
            </a:r>
          </a:p>
          <a:p>
            <a:endParaRPr lang="en-GB" dirty="0"/>
          </a:p>
          <a:p>
            <a:r>
              <a:rPr lang="en-GB" dirty="0"/>
              <a:t>Summer Semester 2024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 anchor="b"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5" name="Slide Number Placeholder 5" hidden="1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472A5B-8662-4C05-D6DF-98202E70DCB4}"/>
              </a:ext>
            </a:extLst>
          </p:cNvPr>
          <p:cNvSpPr txBox="1"/>
          <p:nvPr/>
        </p:nvSpPr>
        <p:spPr>
          <a:xfrm>
            <a:off x="5476874" y="1671639"/>
            <a:ext cx="5884027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all" spc="150" baseline="0" dirty="0">
                <a:latin typeface="+mj-lt"/>
                <a:ea typeface="+mj-ea"/>
                <a:cs typeface="+mj-cs"/>
              </a:rPr>
              <a:t>Force Directed Scheduling</a:t>
            </a:r>
          </a:p>
        </p:txBody>
      </p:sp>
      <p:pic>
        <p:nvPicPr>
          <p:cNvPr id="14" name="Picture 13" descr="Hourglass and a calendar">
            <a:extLst>
              <a:ext uri="{FF2B5EF4-FFF2-40B4-BE49-F238E27FC236}">
                <a16:creationId xmlns:a16="http://schemas.microsoft.com/office/drawing/2014/main" id="{338BEE5F-A4E8-359C-033E-DB45A2CB47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36" r="350" b="1"/>
          <a:stretch/>
        </p:blipFill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noFill/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4E89DB5-97C2-EAFA-D2F1-53BA2625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140AB84-D739-00EA-5338-19B66A41C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725" y="3660774"/>
            <a:ext cx="5907176" cy="25368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85750" fontAlgn="base"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DE" b="0" i="0" u="none" strike="noStrike" cap="none" spc="50" normalizeH="0" dirty="0">
                <a:ln>
                  <a:noFill/>
                </a:ln>
                <a:effectLst/>
              </a:rPr>
              <a:t> Minimize total energy consumption.</a:t>
            </a:r>
          </a:p>
          <a:p>
            <a:pPr marL="285750" marR="0" lvl="0" indent="-285750" fontAlgn="base"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DE" b="0" i="0" u="none" strike="noStrike" cap="none" spc="50" normalizeH="0" dirty="0">
                <a:ln>
                  <a:noFill/>
                </a:ln>
                <a:effectLst/>
              </a:rPr>
              <a:t> Maintain resource limits and task dependencies.</a:t>
            </a:r>
          </a:p>
          <a:p>
            <a:pPr marL="285750" marR="0" lvl="0" indent="-285750" fontAlgn="base"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DE" b="0" i="0" u="none" strike="noStrike" cap="none" spc="50" normalizeH="0" dirty="0">
                <a:ln>
                  <a:noFill/>
                </a:ln>
                <a:effectLst/>
              </a:rPr>
              <a:t> Reduce the number of processors used.</a:t>
            </a:r>
          </a:p>
          <a:p>
            <a:pPr marL="285750" marR="0" lvl="0" indent="-285750" fontAlgn="base"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DE" b="0" i="0" u="none" strike="noStrike" cap="none" spc="50" normalizeH="0" dirty="0">
                <a:ln>
                  <a:noFill/>
                </a:ln>
                <a:effectLst/>
              </a:rPr>
              <a:t> Decrease simultaneous execution levels.</a:t>
            </a:r>
          </a:p>
          <a:p>
            <a:pPr marL="285750" marR="0" lvl="0" indent="-285750" fontAlgn="base"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DE" b="0" i="0" u="none" strike="noStrike" cap="none" spc="50" normalizeH="0" dirty="0">
                <a:ln>
                  <a:noFill/>
                </a:ln>
                <a:effectLst/>
              </a:rPr>
              <a:t> Maintain same execution duration. [1]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152" y="398197"/>
            <a:ext cx="7288282" cy="1019527"/>
          </a:xfrm>
        </p:spPr>
        <p:txBody>
          <a:bodyPr anchor="b">
            <a:normAutofit/>
          </a:bodyPr>
          <a:lstStyle/>
          <a:p>
            <a:r>
              <a:rPr lang="en-US" dirty="0"/>
              <a:t>ASAP and ALAP SCHEDULING</a:t>
            </a:r>
          </a:p>
        </p:txBody>
      </p:sp>
      <p:pic>
        <p:nvPicPr>
          <p:cNvPr id="10" name="Picture 9" descr="A diagram of a step&#10;&#10;Description automatically generated">
            <a:extLst>
              <a:ext uri="{FF2B5EF4-FFF2-40B4-BE49-F238E27FC236}">
                <a16:creationId xmlns:a16="http://schemas.microsoft.com/office/drawing/2014/main" id="{899DE3DC-FBDE-4A06-6E26-13E4C9991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81" y="1988772"/>
            <a:ext cx="9545225" cy="3961267"/>
          </a:xfrm>
          <a:prstGeom prst="rect">
            <a:avLst/>
          </a:prstGeom>
          <a:noFill/>
        </p:spPr>
      </p:pic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03A54CC9-349D-C3A0-076D-6DCA42E0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8F14C-68B7-5F3B-8F08-EF8D81FE3CAC}"/>
              </a:ext>
            </a:extLst>
          </p:cNvPr>
          <p:cNvSpPr txBox="1"/>
          <p:nvPr/>
        </p:nvSpPr>
        <p:spPr>
          <a:xfrm>
            <a:off x="8159262" y="5950039"/>
            <a:ext cx="159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Based on [1]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150" baseline="0" dirty="0">
                <a:latin typeface="+mj-lt"/>
                <a:ea typeface="+mj-ea"/>
                <a:cs typeface="+mj-cs"/>
              </a:rPr>
              <a:t>Hooke’s Law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D2B42DB-A273-8D77-2CDE-DBBDDF518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25" r="17734" b="-2"/>
          <a:stretch/>
        </p:blipFill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noFill/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D4CC8-020D-E494-7EF7-95C4E43041F8}"/>
              </a:ext>
            </a:extLst>
          </p:cNvPr>
          <p:cNvSpPr txBox="1"/>
          <p:nvPr/>
        </p:nvSpPr>
        <p:spPr>
          <a:xfrm>
            <a:off x="5453725" y="3660774"/>
            <a:ext cx="5907176" cy="2536826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/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0" spc="50" dirty="0"/>
              <a:t>Hooke’s Law states that the force required to extend or compress a spring is proportionate to the distance extended or compressed.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0" spc="50" dirty="0"/>
              <a:t>Hooke’s law is represented by the equation F=-</a:t>
            </a:r>
            <a:r>
              <a:rPr lang="en-US" sz="2000" b="0" spc="50" dirty="0" err="1"/>
              <a:t>kx</a:t>
            </a:r>
            <a:r>
              <a:rPr lang="en-US" sz="2000" b="0" spc="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901" y="687871"/>
            <a:ext cx="7288282" cy="920360"/>
          </a:xfrm>
        </p:spPr>
        <p:txBody>
          <a:bodyPr anchor="b">
            <a:normAutofit/>
          </a:bodyPr>
          <a:lstStyle/>
          <a:p>
            <a:r>
              <a:rPr lang="en-US" dirty="0"/>
              <a:t>Diagram Flow graph(</a:t>
            </a:r>
            <a:r>
              <a:rPr lang="en-US" dirty="0" err="1"/>
              <a:t>dfg</a:t>
            </a:r>
            <a:r>
              <a:rPr lang="en-US" dirty="0"/>
              <a:t>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9" name="Content Placeholder 18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D8B9AA88-1CE6-F388-BB31-6FD57E94C4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98901" y="2217889"/>
            <a:ext cx="8258690" cy="3952240"/>
          </a:xfr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859" y="812801"/>
            <a:ext cx="7288282" cy="92036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Comparison of initial and final Distribution graphs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6" name="Content Placeholder 5" descr="A graph with numbers and a bar&#10;&#10;Description automatically generated with medium confidence">
            <a:extLst>
              <a:ext uri="{FF2B5EF4-FFF2-40B4-BE49-F238E27FC236}">
                <a16:creationId xmlns:a16="http://schemas.microsoft.com/office/drawing/2014/main" id="{A7DA1F9B-0C54-62D6-4817-0B07785610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15402"/>
          <a:stretch/>
        </p:blipFill>
        <p:spPr>
          <a:xfrm>
            <a:off x="77575" y="2773680"/>
            <a:ext cx="5358025" cy="327151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9CB1FF-7CCF-8578-F466-CF22516CB4BD}"/>
              </a:ext>
            </a:extLst>
          </p:cNvPr>
          <p:cNvSpPr txBox="1"/>
          <p:nvPr/>
        </p:nvSpPr>
        <p:spPr>
          <a:xfrm>
            <a:off x="5435600" y="2839778"/>
            <a:ext cx="6756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C-Step 1 : Force = 2.833*(1-0.5) + 2.333*(0-0.5) 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= + 0.25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C-Step 2 : F = 2.833*(0-0.5) + 2.333*(1-0.5)= - 0.25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 C-Step 2 : 2.333*(1-0.5) + 0.833*(0-0.5) = + 0.75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 C-Step 3 : 2.333*(0-0.5) + 0.833*(1-0.5) = - 0.75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 C-Step 1 : F = 2.833*(1-0.33) + 2.333*(0-0.33) +   0.833*(0-0.33) </a:t>
            </a:r>
            <a:r>
              <a:rPr lang="en-DE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= + 0.853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 C- Step 2 : F =2.833*(0-0.33)+2.33*(1-0.33)+0.833*(0-0.33)=0.351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28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/>
          <a:p>
            <a:r>
              <a:rPr lang="en-US" sz="3200" dirty="0"/>
              <a:t>summary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A0A8287B-2FC5-0F04-2FEE-FE66E1DBD8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59" r="25814" b="-1"/>
          <a:stretch/>
        </p:blipFill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noFill/>
        </p:spPr>
      </p:pic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EA5E0EEF-60A4-277B-9BAC-479A06A92CC5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5453725" y="3352800"/>
            <a:ext cx="5907176" cy="2844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GB" altLang="en-DE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GB" altLang="en-DE" sz="2000" b="0" i="0" u="none" strike="noStrike" cap="none" normalizeH="0" baseline="0" dirty="0">
                <a:ln>
                  <a:noFill/>
                </a:ln>
                <a:effectLst/>
              </a:rPr>
              <a:t>Optimization: FDS minimizes conflicts and enhances resource utilization through force simulation.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GB" altLang="en-DE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GB" altLang="en-DE" sz="2000" b="0" i="0" u="none" strike="noStrike" cap="none" normalizeH="0" baseline="0" dirty="0">
                <a:ln>
                  <a:noFill/>
                </a:ln>
                <a:effectLst/>
              </a:rPr>
              <a:t> Flexibility: Allows dynamic adjustments to accommodate changes and uncertainties.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GB" altLang="en-DE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GB" altLang="en-DE" sz="2000" b="0" i="0" u="none" strike="noStrike" cap="none" normalizeH="0" baseline="0" dirty="0">
                <a:ln>
                  <a:noFill/>
                </a:ln>
                <a:effectLst/>
              </a:rPr>
              <a:t> Visualization: Provides real-time visual adaptation for better analysis and response.</a:t>
            </a:r>
            <a:endParaRPr kumimoji="0" lang="en-DE" altLang="en-DE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1FBE-7890-197B-83A2-8421EFF3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48" y="776360"/>
            <a:ext cx="7288282" cy="1161855"/>
          </a:xfrm>
        </p:spPr>
        <p:txBody>
          <a:bodyPr anchor="b">
            <a:normAutofit/>
          </a:bodyPr>
          <a:lstStyle/>
          <a:p>
            <a:r>
              <a:rPr lang="en-GB" dirty="0"/>
              <a:t>References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B0C03-02FD-0486-E2D4-CDE6923D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D9CCC900-8298-9B57-46FC-AE1D508B6C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8940472"/>
              </p:ext>
            </p:extLst>
          </p:nvPr>
        </p:nvGraphicFramePr>
        <p:xfrm>
          <a:off x="1322388" y="2763078"/>
          <a:ext cx="7288212" cy="3407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96173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openxmlformats.org/package/2006/metadata/core-properties"/>
    <ds:schemaRef ds:uri="http://schemas.microsoft.com/sharepoint/v3"/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230e9df3-be65-4c73-a93b-d1236ebd677e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511</Words>
  <Application>Microsoft Office PowerPoint</Application>
  <PresentationFormat>Widescreen</PresentationFormat>
  <Paragraphs>60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Custom</vt:lpstr>
      <vt:lpstr>Force Directed Scheduling</vt:lpstr>
      <vt:lpstr>Motivation</vt:lpstr>
      <vt:lpstr>PowerPoint Presentation</vt:lpstr>
      <vt:lpstr>ASAP and ALAP SCHEDULING</vt:lpstr>
      <vt:lpstr>Hooke’s Law</vt:lpstr>
      <vt:lpstr>Diagram Flow graph(dfg)</vt:lpstr>
      <vt:lpstr>Comparison of initial and final Distribution graphs</vt:lpstr>
      <vt:lpstr>summary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Pisulamayan Guruge</dc:creator>
  <cp:lastModifiedBy>Pisulamayan Guruge</cp:lastModifiedBy>
  <cp:revision>1</cp:revision>
  <dcterms:created xsi:type="dcterms:W3CDTF">2024-07-09T15:14:28Z</dcterms:created>
  <dcterms:modified xsi:type="dcterms:W3CDTF">2024-07-09T21:47:58Z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