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86" r:id="rId7"/>
    <p:sldId id="287" r:id="rId8"/>
    <p:sldId id="278" r:id="rId9"/>
    <p:sldId id="258" r:id="rId10"/>
    <p:sldId id="281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0655" autoAdjust="0"/>
  </p:normalViewPr>
  <p:slideViewPr>
    <p:cSldViewPr snapToGrid="0">
      <p:cViewPr>
        <p:scale>
          <a:sx n="42" d="100"/>
          <a:sy n="42" d="100"/>
        </p:scale>
        <p:origin x="417" y="46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01B4E-B94D-474B-BFC9-F90C3F8236FF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8D0B6-B67F-4F8D-8AA6-16151D2EBDDD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80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79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endParaRPr lang="en-US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3949" y="3920247"/>
            <a:ext cx="6383672" cy="2412459"/>
          </a:xfrm>
        </p:spPr>
        <p:txBody>
          <a:bodyPr anchor="ctr">
            <a:normAutofit/>
          </a:bodyPr>
          <a:lstStyle/>
          <a:p>
            <a:pPr algn="ctr"/>
            <a:r>
              <a:rPr lang="en-GB" dirty="0"/>
              <a:t>Global Scheduling Based Real Time Multicore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1932" y="3278221"/>
            <a:ext cx="3951757" cy="3251969"/>
          </a:xfrm>
        </p:spPr>
        <p:txBody>
          <a:bodyPr anchor="ctr">
            <a:normAutofit/>
          </a:bodyPr>
          <a:lstStyle/>
          <a:p>
            <a:r>
              <a:rPr lang="en-US" sz="4400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215" y="593173"/>
            <a:ext cx="8420100" cy="125983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Real time Systems and Multi-core processors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D341EAB-431B-C85F-EA5D-95B8E0A072D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386354" y="2859555"/>
            <a:ext cx="4616630" cy="182917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Tasks must be completed within strict timing constraints.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Soft Real Time and Hard Real Time.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0C464A-FA7F-8ADF-B844-0D4D362F5CCC}"/>
              </a:ext>
            </a:extLst>
          </p:cNvPr>
          <p:cNvSpPr txBox="1"/>
          <p:nvPr/>
        </p:nvSpPr>
        <p:spPr>
          <a:xfrm>
            <a:off x="7454815" y="2674837"/>
            <a:ext cx="4737185" cy="1118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Concurrency.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Parallelism.</a:t>
            </a:r>
            <a:endParaRPr lang="en-DE" dirty="0"/>
          </a:p>
        </p:txBody>
      </p:sp>
      <p:pic>
        <p:nvPicPr>
          <p:cNvPr id="20" name="Picture 19" descr="A diagram of a system&#10;&#10;Description automatically generated">
            <a:extLst>
              <a:ext uri="{FF2B5EF4-FFF2-40B4-BE49-F238E27FC236}">
                <a16:creationId xmlns:a16="http://schemas.microsoft.com/office/drawing/2014/main" id="{1534AF6C-F0BF-3A5A-CCB6-B9FFF4E93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609" y="3926483"/>
            <a:ext cx="4269128" cy="249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7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469" y="330961"/>
            <a:ext cx="9953308" cy="822906"/>
          </a:xfrm>
        </p:spPr>
        <p:txBody>
          <a:bodyPr>
            <a:normAutofit/>
          </a:bodyPr>
          <a:lstStyle/>
          <a:p>
            <a:r>
              <a:rPr lang="en-US" sz="3600" dirty="0"/>
              <a:t>Global Scheduling and applications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Picture 11" descr="A diagram of a global scheduling algorithm&#10;&#10;Description automatically generated">
            <a:extLst>
              <a:ext uri="{FF2B5EF4-FFF2-40B4-BE49-F238E27FC236}">
                <a16:creationId xmlns:a16="http://schemas.microsoft.com/office/drawing/2014/main" id="{F4CCC5BE-1C77-4FAD-6453-6D47AA70C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259" y="1280551"/>
            <a:ext cx="5558059" cy="50757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FCAA86-C556-B908-B1CC-C76D37E2B0CA}"/>
              </a:ext>
            </a:extLst>
          </p:cNvPr>
          <p:cNvSpPr txBox="1"/>
          <p:nvPr/>
        </p:nvSpPr>
        <p:spPr>
          <a:xfrm>
            <a:off x="574472" y="2315586"/>
            <a:ext cx="4561732" cy="2226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Assigns global tasks to a pool of cores.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Allows tasks to migrate between cores.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A single or multiple queue is shared among cores.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602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81" y="259773"/>
            <a:ext cx="9725891" cy="758536"/>
          </a:xfrm>
        </p:spPr>
        <p:txBody>
          <a:bodyPr anchor="b">
            <a:normAutofit/>
          </a:bodyPr>
          <a:lstStyle/>
          <a:p>
            <a:r>
              <a:rPr lang="en-US" sz="4000" dirty="0"/>
              <a:t>Practical illustration of G.s</a:t>
            </a:r>
          </a:p>
        </p:txBody>
      </p:sp>
      <p:pic>
        <p:nvPicPr>
          <p:cNvPr id="4" name="Picture 3" descr="A graph with colorful squares and red arrow&#10;&#10;Description automatically generated with medium confidence">
            <a:extLst>
              <a:ext uri="{FF2B5EF4-FFF2-40B4-BE49-F238E27FC236}">
                <a16:creationId xmlns:a16="http://schemas.microsoft.com/office/drawing/2014/main" id="{BCDA1915-DF74-5E39-F3E0-9238872B6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13" y="1506583"/>
            <a:ext cx="5344095" cy="4849766"/>
          </a:xfrm>
          <a:prstGeom prst="rect">
            <a:avLst/>
          </a:prstGeom>
          <a:noFill/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DAD0E4E1-C919-E8E7-2420-B0E23BCE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8" name="Picture 7" descr="A diagram of a task&#10;&#10;Description automatically generated">
            <a:extLst>
              <a:ext uri="{FF2B5EF4-FFF2-40B4-BE49-F238E27FC236}">
                <a16:creationId xmlns:a16="http://schemas.microsoft.com/office/drawing/2014/main" id="{7E9F9BD2-DB9D-CC53-332C-E78BE8109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300" y="2583678"/>
            <a:ext cx="49625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7" y="268360"/>
            <a:ext cx="9411491" cy="776669"/>
          </a:xfrm>
        </p:spPr>
        <p:txBody>
          <a:bodyPr>
            <a:noAutofit/>
          </a:bodyPr>
          <a:lstStyle/>
          <a:p>
            <a:r>
              <a:rPr lang="en-US" sz="3600" dirty="0"/>
              <a:t>UPPAAL and sequence diagram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" name="Content Placeholder 19" descr="A collage of images of a diagram&#10;&#10;Description automatically generated">
            <a:extLst>
              <a:ext uri="{FF2B5EF4-FFF2-40B4-BE49-F238E27FC236}">
                <a16:creationId xmlns:a16="http://schemas.microsoft.com/office/drawing/2014/main" id="{770D6032-351D-01B8-8046-0AA6F2A536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1140" y="1323263"/>
            <a:ext cx="7351478" cy="5398211"/>
          </a:xfrm>
        </p:spPr>
      </p:pic>
      <p:pic>
        <p:nvPicPr>
          <p:cNvPr id="22" name="Picture 2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66A2181-4A56-CF79-A94A-CEE3B012D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308" y="1595379"/>
            <a:ext cx="2879343" cy="283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237" y="620915"/>
            <a:ext cx="8420100" cy="885370"/>
          </a:xfrm>
        </p:spPr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299063" y="2133600"/>
            <a:ext cx="7829005" cy="435226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Global Scheduling : Allocates tasks across all available cores for better resource utilization.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Ensures tasks meet their deadlines in time-sensitive environments.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Benefits : Improved flexibility, resource utilization, and scalability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Challenges: Increased overhead, complexity, and ensuring fairness in resource distribution.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Applications: Embedded systems, HPC, and consumer electronics.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669108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1428206"/>
            <a:ext cx="9032230" cy="5293267"/>
          </a:xfrm>
        </p:spPr>
        <p:txBody>
          <a:bodyPr>
            <a:normAutofit/>
          </a:bodyPr>
          <a:lstStyle/>
          <a:p>
            <a:r>
              <a:rPr lang="en-GB" sz="1600" dirty="0" err="1"/>
              <a:t>Buttazzo</a:t>
            </a:r>
            <a:r>
              <a:rPr lang="en-GB" sz="1600" dirty="0"/>
              <a:t>, G.C. (2011) ‘6’, in Hard real-time computing systems: Predictable scheduling algorithms and applications. 3rd </a:t>
            </a:r>
            <a:r>
              <a:rPr lang="en-GB" sz="1600" dirty="0" err="1"/>
              <a:t>edn</a:t>
            </a:r>
            <a:r>
              <a:rPr lang="en-GB" sz="1600" dirty="0"/>
              <a:t>. New York: Springer.</a:t>
            </a:r>
          </a:p>
          <a:p>
            <a:r>
              <a:rPr lang="en-GB" sz="1600" dirty="0"/>
              <a:t> Ismail, H., </a:t>
            </a:r>
            <a:r>
              <a:rPr lang="en-GB" sz="1600" dirty="0" err="1"/>
              <a:t>Jawawi</a:t>
            </a:r>
            <a:r>
              <a:rPr lang="en-GB" sz="1600" dirty="0"/>
              <a:t>, D. N. A., &amp; Isa, M. A. (2015). A weakly hard real-time tasks on global scheduling of multiprocessor systems. IEEE.</a:t>
            </a:r>
          </a:p>
          <a:p>
            <a:r>
              <a:rPr lang="en-GB" sz="1600" dirty="0"/>
              <a:t>H. Ismail, D. N. A. </a:t>
            </a:r>
            <a:r>
              <a:rPr lang="en-GB" sz="1600" dirty="0" err="1"/>
              <a:t>Jawawi</a:t>
            </a:r>
            <a:r>
              <a:rPr lang="en-GB" sz="1600" dirty="0"/>
              <a:t> and M. </a:t>
            </a:r>
            <a:r>
              <a:rPr lang="en-GB" sz="1600" dirty="0" err="1"/>
              <a:t>Adham</a:t>
            </a:r>
            <a:r>
              <a:rPr lang="en-GB" sz="1600" dirty="0"/>
              <a:t> Isa, "A weakly hard real-time tasks on global scheduling of multiprocessor systems," 2015 9th Malaysian Software Engineering Conference (</a:t>
            </a:r>
            <a:r>
              <a:rPr lang="en-GB" sz="1600" dirty="0" err="1"/>
              <a:t>MySEC</a:t>
            </a:r>
            <a:r>
              <a:rPr lang="en-GB" sz="1600" dirty="0"/>
              <a:t>), Kuala Lumpur, Malaysia, 2015, pp. 123-128, </a:t>
            </a:r>
            <a:r>
              <a:rPr lang="en-GB" sz="1600" dirty="0" err="1"/>
              <a:t>doi</a:t>
            </a:r>
            <a:r>
              <a:rPr lang="en-GB" sz="1600" dirty="0"/>
              <a:t>: 10.1109/MySEC.2015.7475207. keywords: {Real-time </a:t>
            </a:r>
            <a:r>
              <a:rPr lang="en-GB" sz="1600" dirty="0" err="1"/>
              <a:t>systems;Program</a:t>
            </a:r>
            <a:r>
              <a:rPr lang="en-GB" sz="1600" dirty="0"/>
              <a:t> </a:t>
            </a:r>
            <a:r>
              <a:rPr lang="en-GB" sz="1600" dirty="0" err="1"/>
              <a:t>processors;Optimal</a:t>
            </a:r>
            <a:r>
              <a:rPr lang="en-GB" sz="1600" dirty="0"/>
              <a:t> </a:t>
            </a:r>
            <a:r>
              <a:rPr lang="en-GB" sz="1600" dirty="0" err="1"/>
              <a:t>scheduling;Scheduling</a:t>
            </a:r>
            <a:r>
              <a:rPr lang="en-GB" sz="1600" dirty="0"/>
              <a:t> </a:t>
            </a:r>
            <a:r>
              <a:rPr lang="en-GB" sz="1600" dirty="0" err="1"/>
              <a:t>algorithms;Time</a:t>
            </a:r>
            <a:r>
              <a:rPr lang="en-GB" sz="1600" dirty="0"/>
              <a:t> </a:t>
            </a:r>
            <a:r>
              <a:rPr lang="en-GB" sz="1600" dirty="0" err="1"/>
              <a:t>factors;Algorithm</a:t>
            </a:r>
            <a:r>
              <a:rPr lang="en-GB" sz="1600" dirty="0"/>
              <a:t> design and </a:t>
            </a:r>
            <a:r>
              <a:rPr lang="en-GB" sz="1600" dirty="0" err="1"/>
              <a:t>analysis;weakly</a:t>
            </a:r>
            <a:r>
              <a:rPr lang="en-GB" sz="1600" dirty="0"/>
              <a:t> hard real-time </a:t>
            </a:r>
            <a:r>
              <a:rPr lang="en-GB" sz="1600" dirty="0" err="1"/>
              <a:t>tasks;multiprocessor</a:t>
            </a:r>
            <a:r>
              <a:rPr lang="en-GB" sz="1600" dirty="0"/>
              <a:t> </a:t>
            </a:r>
            <a:r>
              <a:rPr lang="en-GB" sz="1600" dirty="0" err="1"/>
              <a:t>systems;weakly</a:t>
            </a:r>
            <a:r>
              <a:rPr lang="en-GB" sz="1600" dirty="0"/>
              <a:t> hard scheduling </a:t>
            </a:r>
            <a:r>
              <a:rPr lang="en-GB" sz="1600" dirty="0" err="1"/>
              <a:t>approach;global</a:t>
            </a:r>
            <a:r>
              <a:rPr lang="en-GB" sz="1600" dirty="0"/>
              <a:t> </a:t>
            </a:r>
            <a:r>
              <a:rPr lang="en-GB" sz="1600" dirty="0" err="1"/>
              <a:t>scheduling;deadline</a:t>
            </a:r>
            <a:r>
              <a:rPr lang="en-GB" sz="1600" dirty="0"/>
              <a:t> models},</a:t>
            </a:r>
          </a:p>
          <a:p>
            <a:r>
              <a:rPr lang="en-GB" sz="1600" dirty="0"/>
              <a:t>Q. Zhou, G. Li and J. Li, "Improved Carry-in Workload Estimation for Global Multiprocessor Scheduling," in IEEE Transactions on Parallel and Distributed Systems, vol. 28, no. 9, pp. 2527-2538, 1 Sept. 2017, </a:t>
            </a:r>
            <a:r>
              <a:rPr lang="en-GB" sz="1600" dirty="0" err="1"/>
              <a:t>doi</a:t>
            </a:r>
            <a:r>
              <a:rPr lang="en-GB" sz="1600" dirty="0"/>
              <a:t>: 10.1109/TPDS.2017.2679195.keywords: {Processor </a:t>
            </a:r>
            <a:r>
              <a:rPr lang="en-GB" sz="1600" dirty="0" err="1"/>
              <a:t>scheduling;Time</a:t>
            </a:r>
            <a:r>
              <a:rPr lang="en-GB" sz="1600" dirty="0"/>
              <a:t> </a:t>
            </a:r>
            <a:r>
              <a:rPr lang="en-GB" sz="1600" dirty="0" err="1"/>
              <a:t>factors;Interference;Scheduling;Estimation;Upper</a:t>
            </a:r>
            <a:r>
              <a:rPr lang="en-GB" sz="1600" dirty="0"/>
              <a:t> </a:t>
            </a:r>
            <a:r>
              <a:rPr lang="en-GB" sz="1600" dirty="0" err="1"/>
              <a:t>bound;Real-time</a:t>
            </a:r>
            <a:r>
              <a:rPr lang="en-GB" sz="1600" dirty="0"/>
              <a:t> </a:t>
            </a:r>
            <a:r>
              <a:rPr lang="en-GB" sz="1600" dirty="0" err="1"/>
              <a:t>systems;Real-time</a:t>
            </a:r>
            <a:r>
              <a:rPr lang="en-GB" sz="1600" dirty="0"/>
              <a:t> </a:t>
            </a:r>
            <a:r>
              <a:rPr lang="en-GB" sz="1600" dirty="0" err="1"/>
              <a:t>scheduling;multiprocessor;global</a:t>
            </a:r>
            <a:r>
              <a:rPr lang="en-GB" sz="1600" dirty="0"/>
              <a:t> </a:t>
            </a:r>
            <a:r>
              <a:rPr lang="en-GB" sz="1600" dirty="0" err="1"/>
              <a:t>scheduling;response</a:t>
            </a:r>
            <a:r>
              <a:rPr lang="en-GB" sz="1600" dirty="0"/>
              <a:t> time analysis}.</a:t>
            </a:r>
          </a:p>
          <a:p>
            <a:endParaRPr lang="en-GB" sz="1600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documentManagement/types"/>
    <ds:schemaRef ds:uri="http://purl.org/dc/terms/"/>
    <ds:schemaRef ds:uri="71af3243-3dd4-4a8d-8c0d-dd76da1f02a5"/>
    <ds:schemaRef ds:uri="16c05727-aa75-4e4a-9b5f-8a80a1165891"/>
    <ds:schemaRef ds:uri="http://schemas.microsoft.com/sharepoint/v3"/>
    <ds:schemaRef ds:uri="230e9df3-be65-4c73-a93b-d1236ebd677e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tf67328976_wac</Template>
  <TotalTime>0</TotalTime>
  <Words>407</Words>
  <Application>Microsoft Office PowerPoint</Application>
  <PresentationFormat>Widescreen</PresentationFormat>
  <Paragraphs>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Custom</vt:lpstr>
      <vt:lpstr>Global Scheduling Based Real Time Multicore Scheduling</vt:lpstr>
      <vt:lpstr>Motivation</vt:lpstr>
      <vt:lpstr>Real time Systems and Multi-core processors</vt:lpstr>
      <vt:lpstr>Global Scheduling and applications</vt:lpstr>
      <vt:lpstr>Practical illustration of G.s</vt:lpstr>
      <vt:lpstr>UPPAAL and sequence diagram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Pisulamayan Guruge</dc:creator>
  <cp:lastModifiedBy>Pisulamayan Guruge</cp:lastModifiedBy>
  <cp:revision>3</cp:revision>
  <dcterms:created xsi:type="dcterms:W3CDTF">2024-06-12T16:59:30Z</dcterms:created>
  <dcterms:modified xsi:type="dcterms:W3CDTF">2024-06-18T19:17:29Z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