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arabun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rabun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arabun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arabun-bold.fntdata"/><Relationship Id="rId6" Type="http://schemas.openxmlformats.org/officeDocument/2006/relationships/slide" Target="slides/slide1.xml"/><Relationship Id="rId18" Type="http://schemas.openxmlformats.org/officeDocument/2006/relationships/font" Target="fonts/Sarabu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32b606d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b32b606d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32b606d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32b606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b32b606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b32b606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32b60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32b60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32b606d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32b606d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b32b606d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b32b606d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b32b606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b32b606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32b606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32b606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b32b606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b32b606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b32b606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b32b606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32b606d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32b606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4500"/>
            <a:ext cx="8520600" cy="14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A/B Testing :</a:t>
            </a:r>
            <a:endParaRPr sz="4380">
              <a:solidFill>
                <a:schemeClr val="accent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3380">
                <a:latin typeface="Sarabun"/>
                <a:ea typeface="Sarabun"/>
                <a:cs typeface="Sarabun"/>
                <a:sym typeface="Sarabun"/>
              </a:rPr>
              <a:t>เพื่อดูรูปแบบความสนใจในการจัดโต๊ะทำงาน</a:t>
            </a:r>
            <a:endParaRPr sz="3380"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58175" y="2370100"/>
            <a:ext cx="3400936" cy="22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Statistic test : Chi-Square</a:t>
            </a:r>
            <a:endParaRPr b="1">
              <a:solidFill>
                <a:schemeClr val="accen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200" y="1095125"/>
            <a:ext cx="511296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311700" y="3429000"/>
            <a:ext cx="269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P-value = 1.000  &gt; alpha 0.05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ดังนั้น สัดส่วนของประชากรที่เลือกจัดโต๊ะคอมตามเพศและstyle </a:t>
            </a:r>
            <a:b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</a:br>
            <a:r>
              <a:rPr lang="en">
                <a:solidFill>
                  <a:srgbClr val="980000"/>
                </a:solidFill>
                <a:latin typeface="Sarabun"/>
                <a:ea typeface="Sarabun"/>
                <a:cs typeface="Sarabun"/>
                <a:sym typeface="Sarabun"/>
              </a:rPr>
              <a:t>ไม่มีความแตกต่างกัน</a:t>
            </a:r>
            <a:b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</a:b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ที่ระดับนัยสำคัญ 0.05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11700" y="1301850"/>
            <a:ext cx="2699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H0 : สัดส่วนของประชากรที่เลือกจัดโต๊ะคอมตาม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เพศ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และstyle มีความแตกต่างกัน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H1 : สัดส่วนของประชากรที่เลือกจัดโต๊ะคอมตาม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เพศ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และstyle ไม่มีความแตกต่างกัน</a:t>
            </a:r>
            <a:endParaRPr sz="400"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Statistic test : Chi-Square</a:t>
            </a:r>
            <a:endParaRPr b="1" sz="2620">
              <a:solidFill>
                <a:schemeClr val="accen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54575" y="4029050"/>
            <a:ext cx="793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P-value = 0.4  &gt; alpha 0.05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ดังนั้น สัดส่วนของประชากรที่สนใจเลือกจัดโต๊ะคอม ตาม style A และ B  </a:t>
            </a:r>
            <a:r>
              <a:rPr lang="en">
                <a:solidFill>
                  <a:srgbClr val="980000"/>
                </a:solidFill>
                <a:latin typeface="Sarabun"/>
                <a:ea typeface="Sarabun"/>
                <a:cs typeface="Sarabun"/>
                <a:sym typeface="Sarabun"/>
              </a:rPr>
              <a:t>ไม่มีความแตกต่างกัน</a:t>
            </a:r>
            <a:b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</a:b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ที่ระดับนัยสำคัญ 0.05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25" y="1241525"/>
            <a:ext cx="5828099" cy="232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354575" y="1675200"/>
            <a:ext cx="2699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H0 : 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สัดส่วนของประชากรที่สนใจเลือกจัดโต๊ะคอม ตาม style A และ B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มีความแตกต่างกัน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H1 : 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สัดส่วนของประชากรที่สนใจเลือกจัดโต๊ะคอม ตาม style A และ B 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ไม่มีความแตกต่างกัน</a:t>
            </a:r>
            <a:endParaRPr sz="400"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u="sng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Member</a:t>
            </a:r>
            <a:endParaRPr sz="2820" u="sng">
              <a:solidFill>
                <a:schemeClr val="accen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พิศุทธิพงศ์ เมฆแดง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ธนิสร สาระพันธุ์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วัชรวิทย์ ลาพินี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วิศัลย์ศยา ทิพย์โรจน์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วริศรา บุญยวง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จักษวัชร์ บุนารักษ์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4275" y="316675"/>
            <a:ext cx="8307600" cy="3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โจทย์ </a:t>
            </a:r>
            <a:endParaRPr sz="2300"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latin typeface="Sarabun"/>
                <a:ea typeface="Sarabun"/>
                <a:cs typeface="Sarabun"/>
                <a:sym typeface="Sarabun"/>
              </a:rPr>
              <a:t>เรา</a:t>
            </a:r>
            <a:r>
              <a:rPr lang="en" sz="2300">
                <a:latin typeface="Sarabun"/>
                <a:ea typeface="Sarabun"/>
                <a:cs typeface="Sarabun"/>
                <a:sym typeface="Sarabun"/>
              </a:rPr>
              <a:t>จะ</a:t>
            </a:r>
            <a:r>
              <a:rPr lang="en" sz="2300">
                <a:latin typeface="Sarabun"/>
                <a:ea typeface="Sarabun"/>
                <a:cs typeface="Sarabun"/>
                <a:sym typeface="Sarabun"/>
              </a:rPr>
              <a:t>ทำการสำรวจตลาดออนไลน์ </a:t>
            </a:r>
            <a:endParaRPr sz="2300"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Sarabun"/>
                <a:ea typeface="Sarabun"/>
                <a:cs typeface="Sarabun"/>
                <a:sym typeface="Sarabun"/>
              </a:rPr>
              <a:t>เพื่อนำเข้า สไตล์โต๊ะทำงาน 2 ประเภท และดูว่า ลูกค้าจะสนใจแบบไหน</a:t>
            </a:r>
            <a:endParaRPr sz="2300"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Sarabun"/>
                <a:ea typeface="Sarabun"/>
                <a:cs typeface="Sarabun"/>
                <a:sym typeface="Sarabun"/>
              </a:rPr>
              <a:t>สำรวจ : </a:t>
            </a:r>
            <a:r>
              <a:rPr lang="en" sz="2300">
                <a:latin typeface="Sarabun"/>
                <a:ea typeface="Sarabun"/>
                <a:cs typeface="Sarabun"/>
                <a:sym typeface="Sarabun"/>
              </a:rPr>
              <a:t>เพื่อนๆ BADS</a:t>
            </a:r>
            <a:endParaRPr sz="2300"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Sarabun"/>
                <a:ea typeface="Sarabun"/>
                <a:cs typeface="Sarabun"/>
                <a:sym typeface="Sarabun"/>
              </a:rPr>
              <a:t>Type :</a:t>
            </a:r>
            <a:r>
              <a:rPr lang="en" sz="2300">
                <a:latin typeface="Sarabun"/>
                <a:ea typeface="Sarabun"/>
                <a:cs typeface="Sarabun"/>
                <a:sym typeface="Sarabun"/>
              </a:rPr>
              <a:t> Within</a:t>
            </a:r>
            <a:endParaRPr sz="2300"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650" y="2571750"/>
            <a:ext cx="4372224" cy="245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2850" y="229350"/>
            <a:ext cx="7988400" cy="4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แบบสำรวจ</a:t>
            </a:r>
            <a:endParaRPr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rabun"/>
              <a:ea typeface="Sarabun"/>
              <a:cs typeface="Sarabun"/>
              <a:sym typeface="Sarabu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Sarabun"/>
              <a:buAutoNum type="arabicPeriod"/>
            </a:pPr>
            <a:r>
              <a:rPr lang="en">
                <a:latin typeface="Sarabun"/>
                <a:ea typeface="Sarabun"/>
                <a:cs typeface="Sarabun"/>
                <a:sym typeface="Sarabun"/>
              </a:rPr>
              <a:t>เพศของลูกค้า </a:t>
            </a:r>
            <a:endParaRPr>
              <a:latin typeface="Sarabun"/>
              <a:ea typeface="Sarabun"/>
              <a:cs typeface="Sarabun"/>
              <a:sym typeface="Sarabu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rabun"/>
              <a:buAutoNum type="arabicPeriod"/>
            </a:pPr>
            <a:r>
              <a:rPr lang="en">
                <a:latin typeface="Sarabun"/>
                <a:ea typeface="Sarabun"/>
                <a:cs typeface="Sarabun"/>
                <a:sym typeface="Sarabun"/>
              </a:rPr>
              <a:t>รายได้ของลูกค้า</a:t>
            </a:r>
            <a:endParaRPr>
              <a:latin typeface="Sarabun"/>
              <a:ea typeface="Sarabun"/>
              <a:cs typeface="Sarabun"/>
              <a:sym typeface="Sarabu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rabun"/>
              <a:buAutoNum type="arabicPeriod"/>
            </a:pPr>
            <a:r>
              <a:rPr lang="en">
                <a:latin typeface="Sarabun"/>
                <a:ea typeface="Sarabun"/>
                <a:cs typeface="Sarabun"/>
                <a:sym typeface="Sarabun"/>
              </a:rPr>
              <a:t>สนใจ ในการจัดโต๊ะ</a:t>
            </a:r>
            <a:endParaRPr>
              <a:latin typeface="Sarabun"/>
              <a:ea typeface="Sarabun"/>
              <a:cs typeface="Sarabun"/>
              <a:sym typeface="Sarabu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rabun"/>
              <a:buAutoNum type="arabicPeriod"/>
            </a:pPr>
            <a:r>
              <a:rPr lang="en">
                <a:latin typeface="Sarabun"/>
                <a:ea typeface="Sarabun"/>
                <a:cs typeface="Sarabun"/>
                <a:sym typeface="Sarabun"/>
              </a:rPr>
              <a:t>รูปแบบของโต๊ะทำงานที่สนใจ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600" y="118925"/>
            <a:ext cx="4113674" cy="329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74963" l="0" r="0" t="0"/>
          <a:stretch/>
        </p:blipFill>
        <p:spPr>
          <a:xfrm>
            <a:off x="4558050" y="3526536"/>
            <a:ext cx="4018776" cy="83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536" y="1980175"/>
            <a:ext cx="4037214" cy="24250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46175" y="564450"/>
            <a:ext cx="3594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FF0000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A style </a:t>
            </a:r>
            <a:endParaRPr b="1" i="1" sz="1900">
              <a:solidFill>
                <a:srgbClr val="FF0000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(มีคอมแรง บรรยากาศส่วนตัว อุปกรณบรรเทิงครบครัน)</a:t>
            </a:r>
            <a:endParaRPr sz="19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866750" y="583800"/>
            <a:ext cx="3904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50">
                <a:solidFill>
                  <a:schemeClr val="accent1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B style </a:t>
            </a:r>
            <a:endParaRPr b="1" i="1" sz="1850">
              <a:solidFill>
                <a:schemeClr val="accent1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02124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(มีอุปกรณ์ทำงานครบครัน พื้นที่กว้างขวาง เห็นแล้วพร้อมลุยงาน)</a:t>
            </a:r>
            <a:endParaRPr sz="2200"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75" y="1989700"/>
            <a:ext cx="4311232" cy="24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40475" cy="48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40300" y="64025"/>
            <a:ext cx="38154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Data Analytic </a:t>
            </a:r>
            <a:endParaRPr sz="4000">
              <a:solidFill>
                <a:schemeClr val="accen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87" name="Google Shape;8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75" y="901388"/>
            <a:ext cx="3331732" cy="206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869" y="789125"/>
            <a:ext cx="3580881" cy="22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575" y="3061226"/>
            <a:ext cx="3261026" cy="202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8550" y="3032150"/>
            <a:ext cx="3400251" cy="21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1376300" y="1346150"/>
            <a:ext cx="1034700" cy="141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084975" y="1226025"/>
            <a:ext cx="1034700" cy="148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1376300" y="3354313"/>
            <a:ext cx="1034700" cy="148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346150" y="3354313"/>
            <a:ext cx="1034700" cy="148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033000" y="180825"/>
            <a:ext cx="262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ผู้สำรวจเป็นจำนวน </a:t>
            </a:r>
            <a:r>
              <a:rPr lang="en" sz="1700">
                <a:solidFill>
                  <a:srgbClr val="FF0000"/>
                </a:solidFill>
                <a:latin typeface="Sarabun"/>
                <a:ea typeface="Sarabun"/>
                <a:cs typeface="Sarabun"/>
                <a:sym typeface="Sarabun"/>
              </a:rPr>
              <a:t>20</a:t>
            </a:r>
            <a:r>
              <a:rPr lang="en" sz="17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คน</a:t>
            </a:r>
            <a:endParaRPr sz="17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hypothesis</a:t>
            </a:r>
            <a:endParaRPr sz="4500">
              <a:solidFill>
                <a:schemeClr val="accen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100" y="2295475"/>
            <a:ext cx="8520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H0 : สัดส่วนของประชากรที่เลือกจัดโต๊ะคอมมีความแตกต่างกัน</a:t>
            </a:r>
            <a:endParaRPr sz="24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H1 : สัดส่วนของประชากรที่เลือกจัดโต๊ะคอมไม่มีความแตกต่างกัน</a:t>
            </a:r>
            <a:endParaRPr sz="24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Statistic test : Chi-Square</a:t>
            </a:r>
            <a:endParaRPr b="1">
              <a:solidFill>
                <a:schemeClr val="accen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500" y="1116550"/>
            <a:ext cx="511983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11700" y="3429000"/>
            <a:ext cx="269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P-value = 0.136 &gt; alpha 0.05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ดังนั้น สัดส่วนของประชากรที่เลือกจัดโต๊ะคอมตามความสนใจและstyle </a:t>
            </a:r>
            <a:r>
              <a:rPr lang="en">
                <a:solidFill>
                  <a:srgbClr val="980000"/>
                </a:solidFill>
                <a:latin typeface="Sarabun"/>
                <a:ea typeface="Sarabun"/>
                <a:cs typeface="Sarabun"/>
                <a:sym typeface="Sarabun"/>
              </a:rPr>
              <a:t>ไม่มีความแตกต่างกัน</a:t>
            </a:r>
            <a:b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</a:b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ที่ระดับนัยสำคัญ 0.05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1301850"/>
            <a:ext cx="2699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H0 : สัดส่วนของประชากรที่เลือกจัดโต๊ะคอม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ตามความสนใจและstyle 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มีความแตกต่างกัน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H1 : สัดส่วนของประชากรที่เลือกจัดโต๊ะคอม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ตามความสนใจและstyle 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ไม่มีความแตกต่างกัน</a:t>
            </a:r>
            <a:endParaRPr sz="400"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Statistic test : Chi-Square</a:t>
            </a:r>
            <a:endParaRPr b="1">
              <a:solidFill>
                <a:schemeClr val="accen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062975"/>
            <a:ext cx="453373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311700" y="3429000"/>
            <a:ext cx="269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P-value = 0.781 &gt; alpha 0.05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ดังนั้น สัดส่วนของประชากรที่เลือกจัดโต๊ะคอมตามรายได้และstyle </a:t>
            </a:r>
            <a:r>
              <a:rPr lang="en">
                <a:solidFill>
                  <a:srgbClr val="980000"/>
                </a:solidFill>
                <a:latin typeface="Sarabun"/>
                <a:ea typeface="Sarabun"/>
                <a:cs typeface="Sarabun"/>
                <a:sym typeface="Sarabun"/>
              </a:rPr>
              <a:t>ไม่มีความแตกต่างกัน</a:t>
            </a:r>
            <a:b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</a:b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ที่ระดับนัยสำคัญ 0.05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11700" y="1301850"/>
            <a:ext cx="2699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H0 : สัดส่วนของประชากรที่เลือกจัดโต๊ะคอมตาม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รายได้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และstyle มีความแตกต่างกัน</a:t>
            </a:r>
            <a:endParaRPr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H1 : สัดส่วนของประชากรที่เลือกจัดโต๊ะคอมตาม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รายได้</a:t>
            </a:r>
            <a:r>
              <a:rPr lang="en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และstyle ไม่มีความแตกต่างกัน</a:t>
            </a:r>
            <a:endParaRPr sz="400"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