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76" r:id="rId6"/>
    <p:sldId id="299" r:id="rId7"/>
    <p:sldId id="300" r:id="rId8"/>
    <p:sldId id="301" r:id="rId9"/>
    <p:sldId id="302" r:id="rId10"/>
    <p:sldId id="262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149" d="100"/>
          <a:sy n="149" d="100"/>
        </p:scale>
        <p:origin x="444" y="11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itchFamily="50" charset="-127"/>
              </a:rPr>
              <a:t>Design Thinking</a:t>
            </a:r>
            <a:endParaRPr lang="en-US" altLang="ko-K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23928" y="2630615"/>
            <a:ext cx="5292080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Study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3851772" y="4825165"/>
            <a:ext cx="475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448755" y="29187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Agenda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699542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1587641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2475740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363838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69954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1587641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247574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363839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780184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EMPATHIZE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1674489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DEFINE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2568794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IDEATE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3463099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PROTOTYPE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74F447E-73D3-4506-B49B-4BF6C5E10787}"/>
              </a:ext>
            </a:extLst>
          </p:cNvPr>
          <p:cNvGrpSpPr/>
          <p:nvPr/>
        </p:nvGrpSpPr>
        <p:grpSpPr>
          <a:xfrm>
            <a:off x="3097310" y="4251857"/>
            <a:ext cx="5256584" cy="720000"/>
            <a:chOff x="3131840" y="1491630"/>
            <a:chExt cx="5256584" cy="57606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27CCCE1-013B-4A64-8A65-E6B3AE28A087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Right Triangle 33">
              <a:extLst>
                <a:ext uri="{FF2B5EF4-FFF2-40B4-BE49-F238E27FC236}">
                  <a16:creationId xmlns:a16="http://schemas.microsoft.com/office/drawing/2014/main" id="{AC414B54-413F-4A50-A06C-E5B31A73B4CA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B551123-7D3F-4EE9-ADAC-6909220F1359}"/>
              </a:ext>
            </a:extLst>
          </p:cNvPr>
          <p:cNvSpPr txBox="1"/>
          <p:nvPr/>
        </p:nvSpPr>
        <p:spPr>
          <a:xfrm>
            <a:off x="3080045" y="425185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70B6EB6-F133-4083-A24D-4EEEA9653B05}"/>
              </a:ext>
            </a:extLst>
          </p:cNvPr>
          <p:cNvGrpSpPr/>
          <p:nvPr/>
        </p:nvGrpSpPr>
        <p:grpSpPr>
          <a:xfrm>
            <a:off x="3834575" y="4351118"/>
            <a:ext cx="4392568" cy="546224"/>
            <a:chOff x="3851840" y="1356248"/>
            <a:chExt cx="4392568" cy="54622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463BA60-625F-4834-B606-6E282D6DAD19}"/>
                </a:ext>
              </a:extLst>
            </p:cNvPr>
            <p:cNvSpPr txBox="1"/>
            <p:nvPr/>
          </p:nvSpPr>
          <p:spPr>
            <a:xfrm>
              <a:off x="3851840" y="1356248"/>
              <a:ext cx="43925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TEST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A337E75-DC17-46BC-93E7-8219B8A14650}"/>
                </a:ext>
              </a:extLst>
            </p:cNvPr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EMPATHIZE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1275606"/>
            <a:ext cx="3168352" cy="2406036"/>
            <a:chOff x="1521716" y="1596158"/>
            <a:chExt cx="3168352" cy="2406036"/>
          </a:xfrm>
          <a:solidFill>
            <a:schemeClr val="accent1"/>
          </a:solidFill>
        </p:grpSpPr>
        <p:grpSp>
          <p:nvGrpSpPr>
            <p:cNvPr id="12" name="Group 11"/>
            <p:cNvGrpSpPr/>
            <p:nvPr/>
          </p:nvGrpSpPr>
          <p:grpSpPr>
            <a:xfrm>
              <a:off x="1521716" y="1596158"/>
              <a:ext cx="3168352" cy="2406036"/>
              <a:chOff x="1691680" y="-1532706"/>
              <a:chExt cx="7101775" cy="5393065"/>
            </a:xfrm>
            <a:grpFill/>
          </p:grpSpPr>
          <p:sp>
            <p:nvSpPr>
              <p:cNvPr id="14" name="Donut 13"/>
              <p:cNvSpPr/>
              <p:nvPr/>
            </p:nvSpPr>
            <p:spPr>
              <a:xfrm>
                <a:off x="1691680" y="-1532706"/>
                <a:ext cx="4896544" cy="4896544"/>
              </a:xfrm>
              <a:prstGeom prst="donut">
                <a:avLst>
                  <a:gd name="adj" fmla="val 1752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ight Arrow 14"/>
              <p:cNvSpPr/>
              <p:nvPr/>
            </p:nvSpPr>
            <p:spPr>
              <a:xfrm>
                <a:off x="4355976" y="2009174"/>
                <a:ext cx="4437479" cy="1851185"/>
              </a:xfrm>
              <a:prstGeom prst="rightArrow">
                <a:avLst>
                  <a:gd name="adj1" fmla="val 45464"/>
                  <a:gd name="adj2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2263185" y="2337627"/>
              <a:ext cx="701581" cy="7015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Isosceles Triangle 15"/>
          <p:cNvSpPr/>
          <p:nvPr/>
        </p:nvSpPr>
        <p:spPr>
          <a:xfrm>
            <a:off x="2996898" y="1849844"/>
            <a:ext cx="1015912" cy="8757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 Same Side Corner Rectangle 8"/>
          <p:cNvSpPr/>
          <p:nvPr/>
        </p:nvSpPr>
        <p:spPr>
          <a:xfrm>
            <a:off x="3338939" y="2276498"/>
            <a:ext cx="331830" cy="332339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601196" y="2169667"/>
            <a:ext cx="349262" cy="396501"/>
            <a:chOff x="1308754" y="3454361"/>
            <a:chExt cx="2889328" cy="3280121"/>
          </a:xfrm>
          <a:solidFill>
            <a:schemeClr val="bg1"/>
          </a:solidFill>
        </p:grpSpPr>
        <p:sp>
          <p:nvSpPr>
            <p:cNvPr id="19" name="Donut 18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Up Arrow 19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91456" y="2675549"/>
            <a:ext cx="409092" cy="394981"/>
            <a:chOff x="4462674" y="3512626"/>
            <a:chExt cx="3384287" cy="3267549"/>
          </a:xfrm>
          <a:solidFill>
            <a:schemeClr val="bg1"/>
          </a:solidFill>
        </p:grpSpPr>
        <p:sp>
          <p:nvSpPr>
            <p:cNvPr id="22" name="Donut 21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Rounded Rectangle 23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93961" y="1700896"/>
            <a:ext cx="48484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Name: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Thanisorn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Saraphan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Profile: Student (DS6)</a:t>
            </a:r>
          </a:p>
        </p:txBody>
      </p:sp>
    </p:spTree>
    <p:extLst>
      <p:ext uri="{BB962C8B-B14F-4D97-AF65-F5344CB8AC3E}">
        <p14:creationId xmlns:p14="http://schemas.microsoft.com/office/powerpoint/2010/main" val="18847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091456" y="2675549"/>
            <a:ext cx="409092" cy="394981"/>
            <a:chOff x="4462674" y="3512626"/>
            <a:chExt cx="3384287" cy="3267549"/>
          </a:xfrm>
          <a:solidFill>
            <a:schemeClr val="bg1"/>
          </a:solidFill>
        </p:grpSpPr>
        <p:sp>
          <p:nvSpPr>
            <p:cNvPr id="22" name="Donut 21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Rounded Rectangle 23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5C92AC5-E623-4C63-808F-7DB314A8CC80}"/>
              </a:ext>
            </a:extLst>
          </p:cNvPr>
          <p:cNvSpPr txBox="1"/>
          <p:nvPr/>
        </p:nvSpPr>
        <p:spPr>
          <a:xfrm>
            <a:off x="899592" y="558395"/>
            <a:ext cx="70567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 Description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  <a:sym typeface="Wingdings" panose="05000000000000000000" pitchFamily="2" charset="2"/>
            </a:endParaRPr>
          </a:p>
          <a:p>
            <a:r>
              <a:rPr lang="th-TH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เป็นคนใจเย็น พูดน้อย ตั้งใจเรียน รักการเรียนรู้ ไม่ชอบทำอะไรครึ่งๆกลางๆ ชอบทำในสิ่งที่ตัวเองชอบ ถ้าไม่ชอบจะทำได้ไม่นาน สมาธิสั้น ชอบความสมบูรณ์แบบ ชอบอ่านหนังสือ ชอบออกกำลังกาย(วิ่ง ว่ายน้ำ ตีแบต) ชอบกินหมูกระทะ ชาบู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  <a:sym typeface="Wingdings" panose="05000000000000000000" pitchFamily="2" charset="2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Need a way to (user’s need)</a:t>
            </a:r>
            <a:r>
              <a:rPr lang="th-TH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th-TH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การเรียนในคลาส </a:t>
            </a:r>
          </a:p>
          <a:p>
            <a:r>
              <a:rPr lang="th-TH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ข้อดี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th-TH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ได้เจอเพื่อน ได้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connection</a:t>
            </a:r>
            <a:r>
              <a:rPr lang="th-TH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ซึ่งตนเองต้องที่จะเปลี่ยนสายงานเป็น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Data science </a:t>
            </a:r>
            <a:r>
              <a:rPr lang="th-TH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จึงจำเป็นที่ต้องมี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connection</a:t>
            </a:r>
            <a:r>
              <a:rPr lang="th-TH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เยอะๆ และเวลาเรียนในคลาสจะทำให้เราตั้งใจเรียนมากขึ้น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th-TH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เรียนเสร็จ นัดเพื่อนไปกินข้าวข้างนอกต่อได้ เช่นโมโม่</a:t>
            </a:r>
          </a:p>
          <a:p>
            <a:r>
              <a:rPr lang="th-TH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ข้อเสีย</a:t>
            </a:r>
          </a:p>
          <a:p>
            <a:pPr marL="171450" indent="-171450">
              <a:buFontTx/>
              <a:buChar char="-"/>
            </a:pPr>
            <a:r>
              <a:rPr lang="th-TH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ใช้เวลาเดินทางไกล เสียค่าน้ำมัน และเวลาในการเดินทาง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th-TH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ต้องกินข้าวมหาลัยซึ่งมีให้เลือกไม่หลากหลาย มีไม่กี่ร้านที่อร่อย</a:t>
            </a:r>
          </a:p>
          <a:p>
            <a:r>
              <a:rPr lang="th-TH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การเรียนออนไลน์ </a:t>
            </a:r>
          </a:p>
          <a:p>
            <a:r>
              <a:rPr lang="th-TH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ข้อดี</a:t>
            </a:r>
          </a:p>
          <a:p>
            <a:pPr marL="171450" indent="-171450">
              <a:buFontTx/>
              <a:buChar char="-"/>
            </a:pPr>
            <a:r>
              <a:rPr lang="th-TH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ไม่ต้องออกเดินทาง</a:t>
            </a:r>
          </a:p>
          <a:p>
            <a:pPr marL="171450" indent="-171450">
              <a:buFontTx/>
              <a:buChar char="-"/>
            </a:pPr>
            <a:r>
              <a:rPr lang="th-TH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มีวิดีโอให้ทบทวนย้อนหลัง</a:t>
            </a:r>
          </a:p>
          <a:p>
            <a:pPr marL="171450" indent="-171450">
              <a:buFontTx/>
              <a:buChar char="-"/>
            </a:pPr>
            <a:r>
              <a:rPr lang="th-TH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ส่วนใหญ่ข้อสอบจะเป็น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Open book</a:t>
            </a:r>
            <a:endParaRPr lang="th-TH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  <a:sym typeface="Wingdings" panose="05000000000000000000" pitchFamily="2" charset="2"/>
            </a:endParaRPr>
          </a:p>
          <a:p>
            <a:r>
              <a:rPr lang="th-TH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ข้อเสีย </a:t>
            </a:r>
          </a:p>
          <a:p>
            <a:pPr marL="171450" indent="-171450">
              <a:buFontTx/>
              <a:buChar char="-"/>
            </a:pPr>
            <a:r>
              <a:rPr lang="th-TH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ชอบหลับเวลานั่งเรียน เลยต้องทำอย่างอื่นควบคู่ไปด้วยทำให้เข้าใจเนื้อหาที่เรียนน้อยลง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th-TH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ไม่ชอบเวลาทำ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Lab</a:t>
            </a:r>
            <a:r>
              <a:rPr lang="th-TH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เนื่องจากคอมตนเองช้า ทำให้บาง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Lab</a:t>
            </a:r>
            <a:r>
              <a:rPr lang="th-TH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ไม่สามารถทำตามได้ทันทีในห้องเรียน</a:t>
            </a:r>
          </a:p>
          <a:p>
            <a:endParaRPr lang="th-TH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Surprisingly/ Because/But (user’s insight)</a:t>
            </a:r>
            <a:endParaRPr lang="th-TH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th-TH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ไม่ชอบการเรียนออนไลน์มาก เนื่องจากต้องการเปลี่ยนสายงานจึงต้องการ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connection</a:t>
            </a:r>
            <a:r>
              <a:rPr lang="th-TH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ค่อนข้างเยอะ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57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IDEATE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091456" y="2675549"/>
            <a:ext cx="409092" cy="394981"/>
            <a:chOff x="4462674" y="3512626"/>
            <a:chExt cx="3384287" cy="3267549"/>
          </a:xfrm>
          <a:solidFill>
            <a:schemeClr val="bg1"/>
          </a:solidFill>
        </p:grpSpPr>
        <p:sp>
          <p:nvSpPr>
            <p:cNvPr id="22" name="Donut 21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Rounded Rectangle 23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9BC85DB-D969-4D3B-B20B-2EA63AA83197}"/>
              </a:ext>
            </a:extLst>
          </p:cNvPr>
          <p:cNvSpPr txBox="1"/>
          <p:nvPr/>
        </p:nvSpPr>
        <p:spPr>
          <a:xfrm>
            <a:off x="827584" y="1059582"/>
            <a:ext cx="7488832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th-TH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th-TH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ส่งเสริมให้มีการเปิดกล้องขณะเรียน เพื่อที่จะได้เห็นหน้ารู้จักกันมากขึ้น</a:t>
            </a:r>
          </a:p>
          <a:p>
            <a:endParaRPr lang="th-TH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2.</a:t>
            </a:r>
            <a:r>
              <a:rPr lang="th-TH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จัด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Break Out Room </a:t>
            </a:r>
            <a:r>
              <a:rPr lang="th-TH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กลุ่มละ 5 คน จับกลุ่มกันเรียนตาม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Working Space </a:t>
            </a:r>
            <a:r>
              <a:rPr lang="th-TH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ใกล้บ้าน ประมาณ 2 ครั้งต่อคลาส โดยเลือกจากคนที่อยู่ระแวกใกล้กัน ไปเรียนด้วยกัน โดยสมัครใจ ซึ่งผู้ที่สมัครใจไปต้องมีวัคซีนโควิดแล้วอย่างน้อย 2 เข็ม และใส่แมสตลอดการเรียน /ทำ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Work Shop </a:t>
            </a:r>
            <a:r>
              <a:rPr lang="th-TH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กับเพื่อน  เป็นการเพิ่มโอกาสสนิทกับเพื่อนใหม่ ลดปัญหาด้าน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Connection </a:t>
            </a:r>
            <a:r>
              <a:rPr lang="th-TH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ลดปัญหาง่วง/หลับเวลาที่เรียนคนเดียวที่บ้านได้ ลดปัญหาเมื่อคอมตัวเองไม่สเถียร ก็สามารถดูของเพื่อนไปก่อนได้ไม่ขาดตอน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  <a:sym typeface="Wingdings" panose="05000000000000000000" pitchFamily="2" charset="2"/>
            </a:endParaRPr>
          </a:p>
          <a:p>
            <a:r>
              <a:rPr lang="th-TH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3.มีรางวัลสำหรับ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Break Out Room @Working Space </a:t>
            </a:r>
            <a:r>
              <a:rPr lang="th-TH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เป็น</a:t>
            </a:r>
            <a:r>
              <a:rPr lang="th-TH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บัตรทานอาหารบุฟเฟ่ต์ เช่น โมโม่ ให้กับกลุ่มที่ผลงานโดนใจอาจารย์ที่สุด </a:t>
            </a:r>
            <a:endParaRPr lang="th-TH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  <a:sym typeface="Wingdings" panose="05000000000000000000" pitchFamily="2" charset="2"/>
            </a:endParaRPr>
          </a:p>
          <a:p>
            <a:endParaRPr lang="th-TH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06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091456" y="2675549"/>
            <a:ext cx="409092" cy="394981"/>
            <a:chOff x="4462674" y="3512626"/>
            <a:chExt cx="3384287" cy="3267549"/>
          </a:xfrm>
          <a:solidFill>
            <a:schemeClr val="bg1"/>
          </a:solidFill>
        </p:grpSpPr>
        <p:sp>
          <p:nvSpPr>
            <p:cNvPr id="22" name="Donut 21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Rounded Rectangle 23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Brock University Expands Online Learning to 19K Users - Echo360">
            <a:extLst>
              <a:ext uri="{FF2B5EF4-FFF2-40B4-BE49-F238E27FC236}">
                <a16:creationId xmlns:a16="http://schemas.microsoft.com/office/drawing/2014/main" id="{BFAE8E9D-02A8-451B-8074-CF89224FC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47048"/>
            <a:ext cx="2592288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new wave of co-working spaces in Bangkok | BK Magazine Online">
            <a:extLst>
              <a:ext uri="{FF2B5EF4-FFF2-40B4-BE49-F238E27FC236}">
                <a16:creationId xmlns:a16="http://schemas.microsoft.com/office/drawing/2014/main" id="{7EE7562E-34E4-49E3-9CBD-CE8B25E60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995" y="2499743"/>
            <a:ext cx="2836009" cy="172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o photo description available.">
            <a:extLst>
              <a:ext uri="{FF2B5EF4-FFF2-40B4-BE49-F238E27FC236}">
                <a16:creationId xmlns:a16="http://schemas.microsoft.com/office/drawing/2014/main" id="{2C736755-9869-453A-96F8-15C780FED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2" y="1147048"/>
            <a:ext cx="2580348" cy="171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30E670-79E0-49FA-BB7C-7B305E023289}"/>
              </a:ext>
            </a:extLst>
          </p:cNvPr>
          <p:cNvSpPr txBox="1"/>
          <p:nvPr/>
        </p:nvSpPr>
        <p:spPr>
          <a:xfrm>
            <a:off x="241022" y="3077489"/>
            <a:ext cx="2308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/>
              <a:t>เปิดกล้องระหว่างเรียน จะได้รู้จักหน้าตากันมากขึ้น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E65BF2-9073-4827-A1E4-15A776A6C7B0}"/>
              </a:ext>
            </a:extLst>
          </p:cNvPr>
          <p:cNvSpPr txBox="1"/>
          <p:nvPr/>
        </p:nvSpPr>
        <p:spPr>
          <a:xfrm>
            <a:off x="3258206" y="1299414"/>
            <a:ext cx="2627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  <a:cs typeface="+mj-cs"/>
              </a:rPr>
              <a:t>Break Out Room </a:t>
            </a:r>
          </a:p>
          <a:p>
            <a:pPr algn="ctr"/>
            <a:r>
              <a:rPr lang="en-US" dirty="0">
                <a:latin typeface="+mj-lt"/>
                <a:cs typeface="+mj-cs"/>
              </a:rPr>
              <a:t>@ Working Space</a:t>
            </a:r>
          </a:p>
          <a:p>
            <a:pPr algn="ctr"/>
            <a:r>
              <a:rPr lang="th-TH" dirty="0">
                <a:latin typeface="+mj-lt"/>
                <a:cs typeface="+mj-cs"/>
              </a:rPr>
              <a:t>แบ่งกลุ่มเล็กๆ 5 คน ที่อยู่บ้านใกล้กัน ไปเรียนร่วมกันโดยสมัครใจ</a:t>
            </a:r>
            <a:endParaRPr lang="en-US" dirty="0">
              <a:latin typeface="+mj-lt"/>
              <a:cs typeface="+mj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B21E04-5816-4F20-975E-70F4D261D697}"/>
              </a:ext>
            </a:extLst>
          </p:cNvPr>
          <p:cNvSpPr txBox="1"/>
          <p:nvPr/>
        </p:nvSpPr>
        <p:spPr>
          <a:xfrm>
            <a:off x="6638147" y="292686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Reward to best </a:t>
            </a:r>
          </a:p>
          <a:p>
            <a:pPr algn="ctr"/>
            <a:r>
              <a:rPr lang="en-US" dirty="0"/>
              <a:t>performance group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E2091F-3828-4ED3-A769-5B8D082D1060}"/>
              </a:ext>
            </a:extLst>
          </p:cNvPr>
          <p:cNvSpPr/>
          <p:nvPr/>
        </p:nvSpPr>
        <p:spPr>
          <a:xfrm>
            <a:off x="6721083" y="2571750"/>
            <a:ext cx="1811357" cy="250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B4F32-B691-43B6-9618-6110EA723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232" y="2553705"/>
            <a:ext cx="258365" cy="2842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76DA7F-8815-4C74-B25D-63657A2052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6784" y="2569714"/>
            <a:ext cx="236561" cy="2409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C12E17-4CCB-4255-B48D-C07C0A2C6B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1532" y="2551751"/>
            <a:ext cx="258365" cy="2822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AA22BA-6728-418A-B8D0-55C3AAAC55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1560" y="2585253"/>
            <a:ext cx="190971" cy="22826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0DF652-C3F8-416C-BF4F-42E4BDD2E1F7}"/>
              </a:ext>
            </a:extLst>
          </p:cNvPr>
          <p:cNvSpPr/>
          <p:nvPr/>
        </p:nvSpPr>
        <p:spPr>
          <a:xfrm>
            <a:off x="8604448" y="1147048"/>
            <a:ext cx="348102" cy="34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10495F-62E4-4C37-8B51-4A9E97074E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8237" y="2569714"/>
            <a:ext cx="284203" cy="28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9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091456" y="2675549"/>
            <a:ext cx="409092" cy="394981"/>
            <a:chOff x="4462674" y="3512626"/>
            <a:chExt cx="3384287" cy="3267549"/>
          </a:xfrm>
          <a:solidFill>
            <a:schemeClr val="bg1"/>
          </a:solidFill>
        </p:grpSpPr>
        <p:sp>
          <p:nvSpPr>
            <p:cNvPr id="22" name="Donut 21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Rounded Rectangle 23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89B0465-A1F9-4D43-B853-F618A2706934}"/>
              </a:ext>
            </a:extLst>
          </p:cNvPr>
          <p:cNvSpPr txBox="1"/>
          <p:nvPr/>
        </p:nvSpPr>
        <p:spPr>
          <a:xfrm>
            <a:off x="323528" y="987574"/>
            <a:ext cx="3888432" cy="12311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Like</a:t>
            </a:r>
            <a:endParaRPr lang="th-TH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ทำให้รู้จักกันมากขึ้น ได้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connection</a:t>
            </a:r>
            <a:r>
              <a:rPr lang="th-TH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เพิ่มขึ้น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รางวัลยั่วยวน ทำให้กระตุ้นการทำงานกลุ่มได้ดี</a:t>
            </a:r>
          </a:p>
          <a:p>
            <a:endParaRPr lang="th-TH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841F09-343C-4980-8A0E-F94675BE41E5}"/>
              </a:ext>
            </a:extLst>
          </p:cNvPr>
          <p:cNvSpPr txBox="1"/>
          <p:nvPr/>
        </p:nvSpPr>
        <p:spPr>
          <a:xfrm>
            <a:off x="4716016" y="987574"/>
            <a:ext cx="3888432" cy="130805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Dislike</a:t>
            </a:r>
            <a:endParaRPr lang="th-TH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ไม่ชอบเปิดกล้องขนาดเรียน เพราะเป็นคนสมาธิสั้น ที่เกิดทีความรู้สึกว่ามีคนมองอยู่ จะทำให้ลดสมาธิในการเรียนลงมาก</a:t>
            </a:r>
          </a:p>
          <a:p>
            <a:endParaRPr lang="th-TH" altLang="ko-KR" sz="11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C3627C-1707-43B1-9402-99E302C7F216}"/>
              </a:ext>
            </a:extLst>
          </p:cNvPr>
          <p:cNvSpPr txBox="1"/>
          <p:nvPr/>
        </p:nvSpPr>
        <p:spPr>
          <a:xfrm>
            <a:off x="323528" y="2499742"/>
            <a:ext cx="3888432" cy="13234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Question</a:t>
            </a:r>
            <a:r>
              <a:rPr lang="th-TH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มีคำถามอะไร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รางวัลมา บุฟเฟ่ต์มีมากขนาดไหน เนื่องจากถ้ามีแค่รางวัลเดียว ก็อาจจะทำให้ไม่ได้ส่งเสริมมากเท่าที่ควร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จะเช็คได้อย่างไรว่าใครอยู่ใกล้บ้านกัน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E37F8F-8FEB-4626-AA0B-28D2D82259BB}"/>
              </a:ext>
            </a:extLst>
          </p:cNvPr>
          <p:cNvSpPr txBox="1"/>
          <p:nvPr/>
        </p:nvSpPr>
        <p:spPr>
          <a:xfrm>
            <a:off x="4716016" y="2499742"/>
            <a:ext cx="3888432" cy="13234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Idea</a:t>
            </a:r>
            <a:r>
              <a:rPr lang="th-TH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มีไอเดียอะไร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รางวัลบุฟเฟต์ ราคาต่อหัวค่อนข้างแพง น่าจะต้องกำจัดจำนวนคนที่ได้รางวัล อาจจะเปลี่ยนรางวัลเป็น ลด 50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r>
              <a:rPr lang="th-TH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แทนแล้วเพิ่มจำนวนคนได้รางวัล ดึงดูดให้คนร่วมกิจกรรม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เปลี่ยนจากการเกิดกล้องระหว่างเรียน เป็นเปิดกล้องตอนทำกิจกรรมกลุ่ม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11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605</Words>
  <Application>Microsoft Office PowerPoint</Application>
  <PresentationFormat>On-screen Show (16:9)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พิศุทธิพงศ์ เมฆแดง</cp:lastModifiedBy>
  <cp:revision>99</cp:revision>
  <dcterms:created xsi:type="dcterms:W3CDTF">2016-12-05T23:26:54Z</dcterms:created>
  <dcterms:modified xsi:type="dcterms:W3CDTF">2021-12-29T04:45:38Z</dcterms:modified>
</cp:coreProperties>
</file>