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59" r:id="rId10"/>
    <p:sldId id="260" r:id="rId1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48"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07977220-9750-45A6-9024-95BDD288A4AD}" type="datetimeFigureOut">
              <a:rPr lang="de-DE" smtClean="0"/>
              <a:t>30.10.2020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297511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07977220-9750-45A6-9024-95BDD288A4AD}" type="datetimeFigureOut">
              <a:rPr lang="de-DE" smtClean="0"/>
              <a:t>30.10.2020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180670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07977220-9750-45A6-9024-95BDD288A4AD}" type="datetimeFigureOut">
              <a:rPr lang="de-DE" smtClean="0"/>
              <a:t>30.10.2020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168910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07977220-9750-45A6-9024-95BDD288A4AD}" type="datetimeFigureOut">
              <a:rPr lang="de-DE" smtClean="0"/>
              <a:t>30.10.2020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284903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977220-9750-45A6-9024-95BDD288A4AD}" type="datetimeFigureOut">
              <a:rPr lang="de-DE" smtClean="0"/>
              <a:t>30.10.2020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305833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07977220-9750-45A6-9024-95BDD288A4AD}" type="datetimeFigureOut">
              <a:rPr lang="de-DE" smtClean="0"/>
              <a:t>30.10.2020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2278994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07977220-9750-45A6-9024-95BDD288A4AD}" type="datetimeFigureOut">
              <a:rPr lang="de-DE" smtClean="0"/>
              <a:t>30.10.2020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33186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07977220-9750-45A6-9024-95BDD288A4AD}" type="datetimeFigureOut">
              <a:rPr lang="de-DE" smtClean="0"/>
              <a:t>30.10.2020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416983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77220-9750-45A6-9024-95BDD288A4AD}" type="datetimeFigureOut">
              <a:rPr lang="de-DE" smtClean="0"/>
              <a:t>30.10.2020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415252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977220-9750-45A6-9024-95BDD288A4AD}" type="datetimeFigureOut">
              <a:rPr lang="de-DE" smtClean="0"/>
              <a:t>30.10.2020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52702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977220-9750-45A6-9024-95BDD288A4AD}" type="datetimeFigureOut">
              <a:rPr lang="de-DE" smtClean="0"/>
              <a:t>30.10.2020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1C5CEA6-1951-4C6B-B274-075371588393}" type="slidenum">
              <a:rPr lang="de-DE" smtClean="0"/>
              <a:t>‹#›</a:t>
            </a:fld>
            <a:endParaRPr lang="de-DE"/>
          </a:p>
        </p:txBody>
      </p:sp>
    </p:spTree>
    <p:extLst>
      <p:ext uri="{BB962C8B-B14F-4D97-AF65-F5344CB8AC3E}">
        <p14:creationId xmlns:p14="http://schemas.microsoft.com/office/powerpoint/2010/main" val="10552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77220-9750-45A6-9024-95BDD288A4AD}" type="datetimeFigureOut">
              <a:rPr lang="de-DE" smtClean="0"/>
              <a:t>30.10.2020</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EA6-1951-4C6B-B274-075371588393}" type="slidenum">
              <a:rPr lang="de-DE" smtClean="0"/>
              <a:t>‹#›</a:t>
            </a:fld>
            <a:endParaRPr lang="de-DE"/>
          </a:p>
        </p:txBody>
      </p:sp>
    </p:spTree>
    <p:extLst>
      <p:ext uri="{BB962C8B-B14F-4D97-AF65-F5344CB8AC3E}">
        <p14:creationId xmlns:p14="http://schemas.microsoft.com/office/powerpoint/2010/main" val="166941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92696"/>
            <a:ext cx="8378769" cy="646331"/>
          </a:xfrm>
          <a:prstGeom prst="rect">
            <a:avLst/>
          </a:prstGeom>
          <a:noFill/>
        </p:spPr>
        <p:txBody>
          <a:bodyPr wrap="none" rtlCol="0">
            <a:spAutoFit/>
          </a:bodyPr>
          <a:lstStyle/>
          <a:p>
            <a:r>
              <a:rPr lang="en-US" sz="3600" dirty="0" smtClean="0"/>
              <a:t>Applied Data Science Capstone Final Project</a:t>
            </a:r>
            <a:endParaRPr lang="de-DE" sz="3600" dirty="0"/>
          </a:p>
        </p:txBody>
      </p:sp>
      <p:sp>
        <p:nvSpPr>
          <p:cNvPr id="5" name="TextBox 4"/>
          <p:cNvSpPr txBox="1"/>
          <p:nvPr/>
        </p:nvSpPr>
        <p:spPr>
          <a:xfrm>
            <a:off x="467544" y="1916832"/>
            <a:ext cx="8208912" cy="2400657"/>
          </a:xfrm>
          <a:prstGeom prst="rect">
            <a:avLst/>
          </a:prstGeom>
          <a:noFill/>
        </p:spPr>
        <p:txBody>
          <a:bodyPr wrap="square" rtlCol="0">
            <a:spAutoFit/>
          </a:bodyPr>
          <a:lstStyle/>
          <a:p>
            <a:pPr algn="just"/>
            <a:r>
              <a:rPr lang="de-DE" sz="2400" dirty="0" smtClean="0"/>
              <a:t>Idea</a:t>
            </a:r>
            <a:r>
              <a:rPr lang="de-DE" dirty="0" smtClean="0"/>
              <a:t>:</a:t>
            </a:r>
          </a:p>
          <a:p>
            <a:pPr algn="just"/>
            <a:r>
              <a:rPr lang="en-US" dirty="0" smtClean="0"/>
              <a:t>Moving to a new city is always a big step. Choosing the right neighborhood in the new city is difficult because while descriptions can of course help, it's difficult to estimate the real character of a neighborhood. I will try to help people moving from Berlin to Munich or vice versa making that decision by clustering neighborhoods of these cities in one pool to create a groups with a similar character. Knowing the city you are moving from you should then be able to better estimate the character of the different neighborhoods in the new one.</a:t>
            </a:r>
            <a:endParaRPr lang="de-DE" dirty="0"/>
          </a:p>
        </p:txBody>
      </p:sp>
    </p:spTree>
    <p:extLst>
      <p:ext uri="{BB962C8B-B14F-4D97-AF65-F5344CB8AC3E}">
        <p14:creationId xmlns:p14="http://schemas.microsoft.com/office/powerpoint/2010/main" val="1483709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6381" y="395953"/>
            <a:ext cx="1452642" cy="584775"/>
          </a:xfrm>
          <a:prstGeom prst="rect">
            <a:avLst/>
          </a:prstGeom>
          <a:noFill/>
        </p:spPr>
        <p:txBody>
          <a:bodyPr wrap="none" rtlCol="0">
            <a:spAutoFit/>
          </a:bodyPr>
          <a:lstStyle/>
          <a:p>
            <a:r>
              <a:rPr lang="de-DE" sz="3200" dirty="0" smtClean="0"/>
              <a:t>Munich</a:t>
            </a:r>
            <a:endParaRPr lang="de-DE" sz="3200" dirty="0"/>
          </a:p>
        </p:txBody>
      </p:sp>
      <p:pic>
        <p:nvPicPr>
          <p:cNvPr id="3074" name="Picture 2" descr="E:\Jupyter lab\Coursera\Data science capstone\muni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66462"/>
            <a:ext cx="7441079" cy="5363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30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498961"/>
            <a:ext cx="8208912" cy="1569660"/>
          </a:xfrm>
          <a:prstGeom prst="rect">
            <a:avLst/>
          </a:prstGeom>
          <a:noFill/>
        </p:spPr>
        <p:txBody>
          <a:bodyPr wrap="square" rtlCol="0">
            <a:spAutoFit/>
          </a:bodyPr>
          <a:lstStyle/>
          <a:p>
            <a:pPr algn="just"/>
            <a:r>
              <a:rPr lang="de-DE" sz="2400" dirty="0" smtClean="0"/>
              <a:t>Data</a:t>
            </a:r>
            <a:r>
              <a:rPr lang="de-DE" dirty="0" smtClean="0"/>
              <a:t>:</a:t>
            </a:r>
          </a:p>
          <a:p>
            <a:pPr algn="just"/>
            <a:r>
              <a:rPr lang="en-US" dirty="0" smtClean="0"/>
              <a:t>I will be using lists of neighborhoods in the respective cities from the web. The geo coordinates of these neighborhoods will then be extracted from the </a:t>
            </a:r>
            <a:r>
              <a:rPr lang="en-US" dirty="0" err="1" smtClean="0"/>
              <a:t>geopy</a:t>
            </a:r>
            <a:r>
              <a:rPr lang="en-US" dirty="0" smtClean="0"/>
              <a:t> module. A collection of venues at these locations will then be requested from the foursquare database to get the character of the neighborhood.</a:t>
            </a:r>
            <a:endParaRPr lang="de-DE" dirty="0" smtClean="0"/>
          </a:p>
        </p:txBody>
      </p:sp>
      <p:sp>
        <p:nvSpPr>
          <p:cNvPr id="6" name="TextBox 5"/>
          <p:cNvSpPr txBox="1"/>
          <p:nvPr/>
        </p:nvSpPr>
        <p:spPr>
          <a:xfrm>
            <a:off x="467544" y="2780928"/>
            <a:ext cx="8208912" cy="2400657"/>
          </a:xfrm>
          <a:prstGeom prst="rect">
            <a:avLst/>
          </a:prstGeom>
          <a:noFill/>
        </p:spPr>
        <p:txBody>
          <a:bodyPr wrap="square" rtlCol="0">
            <a:spAutoFit/>
          </a:bodyPr>
          <a:lstStyle/>
          <a:p>
            <a:pPr algn="just"/>
            <a:r>
              <a:rPr lang="de-DE" sz="2400" dirty="0" smtClean="0"/>
              <a:t>Methodology</a:t>
            </a:r>
            <a:r>
              <a:rPr lang="de-DE" dirty="0" smtClean="0"/>
              <a:t>:</a:t>
            </a:r>
          </a:p>
          <a:p>
            <a:pPr algn="just"/>
            <a:r>
              <a:rPr lang="en-US" dirty="0" smtClean="0"/>
              <a:t>Venues in a 1000 m radius around the centers of the different boroughs were collected. Only venue categories containing 100 or more entries in total for both cities were considered. The boroughs were described by their frequency distribution of these venue categories. A K-means clustering algorithm was then used to cluster into categories. Attempts with different </a:t>
            </a:r>
            <a:r>
              <a:rPr lang="en-US" dirty="0" err="1" smtClean="0"/>
              <a:t>nr</a:t>
            </a:r>
            <a:r>
              <a:rPr lang="en-US" dirty="0" smtClean="0"/>
              <a:t> for k showed an ideal number of k=4. With less, to my knowledge very different boroughs were sorted together. With more, a clear distinction between the groups was lost.</a:t>
            </a:r>
            <a:endParaRPr lang="de-DE" dirty="0" smtClean="0"/>
          </a:p>
        </p:txBody>
      </p:sp>
    </p:spTree>
    <p:extLst>
      <p:ext uri="{BB962C8B-B14F-4D97-AF65-F5344CB8AC3E}">
        <p14:creationId xmlns:p14="http://schemas.microsoft.com/office/powerpoint/2010/main" val="303564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908720"/>
            <a:ext cx="8208912" cy="3231654"/>
          </a:xfrm>
          <a:prstGeom prst="rect">
            <a:avLst/>
          </a:prstGeom>
          <a:noFill/>
        </p:spPr>
        <p:txBody>
          <a:bodyPr wrap="square" rtlCol="0">
            <a:spAutoFit/>
          </a:bodyPr>
          <a:lstStyle/>
          <a:p>
            <a:pPr algn="just"/>
            <a:r>
              <a:rPr lang="de-DE" sz="2400" dirty="0" smtClean="0"/>
              <a:t>Results</a:t>
            </a:r>
            <a:r>
              <a:rPr lang="de-DE" dirty="0" smtClean="0"/>
              <a:t>:</a:t>
            </a:r>
          </a:p>
          <a:p>
            <a:pPr algn="just"/>
            <a:r>
              <a:rPr lang="de-DE" dirty="0" smtClean="0"/>
              <a:t>Found Categories:</a:t>
            </a:r>
          </a:p>
          <a:p>
            <a:pPr algn="just"/>
            <a:endParaRPr lang="de-DE" dirty="0"/>
          </a:p>
          <a:p>
            <a:pPr algn="just"/>
            <a:r>
              <a:rPr lang="en-US" dirty="0" smtClean="0"/>
              <a:t>0. (dark red) Mellow living boroughs. </a:t>
            </a:r>
            <a:r>
              <a:rPr lang="en-US" dirty="0" err="1" smtClean="0"/>
              <a:t>Charcterized</a:t>
            </a:r>
            <a:r>
              <a:rPr lang="en-US" dirty="0" smtClean="0"/>
              <a:t> by opportunities for </a:t>
            </a:r>
            <a:r>
              <a:rPr lang="en-US" dirty="0" err="1" smtClean="0"/>
              <a:t>grovery</a:t>
            </a:r>
            <a:r>
              <a:rPr lang="en-US" dirty="0" smtClean="0"/>
              <a:t> shopping but still with the possibilities to eat out or go to a cafe.</a:t>
            </a:r>
          </a:p>
          <a:p>
            <a:pPr algn="just"/>
            <a:r>
              <a:rPr lang="en-US" dirty="0" smtClean="0"/>
              <a:t>1. (dark blue) Similar to 0 but more diverse venue selection</a:t>
            </a:r>
          </a:p>
          <a:p>
            <a:pPr algn="just"/>
            <a:r>
              <a:rPr lang="en-US" dirty="0" smtClean="0"/>
              <a:t>2. (light blue) These regions have the most cafes, bars, and restaurants of all categories. The more expensive boroughs to live in</a:t>
            </a:r>
          </a:p>
          <a:p>
            <a:pPr algn="just"/>
            <a:r>
              <a:rPr lang="en-US" dirty="0" smtClean="0"/>
              <a:t>3. (cyan) </a:t>
            </a:r>
            <a:r>
              <a:rPr lang="en-US" dirty="0" err="1" smtClean="0"/>
              <a:t>Categorie</a:t>
            </a:r>
            <a:r>
              <a:rPr lang="en-US" dirty="0" smtClean="0"/>
              <a:t> exclusive to Berlin in this comparison. This has very few venues aside from supermarkets. Appears to be mostly in former eastern Berlin</a:t>
            </a:r>
          </a:p>
          <a:p>
            <a:pPr algn="just"/>
            <a:r>
              <a:rPr lang="en-US" dirty="0" smtClean="0"/>
              <a:t>4. (light green) Very few venues in total. Mostly in the outskirts</a:t>
            </a:r>
            <a:endParaRPr lang="de-DE" dirty="0" smtClean="0"/>
          </a:p>
        </p:txBody>
      </p:sp>
    </p:spTree>
    <p:extLst>
      <p:ext uri="{BB962C8B-B14F-4D97-AF65-F5344CB8AC3E}">
        <p14:creationId xmlns:p14="http://schemas.microsoft.com/office/powerpoint/2010/main" val="201564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908720"/>
            <a:ext cx="8208912" cy="1292662"/>
          </a:xfrm>
          <a:prstGeom prst="rect">
            <a:avLst/>
          </a:prstGeom>
          <a:noFill/>
        </p:spPr>
        <p:txBody>
          <a:bodyPr wrap="square" rtlCol="0">
            <a:spAutoFit/>
          </a:bodyPr>
          <a:lstStyle/>
          <a:p>
            <a:pPr algn="just"/>
            <a:r>
              <a:rPr lang="de-DE" sz="2400" dirty="0" smtClean="0"/>
              <a:t>Results</a:t>
            </a:r>
            <a:r>
              <a:rPr lang="de-DE" dirty="0" smtClean="0"/>
              <a:t>:</a:t>
            </a:r>
          </a:p>
          <a:p>
            <a:pPr algn="just"/>
            <a:r>
              <a:rPr lang="de-DE" dirty="0" smtClean="0"/>
              <a:t>Found Categories:</a:t>
            </a:r>
          </a:p>
          <a:p>
            <a:pPr algn="just"/>
            <a:endParaRPr lang="de-DE" dirty="0"/>
          </a:p>
          <a:p>
            <a:pPr algn="just"/>
            <a:endParaRPr lang="de-DE" dirty="0" smtClean="0"/>
          </a:p>
        </p:txBody>
      </p:sp>
      <p:graphicFrame>
        <p:nvGraphicFramePr>
          <p:cNvPr id="3" name="Table 2"/>
          <p:cNvGraphicFramePr>
            <a:graphicFrameLocks noGrp="1"/>
          </p:cNvGraphicFramePr>
          <p:nvPr>
            <p:extLst>
              <p:ext uri="{D42A27DB-BD31-4B8C-83A1-F6EECF244321}">
                <p14:modId xmlns:p14="http://schemas.microsoft.com/office/powerpoint/2010/main" val="2252602076"/>
              </p:ext>
            </p:extLst>
          </p:nvPr>
        </p:nvGraphicFramePr>
        <p:xfrm>
          <a:off x="1619672" y="2201382"/>
          <a:ext cx="6096000" cy="3205480"/>
        </p:xfrm>
        <a:graphic>
          <a:graphicData uri="http://schemas.openxmlformats.org/drawingml/2006/table">
            <a:tbl>
              <a:tblPr firstRow="1" bandRow="1">
                <a:tableStyleId>{5C22544A-7EE6-4342-B048-85BDC9FD1C3A}</a:tableStyleId>
              </a:tblPr>
              <a:tblGrid>
                <a:gridCol w="6096000"/>
              </a:tblGrid>
              <a:tr h="370840">
                <a:tc>
                  <a:txBody>
                    <a:bodyPr/>
                    <a:lstStyle/>
                    <a:p>
                      <a:r>
                        <a:rPr lang="de-DE" dirty="0" smtClean="0"/>
                        <a:t>0</a:t>
                      </a:r>
                      <a:endParaRPr lang="de-DE" dirty="0"/>
                    </a:p>
                  </a:txBody>
                  <a:tcPr/>
                </a:tc>
              </a:tr>
              <a:tr h="370840">
                <a:tc>
                  <a:txBody>
                    <a:bodyPr/>
                    <a:lstStyle/>
                    <a:p>
                      <a:r>
                        <a:rPr lang="de-DE" dirty="0" smtClean="0"/>
                        <a:t>'Adlershof' 'Blankenburg' 'Britz' 'Buch' 'Buckow' 'Charlottenburg-Nord' 'Daglfing' 'Denning' 'Falkenhagener Feld' 'Fennpfuhl' 'Forstenried' 'Freimann' 'Friedrichsfelde' 'Gatow' 'Hadern' 'Hakenfelde' 'Haselhorst' 'Hasenbergl' 'Hellersdorf' 'Holzapfelkreuth' 'Johannisthal' 'Karow' 'Kaulsdorf' 'Kladow' 'Konradshöhe' 'Lankwitz' 'Lichtenrade' 'Lichterfelde' 'Mariendorf' 'Marienfelde' 'Marzahn' 'Niederschöneweide' 'Niederschönhausen' 'Pankow' 'Plänterwald' 'Siemensstadt' 'Staaken' 'Tempelhof' 'Untermenzing' 'Waidmannslust' 'Wannsee' 'Wilhelmsruh' 'Wilhelmstadt' 'Wittenau'</a:t>
                      </a:r>
                      <a:endParaRPr lang="de-DE" dirty="0"/>
                    </a:p>
                  </a:txBody>
                  <a:tcPr/>
                </a:tc>
              </a:tr>
            </a:tbl>
          </a:graphicData>
        </a:graphic>
      </p:graphicFrame>
    </p:spTree>
    <p:extLst>
      <p:ext uri="{BB962C8B-B14F-4D97-AF65-F5344CB8AC3E}">
        <p14:creationId xmlns:p14="http://schemas.microsoft.com/office/powerpoint/2010/main" val="318363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908720"/>
            <a:ext cx="8208912" cy="1292662"/>
          </a:xfrm>
          <a:prstGeom prst="rect">
            <a:avLst/>
          </a:prstGeom>
          <a:noFill/>
        </p:spPr>
        <p:txBody>
          <a:bodyPr wrap="square" rtlCol="0">
            <a:spAutoFit/>
          </a:bodyPr>
          <a:lstStyle/>
          <a:p>
            <a:pPr algn="just"/>
            <a:r>
              <a:rPr lang="de-DE" sz="2400" dirty="0" smtClean="0"/>
              <a:t>Results</a:t>
            </a:r>
            <a:r>
              <a:rPr lang="de-DE" dirty="0" smtClean="0"/>
              <a:t>:</a:t>
            </a:r>
          </a:p>
          <a:p>
            <a:pPr algn="just"/>
            <a:r>
              <a:rPr lang="de-DE" dirty="0" smtClean="0"/>
              <a:t>Found Categories:</a:t>
            </a:r>
          </a:p>
          <a:p>
            <a:pPr algn="just"/>
            <a:endParaRPr lang="de-DE" dirty="0"/>
          </a:p>
          <a:p>
            <a:pPr algn="just"/>
            <a:endParaRPr lang="de-DE" dirty="0" smtClean="0"/>
          </a:p>
        </p:txBody>
      </p:sp>
      <p:graphicFrame>
        <p:nvGraphicFramePr>
          <p:cNvPr id="3" name="Table 2"/>
          <p:cNvGraphicFramePr>
            <a:graphicFrameLocks noGrp="1"/>
          </p:cNvGraphicFramePr>
          <p:nvPr>
            <p:extLst>
              <p:ext uri="{D42A27DB-BD31-4B8C-83A1-F6EECF244321}">
                <p14:modId xmlns:p14="http://schemas.microsoft.com/office/powerpoint/2010/main" val="4055246689"/>
              </p:ext>
            </p:extLst>
          </p:nvPr>
        </p:nvGraphicFramePr>
        <p:xfrm>
          <a:off x="1547664" y="1916832"/>
          <a:ext cx="6096000" cy="4302760"/>
        </p:xfrm>
        <a:graphic>
          <a:graphicData uri="http://schemas.openxmlformats.org/drawingml/2006/table">
            <a:tbl>
              <a:tblPr firstRow="1" bandRow="1">
                <a:tableStyleId>{5C22544A-7EE6-4342-B048-85BDC9FD1C3A}</a:tableStyleId>
              </a:tblPr>
              <a:tblGrid>
                <a:gridCol w="6096000"/>
              </a:tblGrid>
              <a:tr h="370840">
                <a:tc>
                  <a:txBody>
                    <a:bodyPr/>
                    <a:lstStyle/>
                    <a:p>
                      <a:r>
                        <a:rPr lang="de-DE" dirty="0" smtClean="0"/>
                        <a:t>1</a:t>
                      </a:r>
                      <a:endParaRPr lang="de-DE" dirty="0"/>
                    </a:p>
                  </a:txBody>
                  <a:tcPr/>
                </a:tc>
              </a:tr>
              <a:tr h="370840">
                <a:tc>
                  <a:txBody>
                    <a:bodyPr/>
                    <a:lstStyle/>
                    <a:p>
                      <a:r>
                        <a:rPr lang="de-DE" dirty="0" smtClean="0"/>
                        <a:t>'Allach' 'Alt-Hohenschönhausen' 'Alt-Treptow' 'Am Hart' 'Am Moosfeld' 'Am Riesenfeld' 'Aubing' 'Baumschulenweg' 'Berg am Laim' 'Biesdorf' 'Bogenhausen' 'Borsigwalde' 'Englschalking' 'Fasangarten' 'Feldmoching' 'Fürstenried' 'Gropiusstadt' 'Grünau' 'Halensee' 'Harlaching' 'Johanneskirchen' 'Karlshorst' 'Laim' 'Ludwigsvorstadt' 'Lübars' 'Mahlsdorf' 'Milbertshofen' 'Mitte' 'Mittersendling' 'Moosach' 'Märkisches Viertel' 'Neuhausen' 'Nord Schwabing' 'Oberföhring' 'Obergiesing' 'Obermenzing' 'Obersendling' 'Pasing' 'Perlach' 'Ramersdorf' 'Reinickendorf' 'Riem' 'Rudow' 'Rummelsburg' 'Schmargendorf' 'Schmöckwitz' 'Schwabing' 'Sendling' 'Solln' 'Spandau' 'Steinhausen' 'Tegel' 'Thalkirchen' 'Tiergarten' 'Trudering' 'Untergiesing' 'Untersendling' 'Weißensee' 'West Schwabing' 'Wilmersdorf' 'Zamdorf'</a:t>
                      </a:r>
                      <a:endParaRPr lang="de-DE" dirty="0"/>
                    </a:p>
                  </a:txBody>
                  <a:tcPr/>
                </a:tc>
              </a:tr>
            </a:tbl>
          </a:graphicData>
        </a:graphic>
      </p:graphicFrame>
    </p:spTree>
    <p:extLst>
      <p:ext uri="{BB962C8B-B14F-4D97-AF65-F5344CB8AC3E}">
        <p14:creationId xmlns:p14="http://schemas.microsoft.com/office/powerpoint/2010/main" val="270785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908720"/>
            <a:ext cx="8208912" cy="1292662"/>
          </a:xfrm>
          <a:prstGeom prst="rect">
            <a:avLst/>
          </a:prstGeom>
          <a:noFill/>
        </p:spPr>
        <p:txBody>
          <a:bodyPr wrap="square" rtlCol="0">
            <a:spAutoFit/>
          </a:bodyPr>
          <a:lstStyle/>
          <a:p>
            <a:pPr algn="just"/>
            <a:r>
              <a:rPr lang="de-DE" sz="2400" dirty="0" smtClean="0"/>
              <a:t>Results</a:t>
            </a:r>
            <a:r>
              <a:rPr lang="de-DE" dirty="0" smtClean="0"/>
              <a:t>:</a:t>
            </a:r>
          </a:p>
          <a:p>
            <a:pPr algn="just"/>
            <a:r>
              <a:rPr lang="de-DE" dirty="0" smtClean="0"/>
              <a:t>Found Categories:</a:t>
            </a:r>
          </a:p>
          <a:p>
            <a:pPr algn="just"/>
            <a:endParaRPr lang="de-DE" dirty="0"/>
          </a:p>
          <a:p>
            <a:pPr algn="just"/>
            <a:endParaRPr lang="de-DE" dirty="0" smtClean="0"/>
          </a:p>
        </p:txBody>
      </p:sp>
      <p:graphicFrame>
        <p:nvGraphicFramePr>
          <p:cNvPr id="3" name="Table 2"/>
          <p:cNvGraphicFramePr>
            <a:graphicFrameLocks noGrp="1"/>
          </p:cNvGraphicFramePr>
          <p:nvPr>
            <p:extLst>
              <p:ext uri="{D42A27DB-BD31-4B8C-83A1-F6EECF244321}">
                <p14:modId xmlns:p14="http://schemas.microsoft.com/office/powerpoint/2010/main" val="4172717987"/>
              </p:ext>
            </p:extLst>
          </p:nvPr>
        </p:nvGraphicFramePr>
        <p:xfrm>
          <a:off x="1619672" y="2201382"/>
          <a:ext cx="6096000" cy="2656840"/>
        </p:xfrm>
        <a:graphic>
          <a:graphicData uri="http://schemas.openxmlformats.org/drawingml/2006/table">
            <a:tbl>
              <a:tblPr firstRow="1" bandRow="1">
                <a:tableStyleId>{5C22544A-7EE6-4342-B048-85BDC9FD1C3A}</a:tableStyleId>
              </a:tblPr>
              <a:tblGrid>
                <a:gridCol w="6096000"/>
              </a:tblGrid>
              <a:tr h="370840">
                <a:tc>
                  <a:txBody>
                    <a:bodyPr/>
                    <a:lstStyle/>
                    <a:p>
                      <a:r>
                        <a:rPr lang="de-DE" dirty="0" smtClean="0"/>
                        <a:t>2</a:t>
                      </a:r>
                      <a:endParaRPr lang="de-DE" dirty="0"/>
                    </a:p>
                  </a:txBody>
                  <a:tcPr/>
                </a:tc>
              </a:tr>
              <a:tr h="370840">
                <a:tc>
                  <a:txBody>
                    <a:bodyPr/>
                    <a:lstStyle/>
                    <a:p>
                      <a:r>
                        <a:rPr lang="de-DE" dirty="0" smtClean="0"/>
                        <a:t>'Altschwabing' 'Altstadt' 'Au' 'Blankenfelde' 'Charlottenburg' 'Dahlem' 'Friedenau' 'Friedrichshagen' 'Friedrichshain' 'Frohnau' 'Gesundbrunnen' 'Haidhausen' 'Hansaviertel' 'Isarvorstadt' 'Kreuzberg' 'Köpenick' 'Lehel' 'Lichtenberg' 'Maxvorstadt' 'Moabit' 'Müggelheim' 'Neukölln' 'Nikolassee' 'Nymphenburg' 'Oberschöneweide' 'Prenzlauer Berg' 'Schwanthalerhöhe' 'Schöneberg' 'Steglitz' 'Wedding' 'Westend' 'Zehlendorf'</a:t>
                      </a:r>
                      <a:endParaRPr lang="de-DE" dirty="0"/>
                    </a:p>
                  </a:txBody>
                  <a:tcPr/>
                </a:tc>
              </a:tr>
            </a:tbl>
          </a:graphicData>
        </a:graphic>
      </p:graphicFrame>
    </p:spTree>
    <p:extLst>
      <p:ext uri="{BB962C8B-B14F-4D97-AF65-F5344CB8AC3E}">
        <p14:creationId xmlns:p14="http://schemas.microsoft.com/office/powerpoint/2010/main" val="157267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908720"/>
            <a:ext cx="8208912" cy="1292662"/>
          </a:xfrm>
          <a:prstGeom prst="rect">
            <a:avLst/>
          </a:prstGeom>
          <a:noFill/>
        </p:spPr>
        <p:txBody>
          <a:bodyPr wrap="square" rtlCol="0">
            <a:spAutoFit/>
          </a:bodyPr>
          <a:lstStyle/>
          <a:p>
            <a:pPr algn="just"/>
            <a:r>
              <a:rPr lang="de-DE" sz="2400" dirty="0" smtClean="0"/>
              <a:t>Results</a:t>
            </a:r>
            <a:r>
              <a:rPr lang="de-DE" dirty="0" smtClean="0"/>
              <a:t>:</a:t>
            </a:r>
          </a:p>
          <a:p>
            <a:pPr algn="just"/>
            <a:r>
              <a:rPr lang="de-DE" dirty="0" smtClean="0"/>
              <a:t>Found Categories:</a:t>
            </a:r>
          </a:p>
          <a:p>
            <a:pPr algn="just"/>
            <a:endParaRPr lang="de-DE" dirty="0"/>
          </a:p>
          <a:p>
            <a:pPr algn="just"/>
            <a:endParaRPr lang="de-DE" dirty="0" smtClean="0"/>
          </a:p>
        </p:txBody>
      </p:sp>
      <p:graphicFrame>
        <p:nvGraphicFramePr>
          <p:cNvPr id="3" name="Table 2"/>
          <p:cNvGraphicFramePr>
            <a:graphicFrameLocks noGrp="1"/>
          </p:cNvGraphicFramePr>
          <p:nvPr>
            <p:extLst>
              <p:ext uri="{D42A27DB-BD31-4B8C-83A1-F6EECF244321}">
                <p14:modId xmlns:p14="http://schemas.microsoft.com/office/powerpoint/2010/main" val="3806193146"/>
              </p:ext>
            </p:extLst>
          </p:nvPr>
        </p:nvGraphicFramePr>
        <p:xfrm>
          <a:off x="1619672" y="2201382"/>
          <a:ext cx="6096000" cy="1285240"/>
        </p:xfrm>
        <a:graphic>
          <a:graphicData uri="http://schemas.openxmlformats.org/drawingml/2006/table">
            <a:tbl>
              <a:tblPr firstRow="1" bandRow="1">
                <a:tableStyleId>{5C22544A-7EE6-4342-B048-85BDC9FD1C3A}</a:tableStyleId>
              </a:tblPr>
              <a:tblGrid>
                <a:gridCol w="6096000"/>
              </a:tblGrid>
              <a:tr h="370840">
                <a:tc>
                  <a:txBody>
                    <a:bodyPr/>
                    <a:lstStyle/>
                    <a:p>
                      <a:r>
                        <a:rPr lang="de-DE" dirty="0" smtClean="0"/>
                        <a:t>3</a:t>
                      </a:r>
                      <a:endParaRPr lang="de-DE" dirty="0"/>
                    </a:p>
                  </a:txBody>
                  <a:tcPr/>
                </a:tc>
              </a:tr>
              <a:tr h="370840">
                <a:tc>
                  <a:txBody>
                    <a:bodyPr/>
                    <a:lstStyle/>
                    <a:p>
                      <a:r>
                        <a:rPr lang="de-DE" dirty="0" smtClean="0"/>
                        <a:t>'Altglienicke' 'Falkenberg' 'Französisch Buchholz' 'Heiligensee' 'Heinersdorf' 'Hermsdorf' 'Neu-Hohenschönhausen' 'Rosenthal' 'Stadtrandsiedlung Malchow' 'Wartenberg'</a:t>
                      </a:r>
                      <a:endParaRPr lang="de-DE" dirty="0"/>
                    </a:p>
                  </a:txBody>
                  <a:tcPr/>
                </a:tc>
              </a:tr>
            </a:tbl>
          </a:graphicData>
        </a:graphic>
      </p:graphicFrame>
    </p:spTree>
    <p:extLst>
      <p:ext uri="{BB962C8B-B14F-4D97-AF65-F5344CB8AC3E}">
        <p14:creationId xmlns:p14="http://schemas.microsoft.com/office/powerpoint/2010/main" val="110965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908720"/>
            <a:ext cx="8208912" cy="1292662"/>
          </a:xfrm>
          <a:prstGeom prst="rect">
            <a:avLst/>
          </a:prstGeom>
          <a:noFill/>
        </p:spPr>
        <p:txBody>
          <a:bodyPr wrap="square" rtlCol="0">
            <a:spAutoFit/>
          </a:bodyPr>
          <a:lstStyle/>
          <a:p>
            <a:pPr algn="just"/>
            <a:r>
              <a:rPr lang="de-DE" sz="2400" dirty="0" smtClean="0"/>
              <a:t>Results</a:t>
            </a:r>
            <a:r>
              <a:rPr lang="de-DE" dirty="0" smtClean="0"/>
              <a:t>:</a:t>
            </a:r>
          </a:p>
          <a:p>
            <a:pPr algn="just"/>
            <a:r>
              <a:rPr lang="de-DE" dirty="0" smtClean="0"/>
              <a:t>Found Categories:</a:t>
            </a:r>
          </a:p>
          <a:p>
            <a:pPr algn="just"/>
            <a:endParaRPr lang="de-DE" dirty="0"/>
          </a:p>
          <a:p>
            <a:pPr algn="just"/>
            <a:endParaRPr lang="de-DE" dirty="0" smtClean="0"/>
          </a:p>
        </p:txBody>
      </p:sp>
      <p:graphicFrame>
        <p:nvGraphicFramePr>
          <p:cNvPr id="3" name="Table 2"/>
          <p:cNvGraphicFramePr>
            <a:graphicFrameLocks noGrp="1"/>
          </p:cNvGraphicFramePr>
          <p:nvPr>
            <p:extLst>
              <p:ext uri="{D42A27DB-BD31-4B8C-83A1-F6EECF244321}">
                <p14:modId xmlns:p14="http://schemas.microsoft.com/office/powerpoint/2010/main" val="1309973479"/>
              </p:ext>
            </p:extLst>
          </p:nvPr>
        </p:nvGraphicFramePr>
        <p:xfrm>
          <a:off x="1619672" y="2201382"/>
          <a:ext cx="6096000" cy="741680"/>
        </p:xfrm>
        <a:graphic>
          <a:graphicData uri="http://schemas.openxmlformats.org/drawingml/2006/table">
            <a:tbl>
              <a:tblPr firstRow="1" bandRow="1">
                <a:tableStyleId>{5C22544A-7EE6-4342-B048-85BDC9FD1C3A}</a:tableStyleId>
              </a:tblPr>
              <a:tblGrid>
                <a:gridCol w="6096000"/>
              </a:tblGrid>
              <a:tr h="370840">
                <a:tc>
                  <a:txBody>
                    <a:bodyPr/>
                    <a:lstStyle/>
                    <a:p>
                      <a:r>
                        <a:rPr lang="de-DE" dirty="0" smtClean="0"/>
                        <a:t>4</a:t>
                      </a:r>
                      <a:endParaRPr lang="de-DE" dirty="0"/>
                    </a:p>
                  </a:txBody>
                  <a:tcPr/>
                </a:tc>
              </a:tr>
              <a:tr h="370840">
                <a:tc>
                  <a:txBody>
                    <a:bodyPr/>
                    <a:lstStyle/>
                    <a:p>
                      <a:r>
                        <a:rPr lang="de-DE" dirty="0" smtClean="0"/>
                        <a:t>'Freiham' 'Grunewald' 'Lochhausen' 'Malchow' 'Rahnsdorf'</a:t>
                      </a:r>
                      <a:endParaRPr lang="de-DE" dirty="0"/>
                    </a:p>
                  </a:txBody>
                  <a:tcPr/>
                </a:tc>
              </a:tr>
            </a:tbl>
          </a:graphicData>
        </a:graphic>
      </p:graphicFrame>
    </p:spTree>
    <p:extLst>
      <p:ext uri="{BB962C8B-B14F-4D97-AF65-F5344CB8AC3E}">
        <p14:creationId xmlns:p14="http://schemas.microsoft.com/office/powerpoint/2010/main" val="188808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Jupyter lab\Coursera\Data science capstone\Berl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381" y="980728"/>
            <a:ext cx="7336507" cy="54455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46381" y="395953"/>
            <a:ext cx="1159292" cy="584775"/>
          </a:xfrm>
          <a:prstGeom prst="rect">
            <a:avLst/>
          </a:prstGeom>
          <a:noFill/>
        </p:spPr>
        <p:txBody>
          <a:bodyPr wrap="none" rtlCol="0">
            <a:spAutoFit/>
          </a:bodyPr>
          <a:lstStyle/>
          <a:p>
            <a:r>
              <a:rPr lang="de-DE" sz="3200" dirty="0" smtClean="0"/>
              <a:t>Berlin</a:t>
            </a:r>
            <a:endParaRPr lang="de-DE" sz="3200" dirty="0"/>
          </a:p>
        </p:txBody>
      </p:sp>
    </p:spTree>
    <p:extLst>
      <p:ext uri="{BB962C8B-B14F-4D97-AF65-F5344CB8AC3E}">
        <p14:creationId xmlns:p14="http://schemas.microsoft.com/office/powerpoint/2010/main" val="56179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MPQ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Clemens Jakubeit</dc:creator>
  <cp:lastModifiedBy>Clemens Jakubeit</cp:lastModifiedBy>
  <cp:revision>2</cp:revision>
  <dcterms:created xsi:type="dcterms:W3CDTF">2020-10-30T15:55:34Z</dcterms:created>
  <dcterms:modified xsi:type="dcterms:W3CDTF">2020-10-30T16:07:48Z</dcterms:modified>
</cp:coreProperties>
</file>