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3"/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-italic.fntdata"/><Relationship Id="rId14" Type="http://schemas.openxmlformats.org/officeDocument/2006/relationships/slide" Target="slides/slide8.xml"/><Relationship Id="rId36" Type="http://schemas.openxmlformats.org/officeDocument/2006/relationships/font" Target="fonts/Roboto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6c8640d0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6c8640d0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6c8640d0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6c8640d0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6c8640d0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6c8640d0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7f5765591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7f576559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5a3800b80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5a3800b80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7f5765591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7f576559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5a3800b80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5a3800b80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6c8640d0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6c8640d0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5a3800b80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5a3800b80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7f5765591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7f5765591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7f5765591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7f5765591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5a3800b80_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5a3800b80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94f2827d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94f2827d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5a3800b80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5a3800b80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7f5765591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7f576559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90f2eba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90f2eba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5a3800b80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5a3800b80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7f5765591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7f5765591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7f576559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7f576559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804c611e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804c611e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623af889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623af88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8fbd4b1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8fbd4b1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5a3800b8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5a3800b8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7f576559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7f576559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7f576559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7f576559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5a3800b80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5a3800b80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25.png"/><Relationship Id="rId4" Type="http://schemas.openxmlformats.org/officeDocument/2006/relationships/image" Target="../media/image4.png"/><Relationship Id="rId5" Type="http://schemas.openxmlformats.org/officeDocument/2006/relationships/hyperlink" Target="http://creativecommons.org/licenses/by-nc/4.0/" TargetMode="Externa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27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jpg"/><Relationship Id="rId3" Type="http://schemas.openxmlformats.org/officeDocument/2006/relationships/image" Target="../media/image29.png"/><Relationship Id="rId4" Type="http://schemas.openxmlformats.org/officeDocument/2006/relationships/image" Target="../media/image1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4" name="Google Shape;64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" name="Google Shape;65;p12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67" name="Google Shape;67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2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2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9" name="Google Shape;129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0" name="Google Shape;130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44211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Storing Data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1" name="Google Shape;151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5" name="Google Shape;155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0" name="Google Shape;160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3" name="Google Shape;163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4" name="Google Shape;164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3" name="Google Shape;173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4" name="Google Shape;174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7" name="Google Shape;177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1" name="Google Shape;181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2" name="Google Shape;182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3" name="Google Shape;183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6" name="Google Shape;186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9" name="Google Shape;189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0" name="Google Shape;190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2" name="Google Shape;192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93" name="Google Shape;19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8" name="Google Shape;198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9" name="Google Shape;199;p38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01" name="Google Shape;20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5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27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29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/>
        </p:nvSpPr>
        <p:spPr>
          <a:xfrm>
            <a:off x="44211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Storing Data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0" name="Google Shape;140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7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radle.org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24.png"/><Relationship Id="rId5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creativecommons.org/licenses/by-nc/4.0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Relationship Id="rId4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jpg"/><Relationship Id="rId4" Type="http://schemas.openxmlformats.org/officeDocument/2006/relationships/hyperlink" Target="http://developer.android.com/tools/device.html" TargetMode="External"/><Relationship Id="rId5" Type="http://schemas.openxmlformats.org/officeDocument/2006/relationships/hyperlink" Target="http://developer.android.com/tools/extras/oem-usb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eveloper.android.com/studio/intro/index.html" TargetMode="External"/><Relationship Id="rId4" Type="http://schemas.openxmlformats.org/officeDocument/2006/relationships/hyperlink" Target="https://developer.android.com/index.html" TargetMode="External"/><Relationship Id="rId5" Type="http://schemas.openxmlformats.org/officeDocument/2006/relationships/hyperlink" Target="https://developer.android.com/studio/run/managing-avds.html" TargetMode="External"/><Relationship Id="rId6" Type="http://schemas.openxmlformats.org/officeDocument/2006/relationships/hyperlink" Target="https://developer.android.com/training/basics/supporting-devices/platforms.html" TargetMode="External"/><Relationship Id="rId7" Type="http://schemas.openxmlformats.org/officeDocument/2006/relationships/hyperlink" Target="https://developer.android.com/guide/practices/screens_support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en.wikipedia.org/wiki/Gradle" TargetMode="External"/><Relationship Id="rId4" Type="http://schemas.openxmlformats.org/officeDocument/2006/relationships/hyperlink" Target="http://google.github.io/styleguide/javaguide.html" TargetMode="External"/><Relationship Id="rId5" Type="http://schemas.openxmlformats.org/officeDocument/2006/relationships/hyperlink" Target="http://stackoverflow.com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android-developer-training.gitbooks.io/android-developer-fundamentals-course-concepts/content/Unit%201/11_c_create_your_first_android_app.html" TargetMode="External"/><Relationship Id="rId4" Type="http://schemas.openxmlformats.org/officeDocument/2006/relationships/hyperlink" Target="https://google-developer-training.gitbooks.io/android-developer-fundamentals-course-practicals/content/en/Unit%201/11_p_hello_world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creativecommons.org/licenses/by-nc/4.0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oracle.com/technetwork/java/javase/downloads/index.html" TargetMode="External"/><Relationship Id="rId4" Type="http://schemas.openxmlformats.org/officeDocument/2006/relationships/hyperlink" Target="http://developer.android.com/sdk/index.html" TargetMode="External"/><Relationship Id="rId5" Type="http://schemas.openxmlformats.org/officeDocument/2006/relationships/hyperlink" Target="https://android-developer-training.gitbooks.io/android-developer-course/content/Unit%201/11_p_hello_world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creativecommons.org/licenses/by-nc/4.0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40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40"/>
          <p:cNvSpPr txBox="1"/>
          <p:nvPr>
            <p:ph type="title"/>
          </p:nvPr>
        </p:nvSpPr>
        <p:spPr>
          <a:xfrm>
            <a:off x="195700" y="985686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Hello World</a:t>
            </a:r>
            <a:endParaRPr/>
          </a:p>
        </p:txBody>
      </p:sp>
      <p:sp>
        <p:nvSpPr>
          <p:cNvPr id="213" name="Google Shape;213;p40"/>
          <p:cNvSpPr txBox="1"/>
          <p:nvPr>
            <p:ph idx="1" type="subTitle"/>
          </p:nvPr>
        </p:nvSpPr>
        <p:spPr>
          <a:xfrm>
            <a:off x="265500" y="3497900"/>
            <a:ext cx="42366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1</a:t>
            </a:r>
            <a:endParaRPr sz="1800"/>
          </a:p>
        </p:txBody>
      </p:sp>
      <p:sp>
        <p:nvSpPr>
          <p:cNvPr id="214" name="Google Shape;214;p40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5" name="Google Shape;215;p40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</a:t>
            </a:r>
            <a:endParaRPr/>
          </a:p>
        </p:txBody>
      </p:sp>
      <p:sp>
        <p:nvSpPr>
          <p:cNvPr id="216" name="Google Shape;216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9"/>
          <p:cNvSpPr txBox="1"/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Create a project </a:t>
            </a:r>
            <a:r>
              <a:rPr lang="en"/>
              <a:t>inside Android Studio</a:t>
            </a:r>
            <a:endParaRPr/>
          </a:p>
        </p:txBody>
      </p:sp>
      <p:sp>
        <p:nvSpPr>
          <p:cNvPr id="284" name="Google Shape;284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5" name="Google Shape;285;p49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1266208" y="1031789"/>
            <a:ext cx="5662943" cy="3457463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9"/>
          <p:cNvSpPr/>
          <p:nvPr/>
        </p:nvSpPr>
        <p:spPr>
          <a:xfrm>
            <a:off x="4293800" y="1292425"/>
            <a:ext cx="1023600" cy="198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0"/>
          <p:cNvSpPr txBox="1"/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Name your app</a:t>
            </a:r>
            <a:endParaRPr/>
          </a:p>
        </p:txBody>
      </p:sp>
      <p:sp>
        <p:nvSpPr>
          <p:cNvPr id="292" name="Google Shape;292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50"/>
          <p:cNvSpPr txBox="1"/>
          <p:nvPr>
            <p:ph idx="12" type="sldNum"/>
          </p:nvPr>
        </p:nvSpPr>
        <p:spPr>
          <a:xfrm>
            <a:off x="8890858" y="49102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4" name="Google Shape;29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400" y="0"/>
            <a:ext cx="5606601" cy="4899624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50"/>
          <p:cNvSpPr/>
          <p:nvPr/>
        </p:nvSpPr>
        <p:spPr>
          <a:xfrm>
            <a:off x="4956992" y="1677732"/>
            <a:ext cx="1587600" cy="2733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50"/>
          <p:cNvSpPr/>
          <p:nvPr/>
        </p:nvSpPr>
        <p:spPr>
          <a:xfrm>
            <a:off x="4956992" y="3072510"/>
            <a:ext cx="2481300" cy="2733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1"/>
          <p:cNvSpPr txBox="1"/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Pick activity template</a:t>
            </a:r>
            <a:endParaRPr/>
          </a:p>
        </p:txBody>
      </p:sp>
      <p:sp>
        <p:nvSpPr>
          <p:cNvPr id="302" name="Google Shape;302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3" name="Google Shape;303;p51"/>
          <p:cNvSpPr txBox="1"/>
          <p:nvPr>
            <p:ph idx="12" type="sldNum"/>
          </p:nvPr>
        </p:nvSpPr>
        <p:spPr>
          <a:xfrm>
            <a:off x="8890858" y="49102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4" name="Google Shape;30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7154" y="1022350"/>
            <a:ext cx="5597284" cy="362457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51"/>
          <p:cNvSpPr txBox="1"/>
          <p:nvPr/>
        </p:nvSpPr>
        <p:spPr>
          <a:xfrm>
            <a:off x="237775" y="1200675"/>
            <a:ext cx="3090900" cy="3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Choose templates for common activities, such as maps or navigation drawers.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Pick Empty Activity or Basic Activity for simple and custom activities.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2"/>
          <p:cNvSpPr txBox="1"/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Name your activity</a:t>
            </a:r>
            <a:endParaRPr/>
          </a:p>
        </p:txBody>
      </p:sp>
      <p:sp>
        <p:nvSpPr>
          <p:cNvPr id="311" name="Google Shape;311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2" name="Google Shape;312;p52"/>
          <p:cNvSpPr txBox="1"/>
          <p:nvPr>
            <p:ph idx="12" type="sldNum"/>
          </p:nvPr>
        </p:nvSpPr>
        <p:spPr>
          <a:xfrm>
            <a:off x="8890858" y="49102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" name="Google Shape;313;p52"/>
          <p:cNvSpPr txBox="1"/>
          <p:nvPr/>
        </p:nvSpPr>
        <p:spPr>
          <a:xfrm>
            <a:off x="76200" y="1200675"/>
            <a:ext cx="3377100" cy="3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Good practice to name main activity  MainActivity and activity_main layout</a:t>
            </a:r>
            <a:br>
              <a:rPr lang="en" sz="2400"/>
            </a:br>
            <a:r>
              <a:rPr lang="en" sz="2400"/>
              <a:t>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 AppCompat</a:t>
            </a:r>
            <a:br>
              <a:rPr lang="en" sz="2400"/>
            </a:b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Generating layout file is convenient</a:t>
            </a:r>
            <a:endParaRPr/>
          </a:p>
        </p:txBody>
      </p:sp>
      <p:pic>
        <p:nvPicPr>
          <p:cNvPr id="314" name="Google Shape;31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6877" y="1003263"/>
            <a:ext cx="5547849" cy="359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creenshot from 2016-09-26 16:30:52.png" id="320" name="Google Shape;320;p53"/>
          <p:cNvPicPr preferRelativeResize="0"/>
          <p:nvPr/>
        </p:nvPicPr>
        <p:blipFill rotWithShape="1">
          <a:blip r:embed="rId3">
            <a:alphaModFix/>
          </a:blip>
          <a:srcRect b="0" l="0" r="0" t="2505"/>
          <a:stretch/>
        </p:blipFill>
        <p:spPr>
          <a:xfrm>
            <a:off x="666050" y="89100"/>
            <a:ext cx="7811900" cy="451787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53"/>
          <p:cNvSpPr txBox="1"/>
          <p:nvPr/>
        </p:nvSpPr>
        <p:spPr>
          <a:xfrm>
            <a:off x="861900" y="2001175"/>
            <a:ext cx="1000500" cy="762900"/>
          </a:xfrm>
          <a:prstGeom prst="rect">
            <a:avLst/>
          </a:prstGeom>
          <a:solidFill>
            <a:srgbClr val="4CAF5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Project  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Files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" name="Google Shape;322;p53"/>
          <p:cNvSpPr txBox="1"/>
          <p:nvPr/>
        </p:nvSpPr>
        <p:spPr>
          <a:xfrm>
            <a:off x="5418900" y="-49525"/>
            <a:ext cx="3725100" cy="4656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b="1"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Android Studio Panes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p53"/>
          <p:cNvSpPr/>
          <p:nvPr/>
        </p:nvSpPr>
        <p:spPr>
          <a:xfrm>
            <a:off x="2209225" y="534975"/>
            <a:ext cx="6152100" cy="25560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53"/>
          <p:cNvSpPr txBox="1"/>
          <p:nvPr/>
        </p:nvSpPr>
        <p:spPr>
          <a:xfrm>
            <a:off x="2209225" y="534975"/>
            <a:ext cx="1000500" cy="762900"/>
          </a:xfrm>
          <a:prstGeom prst="rect">
            <a:avLst/>
          </a:prstGeom>
          <a:solidFill>
            <a:srgbClr val="4CAF5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Layout Editor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53"/>
          <p:cNvSpPr txBox="1"/>
          <p:nvPr/>
        </p:nvSpPr>
        <p:spPr>
          <a:xfrm>
            <a:off x="1862400" y="3465075"/>
            <a:ext cx="2377800" cy="762900"/>
          </a:xfrm>
          <a:prstGeom prst="rect">
            <a:avLst/>
          </a:prstGeom>
          <a:solidFill>
            <a:srgbClr val="4CAF5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Android Monitors: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logcat: log messages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Project folders</a:t>
            </a:r>
            <a:endParaRPr/>
          </a:p>
        </p:txBody>
      </p:sp>
      <p:sp>
        <p:nvSpPr>
          <p:cNvPr id="331" name="Google Shape;331;p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2" name="Google Shape;332;p54"/>
          <p:cNvSpPr txBox="1"/>
          <p:nvPr/>
        </p:nvSpPr>
        <p:spPr>
          <a:xfrm>
            <a:off x="104200" y="1066875"/>
            <a:ext cx="5495100" cy="3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manifests</a:t>
            </a:r>
            <a:r>
              <a:rPr lang="en" sz="2400"/>
              <a:t>—Android Manifest file - description of app read by the Android runtime 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>
                <a:solidFill>
                  <a:schemeClr val="dk1"/>
                </a:solidFill>
              </a:rPr>
              <a:t>java</a:t>
            </a:r>
            <a:r>
              <a:rPr lang="en" sz="2400">
                <a:solidFill>
                  <a:schemeClr val="dk1"/>
                </a:solidFill>
              </a:rPr>
              <a:t>—Java source code packages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b="1" lang="en" sz="2400">
                <a:solidFill>
                  <a:schemeClr val="dk1"/>
                </a:solidFill>
              </a:rPr>
              <a:t>res</a:t>
            </a:r>
            <a:r>
              <a:rPr lang="en" sz="2400">
                <a:solidFill>
                  <a:schemeClr val="dk1"/>
                </a:solidFill>
              </a:rPr>
              <a:t>—Resources (XML) - layout, strings, images, dimensions, colors...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AutoNum type="arabicPeriod"/>
            </a:pPr>
            <a:r>
              <a:rPr b="1" lang="en" sz="2400">
                <a:solidFill>
                  <a:schemeClr val="dk1"/>
                </a:solidFill>
              </a:rPr>
              <a:t>build.gradle</a:t>
            </a:r>
            <a:r>
              <a:rPr lang="en" sz="2400">
                <a:solidFill>
                  <a:schemeClr val="dk1"/>
                </a:solidFill>
              </a:rPr>
              <a:t>—Gradle build files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333" name="Google Shape;333;p54"/>
          <p:cNvPicPr preferRelativeResize="0"/>
          <p:nvPr/>
        </p:nvPicPr>
        <p:blipFill rotWithShape="1">
          <a:blip r:embed="rId3">
            <a:alphaModFix/>
          </a:blip>
          <a:srcRect b="17450" l="0" r="0" t="0"/>
          <a:stretch/>
        </p:blipFill>
        <p:spPr>
          <a:xfrm>
            <a:off x="5446850" y="209850"/>
            <a:ext cx="3544750" cy="422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Gradle build system</a:t>
            </a:r>
            <a:endParaRPr/>
          </a:p>
        </p:txBody>
      </p:sp>
      <p:sp>
        <p:nvSpPr>
          <p:cNvPr id="339" name="Google Shape;339;p5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Modern build subsystem in Android Studio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Three build.gradle:</a:t>
            </a:r>
            <a:endParaRPr/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project</a:t>
            </a:r>
            <a:endParaRPr/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module</a:t>
            </a:r>
            <a:endParaRPr/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settings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Typically not necessary to know low-level Gradle details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Learn more about gradle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https://gradle.org/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40" name="Google Shape;340;p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Run your app</a:t>
            </a:r>
            <a:endParaRPr/>
          </a:p>
        </p:txBody>
      </p:sp>
      <p:sp>
        <p:nvSpPr>
          <p:cNvPr id="346" name="Google Shape;346;p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7" name="Google Shape;34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3025"/>
            <a:ext cx="6249674" cy="3417203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56"/>
          <p:cNvSpPr txBox="1"/>
          <p:nvPr>
            <p:ph idx="12" type="sldNum"/>
          </p:nvPr>
        </p:nvSpPr>
        <p:spPr>
          <a:xfrm>
            <a:off x="7489732" y="4741500"/>
            <a:ext cx="519600" cy="3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9" name="Google Shape;349;p56"/>
          <p:cNvSpPr/>
          <p:nvPr/>
        </p:nvSpPr>
        <p:spPr>
          <a:xfrm>
            <a:off x="3229185" y="1133667"/>
            <a:ext cx="519600" cy="3315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56"/>
          <p:cNvSpPr txBox="1"/>
          <p:nvPr/>
        </p:nvSpPr>
        <p:spPr>
          <a:xfrm>
            <a:off x="6416575" y="1143625"/>
            <a:ext cx="14418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Run</a:t>
            </a:r>
            <a:endParaRPr sz="3000"/>
          </a:p>
        </p:txBody>
      </p:sp>
      <p:cxnSp>
        <p:nvCxnSpPr>
          <p:cNvPr id="351" name="Google Shape;351;p56"/>
          <p:cNvCxnSpPr>
            <a:endCxn id="349" idx="3"/>
          </p:cNvCxnSpPr>
          <p:nvPr/>
        </p:nvCxnSpPr>
        <p:spPr>
          <a:xfrm rot="10800000">
            <a:off x="3748785" y="1299417"/>
            <a:ext cx="2591700" cy="1371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2" name="Google Shape;352;p56"/>
          <p:cNvSpPr txBox="1"/>
          <p:nvPr/>
        </p:nvSpPr>
        <p:spPr>
          <a:xfrm>
            <a:off x="6340375" y="2237925"/>
            <a:ext cx="2803500" cy="167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2. </a:t>
            </a:r>
            <a:r>
              <a:rPr lang="en" sz="3000"/>
              <a:t>Select virtual or physical device</a:t>
            </a:r>
            <a:endParaRPr sz="3000"/>
          </a:p>
        </p:txBody>
      </p:sp>
      <p:cxnSp>
        <p:nvCxnSpPr>
          <p:cNvPr id="353" name="Google Shape;353;p56"/>
          <p:cNvCxnSpPr/>
          <p:nvPr/>
        </p:nvCxnSpPr>
        <p:spPr>
          <a:xfrm rot="10800000">
            <a:off x="3727975" y="2329175"/>
            <a:ext cx="2632200" cy="2565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4" name="Google Shape;354;p56"/>
          <p:cNvSpPr/>
          <p:nvPr/>
        </p:nvSpPr>
        <p:spPr>
          <a:xfrm>
            <a:off x="5438876" y="4092257"/>
            <a:ext cx="810900" cy="4467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56"/>
          <p:cNvSpPr txBox="1"/>
          <p:nvPr/>
        </p:nvSpPr>
        <p:spPr>
          <a:xfrm>
            <a:off x="6340375" y="3844750"/>
            <a:ext cx="14418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3. OK</a:t>
            </a:r>
            <a:endParaRPr sz="3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Create a virtual device</a:t>
            </a:r>
            <a:endParaRPr/>
          </a:p>
        </p:txBody>
      </p:sp>
      <p:sp>
        <p:nvSpPr>
          <p:cNvPr id="361" name="Google Shape;361;p5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2" name="Google Shape;362;p57"/>
          <p:cNvSpPr txBox="1"/>
          <p:nvPr/>
        </p:nvSpPr>
        <p:spPr>
          <a:xfrm>
            <a:off x="148600" y="996800"/>
            <a:ext cx="87477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 emulators to test app on different versions of Android and form factors.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pic>
        <p:nvPicPr>
          <p:cNvPr id="363" name="Google Shape;36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01" y="2090326"/>
            <a:ext cx="4991975" cy="2440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57"/>
          <p:cNvSpPr/>
          <p:nvPr/>
        </p:nvSpPr>
        <p:spPr>
          <a:xfrm>
            <a:off x="311698" y="4257919"/>
            <a:ext cx="1114800" cy="2733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5" name="Google Shape;365;p57"/>
          <p:cNvPicPr preferRelativeResize="0"/>
          <p:nvPr/>
        </p:nvPicPr>
        <p:blipFill rotWithShape="1">
          <a:blip r:embed="rId4">
            <a:alphaModFix/>
          </a:blip>
          <a:srcRect b="0" l="35666" r="0" t="20785"/>
          <a:stretch/>
        </p:blipFill>
        <p:spPr>
          <a:xfrm>
            <a:off x="5329875" y="1486775"/>
            <a:ext cx="3750825" cy="2634474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57"/>
          <p:cNvSpPr/>
          <p:nvPr/>
        </p:nvSpPr>
        <p:spPr>
          <a:xfrm>
            <a:off x="5485599" y="3735016"/>
            <a:ext cx="1545000" cy="1719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57"/>
          <p:cNvSpPr txBox="1"/>
          <p:nvPr/>
        </p:nvSpPr>
        <p:spPr>
          <a:xfrm>
            <a:off x="159300" y="1543575"/>
            <a:ext cx="50943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Tools &gt; Android &gt; AVD Manager                  </a:t>
            </a:r>
            <a:r>
              <a:rPr lang="en" sz="1800"/>
              <a:t>or:</a:t>
            </a:r>
            <a:endParaRPr b="1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Configure virtual device</a:t>
            </a:r>
            <a:endParaRPr/>
          </a:p>
        </p:txBody>
      </p:sp>
      <p:sp>
        <p:nvSpPr>
          <p:cNvPr id="373" name="Google Shape;373;p5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4" name="Google Shape;37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00" y="1376572"/>
            <a:ext cx="4036307" cy="2724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5535" y="1594983"/>
            <a:ext cx="4036307" cy="2724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4842" y="1824667"/>
            <a:ext cx="4036307" cy="2724683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58"/>
          <p:cNvSpPr txBox="1"/>
          <p:nvPr/>
        </p:nvSpPr>
        <p:spPr>
          <a:xfrm>
            <a:off x="9300" y="947250"/>
            <a:ext cx="31500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Choose hardware</a:t>
            </a:r>
            <a:endParaRPr sz="2400"/>
          </a:p>
        </p:txBody>
      </p:sp>
      <p:sp>
        <p:nvSpPr>
          <p:cNvPr id="378" name="Google Shape;378;p58"/>
          <p:cNvSpPr txBox="1"/>
          <p:nvPr/>
        </p:nvSpPr>
        <p:spPr>
          <a:xfrm>
            <a:off x="3132400" y="1071775"/>
            <a:ext cx="3751500" cy="52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2. Select Android Version</a:t>
            </a:r>
            <a:endParaRPr sz="2400"/>
          </a:p>
        </p:txBody>
      </p:sp>
      <p:sp>
        <p:nvSpPr>
          <p:cNvPr id="379" name="Google Shape;379;p58"/>
          <p:cNvSpPr txBox="1"/>
          <p:nvPr/>
        </p:nvSpPr>
        <p:spPr>
          <a:xfrm>
            <a:off x="6798050" y="1378625"/>
            <a:ext cx="2223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3. Finalize 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1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1.1 Create Your First Android App</a:t>
            </a:r>
            <a:endParaRPr/>
          </a:p>
        </p:txBody>
      </p:sp>
      <p:sp>
        <p:nvSpPr>
          <p:cNvPr id="222" name="Google Shape;222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3" name="Google Shape;223;p41"/>
          <p:cNvSpPr txBox="1"/>
          <p:nvPr/>
        </p:nvSpPr>
        <p:spPr>
          <a:xfrm>
            <a:off x="5603150" y="46179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Run on a virtual device</a:t>
            </a:r>
            <a:endParaRPr/>
          </a:p>
        </p:txBody>
      </p:sp>
      <p:sp>
        <p:nvSpPr>
          <p:cNvPr id="385" name="Google Shape;385;p5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6" name="Google Shape;38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7150" y="969150"/>
            <a:ext cx="2163315" cy="364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3819" y="969150"/>
            <a:ext cx="433931" cy="314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59"/>
          <p:cNvSpPr/>
          <p:nvPr/>
        </p:nvSpPr>
        <p:spPr>
          <a:xfrm rot="-5400000">
            <a:off x="2342713" y="3378225"/>
            <a:ext cx="548700" cy="703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59"/>
          <p:cNvSpPr/>
          <p:nvPr/>
        </p:nvSpPr>
        <p:spPr>
          <a:xfrm>
            <a:off x="5463823" y="5422344"/>
            <a:ext cx="1114800" cy="2733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Run on a physical device</a:t>
            </a:r>
            <a:endParaRPr/>
          </a:p>
        </p:txBody>
      </p:sp>
      <p:sp>
        <p:nvSpPr>
          <p:cNvPr id="395" name="Google Shape;395;p6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6" name="Google Shape;39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5900" y="987873"/>
            <a:ext cx="2732176" cy="3642901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60"/>
          <p:cNvSpPr txBox="1"/>
          <p:nvPr/>
        </p:nvSpPr>
        <p:spPr>
          <a:xfrm>
            <a:off x="52600" y="987875"/>
            <a:ext cx="6303300" cy="3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Turn on Developer Options: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" sz="1800">
                <a:solidFill>
                  <a:schemeClr val="dk1"/>
                </a:solidFill>
              </a:rPr>
              <a:t>Settings &gt; About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chemeClr val="dk1"/>
                </a:solidFill>
              </a:rPr>
              <a:t>phone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Tap </a:t>
            </a:r>
            <a:r>
              <a:rPr b="1" lang="en" sz="1800">
                <a:solidFill>
                  <a:schemeClr val="dk1"/>
                </a:solidFill>
              </a:rPr>
              <a:t>Build number</a:t>
            </a:r>
            <a:r>
              <a:rPr lang="en" sz="1800">
                <a:solidFill>
                  <a:schemeClr val="dk1"/>
                </a:solidFill>
              </a:rPr>
              <a:t> seven times</a:t>
            </a:r>
            <a:r>
              <a:rPr lang="en" sz="1800"/>
              <a:t> 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Turn on USB Debugging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" sz="1800"/>
              <a:t>Settings &gt; Developer Options &gt; USB Debugging</a:t>
            </a:r>
            <a:endParaRPr b="1"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Connect phone to computer with cable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Windows/Linux additional setup: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Using Hardware Devices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Windows drivers: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 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OEM USB Drivers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feedback as your app runs</a:t>
            </a:r>
            <a:endParaRPr/>
          </a:p>
        </p:txBody>
      </p:sp>
      <p:sp>
        <p:nvSpPr>
          <p:cNvPr id="403" name="Google Shape;403;p61"/>
          <p:cNvSpPr txBox="1"/>
          <p:nvPr>
            <p:ph idx="1" type="body"/>
          </p:nvPr>
        </p:nvSpPr>
        <p:spPr>
          <a:xfrm>
            <a:off x="311700" y="1076275"/>
            <a:ext cx="870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 the app runs, Android Monitor logcat shows information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can add logging statements to your app that will show up in logcat. </a:t>
            </a:r>
            <a:endParaRPr/>
          </a:p>
        </p:txBody>
      </p:sp>
      <p:sp>
        <p:nvSpPr>
          <p:cNvPr id="404" name="Google Shape;404;p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5" name="Google Shape;40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525" y="2721025"/>
            <a:ext cx="7924800" cy="15430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Logging</a:t>
            </a:r>
            <a:endParaRPr/>
          </a:p>
        </p:txBody>
      </p:sp>
      <p:sp>
        <p:nvSpPr>
          <p:cNvPr id="411" name="Google Shape;411;p62"/>
          <p:cNvSpPr txBox="1"/>
          <p:nvPr>
            <p:ph idx="1" type="body"/>
          </p:nvPr>
        </p:nvSpPr>
        <p:spPr>
          <a:xfrm>
            <a:off x="311700" y="923875"/>
            <a:ext cx="8520600" cy="3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import android.util.Log;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// Use class name as tag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private static final String TAG =  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MainActivity.class.getSimpleName();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Show message in Android Monitor, logcat pane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Log.&lt;log-level&gt;(TAG, "Message");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Log.d(TAG, “Creating the URI…”);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2" name="Google Shape;412;p6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Android Monitor &gt; logcat pane</a:t>
            </a:r>
            <a:endParaRPr/>
          </a:p>
        </p:txBody>
      </p:sp>
      <p:sp>
        <p:nvSpPr>
          <p:cNvPr id="418" name="Google Shape;418;p63"/>
          <p:cNvSpPr txBox="1"/>
          <p:nvPr>
            <p:ph idx="1" type="body"/>
          </p:nvPr>
        </p:nvSpPr>
        <p:spPr>
          <a:xfrm>
            <a:off x="4629300" y="1417425"/>
            <a:ext cx="44496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Log statements in code.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logcat pane shows system and logging messages</a:t>
            </a:r>
            <a:endParaRPr/>
          </a:p>
        </p:txBody>
      </p:sp>
      <p:sp>
        <p:nvSpPr>
          <p:cNvPr id="419" name="Google Shape;419;p6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0" name="Google Shape;42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" y="931875"/>
            <a:ext cx="4591050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63"/>
          <p:cNvSpPr txBox="1"/>
          <p:nvPr>
            <p:ph idx="1" type="body"/>
          </p:nvPr>
        </p:nvSpPr>
        <p:spPr>
          <a:xfrm>
            <a:off x="46425" y="3471625"/>
            <a:ext cx="8520600" cy="10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filters to see what's important to you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Search using tags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427" name="Google Shape;427;p64"/>
          <p:cNvSpPr txBox="1"/>
          <p:nvPr>
            <p:ph idx="1" type="body"/>
          </p:nvPr>
        </p:nvSpPr>
        <p:spPr>
          <a:xfrm>
            <a:off x="311700" y="1291975"/>
            <a:ext cx="8520600" cy="3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Meet Android Studio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Official Android documentation at </a:t>
            </a:r>
            <a:r>
              <a:rPr lang="en" u="sng">
                <a:solidFill>
                  <a:schemeClr val="hlink"/>
                </a:solidFill>
                <a:hlinkClick r:id="rId4"/>
              </a:rPr>
              <a:t>developer.android.com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Create and Manage Virtual Devices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Supporting Different Platform Versions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Supporting Multiple Screens</a:t>
            </a:r>
            <a:endParaRPr/>
          </a:p>
        </p:txBody>
      </p:sp>
      <p:sp>
        <p:nvSpPr>
          <p:cNvPr id="428" name="Google Shape;428;p6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even more</a:t>
            </a:r>
            <a:endParaRPr/>
          </a:p>
        </p:txBody>
      </p:sp>
      <p:sp>
        <p:nvSpPr>
          <p:cNvPr id="434" name="Google Shape;434;p65"/>
          <p:cNvSpPr txBox="1"/>
          <p:nvPr>
            <p:ph idx="1" type="body"/>
          </p:nvPr>
        </p:nvSpPr>
        <p:spPr>
          <a:xfrm>
            <a:off x="311700" y="1596775"/>
            <a:ext cx="8520600" cy="26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Gradle Wikipedia page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Google Java Programming Language style guide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Find answers at </a:t>
            </a:r>
            <a:r>
              <a:rPr lang="en" u="sng">
                <a:solidFill>
                  <a:schemeClr val="hlink"/>
                </a:solidFill>
                <a:hlinkClick r:id="rId5"/>
              </a:rPr>
              <a:t>Stackoverflow.com</a:t>
            </a:r>
            <a:endParaRPr/>
          </a:p>
        </p:txBody>
      </p:sp>
      <p:sp>
        <p:nvSpPr>
          <p:cNvPr id="435" name="Google Shape;435;p6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41" name="Google Shape;441;p6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2" name="Google Shape;442;p66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1.1 C Create Your First Android App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1.1 P Install Android Studio and Run Hello World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48" name="Google Shape;448;p6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0" name="Google Shape;450;p6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9" name="Google Shape;229;p42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Studio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Creating "Hello World" app in Android Studio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Basic app development workflow with Android Studio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Running apps on virtual and physical devices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0" name="Google Shape;230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Prerequisites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6" name="Google Shape;236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Java Programming Language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Object-oriented programming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XML - properties / attributes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Using an IDE for development and debugging</a:t>
            </a:r>
            <a:endParaRPr/>
          </a:p>
        </p:txBody>
      </p:sp>
      <p:sp>
        <p:nvSpPr>
          <p:cNvPr id="237" name="Google Shape;237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4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Studio</a:t>
            </a:r>
            <a:endParaRPr/>
          </a:p>
        </p:txBody>
      </p:sp>
      <p:sp>
        <p:nvSpPr>
          <p:cNvPr id="243" name="Google Shape;243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4" name="Google Shape;244;p44"/>
          <p:cNvSpPr txBox="1"/>
          <p:nvPr/>
        </p:nvSpPr>
        <p:spPr>
          <a:xfrm>
            <a:off x="5603150" y="46179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 is Android Studio?</a:t>
            </a:r>
            <a:endParaRPr/>
          </a:p>
        </p:txBody>
      </p:sp>
      <p:sp>
        <p:nvSpPr>
          <p:cNvPr id="250" name="Google Shape;250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1" name="Google Shape;25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875" y="1025925"/>
            <a:ext cx="4618549" cy="35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45"/>
          <p:cNvSpPr txBox="1"/>
          <p:nvPr/>
        </p:nvSpPr>
        <p:spPr>
          <a:xfrm>
            <a:off x="5514325" y="870200"/>
            <a:ext cx="3432000" cy="3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Android IDE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Project structure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Templates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Layout Editor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Testing tools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Gradle-based build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Log Console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Debugger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Monitors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Emulators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Installation Overview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8" name="Google Shape;258;p4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Mac, Windows, or Linux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Requires Java Development Kit (JDK) 1.7 or better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Oracle Java SE  downloads page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Set JAVA_HOME to JDK installation location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Download and install Android Studio from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http://developer.android.com/sdk/index.html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See </a:t>
            </a:r>
            <a:r>
              <a:rPr lang="en" u="sng">
                <a:solidFill>
                  <a:schemeClr val="hlink"/>
                </a:solidFill>
                <a:hlinkClick r:id="rId5"/>
              </a:rPr>
              <a:t>1.1 P Install Android Studio for details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9" name="Google Shape;259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7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Your </a:t>
            </a:r>
            <a:br>
              <a:rPr lang="en"/>
            </a:br>
            <a:r>
              <a:rPr lang="en"/>
              <a:t>First Android App</a:t>
            </a:r>
            <a:endParaRPr/>
          </a:p>
        </p:txBody>
      </p:sp>
      <p:sp>
        <p:nvSpPr>
          <p:cNvPr id="265" name="Google Shape;265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6" name="Google Shape;266;p47"/>
          <p:cNvSpPr txBox="1"/>
          <p:nvPr/>
        </p:nvSpPr>
        <p:spPr>
          <a:xfrm>
            <a:off x="5603150" y="46179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8"/>
          <p:cNvSpPr txBox="1"/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Start Android Studio</a:t>
            </a:r>
            <a:endParaRPr/>
          </a:p>
        </p:txBody>
      </p:sp>
      <p:sp>
        <p:nvSpPr>
          <p:cNvPr id="272" name="Google Shape;272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3" name="Google Shape;27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623" y="929850"/>
            <a:ext cx="6051099" cy="358237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48"/>
          <p:cNvSpPr/>
          <p:nvPr/>
        </p:nvSpPr>
        <p:spPr>
          <a:xfrm>
            <a:off x="4958925" y="2813025"/>
            <a:ext cx="2385300" cy="198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48"/>
          <p:cNvSpPr/>
          <p:nvPr/>
        </p:nvSpPr>
        <p:spPr>
          <a:xfrm>
            <a:off x="3662750" y="2517475"/>
            <a:ext cx="1616700" cy="198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6" name="Google Shape;276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288" y="1649475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8"/>
          <p:cNvSpPr/>
          <p:nvPr/>
        </p:nvSpPr>
        <p:spPr>
          <a:xfrm>
            <a:off x="1257513" y="871800"/>
            <a:ext cx="548700" cy="703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48"/>
          <p:cNvSpPr/>
          <p:nvPr/>
        </p:nvSpPr>
        <p:spPr>
          <a:xfrm rot="5400000">
            <a:off x="1731125" y="3355725"/>
            <a:ext cx="768000" cy="1317600"/>
          </a:xfrm>
          <a:prstGeom prst="bentUpArrow">
            <a:avLst>
              <a:gd fmla="val 33707" name="adj1"/>
              <a:gd fmla="val 25000" name="adj2"/>
              <a:gd fmla="val 19102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