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3.png" ContentType="image/png"/>
  <Override PartName="/ppt/media/image1.jpeg" ContentType="image/jpeg"/>
  <Override PartName="/ppt/media/image2.png" ContentType="image/png"/>
  <Override PartName="/ppt/media/image4.png" ContentType="image/png"/>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7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267160"/>
            <a:ext cx="9142200" cy="1590120"/>
          </a:xfrm>
          <a:prstGeom prst="rect">
            <a:avLst/>
          </a:prstGeom>
          <a:ln>
            <a:noFill/>
          </a:ln>
        </p:spPr>
      </p:pic>
      <p:sp>
        <p:nvSpPr>
          <p:cNvPr id="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タイトルテキストの書式を編集するにはクリックします。</a:t>
            </a:r>
            <a:endParaRPr b="0" lang="en-US" sz="4400" spc="-1" strike="noStrike">
              <a:latin typeface="Arial"/>
            </a:endParaRPr>
          </a:p>
        </p:txBody>
      </p:sp>
      <p:sp>
        <p:nvSpPr>
          <p:cNvPr id="40"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2</a:t>
            </a:r>
            <a:r>
              <a:rPr b="0" lang="en-US" sz="2800" spc="-1" strike="noStrike">
                <a:latin typeface="Arial"/>
              </a:rPr>
              <a:t>レベル目のアウトライン</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3</a:t>
            </a:r>
            <a:r>
              <a:rPr b="0" lang="en-US" sz="2400" spc="-1" strike="noStrike">
                <a:latin typeface="Arial"/>
              </a:rPr>
              <a:t>レベル目のアウトライン</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4</a:t>
            </a:r>
            <a:r>
              <a:rPr b="0" lang="en-US" sz="2000" spc="-1" strike="noStrike">
                <a:latin typeface="Arial"/>
              </a:rPr>
              <a:t>レベル目のアウトライン</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5</a:t>
            </a:r>
            <a:r>
              <a:rPr b="0" lang="en-US" sz="2000" spc="-1" strike="noStrike">
                <a:latin typeface="Arial"/>
              </a:rPr>
              <a:t>レベル目のアウトライン</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6</a:t>
            </a:r>
            <a:r>
              <a:rPr b="0" lang="en-US" sz="2000" spc="-1" strike="noStrike">
                <a:latin typeface="Arial"/>
              </a:rPr>
              <a:t>レベル目のアウトライン</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7</a:t>
            </a:r>
            <a:r>
              <a:rPr b="0" lang="en-US"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assets.publishing.service.gov.uk/government/uploads/system/uploads/attachment_data/file/725288/The_future_relationship_between_the_United_Kingdom_and_the_European_Union.pdf"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85800" y="2130480"/>
            <a:ext cx="7770240" cy="14677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メイリオ"/>
              </a:rPr>
              <a:t>翻訳のための改行調整ツール</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テストデータ</a:t>
            </a:r>
            <a:endParaRPr b="0" lang="en-US" sz="4400" spc="-1" strike="noStrike">
              <a:latin typeface="Arial"/>
            </a:endParaRPr>
          </a:p>
        </p:txBody>
      </p:sp>
      <p:sp>
        <p:nvSpPr>
          <p:cNvPr id="124"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216000" indent="-214560">
              <a:lnSpc>
                <a:spcPct val="100000"/>
              </a:lnSpc>
              <a:spcBef>
                <a:spcPts val="641"/>
              </a:spcBef>
              <a:buClr>
                <a:srgbClr val="000000"/>
              </a:buClr>
              <a:buFont typeface="StarSymbol"/>
              <a:buAutoNum type="arabicPeriod"/>
            </a:pPr>
            <a:r>
              <a:rPr b="0" lang="en-US" sz="3200" spc="-1" strike="noStrike" u="sng">
                <a:solidFill>
                  <a:srgbClr val="0000ff"/>
                </a:solidFill>
                <a:uFillTx/>
                <a:latin typeface="メイリオ"/>
                <a:ea typeface="メイリオ"/>
                <a:hlinkClick r:id="rId1"/>
              </a:rPr>
              <a:t>https://assets.publishing.service.gov.uk/government/uploads/system/uploads/attachment_data/file/725288/The_future_relationship_between_the_United_Kingdom_and_the_European_Union.pdf</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メイリオ"/>
                <a:ea typeface="メイリオ"/>
              </a:rPr>
              <a:t>問題点１</a:t>
            </a:r>
            <a:endParaRPr b="0" lang="en-US" sz="4400" spc="-1" strike="noStrike">
              <a:latin typeface="Arial"/>
            </a:endParaRPr>
          </a:p>
        </p:txBody>
      </p:sp>
      <p:sp>
        <p:nvSpPr>
          <p:cNvPr id="79"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3080" indent="-340920">
              <a:lnSpc>
                <a:spcPct val="100000"/>
              </a:lnSpc>
              <a:spcBef>
                <a:spcPts val="561"/>
              </a:spcBef>
              <a:buClr>
                <a:srgbClr val="000000"/>
              </a:buClr>
              <a:buFont typeface="Arial"/>
              <a:buChar char="•"/>
            </a:pPr>
            <a:r>
              <a:rPr b="0" lang="en-US" sz="2800" spc="-1" strike="noStrike">
                <a:solidFill>
                  <a:srgbClr val="000000"/>
                </a:solidFill>
                <a:latin typeface="メイリオ"/>
                <a:ea typeface="メイリオ"/>
              </a:rPr>
              <a:t>PDF</a:t>
            </a:r>
            <a:r>
              <a:rPr b="0" lang="en-US" sz="2800" spc="-1" strike="noStrike">
                <a:solidFill>
                  <a:srgbClr val="000000"/>
                </a:solidFill>
                <a:latin typeface="メイリオ"/>
                <a:ea typeface="メイリオ"/>
              </a:rPr>
              <a:t>等の英文テキストをコピペして</a:t>
            </a:r>
            <a:r>
              <a:rPr b="0" lang="en-US" sz="2800" spc="-1" strike="noStrike">
                <a:solidFill>
                  <a:srgbClr val="000000"/>
                </a:solidFill>
                <a:latin typeface="メイリオ"/>
                <a:ea typeface="メイリオ"/>
              </a:rPr>
              <a:t>Google</a:t>
            </a:r>
            <a:r>
              <a:rPr b="0" lang="en-US" sz="2800" spc="-1" strike="noStrike">
                <a:solidFill>
                  <a:srgbClr val="000000"/>
                </a:solidFill>
                <a:latin typeface="メイリオ"/>
                <a:ea typeface="メイリオ"/>
              </a:rPr>
              <a:t>翻訳する際に行の右端で改行されていると期待した結果が得られない事がある</a:t>
            </a:r>
            <a:endParaRPr b="0" lang="en-US" sz="2800" spc="-1" strike="noStrike">
              <a:latin typeface="Arial"/>
            </a:endParaRPr>
          </a:p>
          <a:p>
            <a:pPr marL="343080" indent="-340920">
              <a:lnSpc>
                <a:spcPct val="100000"/>
              </a:lnSpc>
              <a:spcBef>
                <a:spcPts val="561"/>
              </a:spcBef>
              <a:buClr>
                <a:srgbClr val="000000"/>
              </a:buClr>
              <a:buFont typeface="Arial"/>
              <a:buChar char="•"/>
            </a:pPr>
            <a:r>
              <a:rPr b="0" lang="en-US" sz="2800" spc="-1" strike="noStrike">
                <a:solidFill>
                  <a:srgbClr val="000000"/>
                </a:solidFill>
                <a:latin typeface="メイリオ"/>
                <a:ea typeface="メイリオ"/>
              </a:rPr>
              <a:t>手作業で改行を調整するのは手間がかかる</a:t>
            </a:r>
            <a:endParaRPr b="0" lang="en-US" sz="2800" spc="-1" strike="noStrike">
              <a:latin typeface="Arial"/>
            </a:endParaRPr>
          </a:p>
        </p:txBody>
      </p:sp>
      <p:pic>
        <p:nvPicPr>
          <p:cNvPr id="80" name="Picture 5" descr=""/>
          <p:cNvPicPr/>
          <p:nvPr/>
        </p:nvPicPr>
        <p:blipFill>
          <a:blip r:embed="rId1"/>
          <a:stretch/>
        </p:blipFill>
        <p:spPr>
          <a:xfrm>
            <a:off x="2039400" y="3573000"/>
            <a:ext cx="5050800" cy="3094200"/>
          </a:xfrm>
          <a:prstGeom prst="rect">
            <a:avLst/>
          </a:prstGeom>
          <a:ln w="936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次のようにしたい</a:t>
            </a:r>
            <a:r>
              <a:rPr b="0" lang="en-US" sz="4400" spc="-1" strike="noStrike">
                <a:solidFill>
                  <a:srgbClr val="000000"/>
                </a:solidFill>
                <a:latin typeface="Calibri"/>
                <a:ea typeface="DejaVu Sans"/>
              </a:rPr>
              <a:t>(1/)</a:t>
            </a:r>
            <a:endParaRPr b="0" lang="en-US" sz="4400" spc="-1" strike="noStrike">
              <a:latin typeface="Arial"/>
            </a:endParaRPr>
          </a:p>
        </p:txBody>
      </p:sp>
      <p:sp>
        <p:nvSpPr>
          <p:cNvPr id="82"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Autofit/>
          </a:bodyPr>
          <a:p>
            <a:pPr marL="343080" indent="-3409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手作業の場合は次のようにしている</a:t>
            </a:r>
            <a:endParaRPr b="0" lang="en-US" sz="3200" spc="-1" strike="noStrike">
              <a:latin typeface="Arial"/>
            </a:endParaRPr>
          </a:p>
        </p:txBody>
      </p:sp>
      <p:pic>
        <p:nvPicPr>
          <p:cNvPr id="83" name="Picture 3" descr=""/>
          <p:cNvPicPr/>
          <p:nvPr/>
        </p:nvPicPr>
        <p:blipFill>
          <a:blip r:embed="rId1"/>
          <a:stretch/>
        </p:blipFill>
        <p:spPr>
          <a:xfrm>
            <a:off x="1259640" y="2277000"/>
            <a:ext cx="6622560" cy="4343400"/>
          </a:xfrm>
          <a:prstGeom prst="rect">
            <a:avLst/>
          </a:prstGeom>
          <a:ln w="936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次のようにしたい</a:t>
            </a:r>
            <a:r>
              <a:rPr b="0" lang="en-US" sz="4400" spc="-1" strike="noStrike">
                <a:solidFill>
                  <a:srgbClr val="000000"/>
                </a:solidFill>
                <a:latin typeface="Calibri"/>
                <a:ea typeface="DejaVu Sans"/>
              </a:rPr>
              <a:t>(2/)</a:t>
            </a:r>
            <a:endParaRPr b="0" lang="en-US" sz="4400" spc="-1" strike="noStrike">
              <a:latin typeface="Arial"/>
            </a:endParaRPr>
          </a:p>
        </p:txBody>
      </p:sp>
      <p:sp>
        <p:nvSpPr>
          <p:cNvPr id="85"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Autofit/>
          </a:bodyPr>
          <a:p>
            <a:pPr marL="343080" indent="-340920">
              <a:lnSpc>
                <a:spcPct val="100000"/>
              </a:lnSpc>
              <a:spcBef>
                <a:spcPts val="641"/>
              </a:spcBef>
              <a:buClr>
                <a:srgbClr val="000000"/>
              </a:buClr>
              <a:buFont typeface="Arial"/>
              <a:buChar char="•"/>
            </a:pPr>
            <a:r>
              <a:rPr b="0" lang="en-US" sz="3200" spc="-1" strike="noStrike">
                <a:solidFill>
                  <a:srgbClr val="000000"/>
                </a:solidFill>
                <a:latin typeface="Calibri"/>
                <a:ea typeface="DejaVu Sans"/>
              </a:rPr>
              <a:t>次のようにしたい場合もあるかもしれない</a:t>
            </a:r>
            <a:endParaRPr b="0" lang="en-US" sz="3200" spc="-1" strike="noStrike">
              <a:latin typeface="Arial"/>
            </a:endParaRPr>
          </a:p>
        </p:txBody>
      </p:sp>
      <p:pic>
        <p:nvPicPr>
          <p:cNvPr id="86" name="Picture 2" descr=""/>
          <p:cNvPicPr/>
          <p:nvPr/>
        </p:nvPicPr>
        <p:blipFill>
          <a:blip r:embed="rId1"/>
          <a:stretch/>
        </p:blipFill>
        <p:spPr>
          <a:xfrm>
            <a:off x="971640" y="2637000"/>
            <a:ext cx="7235280" cy="3454200"/>
          </a:xfrm>
          <a:prstGeom prst="rect">
            <a:avLst/>
          </a:prstGeom>
          <a:ln w="936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GUI</a:t>
            </a:r>
            <a:r>
              <a:rPr b="0" lang="en-US" sz="4400" spc="-1" strike="noStrike">
                <a:solidFill>
                  <a:srgbClr val="000000"/>
                </a:solidFill>
                <a:latin typeface="Calibri"/>
                <a:ea typeface="DejaVu Sans"/>
              </a:rPr>
              <a:t>案</a:t>
            </a:r>
            <a:endParaRPr b="0" lang="en-US" sz="4400" spc="-1" strike="noStrike">
              <a:latin typeface="Arial"/>
            </a:endParaRPr>
          </a:p>
        </p:txBody>
      </p:sp>
      <p:sp>
        <p:nvSpPr>
          <p:cNvPr id="88" name="CustomShape 2"/>
          <p:cNvSpPr/>
          <p:nvPr/>
        </p:nvSpPr>
        <p:spPr>
          <a:xfrm>
            <a:off x="539640" y="1484640"/>
            <a:ext cx="8278920" cy="4750200"/>
          </a:xfrm>
          <a:prstGeom prst="rect">
            <a:avLst/>
          </a:prstGeom>
          <a:ln>
            <a:round/>
          </a:ln>
        </p:spPr>
        <p:style>
          <a:lnRef idx="2">
            <a:schemeClr val="dk1"/>
          </a:lnRef>
          <a:fillRef idx="1">
            <a:schemeClr val="lt1"/>
          </a:fillRef>
          <a:effectRef idx="0">
            <a:schemeClr val="dk1"/>
          </a:effectRef>
          <a:fontRef idx="minor"/>
        </p:style>
      </p:sp>
      <p:sp>
        <p:nvSpPr>
          <p:cNvPr id="89" name="CustomShape 3"/>
          <p:cNvSpPr/>
          <p:nvPr/>
        </p:nvSpPr>
        <p:spPr>
          <a:xfrm>
            <a:off x="539640" y="1484640"/>
            <a:ext cx="8278920" cy="64584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2800" spc="-1" strike="noStrike">
                <a:solidFill>
                  <a:srgbClr val="000000"/>
                </a:solidFill>
                <a:latin typeface="メイリオ"/>
                <a:ea typeface="メイリオ"/>
              </a:rPr>
              <a:t>翻訳のための改行調整</a:t>
            </a:r>
            <a:endParaRPr b="0" lang="en-US" sz="2800" spc="-1" strike="noStrike">
              <a:latin typeface="Arial"/>
            </a:endParaRPr>
          </a:p>
        </p:txBody>
      </p:sp>
      <p:sp>
        <p:nvSpPr>
          <p:cNvPr id="90" name="CustomShape 4"/>
          <p:cNvSpPr/>
          <p:nvPr/>
        </p:nvSpPr>
        <p:spPr>
          <a:xfrm>
            <a:off x="68364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808080"/>
                </a:solidFill>
                <a:latin typeface="Calibri"/>
                <a:ea typeface="DejaVu Sans"/>
              </a:rPr>
              <a:t>英文をここに入力してください</a:t>
            </a:r>
            <a:endParaRPr b="0" lang="en-US" sz="1800" spc="-1" strike="noStrike">
              <a:latin typeface="Arial"/>
            </a:endParaRPr>
          </a:p>
        </p:txBody>
      </p:sp>
      <p:sp>
        <p:nvSpPr>
          <p:cNvPr id="91" name="CustomShape 5"/>
          <p:cNvSpPr/>
          <p:nvPr/>
        </p:nvSpPr>
        <p:spPr>
          <a:xfrm>
            <a:off x="478800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808080"/>
                </a:solidFill>
                <a:latin typeface="Calibri"/>
                <a:ea typeface="DejaVu Sans"/>
              </a:rPr>
              <a:t>整形後のテキストがこちらに出力されます</a:t>
            </a:r>
            <a:endParaRPr b="0" lang="en-US" sz="1800" spc="-1" strike="noStrike">
              <a:latin typeface="Arial"/>
            </a:endParaRPr>
          </a:p>
        </p:txBody>
      </p:sp>
      <p:sp>
        <p:nvSpPr>
          <p:cNvPr id="92" name="CustomShape 6"/>
          <p:cNvSpPr/>
          <p:nvPr/>
        </p:nvSpPr>
        <p:spPr>
          <a:xfrm>
            <a:off x="696600" y="5796000"/>
            <a:ext cx="2511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メイリオ"/>
                <a:ea typeface="メイリオ"/>
              </a:rPr>
              <a:t>☑ </a:t>
            </a:r>
            <a:r>
              <a:rPr b="0" lang="en-US" sz="1800" spc="-1" strike="noStrike">
                <a:solidFill>
                  <a:srgbClr val="000000"/>
                </a:solidFill>
                <a:latin typeface="メイリオ"/>
                <a:ea typeface="メイリオ"/>
              </a:rPr>
              <a:t>ピリオドで改行する</a:t>
            </a:r>
            <a:endParaRPr b="0" lang="en-US" sz="1800" spc="-1" strike="noStrike">
              <a:latin typeface="Arial"/>
            </a:endParaRPr>
          </a:p>
        </p:txBody>
      </p:sp>
      <p:sp>
        <p:nvSpPr>
          <p:cNvPr id="93" name="CustomShape 7"/>
          <p:cNvSpPr/>
          <p:nvPr/>
        </p:nvSpPr>
        <p:spPr>
          <a:xfrm>
            <a:off x="4088520" y="2277000"/>
            <a:ext cx="3715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808080"/>
                </a:solidFill>
                <a:latin typeface="Calibri"/>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動作説明</a:t>
            </a:r>
            <a:r>
              <a:rPr b="0" lang="en-US" sz="4400" spc="-1" strike="noStrike">
                <a:solidFill>
                  <a:srgbClr val="000000"/>
                </a:solidFill>
                <a:latin typeface="Calibri"/>
                <a:ea typeface="DejaVu Sans"/>
              </a:rPr>
              <a:t>(1/3)</a:t>
            </a:r>
            <a:endParaRPr b="0" lang="en-US" sz="4400" spc="-1" strike="noStrike">
              <a:latin typeface="Arial"/>
            </a:endParaRPr>
          </a:p>
        </p:txBody>
      </p:sp>
      <p:sp>
        <p:nvSpPr>
          <p:cNvPr id="95" name="CustomShape 2"/>
          <p:cNvSpPr/>
          <p:nvPr/>
        </p:nvSpPr>
        <p:spPr>
          <a:xfrm>
            <a:off x="539640" y="1484640"/>
            <a:ext cx="8278920" cy="4750200"/>
          </a:xfrm>
          <a:prstGeom prst="rect">
            <a:avLst/>
          </a:prstGeom>
          <a:ln>
            <a:round/>
          </a:ln>
        </p:spPr>
        <p:style>
          <a:lnRef idx="2">
            <a:schemeClr val="dk1"/>
          </a:lnRef>
          <a:fillRef idx="1">
            <a:schemeClr val="lt1"/>
          </a:fillRef>
          <a:effectRef idx="0">
            <a:schemeClr val="dk1"/>
          </a:effectRef>
          <a:fontRef idx="minor"/>
        </p:style>
      </p:sp>
      <p:sp>
        <p:nvSpPr>
          <p:cNvPr id="96" name="CustomShape 3"/>
          <p:cNvSpPr/>
          <p:nvPr/>
        </p:nvSpPr>
        <p:spPr>
          <a:xfrm>
            <a:off x="539640" y="1484640"/>
            <a:ext cx="8278920" cy="64584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2800" spc="-1" strike="noStrike">
                <a:solidFill>
                  <a:srgbClr val="000000"/>
                </a:solidFill>
                <a:latin typeface="メイリオ"/>
                <a:ea typeface="メイリオ"/>
              </a:rPr>
              <a:t>翻訳のための改行調整</a:t>
            </a:r>
            <a:endParaRPr b="0" lang="en-US" sz="2800" spc="-1" strike="noStrike">
              <a:latin typeface="Arial"/>
            </a:endParaRPr>
          </a:p>
        </p:txBody>
      </p:sp>
      <p:sp>
        <p:nvSpPr>
          <p:cNvPr id="97" name="CustomShape 4"/>
          <p:cNvSpPr/>
          <p:nvPr/>
        </p:nvSpPr>
        <p:spPr>
          <a:xfrm>
            <a:off x="68364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808080"/>
                </a:solidFill>
                <a:latin typeface="Calibri"/>
                <a:ea typeface="DejaVu Sans"/>
              </a:rPr>
              <a:t>英文をここに入力してください</a:t>
            </a:r>
            <a:endParaRPr b="0" lang="en-US" sz="1800" spc="-1" strike="noStrike">
              <a:latin typeface="Arial"/>
            </a:endParaRPr>
          </a:p>
        </p:txBody>
      </p:sp>
      <p:sp>
        <p:nvSpPr>
          <p:cNvPr id="98" name="CustomShape 5"/>
          <p:cNvSpPr/>
          <p:nvPr/>
        </p:nvSpPr>
        <p:spPr>
          <a:xfrm>
            <a:off x="478800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808080"/>
                </a:solidFill>
                <a:latin typeface="Calibri"/>
                <a:ea typeface="DejaVu Sans"/>
              </a:rPr>
              <a:t>整形後のテキストがこちらに出力されます</a:t>
            </a:r>
            <a:endParaRPr b="0" lang="en-US" sz="1800" spc="-1" strike="noStrike">
              <a:latin typeface="Arial"/>
            </a:endParaRPr>
          </a:p>
        </p:txBody>
      </p:sp>
      <p:sp>
        <p:nvSpPr>
          <p:cNvPr id="99" name="CustomShape 6"/>
          <p:cNvSpPr/>
          <p:nvPr/>
        </p:nvSpPr>
        <p:spPr>
          <a:xfrm>
            <a:off x="696600" y="5796000"/>
            <a:ext cx="2511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メイリオ"/>
                <a:ea typeface="メイリオ"/>
              </a:rPr>
              <a:t>☑ </a:t>
            </a:r>
            <a:r>
              <a:rPr b="0" lang="en-US" sz="1800" spc="-1" strike="noStrike">
                <a:solidFill>
                  <a:srgbClr val="000000"/>
                </a:solidFill>
                <a:latin typeface="メイリオ"/>
                <a:ea typeface="メイリオ"/>
              </a:rPr>
              <a:t>ピリオドで改行する</a:t>
            </a:r>
            <a:endParaRPr b="0" lang="en-US" sz="1800" spc="-1" strike="noStrike">
              <a:latin typeface="Arial"/>
            </a:endParaRPr>
          </a:p>
        </p:txBody>
      </p:sp>
      <p:sp>
        <p:nvSpPr>
          <p:cNvPr id="100" name="CustomShape 7"/>
          <p:cNvSpPr/>
          <p:nvPr/>
        </p:nvSpPr>
        <p:spPr>
          <a:xfrm>
            <a:off x="3348000" y="3357000"/>
            <a:ext cx="5110560" cy="1467000"/>
          </a:xfrm>
          <a:prstGeom prst="wedgeRoundRectCallout">
            <a:avLst>
              <a:gd name="adj1" fmla="val -76832"/>
              <a:gd name="adj2" fmla="val -82510"/>
              <a:gd name="adj3" fmla="val 16667"/>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marL="343080" indent="-340920" algn="ctr">
              <a:lnSpc>
                <a:spcPct val="100000"/>
              </a:lnSpc>
              <a:buClr>
                <a:srgbClr val="000000"/>
              </a:buClr>
              <a:buFont typeface="Calibri"/>
              <a:buAutoNum type="arabicPeriod"/>
            </a:pPr>
            <a:r>
              <a:rPr b="0" lang="en-US" sz="1800" spc="-1" strike="noStrike">
                <a:solidFill>
                  <a:srgbClr val="000000"/>
                </a:solidFill>
                <a:latin typeface="メイリオ"/>
                <a:ea typeface="メイリオ"/>
              </a:rPr>
              <a:t>こちらにコピペ又は文字入力するたびに、整形処理を開始する。</a:t>
            </a:r>
            <a:endParaRPr b="0" lang="en-US" sz="1800" spc="-1" strike="noStrike">
              <a:latin typeface="Arial"/>
            </a:endParaRPr>
          </a:p>
          <a:p>
            <a:pPr marL="343080" indent="-340920" algn="ctr">
              <a:lnSpc>
                <a:spcPct val="100000"/>
              </a:lnSpc>
              <a:buClr>
                <a:srgbClr val="000000"/>
              </a:buClr>
              <a:buFont typeface="Calibri"/>
              <a:buAutoNum type="arabicPeriod"/>
            </a:pPr>
            <a:r>
              <a:rPr b="0" lang="en-US" sz="1800" spc="-1" strike="noStrike">
                <a:solidFill>
                  <a:srgbClr val="000000"/>
                </a:solidFill>
                <a:latin typeface="メイリオ"/>
                <a:ea typeface="メイリオ"/>
              </a:rPr>
              <a:t>調整が完了したら結果を右側に表示し、クリップボードにも貼付けする</a:t>
            </a:r>
            <a:endParaRPr b="0" lang="en-US" sz="1800" spc="-1" strike="noStrike">
              <a:latin typeface="Arial"/>
            </a:endParaRPr>
          </a:p>
        </p:txBody>
      </p:sp>
      <p:sp>
        <p:nvSpPr>
          <p:cNvPr id="101" name="CustomShape 8"/>
          <p:cNvSpPr/>
          <p:nvPr/>
        </p:nvSpPr>
        <p:spPr>
          <a:xfrm>
            <a:off x="4088520" y="2277000"/>
            <a:ext cx="3715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808080"/>
                </a:solidFill>
                <a:latin typeface="Calibri"/>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動作説明</a:t>
            </a:r>
            <a:r>
              <a:rPr b="0" lang="en-US" sz="4400" spc="-1" strike="noStrike">
                <a:solidFill>
                  <a:srgbClr val="000000"/>
                </a:solidFill>
                <a:latin typeface="Calibri"/>
                <a:ea typeface="DejaVu Sans"/>
              </a:rPr>
              <a:t>(2/3)</a:t>
            </a:r>
            <a:endParaRPr b="0" lang="en-US" sz="4400" spc="-1" strike="noStrike">
              <a:latin typeface="Arial"/>
            </a:endParaRPr>
          </a:p>
        </p:txBody>
      </p:sp>
      <p:sp>
        <p:nvSpPr>
          <p:cNvPr id="103" name="CustomShape 2"/>
          <p:cNvSpPr/>
          <p:nvPr/>
        </p:nvSpPr>
        <p:spPr>
          <a:xfrm>
            <a:off x="539640" y="1484640"/>
            <a:ext cx="8278920" cy="4750200"/>
          </a:xfrm>
          <a:prstGeom prst="rect">
            <a:avLst/>
          </a:prstGeom>
          <a:ln>
            <a:round/>
          </a:ln>
        </p:spPr>
        <p:style>
          <a:lnRef idx="2">
            <a:schemeClr val="dk1"/>
          </a:lnRef>
          <a:fillRef idx="1">
            <a:schemeClr val="lt1"/>
          </a:fillRef>
          <a:effectRef idx="0">
            <a:schemeClr val="dk1"/>
          </a:effectRef>
          <a:fontRef idx="minor"/>
        </p:style>
      </p:sp>
      <p:sp>
        <p:nvSpPr>
          <p:cNvPr id="104" name="CustomShape 3"/>
          <p:cNvSpPr/>
          <p:nvPr/>
        </p:nvSpPr>
        <p:spPr>
          <a:xfrm>
            <a:off x="539640" y="1484640"/>
            <a:ext cx="8278920" cy="64584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2800" spc="-1" strike="noStrike">
                <a:solidFill>
                  <a:srgbClr val="000000"/>
                </a:solidFill>
                <a:latin typeface="メイリオ"/>
                <a:ea typeface="メイリオ"/>
              </a:rPr>
              <a:t>翻訳のための改行調整</a:t>
            </a:r>
            <a:endParaRPr b="0" lang="en-US" sz="2800" spc="-1" strike="noStrike">
              <a:latin typeface="Arial"/>
            </a:endParaRPr>
          </a:p>
        </p:txBody>
      </p:sp>
      <p:sp>
        <p:nvSpPr>
          <p:cNvPr id="105" name="CustomShape 4"/>
          <p:cNvSpPr/>
          <p:nvPr/>
        </p:nvSpPr>
        <p:spPr>
          <a:xfrm>
            <a:off x="68364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The UK government has indicated to prepare for this situation by keeping 3,500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troops available and hiring ships for emergency supplies of food and medical</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products. This may result in waiting trucks being subjected to a triage system</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wherein some are given priority and others must wait or even be sent back.</a:t>
            </a:r>
            <a:endParaRPr b="0" lang="en-US" sz="1800" spc="-1" strike="noStrike">
              <a:latin typeface="Arial"/>
            </a:endParaRPr>
          </a:p>
        </p:txBody>
      </p:sp>
      <p:sp>
        <p:nvSpPr>
          <p:cNvPr id="106" name="CustomShape 5"/>
          <p:cNvSpPr/>
          <p:nvPr/>
        </p:nvSpPr>
        <p:spPr>
          <a:xfrm>
            <a:off x="4788000" y="2277000"/>
            <a:ext cx="3814200" cy="3454200"/>
          </a:xfrm>
          <a:prstGeom prst="rect">
            <a:avLst/>
          </a:prstGeom>
          <a:solidFill>
            <a:srgbClr val="ffffff"/>
          </a:solidFill>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000000"/>
                </a:solidFill>
                <a:latin typeface="メイリオ"/>
                <a:ea typeface="メイリオ"/>
              </a:rPr>
              <a:t>The UK government has indicated to prepare for this situation by keeping 3,500 troops available and hiring ships for emergency supplies of food and medical products. This may result in waiting trucks being subjected to a triage system wherein some are given priority and others must wait or even be sent back.</a:t>
            </a:r>
            <a:endParaRPr b="0" lang="en-US" sz="1800" spc="-1" strike="noStrike">
              <a:latin typeface="Arial"/>
            </a:endParaRPr>
          </a:p>
        </p:txBody>
      </p:sp>
      <p:sp>
        <p:nvSpPr>
          <p:cNvPr id="107" name="CustomShape 6"/>
          <p:cNvSpPr/>
          <p:nvPr/>
        </p:nvSpPr>
        <p:spPr>
          <a:xfrm>
            <a:off x="696240" y="5796000"/>
            <a:ext cx="24703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メイリオ"/>
                <a:ea typeface="メイリオ"/>
              </a:rPr>
              <a:t>   </a:t>
            </a:r>
            <a:r>
              <a:rPr b="0" lang="en-US" sz="1800" spc="-1" strike="noStrike">
                <a:solidFill>
                  <a:srgbClr val="000000"/>
                </a:solidFill>
                <a:latin typeface="メイリオ"/>
                <a:ea typeface="メイリオ"/>
              </a:rPr>
              <a:t>ピリオドで改行する</a:t>
            </a:r>
            <a:endParaRPr b="0" lang="en-US" sz="1800" spc="-1" strike="noStrike">
              <a:latin typeface="Arial"/>
            </a:endParaRPr>
          </a:p>
        </p:txBody>
      </p:sp>
      <p:sp>
        <p:nvSpPr>
          <p:cNvPr id="108" name="CustomShape 7"/>
          <p:cNvSpPr/>
          <p:nvPr/>
        </p:nvSpPr>
        <p:spPr>
          <a:xfrm>
            <a:off x="4088520" y="2277000"/>
            <a:ext cx="3715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808080"/>
                </a:solidFill>
                <a:latin typeface="Calibri"/>
                <a:ea typeface="DejaVu Sans"/>
              </a:rPr>
              <a:t>✕</a:t>
            </a:r>
            <a:endParaRPr b="0" lang="en-US" sz="1800" spc="-1" strike="noStrike">
              <a:latin typeface="Arial"/>
            </a:endParaRPr>
          </a:p>
        </p:txBody>
      </p:sp>
      <p:sp>
        <p:nvSpPr>
          <p:cNvPr id="109" name="CustomShape 8"/>
          <p:cNvSpPr/>
          <p:nvPr/>
        </p:nvSpPr>
        <p:spPr>
          <a:xfrm>
            <a:off x="3348000" y="1917000"/>
            <a:ext cx="1870200" cy="429840"/>
          </a:xfrm>
          <a:prstGeom prst="downArrowCallout">
            <a:avLst>
              <a:gd name="adj1" fmla="val 25000"/>
              <a:gd name="adj2" fmla="val 25000"/>
              <a:gd name="adj3" fmla="val 25000"/>
              <a:gd name="adj4" fmla="val 75000"/>
            </a:avLst>
          </a:prstGeom>
          <a:ln>
            <a:round/>
          </a:ln>
        </p:spPr>
        <p:style>
          <a:lnRef idx="2">
            <a:schemeClr val="dk1">
              <a:shade val="50000"/>
            </a:schemeClr>
          </a:lnRef>
          <a:fillRef idx="1">
            <a:schemeClr val="dk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ffffff"/>
                </a:solidFill>
                <a:latin typeface="Calibri"/>
                <a:ea typeface="DejaVu Sans"/>
              </a:rPr>
              <a:t>テキストを消去</a:t>
            </a:r>
            <a:endParaRPr b="0" lang="en-US" sz="1800" spc="-1" strike="noStrike">
              <a:latin typeface="Arial"/>
            </a:endParaRPr>
          </a:p>
        </p:txBody>
      </p:sp>
      <p:sp>
        <p:nvSpPr>
          <p:cNvPr id="110" name="CustomShape 9"/>
          <p:cNvSpPr/>
          <p:nvPr/>
        </p:nvSpPr>
        <p:spPr>
          <a:xfrm>
            <a:off x="3204000" y="5445360"/>
            <a:ext cx="4894560" cy="1221840"/>
          </a:xfrm>
          <a:prstGeom prst="wedgeRoundRectCallout">
            <a:avLst>
              <a:gd name="adj1" fmla="val -28001"/>
              <a:gd name="adj2" fmla="val -279054"/>
              <a:gd name="adj3" fmla="val 16667"/>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メイリオ"/>
                <a:ea typeface="メイリオ"/>
              </a:rPr>
              <a:t>✕</a:t>
            </a:r>
            <a:r>
              <a:rPr b="0" lang="en-US" sz="1800" spc="-1" strike="noStrike">
                <a:solidFill>
                  <a:srgbClr val="000000"/>
                </a:solidFill>
                <a:latin typeface="メイリオ"/>
                <a:ea typeface="メイリオ"/>
              </a:rPr>
              <a:t>の上にマウスを持ってくると「テキストを消去」の吹き出しを表示する</a:t>
            </a:r>
            <a:endParaRPr b="0" lang="en-US" sz="1800" spc="-1" strike="noStrike">
              <a:latin typeface="Arial"/>
            </a:endParaRPr>
          </a:p>
          <a:p>
            <a:pPr algn="ctr">
              <a:lnSpc>
                <a:spcPct val="100000"/>
              </a:lnSpc>
            </a:pPr>
            <a:r>
              <a:rPr b="0" lang="en-US" sz="1800" spc="-1" strike="noStrike">
                <a:solidFill>
                  <a:srgbClr val="000000"/>
                </a:solidFill>
                <a:latin typeface="メイリオ"/>
                <a:ea typeface="メイリオ"/>
              </a:rPr>
              <a:t>✕</a:t>
            </a:r>
            <a:r>
              <a:rPr b="0" lang="en-US" sz="1800" spc="-1" strike="noStrike">
                <a:solidFill>
                  <a:srgbClr val="000000"/>
                </a:solidFill>
                <a:latin typeface="メイリオ"/>
                <a:ea typeface="メイリオ"/>
              </a:rPr>
              <a:t>をクリックしたら、左右のテキストを消去し、前の画面に戻る。</a:t>
            </a:r>
            <a:endParaRPr b="0" lang="en-US" sz="1800" spc="-1" strike="noStrike">
              <a:latin typeface="Arial"/>
            </a:endParaRPr>
          </a:p>
        </p:txBody>
      </p:sp>
      <p:sp>
        <p:nvSpPr>
          <p:cNvPr id="111" name="CustomShape 10"/>
          <p:cNvSpPr/>
          <p:nvPr/>
        </p:nvSpPr>
        <p:spPr>
          <a:xfrm>
            <a:off x="755640" y="5877360"/>
            <a:ext cx="141840" cy="141840"/>
          </a:xfrm>
          <a:prstGeom prst="rect">
            <a:avLst/>
          </a:prstGeom>
          <a:ln w="3240">
            <a:round/>
          </a:ln>
        </p:spPr>
        <p:style>
          <a:lnRef idx="2">
            <a:schemeClr val="dk1"/>
          </a:lnRef>
          <a:fillRef idx="1">
            <a:schemeClr val="lt1"/>
          </a:fillRef>
          <a:effectRef idx="0">
            <a:schemeClr val="dk1"/>
          </a:effectRef>
          <a:fontRef idx="minor"/>
        </p:style>
      </p:sp>
      <p:sp>
        <p:nvSpPr>
          <p:cNvPr id="112" name="CustomShape 11"/>
          <p:cNvSpPr/>
          <p:nvPr/>
        </p:nvSpPr>
        <p:spPr>
          <a:xfrm>
            <a:off x="288000" y="360000"/>
            <a:ext cx="1944000" cy="936000"/>
          </a:xfrm>
          <a:prstGeom prst="horizontalScroll">
            <a:avLst>
              <a:gd name="adj" fmla="val 12500"/>
            </a:avLst>
          </a:prstGeom>
          <a:solidFill>
            <a:srgbClr val="ffff00"/>
          </a:solidFill>
          <a:ln>
            <a:solidFill>
              <a:srgbClr val="3465a4"/>
            </a:solidFill>
          </a:ln>
        </p:spPr>
        <p:style>
          <a:lnRef idx="0"/>
          <a:fillRef idx="0"/>
          <a:effectRef idx="0"/>
          <a:fontRef idx="minor"/>
        </p:style>
        <p:txBody>
          <a:bodyPr wrap="none" lIns="90000" rIns="90000" tIns="45000" bIns="45000" anchor="ctr">
            <a:noAutofit/>
          </a:bodyPr>
          <a:p>
            <a:pPr algn="ctr"/>
            <a:r>
              <a:rPr b="0" lang="en-US" sz="2200" spc="-1" strike="noStrike">
                <a:solidFill>
                  <a:srgbClr val="c9211e"/>
                </a:solidFill>
                <a:latin typeface="メイリオ"/>
                <a:ea typeface="メイリオ"/>
              </a:rPr>
              <a:t>今回未実装</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動作説明</a:t>
            </a:r>
            <a:r>
              <a:rPr b="0" lang="en-US" sz="4400" spc="-1" strike="noStrike">
                <a:solidFill>
                  <a:srgbClr val="000000"/>
                </a:solidFill>
                <a:latin typeface="Calibri"/>
                <a:ea typeface="DejaVu Sans"/>
              </a:rPr>
              <a:t>(3/3)</a:t>
            </a:r>
            <a:endParaRPr b="0" lang="en-US" sz="4400" spc="-1" strike="noStrike">
              <a:latin typeface="Arial"/>
            </a:endParaRPr>
          </a:p>
        </p:txBody>
      </p:sp>
      <p:sp>
        <p:nvSpPr>
          <p:cNvPr id="114" name="CustomShape 2"/>
          <p:cNvSpPr/>
          <p:nvPr/>
        </p:nvSpPr>
        <p:spPr>
          <a:xfrm>
            <a:off x="539640" y="1484640"/>
            <a:ext cx="8278920" cy="4750200"/>
          </a:xfrm>
          <a:prstGeom prst="rect">
            <a:avLst/>
          </a:prstGeom>
          <a:ln>
            <a:round/>
          </a:ln>
        </p:spPr>
        <p:style>
          <a:lnRef idx="2">
            <a:schemeClr val="dk1"/>
          </a:lnRef>
          <a:fillRef idx="1">
            <a:schemeClr val="lt1"/>
          </a:fillRef>
          <a:effectRef idx="0">
            <a:schemeClr val="dk1"/>
          </a:effectRef>
          <a:fontRef idx="minor"/>
        </p:style>
      </p:sp>
      <p:sp>
        <p:nvSpPr>
          <p:cNvPr id="115" name="CustomShape 3"/>
          <p:cNvSpPr/>
          <p:nvPr/>
        </p:nvSpPr>
        <p:spPr>
          <a:xfrm>
            <a:off x="539640" y="1484640"/>
            <a:ext cx="8278920" cy="645840"/>
          </a:xfrm>
          <a:prstGeom prst="rect">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2800" spc="-1" strike="noStrike">
                <a:solidFill>
                  <a:srgbClr val="000000"/>
                </a:solidFill>
                <a:latin typeface="メイリオ"/>
                <a:ea typeface="メイリオ"/>
              </a:rPr>
              <a:t>翻訳のための改行調整</a:t>
            </a:r>
            <a:endParaRPr b="0" lang="en-US" sz="2800" spc="-1" strike="noStrike">
              <a:latin typeface="Arial"/>
            </a:endParaRPr>
          </a:p>
        </p:txBody>
      </p:sp>
      <p:sp>
        <p:nvSpPr>
          <p:cNvPr id="116" name="CustomShape 4"/>
          <p:cNvSpPr/>
          <p:nvPr/>
        </p:nvSpPr>
        <p:spPr>
          <a:xfrm>
            <a:off x="683640" y="2277000"/>
            <a:ext cx="3814200" cy="3454200"/>
          </a:xfrm>
          <a:prstGeom prst="rect">
            <a:avLst/>
          </a:prstGeom>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000000"/>
                </a:solidFill>
                <a:latin typeface="Calibri"/>
                <a:ea typeface="DejaVu Sans"/>
              </a:rPr>
              <a:t>The UK government has indicated to prepare for this situation by keeping 3,500</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troops available and hiring ships for emergency supplies of food and medical</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products. This may result in waiting trucks being subjected to a triage system</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wherein some are given priority and others must wait or even be sent back.</a:t>
            </a:r>
            <a:endParaRPr b="0" lang="en-US" sz="1800" spc="-1" strike="noStrike">
              <a:latin typeface="Arial"/>
            </a:endParaRPr>
          </a:p>
        </p:txBody>
      </p:sp>
      <p:sp>
        <p:nvSpPr>
          <p:cNvPr id="117" name="CustomShape 5"/>
          <p:cNvSpPr/>
          <p:nvPr/>
        </p:nvSpPr>
        <p:spPr>
          <a:xfrm>
            <a:off x="4788000" y="2277000"/>
            <a:ext cx="3814200" cy="3454200"/>
          </a:xfrm>
          <a:prstGeom prst="rect">
            <a:avLst/>
          </a:prstGeom>
          <a:solidFill>
            <a:srgbClr val="ffffff"/>
          </a:solidFill>
          <a:ln>
            <a:round/>
          </a:ln>
        </p:spPr>
        <p:style>
          <a:lnRef idx="2">
            <a:schemeClr val="dk1"/>
          </a:lnRef>
          <a:fillRef idx="1">
            <a:schemeClr val="lt1"/>
          </a:fillRef>
          <a:effectRef idx="0">
            <a:schemeClr val="dk1"/>
          </a:effectRef>
          <a:fontRef idx="minor"/>
        </p:style>
        <p:txBody>
          <a:bodyPr lIns="90000" rIns="90000" tIns="45000" bIns="45000">
            <a:noAutofit/>
          </a:bodyPr>
          <a:p>
            <a:pPr>
              <a:lnSpc>
                <a:spcPct val="100000"/>
              </a:lnSpc>
            </a:pPr>
            <a:r>
              <a:rPr b="0" lang="en-US" sz="1800" spc="-1" strike="noStrike">
                <a:solidFill>
                  <a:srgbClr val="000000"/>
                </a:solidFill>
                <a:latin typeface="メイリオ"/>
                <a:ea typeface="メイリオ"/>
              </a:rPr>
              <a:t>The UK government has indicated to prepare for this situation by keeping 3,500 troops available and hiring ships for emergency supplies of food and medical products.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メイリオ"/>
                <a:ea typeface="メイリオ"/>
              </a:rPr>
              <a:t>This may result in waiting trucks being subjected to a triage system wherein some are given priority and others must wait or even be sent back.</a:t>
            </a:r>
            <a:endParaRPr b="0" lang="en-US" sz="1800" spc="-1" strike="noStrike">
              <a:latin typeface="Arial"/>
            </a:endParaRPr>
          </a:p>
        </p:txBody>
      </p:sp>
      <p:sp>
        <p:nvSpPr>
          <p:cNvPr id="118" name="CustomShape 6"/>
          <p:cNvSpPr/>
          <p:nvPr/>
        </p:nvSpPr>
        <p:spPr>
          <a:xfrm>
            <a:off x="696600" y="5796000"/>
            <a:ext cx="251136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000000"/>
                </a:solidFill>
                <a:latin typeface="メイリオ"/>
                <a:ea typeface="メイリオ"/>
              </a:rPr>
              <a:t>☑ </a:t>
            </a:r>
            <a:r>
              <a:rPr b="0" lang="en-US" sz="1800" spc="-1" strike="noStrike">
                <a:solidFill>
                  <a:srgbClr val="000000"/>
                </a:solidFill>
                <a:latin typeface="メイリオ"/>
                <a:ea typeface="メイリオ"/>
              </a:rPr>
              <a:t>ピリオドで改行する</a:t>
            </a:r>
            <a:endParaRPr b="0" lang="en-US" sz="1800" spc="-1" strike="noStrike">
              <a:latin typeface="Arial"/>
            </a:endParaRPr>
          </a:p>
        </p:txBody>
      </p:sp>
      <p:sp>
        <p:nvSpPr>
          <p:cNvPr id="119" name="CustomShape 7"/>
          <p:cNvSpPr/>
          <p:nvPr/>
        </p:nvSpPr>
        <p:spPr>
          <a:xfrm>
            <a:off x="4088520" y="2277000"/>
            <a:ext cx="371520" cy="3639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1800" spc="-1" strike="noStrike">
                <a:solidFill>
                  <a:srgbClr val="808080"/>
                </a:solidFill>
                <a:latin typeface="Calibri"/>
                <a:ea typeface="DejaVu Sans"/>
              </a:rPr>
              <a:t>✕</a:t>
            </a:r>
            <a:endParaRPr b="0" lang="en-US" sz="1800" spc="-1" strike="noStrike">
              <a:latin typeface="Arial"/>
            </a:endParaRPr>
          </a:p>
        </p:txBody>
      </p:sp>
      <p:sp>
        <p:nvSpPr>
          <p:cNvPr id="120" name="CustomShape 8"/>
          <p:cNvSpPr/>
          <p:nvPr/>
        </p:nvSpPr>
        <p:spPr>
          <a:xfrm>
            <a:off x="3420000" y="5445360"/>
            <a:ext cx="5182560" cy="1221840"/>
          </a:xfrm>
          <a:prstGeom prst="wedgeRoundRectCallout">
            <a:avLst>
              <a:gd name="adj1" fmla="val -56307"/>
              <a:gd name="adj2" fmla="val -4755"/>
              <a:gd name="adj3" fmla="val 16667"/>
            </a:avLst>
          </a:prstGeom>
          <a:ln>
            <a:round/>
          </a:ln>
        </p:spPr>
        <p:style>
          <a:lnRef idx="2">
            <a:schemeClr val="dk1"/>
          </a:lnRef>
          <a:fillRef idx="1">
            <a:schemeClr val="lt1"/>
          </a:fillRef>
          <a:effectRef idx="0">
            <a:schemeClr val="dk1"/>
          </a:effectRef>
          <a:fontRef idx="minor"/>
        </p:style>
        <p:txBody>
          <a:bodyPr lIns="90000" rIns="90000" tIns="45000" bIns="45000" anchor="ctr">
            <a:noAutofit/>
          </a:bodyPr>
          <a:p>
            <a:pPr algn="ctr">
              <a:lnSpc>
                <a:spcPct val="100000"/>
              </a:lnSpc>
            </a:pPr>
            <a:r>
              <a:rPr b="0" lang="en-US" sz="1800" spc="-1" strike="noStrike">
                <a:solidFill>
                  <a:srgbClr val="000000"/>
                </a:solidFill>
                <a:latin typeface="メイリオ"/>
                <a:ea typeface="メイリオ"/>
              </a:rPr>
              <a:t>これがチェックされている場合は、改行を２つ入れる。そうでない場合は文と文の間はスペースを</a:t>
            </a:r>
            <a:r>
              <a:rPr b="0" lang="en-US" sz="1800" spc="-1" strike="noStrike">
                <a:solidFill>
                  <a:srgbClr val="000000"/>
                </a:solidFill>
                <a:latin typeface="メイリオ"/>
                <a:ea typeface="メイリオ"/>
              </a:rPr>
              <a:t>2</a:t>
            </a:r>
            <a:r>
              <a:rPr b="0" lang="en-US" sz="1800" spc="-1" strike="noStrike">
                <a:solidFill>
                  <a:srgbClr val="000000"/>
                </a:solidFill>
                <a:latin typeface="メイリオ"/>
                <a:ea typeface="メイリオ"/>
              </a:rPr>
              <a:t>つ入れ。改行は全て削除する。</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en-US" sz="4400" spc="-1" strike="noStrike">
                <a:solidFill>
                  <a:srgbClr val="000000"/>
                </a:solidFill>
                <a:latin typeface="Calibri"/>
                <a:ea typeface="DejaVu Sans"/>
              </a:rPr>
              <a:t>主な技術的な調査項目</a:t>
            </a:r>
            <a:endParaRPr b="0" lang="en-US" sz="4400" spc="-1" strike="noStrike">
              <a:latin typeface="Arial"/>
            </a:endParaRPr>
          </a:p>
        </p:txBody>
      </p:sp>
      <p:sp>
        <p:nvSpPr>
          <p:cNvPr id="122"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fontScale="34000"/>
          </a:bodyPr>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レイアウト（目的からしてスマホでの使用は今回は考えない）</a:t>
            </a:r>
            <a:endParaRPr b="0" lang="en-US" sz="28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2800" spc="-1" strike="noStrike">
                <a:solidFill>
                  <a:srgbClr val="ff0000"/>
                </a:solidFill>
                <a:latin typeface="メイリオ"/>
                <a:ea typeface="メイリオ"/>
              </a:rPr>
              <a:t>✕</a:t>
            </a:r>
            <a:r>
              <a:rPr b="0" lang="en-US" sz="2800" spc="-1" strike="noStrike">
                <a:solidFill>
                  <a:srgbClr val="ff0000"/>
                </a:solidFill>
                <a:latin typeface="メイリオ"/>
                <a:ea typeface="メイリオ"/>
              </a:rPr>
              <a:t>ボタン</a:t>
            </a:r>
            <a:endParaRPr b="0" lang="en-US" sz="2800" spc="-1" strike="noStrike">
              <a:latin typeface="Arial"/>
            </a:endParaRPr>
          </a:p>
          <a:p>
            <a:pPr lvl="1" marL="432000" indent="-215640">
              <a:lnSpc>
                <a:spcPct val="100000"/>
              </a:lnSpc>
              <a:spcBef>
                <a:spcPts val="641"/>
              </a:spcBef>
              <a:buClr>
                <a:srgbClr val="000000"/>
              </a:buClr>
              <a:buSzPct val="45000"/>
              <a:buFont typeface="Wingdings" charset="2"/>
              <a:buChar char=""/>
            </a:pPr>
            <a:r>
              <a:rPr b="0" lang="en-US" sz="2600" spc="-1" strike="noStrike">
                <a:solidFill>
                  <a:srgbClr val="ff0000"/>
                </a:solidFill>
                <a:latin typeface="メイリオ"/>
                <a:ea typeface="メイリオ"/>
              </a:rPr>
              <a:t>→ </a:t>
            </a:r>
            <a:r>
              <a:rPr b="0" lang="en-US" sz="2600" spc="-1" strike="noStrike">
                <a:solidFill>
                  <a:srgbClr val="ff0000"/>
                </a:solidFill>
                <a:latin typeface="メイリオ"/>
                <a:ea typeface="メイリオ"/>
              </a:rPr>
              <a:t>全般的に見栄えに改良の余地あり</a:t>
            </a:r>
            <a:endParaRPr b="0" lang="en-US" sz="26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編集可能又は不可能なテキストボックス</a:t>
            </a:r>
            <a:endParaRPr b="0" lang="en-US" sz="28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テキストボックスへの編集を検出</a:t>
            </a:r>
            <a:endParaRPr b="0" lang="en-US" sz="28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クリップボードからの貼付けを検出</a:t>
            </a:r>
            <a:endParaRPr b="0" lang="en-US" sz="28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チェックボックスの状態取得</a:t>
            </a:r>
            <a:endParaRPr b="0" lang="en-US" sz="28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ヒントの表示（テキストエリアが空の時の淡色表示）</a:t>
            </a:r>
            <a:endParaRPr b="0" lang="en-US" sz="2800" spc="-1" strike="noStrike">
              <a:latin typeface="Arial"/>
            </a:endParaRPr>
          </a:p>
          <a:p>
            <a:pPr marL="514440" indent="-512280">
              <a:lnSpc>
                <a:spcPct val="100000"/>
              </a:lnSpc>
              <a:spcBef>
                <a:spcPts val="641"/>
              </a:spcBef>
              <a:buClr>
                <a:srgbClr val="000000"/>
              </a:buClr>
              <a:buFont typeface="Calibri"/>
              <a:buAutoNum type="arabicPeriod"/>
            </a:pPr>
            <a:r>
              <a:rPr b="0" lang="en-US" sz="2800" spc="-1" strike="noStrike">
                <a:solidFill>
                  <a:srgbClr val="000000"/>
                </a:solidFill>
                <a:latin typeface="メイリオ"/>
                <a:ea typeface="メイリオ"/>
              </a:rPr>
              <a:t>関数の呼び出し方法</a:t>
            </a:r>
            <a:endParaRPr b="0" lang="en-US" sz="2800" spc="-1" strike="noStrike">
              <a:latin typeface="Arial"/>
            </a:endParaRPr>
          </a:p>
          <a:p>
            <a:pPr>
              <a:lnSpc>
                <a:spcPct val="100000"/>
              </a:lnSpc>
              <a:spcBef>
                <a:spcPts val="641"/>
              </a:spcBef>
            </a:pPr>
            <a:r>
              <a:rPr b="0" lang="en-US" sz="2800" spc="-1" strike="noStrike">
                <a:solidFill>
                  <a:srgbClr val="000000"/>
                </a:solidFill>
                <a:latin typeface="メイリオ"/>
                <a:ea typeface="メイリオ"/>
              </a:rPr>
              <a:t>テキスト処理及びアルゴリズムの実装 → </a:t>
            </a:r>
            <a:r>
              <a:rPr b="0" lang="en-US" sz="2800" spc="-1" strike="noStrike">
                <a:solidFill>
                  <a:srgbClr val="000000"/>
                </a:solidFill>
                <a:latin typeface="メイリオ"/>
                <a:ea typeface="メイリオ"/>
              </a:rPr>
              <a:t>https://webllica.com/copy-text-to-clipboard/ </a:t>
            </a:r>
            <a:endParaRPr b="0" lang="en-US" sz="2800" spc="-1" strike="noStrike">
              <a:latin typeface="Arial"/>
            </a:endParaRPr>
          </a:p>
          <a:p>
            <a:pPr marL="514440" indent="-512280">
              <a:lnSpc>
                <a:spcPct val="100000"/>
              </a:lnSpc>
              <a:spcBef>
                <a:spcPts val="641"/>
              </a:spcBef>
              <a:buClr>
                <a:srgbClr val="ff0000"/>
              </a:buClr>
              <a:buFont typeface="Calibri"/>
              <a:buAutoNum type="arabicPeriod"/>
            </a:pPr>
            <a:r>
              <a:rPr b="0" lang="en-US" sz="2800" spc="-1" strike="noStrike">
                <a:solidFill>
                  <a:srgbClr val="000000"/>
                </a:solidFill>
                <a:latin typeface="メイリオ"/>
                <a:ea typeface="メイリオ"/>
              </a:rPr>
              <a:t>クリップボードへの貼付け</a:t>
            </a:r>
            <a:endParaRPr b="0" lang="en-US" sz="2800" spc="-1" strike="noStrike">
              <a:latin typeface="Arial"/>
            </a:endParaRPr>
          </a:p>
          <a:p>
            <a:pPr marL="514440" indent="-512280">
              <a:lnSpc>
                <a:spcPct val="100000"/>
              </a:lnSpc>
              <a:spcBef>
                <a:spcPts val="641"/>
              </a:spcBef>
              <a:buClr>
                <a:srgbClr val="ff0000"/>
              </a:buClr>
              <a:buFont typeface="Calibri"/>
              <a:buAutoNum type="arabicPeriod"/>
            </a:pPr>
            <a:r>
              <a:rPr b="0" lang="en-US" sz="2800" spc="-1" strike="noStrike">
                <a:solidFill>
                  <a:srgbClr val="ff0000"/>
                </a:solidFill>
                <a:latin typeface="メイリオ"/>
                <a:ea typeface="メイリオ"/>
              </a:rPr>
              <a:t>吹き出しのヘルプ</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276</TotalTime>
  <Application>LibreOffice/6.2.0.3$Windows_X86_64 LibreOffice_project/98c6a8a1c6c7b144ce3cc729e34964b47ce25d62</Application>
  <Words>614</Words>
  <Paragraphs>56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2019-02-21T01:51:59Z</dcterms:created>
  <dc:creator>makino</dc:creator>
  <dc:description/>
  <dc:language>ja-JP</dc:language>
  <cp:lastModifiedBy/>
  <dcterms:modified xsi:type="dcterms:W3CDTF">2019-02-24T14:35:14Z</dcterms:modified>
  <cp:revision>34</cp:revision>
  <dc:subject/>
  <dc:title>翻訳のための改行調整ツール</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画面に合わせる (4:3)</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