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1.png" ContentType="image/png"/>
  <Override PartName="/ppt/media/image9.png" ContentType="image/png"/>
  <Override PartName="/ppt/media/image8.jpeg" ContentType="image/jpe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6.png" ContentType="image/png"/>
  <Override PartName="/ppt/media/image7.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A461EA7A-F45E-4216-A9EF-B5547AF110D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
          </p:nvPr>
        </p:nvSpPr>
        <p:spPr/>
        <p:txBody>
          <a:bodyPr/>
          <a:p>
            <a:fld id="{E25E3E7D-3436-4BEA-B062-78BE77741CC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1"/>
          </p:nvPr>
        </p:nvSpPr>
        <p:spPr/>
        <p:txBody>
          <a:bodyPr/>
          <a:p>
            <a:fld id="{8A76025F-B651-426E-8B3C-1E5FF941D0D5}"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1"/>
          </p:nvPr>
        </p:nvSpPr>
        <p:spPr/>
        <p:txBody>
          <a:bodyPr/>
          <a:p>
            <a:fld id="{1EF11FBA-A61F-4396-9CCB-0FA0DF63FFFA}"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2BED6E3F-4ABC-4E57-9F11-0F2DF6547815}"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2"/>
          </p:nvPr>
        </p:nvSpPr>
        <p:spPr/>
        <p:txBody>
          <a:bodyPr/>
          <a:p>
            <a:fld id="{6EFB2ED6-6D97-4F5F-A4A0-70B12CB4261D}"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2"/>
          </p:nvPr>
        </p:nvSpPr>
        <p:spPr/>
        <p:txBody>
          <a:bodyPr/>
          <a:p>
            <a:fld id="{73D14B5F-C02C-4BB7-A1ED-B16014FF3454}"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2"/>
          </p:nvPr>
        </p:nvSpPr>
        <p:spPr/>
        <p:txBody>
          <a:bodyPr/>
          <a:p>
            <a:fld id="{02BBE79D-B85B-473E-80C4-CC4F7964EF3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2"/>
          </p:nvPr>
        </p:nvSpPr>
        <p:spPr/>
        <p:txBody>
          <a:bodyPr/>
          <a:p>
            <a:fld id="{1F86DFF6-589C-4D71-996F-AAB032B914B7}"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2"/>
          </p:nvPr>
        </p:nvSpPr>
        <p:spPr/>
        <p:txBody>
          <a:bodyPr/>
          <a:p>
            <a:fld id="{198DF318-E81C-41A1-BEF5-7767B197B8AD}"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2"/>
          </p:nvPr>
        </p:nvSpPr>
        <p:spPr/>
        <p:txBody>
          <a:bodyPr/>
          <a:p>
            <a:fld id="{6EEA229D-6DDD-4729-A379-47F13D41CC4D}"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sldNum" idx="1"/>
          </p:nvPr>
        </p:nvSpPr>
        <p:spPr/>
        <p:txBody>
          <a:bodyPr/>
          <a:p>
            <a:fld id="{77B147AB-F9E0-4F3B-A561-2F50A4F45416}"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2"/>
          </p:nvPr>
        </p:nvSpPr>
        <p:spPr/>
        <p:txBody>
          <a:bodyPr/>
          <a:p>
            <a:fld id="{87C8CCDC-B591-4227-9989-F3C99EBCB74B}"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2"/>
          </p:nvPr>
        </p:nvSpPr>
        <p:spPr/>
        <p:txBody>
          <a:bodyPr/>
          <a:p>
            <a:fld id="{77B41B47-A50F-43CF-89A3-82F0B4941D15}"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2"/>
          </p:nvPr>
        </p:nvSpPr>
        <p:spPr/>
        <p:txBody>
          <a:bodyPr/>
          <a:p>
            <a:fld id="{62CB0406-8363-454A-9AD0-C7820BDE6E8F}"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sldNum" idx="2"/>
          </p:nvPr>
        </p:nvSpPr>
        <p:spPr/>
        <p:txBody>
          <a:bodyPr/>
          <a:p>
            <a:fld id="{3A25D077-63C7-4CA6-811D-3DF9096876CE}"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sldNum" idx="2"/>
          </p:nvPr>
        </p:nvSpPr>
        <p:spPr/>
        <p:txBody>
          <a:bodyPr/>
          <a:p>
            <a:fld id="{5F87123B-BB45-4F6B-8356-1D4B36D094B1}"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sldNum" idx="1"/>
          </p:nvPr>
        </p:nvSpPr>
        <p:spPr/>
        <p:txBody>
          <a:bodyPr/>
          <a:p>
            <a:fld id="{C08C79E1-EB0D-4708-A71B-0298CA18FD1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sldNum" idx="1"/>
          </p:nvPr>
        </p:nvSpPr>
        <p:spPr/>
        <p:txBody>
          <a:bodyPr/>
          <a:p>
            <a:fld id="{76152572-5AD5-484A-ABC9-6595E24237F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sldNum" idx="1"/>
          </p:nvPr>
        </p:nvSpPr>
        <p:spPr/>
        <p:txBody>
          <a:bodyPr/>
          <a:p>
            <a:fld id="{8A580491-C685-4936-B0E0-C308514EABC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sldNum" idx="1"/>
          </p:nvPr>
        </p:nvSpPr>
        <p:spPr/>
        <p:txBody>
          <a:bodyPr/>
          <a:p>
            <a:fld id="{85C71001-61FA-445C-BE90-C8661B068BF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
          </p:nvPr>
        </p:nvSpPr>
        <p:spPr/>
        <p:txBody>
          <a:bodyPr/>
          <a:p>
            <a:fld id="{BA48B3FD-8C32-4241-AE15-78B1971F1E49}"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
          </p:nvPr>
        </p:nvSpPr>
        <p:spPr/>
        <p:txBody>
          <a:bodyPr/>
          <a:p>
            <a:fld id="{6C7E406C-0B7D-498F-840E-D7C1FCEF4BD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sldNum" idx="1"/>
          </p:nvPr>
        </p:nvSpPr>
        <p:spPr/>
        <p:txBody>
          <a:bodyPr/>
          <a:p>
            <a:fld id="{401493A5-6BB5-4275-AE99-0C4DA913894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8472600" y="4663080"/>
            <a:ext cx="546120" cy="39096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4F7EF609-72CB-47E6-87A9-1D161E568618}" type="slidenum">
              <a:rPr b="0" lang="fr" sz="1000" spc="-1" strike="noStrike">
                <a:solidFill>
                  <a:schemeClr val="dk2"/>
                </a:solidFill>
                <a:latin typeface="Arial"/>
                <a:ea typeface="Arial"/>
              </a:rPr>
              <a:t>&lt;numéro&gt;</a:t>
            </a:fld>
            <a:endParaRPr b="0" lang="fr-FR" sz="1000" spc="-1" strike="noStrike">
              <a:solidFill>
                <a:srgbClr val="000000"/>
              </a:solidFill>
              <a:latin typeface="Times New Roman"/>
            </a:endParaRPr>
          </a:p>
        </p:txBody>
      </p:sp>
      <p:sp>
        <p:nvSpPr>
          <p:cNvPr id="1"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29440" indent="-31104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44160" indent="-27648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658880" indent="-20736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073600" indent="-20736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488320" indent="-20736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2903040" indent="-20736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sldNum" idx="2"/>
          </p:nvPr>
        </p:nvSpPr>
        <p:spPr>
          <a:xfrm>
            <a:off x="8472600" y="4663080"/>
            <a:ext cx="546120" cy="39096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fr" sz="1000" spc="-1" strike="noStrike">
                <a:solidFill>
                  <a:schemeClr val="dk2"/>
                </a:solidFill>
                <a:latin typeface="Arial"/>
                <a:ea typeface="Arial"/>
              </a:defRPr>
            </a:lvl1pPr>
          </a:lstStyle>
          <a:p>
            <a:pPr indent="0" algn="r">
              <a:lnSpc>
                <a:spcPct val="100000"/>
              </a:lnSpc>
              <a:buNone/>
              <a:tabLst>
                <a:tab algn="l" pos="0"/>
              </a:tabLst>
            </a:pPr>
            <a:fld id="{CB2FBCC9-8813-4629-B7ED-CC53D7F8553A}" type="slidenum">
              <a:rPr b="0" lang="fr" sz="1000" spc="-1" strike="noStrike">
                <a:solidFill>
                  <a:schemeClr val="dk2"/>
                </a:solidFill>
                <a:latin typeface="Arial"/>
                <a:ea typeface="Arial"/>
              </a:rPr>
              <a:t>&lt;numéro&gt;</a:t>
            </a:fld>
            <a:endParaRPr b="0" lang="fr-FR" sz="1000" spc="-1" strike="noStrike">
              <a:solidFill>
                <a:srgbClr val="000000"/>
              </a:solidFill>
              <a:latin typeface="Times New Roman"/>
            </a:endParaRPr>
          </a:p>
        </p:txBody>
      </p:sp>
      <p:sp>
        <p:nvSpPr>
          <p:cNvPr id="4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4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29440" indent="-31104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44160" indent="-27648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658880" indent="-20736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073600" indent="-20736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488320" indent="-20736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2903040" indent="-20736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trello.com/invite/b/66e94b0b953eb63f8eacfed8/ATTIf4e2484cc6a593caf8060c8a8a53637a16AAA5DA/qwenta" TargetMode="External"/><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78" name="Google Shape;54;p13"/>
          <p:cNvSpPr/>
          <p:nvPr/>
        </p:nvSpPr>
        <p:spPr>
          <a:xfrm>
            <a:off x="2392920" y="1537560"/>
            <a:ext cx="4219560" cy="7995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fr" sz="3500" spc="-1" strike="noStrike">
                <a:solidFill>
                  <a:schemeClr val="dk1"/>
                </a:solidFill>
                <a:latin typeface="Montserrat"/>
                <a:ea typeface="Montserrat"/>
              </a:rPr>
              <a:t>PRÉSENTATION</a:t>
            </a:r>
            <a:br>
              <a:rPr sz="3500"/>
            </a:br>
            <a:br>
              <a:rPr sz="3500"/>
            </a:br>
            <a:r>
              <a:rPr b="1" lang="fr" sz="3100" spc="-1" strike="noStrike">
                <a:solidFill>
                  <a:schemeClr val="dk1"/>
                </a:solidFill>
                <a:latin typeface="Montserrat"/>
                <a:ea typeface="Montserrat"/>
              </a:rPr>
              <a:t>Menu Maker by Qwenta</a:t>
            </a:r>
            <a:endParaRPr b="0" lang="fr-FR" sz="3100" spc="-1" strike="noStrike">
              <a:solidFill>
                <a:srgbClr val="000000"/>
              </a:solidFill>
              <a:latin typeface="Arial"/>
            </a:endParaRPr>
          </a:p>
        </p:txBody>
      </p:sp>
      <p:sp>
        <p:nvSpPr>
          <p:cNvPr id="79" name="Google Shape;55;p13"/>
          <p:cNvSpPr/>
          <p:nvPr/>
        </p:nvSpPr>
        <p:spPr>
          <a:xfrm>
            <a:off x="115200" y="118440"/>
            <a:ext cx="2382120" cy="27756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fr" sz="1500" spc="-1" strike="noStrike">
                <a:solidFill>
                  <a:schemeClr val="dk1"/>
                </a:solidFill>
                <a:latin typeface="Montserrat"/>
                <a:ea typeface="Montserrat"/>
              </a:rPr>
              <a:t>Nom Prénom</a:t>
            </a:r>
            <a:br>
              <a:rPr sz="1500"/>
            </a:br>
            <a:r>
              <a:rPr b="0" lang="fr" sz="1500" spc="-1" strike="noStrike">
                <a:solidFill>
                  <a:schemeClr val="dk1"/>
                </a:solidFill>
                <a:latin typeface="Montserrat"/>
                <a:ea typeface="Montserrat"/>
              </a:rPr>
              <a:t>Date </a:t>
            </a:r>
            <a:endParaRPr b="0" lang="fr-FR" sz="1500" spc="-1" strike="noStrike">
              <a:solidFill>
                <a:srgbClr val="000000"/>
              </a:solidFill>
              <a:latin typeface="Arial"/>
            </a:endParaRPr>
          </a:p>
        </p:txBody>
      </p:sp>
      <p:pic>
        <p:nvPicPr>
          <p:cNvPr id="80" name="Google Shape;56;p13" descr=""/>
          <p:cNvPicPr/>
          <p:nvPr/>
        </p:nvPicPr>
        <p:blipFill>
          <a:blip r:embed="rId1"/>
          <a:stretch/>
        </p:blipFill>
        <p:spPr>
          <a:xfrm>
            <a:off x="8469720" y="0"/>
            <a:ext cx="671760" cy="3380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7" name=""/>
          <p:cNvGraphicFramePr/>
          <p:nvPr/>
        </p:nvGraphicFramePr>
        <p:xfrm>
          <a:off x="930960" y="377640"/>
          <a:ext cx="7019280" cy="4551120"/>
        </p:xfrm>
        <a:graphic>
          <a:graphicData uri="http://schemas.openxmlformats.org/drawingml/2006/table">
            <a:tbl>
              <a:tblPr/>
              <a:tblGrid>
                <a:gridCol w="3508560"/>
                <a:gridCol w="3511080"/>
              </a:tblGrid>
              <a:tr h="719640">
                <a:tc>
                  <a:txBody>
                    <a:bodyPr lIns="36000" rIns="36000" anchor="t">
                      <a:noAutofit/>
                    </a:bodyPr>
                    <a:p>
                      <a:pPr algn="ctr">
                        <a:lnSpc>
                          <a:spcPct val="100000"/>
                        </a:lnSpc>
                      </a:pPr>
                      <a:r>
                        <a:rPr b="0" lang="fr-FR" sz="1800" spc="-1" strike="noStrike">
                          <a:solidFill>
                            <a:srgbClr val="ffffff"/>
                          </a:solidFill>
                          <a:latin typeface="Arial"/>
                        </a:rPr>
                        <a:t>SOAP</a:t>
                      </a:r>
                      <a:endParaRPr b="0" lang="fr-FR"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5ebad3"/>
                    </a:solidFill>
                  </a:tcPr>
                </a:tc>
                <a:tc>
                  <a:txBody>
                    <a:bodyPr lIns="36000" rIns="36000" anchor="t">
                      <a:noAutofit/>
                    </a:bodyPr>
                    <a:p>
                      <a:pPr algn="ctr">
                        <a:lnSpc>
                          <a:spcPct val="100000"/>
                        </a:lnSpc>
                      </a:pPr>
                      <a:r>
                        <a:rPr b="0" lang="fr-FR" sz="1800" spc="-1" strike="noStrike">
                          <a:solidFill>
                            <a:srgbClr val="ffffff"/>
                          </a:solidFill>
                          <a:latin typeface="Arial"/>
                        </a:rPr>
                        <a:t>REST</a:t>
                      </a:r>
                      <a:endParaRPr b="0" lang="fr-FR"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5ebad3"/>
                    </a:solidFill>
                  </a:tcPr>
                </a:tc>
              </a:tr>
              <a:tr h="719640">
                <a:tc>
                  <a:txBody>
                    <a:bodyPr lIns="36000" rIns="36000" anchor="t">
                      <a:noAutofit/>
                    </a:bodyPr>
                    <a:p>
                      <a:pPr>
                        <a:lnSpc>
                          <a:spcPct val="100000"/>
                        </a:lnSpc>
                      </a:pPr>
                      <a:r>
                        <a:rPr b="0" lang="fr-FR" sz="1500" spc="-1" strike="noStrike">
                          <a:solidFill>
                            <a:srgbClr val="000000"/>
                          </a:solidFill>
                          <a:latin typeface="Arial"/>
                        </a:rPr>
                        <a:t>SOAP (Simple Object Access Protocol) comme son nom l’indique est un protocole.</a:t>
                      </a:r>
                      <a:endParaRPr b="0" lang="fr-FR"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12240">
                      <a:noFill/>
                      <a:prstDash val="solid"/>
                    </a:lnT>
                    <a:lnB w="7200">
                      <a:solidFill>
                        <a:srgbClr val="000000"/>
                      </a:solidFill>
                      <a:prstDash val="solid"/>
                    </a:lnB>
                    <a:solidFill>
                      <a:srgbClr val="b4c7dc"/>
                    </a:solidFill>
                  </a:tcPr>
                </a:tc>
                <a:tc>
                  <a:txBody>
                    <a:bodyPr lIns="36000" rIns="36000" anchor="t">
                      <a:noAutofit/>
                    </a:bodyPr>
                    <a:p>
                      <a:pPr>
                        <a:lnSpc>
                          <a:spcPct val="100000"/>
                        </a:lnSpc>
                      </a:pPr>
                      <a:r>
                        <a:rPr b="0" lang="fr-FR" sz="1500" spc="-1" strike="noStrike">
                          <a:solidFill>
                            <a:srgbClr val="000000"/>
                          </a:solidFill>
                          <a:latin typeface="Arial"/>
                        </a:rPr>
                        <a:t>REST (Representational State Transfer) est un style architectural.</a:t>
                      </a:r>
                      <a:endParaRPr b="0" lang="fr-FR"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12240">
                      <a:noFill/>
                      <a:prstDash val="solid"/>
                    </a:lnT>
                    <a:lnB w="7200">
                      <a:solidFill>
                        <a:srgbClr val="000000"/>
                      </a:solidFill>
                      <a:prstDash val="solid"/>
                    </a:lnB>
                    <a:solidFill>
                      <a:srgbClr val="b4c7dc"/>
                    </a:solidFill>
                  </a:tcPr>
                </a:tc>
              </a:tr>
              <a:tr h="719640">
                <a:tc>
                  <a:txBody>
                    <a:bodyPr lIns="36000" rIns="36000" anchor="t">
                      <a:noAutofit/>
                    </a:bodyPr>
                    <a:p>
                      <a:pPr>
                        <a:lnSpc>
                          <a:spcPct val="100000"/>
                        </a:lnSpc>
                      </a:pPr>
                      <a:r>
                        <a:rPr b="0" lang="fr-FR" sz="1500" spc="-1" strike="noStrike">
                          <a:solidFill>
                            <a:srgbClr val="000000"/>
                          </a:solidFill>
                          <a:latin typeface="Arial"/>
                        </a:rPr>
                        <a:t>SOAP ne peut pas utiliser REST car il s’agit d’un protocole (un ensemble de règles lui sont propres).</a:t>
                      </a:r>
                      <a:endParaRPr b="0" lang="fr-FR"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12240">
                      <a:noFill/>
                      <a:prstDash val="solid"/>
                    </a:lnT>
                    <a:lnB w="12240">
                      <a:noFill/>
                      <a:prstDash val="solid"/>
                    </a:lnB>
                    <a:solidFill>
                      <a:srgbClr val="dee6ef"/>
                    </a:solidFill>
                  </a:tcPr>
                </a:tc>
                <a:tc>
                  <a:txBody>
                    <a:bodyPr lIns="36000" rIns="36000" anchor="t">
                      <a:noAutofit/>
                    </a:bodyPr>
                    <a:p>
                      <a:pPr>
                        <a:lnSpc>
                          <a:spcPct val="100000"/>
                        </a:lnSpc>
                      </a:pPr>
                      <a:r>
                        <a:rPr b="0" lang="fr-FR" sz="1500" spc="-1" strike="noStrike">
                          <a:solidFill>
                            <a:srgbClr val="000000"/>
                          </a:solidFill>
                          <a:latin typeface="Arial"/>
                        </a:rPr>
                        <a:t>REST peut utiliser les services web SOAP car il s’agit d’un concept et à ce titre peut utiliser les protocoles (comme HTTP ou SOAP).</a:t>
                      </a:r>
                      <a:endParaRPr b="0" lang="fr-FR"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12240">
                      <a:noFill/>
                      <a:prstDash val="solid"/>
                    </a:lnT>
                    <a:lnB w="12240">
                      <a:noFill/>
                      <a:prstDash val="solid"/>
                    </a:lnB>
                    <a:solidFill>
                      <a:srgbClr val="dee6ef"/>
                    </a:solidFill>
                  </a:tcPr>
                </a:tc>
              </a:tr>
              <a:tr h="719640">
                <a:tc>
                  <a:txBody>
                    <a:bodyPr lIns="36000" rIns="36000" anchor="t">
                      <a:noAutofit/>
                    </a:bodyPr>
                    <a:p>
                      <a:pPr>
                        <a:lnSpc>
                          <a:spcPct val="100000"/>
                        </a:lnSpc>
                      </a:pPr>
                      <a:r>
                        <a:rPr b="0" lang="fr-FR" sz="1500" spc="-1" strike="noStrike">
                          <a:solidFill>
                            <a:srgbClr val="000000"/>
                          </a:solidFill>
                          <a:latin typeface="Arial"/>
                        </a:rPr>
                        <a:t>SOAP nécessite plus de bande passante.</a:t>
                      </a:r>
                      <a:endParaRPr b="0" lang="fr-FR"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noFill/>
                      <a:prstDash val="solid"/>
                    </a:lnB>
                    <a:solidFill>
                      <a:srgbClr val="b4c7dc"/>
                    </a:solidFill>
                  </a:tcPr>
                </a:tc>
                <a:tc>
                  <a:txBody>
                    <a:bodyPr lIns="36000" rIns="36000" anchor="t">
                      <a:noAutofit/>
                    </a:bodyPr>
                    <a:p>
                      <a:pPr>
                        <a:lnSpc>
                          <a:spcPct val="100000"/>
                        </a:lnSpc>
                      </a:pPr>
                      <a:r>
                        <a:rPr b="0" lang="fr-FR" sz="1500" spc="-1" strike="noStrike">
                          <a:solidFill>
                            <a:srgbClr val="000000"/>
                          </a:solidFill>
                          <a:latin typeface="Arial"/>
                        </a:rPr>
                        <a:t>REST nécessite moins de bande passante.</a:t>
                      </a:r>
                      <a:endParaRPr b="0" lang="fr-FR"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noFill/>
                      <a:prstDash val="solid"/>
                    </a:lnB>
                    <a:solidFill>
                      <a:srgbClr val="b4c7dc"/>
                    </a:solidFill>
                  </a:tcPr>
                </a:tc>
              </a:tr>
              <a:tr h="719640">
                <a:tc>
                  <a:txBody>
                    <a:bodyPr lIns="36000" rIns="36000" anchor="t">
                      <a:noAutofit/>
                    </a:bodyPr>
                    <a:p>
                      <a:pPr>
                        <a:lnSpc>
                          <a:spcPct val="100000"/>
                        </a:lnSpc>
                      </a:pPr>
                      <a:r>
                        <a:rPr b="0" lang="fr-FR" sz="1500" spc="-1" strike="noStrike">
                          <a:solidFill>
                            <a:srgbClr val="000000"/>
                          </a:solidFill>
                          <a:latin typeface="Arial"/>
                        </a:rPr>
                        <a:t>SOAP ne permet l’utilisation que de données au format XML.</a:t>
                      </a:r>
                      <a:endParaRPr b="0" lang="fr-FR"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dee6ef"/>
                    </a:solidFill>
                  </a:tcPr>
                </a:tc>
                <a:tc>
                  <a:txBody>
                    <a:bodyPr lIns="36000" rIns="36000" anchor="t">
                      <a:noAutofit/>
                    </a:bodyPr>
                    <a:p>
                      <a:pPr>
                        <a:lnSpc>
                          <a:spcPct val="100000"/>
                        </a:lnSpc>
                      </a:pPr>
                      <a:r>
                        <a:rPr b="0" lang="fr-FR" sz="1500" spc="-1" strike="noStrike">
                          <a:solidFill>
                            <a:srgbClr val="000000"/>
                          </a:solidFill>
                          <a:latin typeface="Arial"/>
                        </a:rPr>
                        <a:t>REST permet l’utilisation de données au format XML, HTML, JSON, texte.</a:t>
                      </a:r>
                      <a:endParaRPr b="0" lang="fr-FR"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dee6ef"/>
                    </a:solidFill>
                  </a:tcPr>
                </a:tc>
              </a:tr>
              <a:tr h="721440">
                <a:tc>
                  <a:txBody>
                    <a:bodyPr lIns="36000" rIns="36000" anchor="t">
                      <a:noAutofit/>
                    </a:bodyPr>
                    <a:p>
                      <a:pPr>
                        <a:lnSpc>
                          <a:spcPct val="100000"/>
                        </a:lnSpc>
                      </a:pPr>
                      <a:r>
                        <a:rPr b="0" lang="fr-FR" sz="1500" spc="-1" strike="noStrike">
                          <a:solidFill>
                            <a:srgbClr val="000000"/>
                          </a:solidFill>
                          <a:latin typeface="Arial"/>
                        </a:rPr>
                        <a:t>SOAP définit ses propres règles de sécurité.</a:t>
                      </a:r>
                      <a:endParaRPr b="0" lang="fr-FR"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12240">
                      <a:noFill/>
                      <a:prstDash val="solid"/>
                    </a:lnT>
                    <a:lnB w="7200">
                      <a:solidFill>
                        <a:srgbClr val="000000"/>
                      </a:solidFill>
                      <a:prstDash val="solid"/>
                    </a:lnB>
                    <a:solidFill>
                      <a:srgbClr val="b4c7dc"/>
                    </a:solidFill>
                  </a:tcPr>
                </a:tc>
                <a:tc>
                  <a:txBody>
                    <a:bodyPr lIns="36000" rIns="36000" anchor="t">
                      <a:noAutofit/>
                    </a:bodyPr>
                    <a:p>
                      <a:pPr>
                        <a:lnSpc>
                          <a:spcPct val="100000"/>
                        </a:lnSpc>
                      </a:pPr>
                      <a:r>
                        <a:rPr b="0" lang="fr-FR" sz="1500" spc="-1" strike="noStrike">
                          <a:solidFill>
                            <a:srgbClr val="000000"/>
                          </a:solidFill>
                          <a:latin typeface="Arial"/>
                        </a:rPr>
                        <a:t>Les services Web RESTful héritent de règles de sécurité du protocole de transport.</a:t>
                      </a:r>
                      <a:endParaRPr b="0" lang="fr-FR" sz="15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12240">
                      <a:noFill/>
                      <a:prstDash val="solid"/>
                    </a:lnT>
                    <a:lnB w="7200">
                      <a:solidFill>
                        <a:srgbClr val="000000"/>
                      </a:solidFill>
                      <a:prstDash val="solid"/>
                    </a:lnB>
                    <a:solidFill>
                      <a:srgbClr val="b4c7dc"/>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 descr=""/>
          <p:cNvPicPr/>
          <p:nvPr/>
        </p:nvPicPr>
        <p:blipFill>
          <a:blip r:embed="rId1"/>
          <a:stretch/>
        </p:blipFill>
        <p:spPr>
          <a:xfrm>
            <a:off x="1440" y="127440"/>
            <a:ext cx="9143640" cy="4886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11760" y="444960"/>
            <a:ext cx="8517960" cy="570240"/>
          </a:xfrm>
          <a:prstGeom prst="rect">
            <a:avLst/>
          </a:prstGeom>
          <a:noFill/>
          <a:ln w="0">
            <a:noFill/>
          </a:ln>
        </p:spPr>
        <p:txBody>
          <a:bodyPr lIns="0" rIns="0" tIns="91440" bIns="91440" anchor="t">
            <a:normAutofit/>
          </a:bodyPr>
          <a:p>
            <a:pPr indent="0">
              <a:lnSpc>
                <a:spcPct val="115000"/>
              </a:lnSpc>
              <a:spcAft>
                <a:spcPts val="1199"/>
              </a:spcAft>
              <a:buNone/>
              <a:tabLst>
                <a:tab algn="l" pos="0"/>
              </a:tabLst>
            </a:pPr>
            <a:r>
              <a:rPr b="0" lang="fr" sz="2000" spc="-1" strike="noStrike">
                <a:solidFill>
                  <a:schemeClr val="dk1"/>
                </a:solidFill>
                <a:latin typeface="Montserrat"/>
                <a:ea typeface="Montserrat"/>
              </a:rPr>
              <a:t>Veille Technologique</a:t>
            </a:r>
            <a:endParaRPr b="0" lang="fr-FR" sz="2000" spc="-1" strike="noStrike">
              <a:solidFill>
                <a:srgbClr val="000000"/>
              </a:solidFill>
              <a:latin typeface="Arial"/>
            </a:endParaRPr>
          </a:p>
        </p:txBody>
      </p:sp>
      <p:sp>
        <p:nvSpPr>
          <p:cNvPr id="120" name="Google Shape;113;p20"/>
          <p:cNvSpPr/>
          <p:nvPr/>
        </p:nvSpPr>
        <p:spPr>
          <a:xfrm>
            <a:off x="0" y="0"/>
            <a:ext cx="4908960" cy="350280"/>
          </a:xfrm>
          <a:prstGeom prst="rect">
            <a:avLst/>
          </a:prstGeom>
          <a:noFill/>
          <a:ln w="0">
            <a:noFill/>
          </a:ln>
        </p:spPr>
        <p:style>
          <a:lnRef idx="0"/>
          <a:fillRef idx="0"/>
          <a:effectRef idx="0"/>
          <a:fontRef idx="minor"/>
        </p:style>
        <p:txBody>
          <a:bodyPr lIns="90000" rIns="90000" tIns="87840" bIns="87840" anchor="t">
            <a:spAutoFit/>
          </a:bodyPr>
          <a:p>
            <a:pPr>
              <a:lnSpc>
                <a:spcPct val="115000"/>
              </a:lnSpc>
              <a:spcAft>
                <a:spcPts val="1199"/>
              </a:spcAft>
              <a:tabLst>
                <a:tab algn="l" pos="0"/>
              </a:tabLst>
            </a:pPr>
            <a:r>
              <a:rPr b="0" lang="fr" sz="1000" spc="-1" strike="noStrike">
                <a:solidFill>
                  <a:schemeClr val="dk2"/>
                </a:solidFill>
                <a:latin typeface="Montserrat"/>
                <a:ea typeface="Montserrat"/>
              </a:rPr>
              <a:t>Présentation de l’usage du no-code</a:t>
            </a:r>
            <a:endParaRPr b="0" lang="fr-FR" sz="1000" spc="-1" strike="noStrike">
              <a:solidFill>
                <a:srgbClr val="000000"/>
              </a:solidFill>
              <a:latin typeface="Arial"/>
            </a:endParaRPr>
          </a:p>
        </p:txBody>
      </p:sp>
      <p:sp>
        <p:nvSpPr>
          <p:cNvPr id="121" name="Google Shape;114;p20"/>
          <p:cNvSpPr/>
          <p:nvPr/>
        </p:nvSpPr>
        <p:spPr>
          <a:xfrm>
            <a:off x="434880" y="1085400"/>
            <a:ext cx="8318160" cy="986040"/>
          </a:xfrm>
          <a:prstGeom prst="rect">
            <a:avLst/>
          </a:prstGeom>
          <a:noFill/>
          <a:ln w="0">
            <a:noFill/>
          </a:ln>
        </p:spPr>
        <p:style>
          <a:lnRef idx="0"/>
          <a:fillRef idx="0"/>
          <a:effectRef idx="0"/>
          <a:fontRef idx="minor"/>
        </p:style>
        <p:txBody>
          <a:bodyPr lIns="90000" rIns="90000" tIns="91440" bIns="91440" anchor="t">
            <a:spAutoFit/>
          </a:bodyPr>
          <a:p>
            <a:pPr>
              <a:lnSpc>
                <a:spcPct val="150000"/>
              </a:lnSpc>
            </a:pPr>
            <a:endParaRPr b="0" lang="fr-FR" sz="1500" spc="-1" strike="noStrike">
              <a:solidFill>
                <a:srgbClr val="000000"/>
              </a:solidFill>
              <a:latin typeface="Arial"/>
            </a:endParaRPr>
          </a:p>
          <a:p>
            <a:pPr>
              <a:lnSpc>
                <a:spcPct val="115000"/>
              </a:lnSpc>
              <a:tabLst>
                <a:tab algn="l" pos="0"/>
              </a:tabLst>
            </a:pPr>
            <a:endParaRPr b="0" lang="fr-FR" sz="1200" spc="-1" strike="noStrike">
              <a:solidFill>
                <a:srgbClr val="000000"/>
              </a:solidFill>
              <a:latin typeface="Arial"/>
            </a:endParaRPr>
          </a:p>
          <a:p>
            <a:pPr>
              <a:lnSpc>
                <a:spcPct val="100000"/>
              </a:lnSpc>
              <a:spcBef>
                <a:spcPts val="1199"/>
              </a:spcBef>
              <a:tabLst>
                <a:tab algn="l" pos="0"/>
              </a:tabLst>
            </a:pPr>
            <a:endParaRPr b="0" lang="fr-FR" sz="1400" spc="-1" strike="noStrike">
              <a:solidFill>
                <a:srgbClr val="000000"/>
              </a:solidFill>
              <a:latin typeface="Arial"/>
            </a:endParaRPr>
          </a:p>
        </p:txBody>
      </p:sp>
      <p:sp>
        <p:nvSpPr>
          <p:cNvPr id="122" name="Google Shape;115;p20"/>
          <p:cNvSpPr/>
          <p:nvPr/>
        </p:nvSpPr>
        <p:spPr>
          <a:xfrm>
            <a:off x="-4680" y="0"/>
            <a:ext cx="9151200" cy="23724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pc="-1" strike="noStrike">
              <a:solidFill>
                <a:srgbClr val="000000"/>
              </a:solidFill>
              <a:latin typeface="Arial"/>
              <a:ea typeface="DejaVu Sans"/>
            </a:endParaRPr>
          </a:p>
        </p:txBody>
      </p:sp>
      <p:pic>
        <p:nvPicPr>
          <p:cNvPr id="123" name="Google Shape;116;p20" descr=""/>
          <p:cNvPicPr/>
          <p:nvPr/>
        </p:nvPicPr>
        <p:blipFill>
          <a:blip r:embed="rId1"/>
          <a:stretch/>
        </p:blipFill>
        <p:spPr>
          <a:xfrm>
            <a:off x="8469720" y="0"/>
            <a:ext cx="671760" cy="338040"/>
          </a:xfrm>
          <a:prstGeom prst="rect">
            <a:avLst/>
          </a:prstGeom>
          <a:ln w="0">
            <a:noFill/>
          </a:ln>
        </p:spPr>
      </p:pic>
      <p:pic>
        <p:nvPicPr>
          <p:cNvPr id="124" name="" descr=""/>
          <p:cNvPicPr/>
          <p:nvPr/>
        </p:nvPicPr>
        <p:blipFill>
          <a:blip r:embed="rId2"/>
          <a:stretch/>
        </p:blipFill>
        <p:spPr>
          <a:xfrm>
            <a:off x="1116720" y="1044000"/>
            <a:ext cx="2123280" cy="3816000"/>
          </a:xfrm>
          <a:prstGeom prst="rect">
            <a:avLst/>
          </a:prstGeom>
          <a:ln w="0">
            <a:noFill/>
          </a:ln>
        </p:spPr>
      </p:pic>
      <p:pic>
        <p:nvPicPr>
          <p:cNvPr id="125" name="" descr=""/>
          <p:cNvPicPr/>
          <p:nvPr/>
        </p:nvPicPr>
        <p:blipFill>
          <a:blip r:embed="rId3"/>
          <a:stretch/>
        </p:blipFill>
        <p:spPr>
          <a:xfrm>
            <a:off x="5114160" y="1080000"/>
            <a:ext cx="2625840" cy="3780000"/>
          </a:xfrm>
          <a:prstGeom prst="rect">
            <a:avLst/>
          </a:prstGeom>
          <a:ln w="0">
            <a:noFill/>
          </a:ln>
        </p:spPr>
      </p:pic>
      <p:sp>
        <p:nvSpPr>
          <p:cNvPr id="126" name=""/>
          <p:cNvSpPr txBox="1"/>
          <p:nvPr/>
        </p:nvSpPr>
        <p:spPr>
          <a:xfrm>
            <a:off x="3240000" y="1197720"/>
            <a:ext cx="1948320" cy="602280"/>
          </a:xfrm>
          <a:prstGeom prst="rect">
            <a:avLst/>
          </a:prstGeom>
          <a:noFill/>
          <a:ln w="0">
            <a:noFill/>
          </a:ln>
        </p:spPr>
        <p:txBody>
          <a:bodyPr lIns="90000" rIns="90000" tIns="45000" bIns="45000" anchor="t">
            <a:noAutofit/>
          </a:bodyPr>
          <a:p>
            <a:r>
              <a:rPr b="0" lang="fr-FR" sz="1800" spc="-1" strike="noStrike">
                <a:solidFill>
                  <a:srgbClr val="000000"/>
                </a:solidFill>
                <a:latin typeface="Arial"/>
              </a:rPr>
              <a:t>← </a:t>
            </a:r>
            <a:r>
              <a:rPr b="0" lang="fr-FR" sz="1800" spc="-1" strike="noStrike">
                <a:solidFill>
                  <a:srgbClr val="000000"/>
                </a:solidFill>
                <a:latin typeface="Arial"/>
              </a:rPr>
              <a:t>Axe dev web</a:t>
            </a:r>
            <a:endParaRPr b="0" lang="fr-FR" sz="1800" spc="-1" strike="noStrike">
              <a:solidFill>
                <a:srgbClr val="000000"/>
              </a:solidFill>
              <a:latin typeface="Arial"/>
            </a:endParaRPr>
          </a:p>
        </p:txBody>
      </p:sp>
      <p:sp>
        <p:nvSpPr>
          <p:cNvPr id="127" name=""/>
          <p:cNvSpPr txBox="1"/>
          <p:nvPr/>
        </p:nvSpPr>
        <p:spPr>
          <a:xfrm>
            <a:off x="3674160" y="3461760"/>
            <a:ext cx="1545840" cy="858240"/>
          </a:xfrm>
          <a:prstGeom prst="rect">
            <a:avLst/>
          </a:prstGeom>
          <a:noFill/>
          <a:ln w="0">
            <a:noFill/>
          </a:ln>
        </p:spPr>
        <p:txBody>
          <a:bodyPr lIns="90000" rIns="90000" tIns="45000" bIns="45000" anchor="t">
            <a:noAutofit/>
          </a:bodyPr>
          <a:p>
            <a:r>
              <a:rPr b="0" lang="fr-FR" sz="1800" spc="-1" strike="noStrike">
                <a:solidFill>
                  <a:srgbClr val="000000"/>
                </a:solidFill>
                <a:latin typeface="Arial"/>
              </a:rPr>
              <a:t>Axe Menu Maker SQL / NoSQL → </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444960"/>
            <a:ext cx="8517960" cy="570240"/>
          </a:xfrm>
          <a:prstGeom prst="rect">
            <a:avLst/>
          </a:prstGeom>
          <a:noFill/>
          <a:ln w="0">
            <a:noFill/>
          </a:ln>
        </p:spPr>
        <p:txBody>
          <a:bodyPr lIns="0" rIns="0" tIns="91440" bIns="91440" anchor="t">
            <a:normAutofit/>
          </a:bodyPr>
          <a:p>
            <a:pPr indent="0">
              <a:lnSpc>
                <a:spcPct val="115000"/>
              </a:lnSpc>
              <a:spcAft>
                <a:spcPts val="1199"/>
              </a:spcAft>
              <a:buNone/>
              <a:tabLst>
                <a:tab algn="l" pos="0"/>
              </a:tabLst>
            </a:pPr>
            <a:r>
              <a:rPr b="0" lang="fr" sz="2000" spc="-1" strike="noStrike">
                <a:solidFill>
                  <a:schemeClr val="dk1"/>
                </a:solidFill>
                <a:latin typeface="Montserrat"/>
                <a:ea typeface="Montserrat"/>
              </a:rPr>
              <a:t>Conclusion</a:t>
            </a:r>
            <a:endParaRPr b="0" lang="fr-FR" sz="2000" spc="-1" strike="noStrike">
              <a:solidFill>
                <a:srgbClr val="000000"/>
              </a:solidFill>
              <a:latin typeface="Arial"/>
            </a:endParaRPr>
          </a:p>
        </p:txBody>
      </p:sp>
      <p:sp>
        <p:nvSpPr>
          <p:cNvPr id="129" name="PlaceHolder 2"/>
          <p:cNvSpPr>
            <a:spLocks noGrp="1"/>
          </p:cNvSpPr>
          <p:nvPr>
            <p:ph/>
          </p:nvPr>
        </p:nvSpPr>
        <p:spPr>
          <a:xfrm>
            <a:off x="180000" y="720000"/>
            <a:ext cx="8818200" cy="4318200"/>
          </a:xfrm>
          <a:prstGeom prst="rect">
            <a:avLst/>
          </a:prstGeom>
          <a:noFill/>
          <a:ln w="0">
            <a:noFill/>
          </a:ln>
        </p:spPr>
        <p:txBody>
          <a:bodyPr lIns="0" rIns="0" tIns="91440" bIns="91440" anchor="t">
            <a:normAutofit fontScale="28000"/>
          </a:bodyPr>
          <a:p>
            <a:pPr marL="120960" indent="0">
              <a:lnSpc>
                <a:spcPct val="100000"/>
              </a:lnSpc>
              <a:spcBef>
                <a:spcPts val="1417"/>
              </a:spcBef>
              <a:buNone/>
              <a:tabLst>
                <a:tab algn="l" pos="0"/>
              </a:tabLst>
            </a:pPr>
            <a:endParaRPr b="0" lang="fr-FR" sz="3200" spc="-1" strike="noStrike">
              <a:solidFill>
                <a:srgbClr val="000000"/>
              </a:solidFill>
              <a:latin typeface="Arial"/>
            </a:endParaRPr>
          </a:p>
          <a:p>
            <a:pPr marL="120960" indent="0" algn="ctr">
              <a:lnSpc>
                <a:spcPct val="100000"/>
              </a:lnSpc>
              <a:spcBef>
                <a:spcPts val="1417"/>
              </a:spcBef>
              <a:buNone/>
              <a:tabLst>
                <a:tab algn="l" pos="0"/>
              </a:tabLst>
            </a:pPr>
            <a:r>
              <a:rPr b="0" lang="fr-FR" sz="5400" spc="-1" strike="noStrike">
                <a:solidFill>
                  <a:srgbClr val="000000"/>
                </a:solidFill>
                <a:latin typeface="Arial"/>
              </a:rPr>
              <a:t>Contexte du projet :</a:t>
            </a:r>
            <a:endParaRPr b="0" lang="fr-FR" sz="5400" spc="-1" strike="noStrike">
              <a:solidFill>
                <a:srgbClr val="000000"/>
              </a:solidFill>
              <a:latin typeface="Arial"/>
            </a:endParaRPr>
          </a:p>
          <a:p>
            <a:pPr marL="120960" indent="0">
              <a:lnSpc>
                <a:spcPct val="100000"/>
              </a:lnSpc>
              <a:spcBef>
                <a:spcPts val="1417"/>
              </a:spcBef>
              <a:buNone/>
              <a:tabLst>
                <a:tab algn="l" pos="0"/>
              </a:tabLst>
            </a:pPr>
            <a:endParaRPr b="0" lang="fr-FR" sz="3200" spc="-1" strike="noStrike">
              <a:solidFill>
                <a:srgbClr val="000000"/>
              </a:solidFill>
              <a:latin typeface="Arial"/>
            </a:endParaRPr>
          </a:p>
          <a:p>
            <a:pPr marL="120960" indent="0" algn="ctr">
              <a:lnSpc>
                <a:spcPct val="100000"/>
              </a:lnSpc>
              <a:spcBef>
                <a:spcPts val="1417"/>
              </a:spcBef>
              <a:buNone/>
              <a:tabLst>
                <a:tab algn="l" pos="0"/>
              </a:tabLst>
            </a:pPr>
            <a:r>
              <a:rPr b="0" lang="fr-FR" sz="4000" spc="-1" strike="noStrike">
                <a:solidFill>
                  <a:srgbClr val="000000"/>
                </a:solidFill>
                <a:latin typeface="Arial"/>
              </a:rPr>
              <a:t>Menu Maker vise à fournir aux restaurateurs un outil complet pour créer, personnaliser et diffuser leurs menus. Ce projet s'intègre dans la transformation numérique des services de restauration, avec une attention particulière portée sur la simplicité et l'efficacité d'utilisation.</a:t>
            </a:r>
            <a:endParaRPr b="0" lang="fr-FR" sz="4000" spc="-1" strike="noStrike">
              <a:solidFill>
                <a:srgbClr val="000000"/>
              </a:solidFill>
              <a:latin typeface="Arial"/>
            </a:endParaRPr>
          </a:p>
          <a:p>
            <a:pPr marL="120960" indent="0" algn="ctr">
              <a:lnSpc>
                <a:spcPct val="100000"/>
              </a:lnSpc>
              <a:spcBef>
                <a:spcPts val="1417"/>
              </a:spcBef>
              <a:buNone/>
              <a:tabLst>
                <a:tab algn="l" pos="0"/>
              </a:tabLst>
            </a:pPr>
            <a:r>
              <a:rPr b="0" lang="fr-FR" sz="3200" spc="-1" strike="noStrike">
                <a:solidFill>
                  <a:srgbClr val="000000"/>
                </a:solidFill>
                <a:latin typeface="Arial"/>
              </a:rPr>
              <a:t>Aperçu de la maquette :</a:t>
            </a:r>
            <a:endParaRPr b="0" lang="fr-FR" sz="3200" spc="-1" strike="noStrike">
              <a:solidFill>
                <a:srgbClr val="000000"/>
              </a:solidFill>
              <a:latin typeface="Arial"/>
            </a:endParaRPr>
          </a:p>
          <a:p>
            <a:pPr marL="120960" indent="0" algn="ctr">
              <a:lnSpc>
                <a:spcPct val="100000"/>
              </a:lnSpc>
              <a:spcBef>
                <a:spcPts val="1417"/>
              </a:spcBef>
              <a:buNone/>
              <a:tabLst>
                <a:tab algn="l" pos="0"/>
              </a:tabLst>
            </a:pPr>
            <a:r>
              <a:rPr b="0" lang="fr-FR" sz="3200" spc="-1" strike="noStrike">
                <a:solidFill>
                  <a:srgbClr val="000000"/>
                </a:solidFill>
                <a:latin typeface="Arial"/>
              </a:rPr>
              <a:t>L'interface utilisateur, développée en React.js, met l'accent sur une expérience fluide, avec des modales dynamiques pour la gestion des plats, des menus, et un tableau de bord intuitif permettant l'accès rapide aux principales fonctionnalités (création de menus, diffusion, impression).</a:t>
            </a:r>
            <a:endParaRPr b="0" lang="fr-FR" sz="3200" spc="-1" strike="noStrike">
              <a:solidFill>
                <a:srgbClr val="000000"/>
              </a:solidFill>
              <a:latin typeface="Arial"/>
            </a:endParaRPr>
          </a:p>
          <a:p>
            <a:pPr marL="120960" indent="0" algn="ctr">
              <a:lnSpc>
                <a:spcPct val="100000"/>
              </a:lnSpc>
              <a:spcBef>
                <a:spcPts val="1417"/>
              </a:spcBef>
              <a:buNone/>
              <a:tabLst>
                <a:tab algn="l" pos="0"/>
              </a:tabLst>
            </a:pPr>
            <a:endParaRPr b="0" lang="fr-FR" sz="3200" spc="-1" strike="noStrike">
              <a:solidFill>
                <a:srgbClr val="000000"/>
              </a:solidFill>
              <a:latin typeface="Arial"/>
            </a:endParaRPr>
          </a:p>
          <a:p>
            <a:pPr marL="120960" indent="0" algn="ctr">
              <a:lnSpc>
                <a:spcPct val="100000"/>
              </a:lnSpc>
              <a:spcBef>
                <a:spcPts val="1417"/>
              </a:spcBef>
              <a:buNone/>
              <a:tabLst>
                <a:tab algn="l" pos="0"/>
              </a:tabLst>
            </a:pPr>
            <a:r>
              <a:rPr b="0" lang="fr-FR" sz="3200" spc="-1" strike="noStrike">
                <a:solidFill>
                  <a:srgbClr val="000000"/>
                </a:solidFill>
                <a:latin typeface="Arial"/>
              </a:rPr>
              <a:t>Méthodologie utilisée :</a:t>
            </a:r>
            <a:endParaRPr b="0" lang="fr-FR" sz="3200" spc="-1" strike="noStrike">
              <a:solidFill>
                <a:srgbClr val="000000"/>
              </a:solidFill>
              <a:latin typeface="Arial"/>
            </a:endParaRPr>
          </a:p>
          <a:p>
            <a:pPr marL="120960" indent="0" algn="ctr">
              <a:lnSpc>
                <a:spcPct val="100000"/>
              </a:lnSpc>
              <a:spcBef>
                <a:spcPts val="1417"/>
              </a:spcBef>
              <a:buNone/>
              <a:tabLst>
                <a:tab algn="l" pos="0"/>
              </a:tabLst>
            </a:pPr>
            <a:r>
              <a:rPr b="0" lang="fr-FR" sz="3200" spc="-1" strike="noStrike">
                <a:solidFill>
                  <a:srgbClr val="000000"/>
                </a:solidFill>
                <a:latin typeface="Arial"/>
              </a:rPr>
              <a:t>Le projet est structuré selon une méthodologie Agile Scrum, avec des sprints de 15 jours, permettant de livrer des fonctionnalités prêtes à l’usage de manière itérative et d'intégrer rapidement les retours des utilisateurs.</a:t>
            </a:r>
            <a:endParaRPr b="0" lang="fr-FR" sz="3200" spc="-1" strike="noStrike">
              <a:solidFill>
                <a:srgbClr val="000000"/>
              </a:solidFill>
              <a:latin typeface="Arial"/>
            </a:endParaRPr>
          </a:p>
          <a:p>
            <a:pPr marL="120960" indent="0" algn="ctr">
              <a:lnSpc>
                <a:spcPct val="100000"/>
              </a:lnSpc>
              <a:spcBef>
                <a:spcPts val="1417"/>
              </a:spcBef>
              <a:buNone/>
              <a:tabLst>
                <a:tab algn="l" pos="0"/>
              </a:tabLst>
            </a:pPr>
            <a:endParaRPr b="0" lang="fr-FR" sz="3200" spc="-1" strike="noStrike">
              <a:solidFill>
                <a:srgbClr val="000000"/>
              </a:solidFill>
              <a:latin typeface="Arial"/>
            </a:endParaRPr>
          </a:p>
          <a:p>
            <a:pPr marL="120960" indent="0" algn="ctr">
              <a:lnSpc>
                <a:spcPct val="100000"/>
              </a:lnSpc>
              <a:spcBef>
                <a:spcPts val="1417"/>
              </a:spcBef>
              <a:buNone/>
              <a:tabLst>
                <a:tab algn="l" pos="0"/>
              </a:tabLst>
            </a:pPr>
            <a:r>
              <a:rPr b="0" lang="fr-FR" sz="3200" spc="-1" strike="noStrike">
                <a:solidFill>
                  <a:srgbClr val="000000"/>
                </a:solidFill>
                <a:latin typeface="Arial"/>
              </a:rPr>
              <a:t>Tableau Kanban :</a:t>
            </a:r>
            <a:endParaRPr b="0" lang="fr-FR" sz="3200" spc="-1" strike="noStrike">
              <a:solidFill>
                <a:srgbClr val="000000"/>
              </a:solidFill>
              <a:latin typeface="Arial"/>
            </a:endParaRPr>
          </a:p>
          <a:p>
            <a:pPr marL="120960" indent="0" algn="ctr">
              <a:lnSpc>
                <a:spcPct val="100000"/>
              </a:lnSpc>
              <a:spcBef>
                <a:spcPts val="1417"/>
              </a:spcBef>
              <a:buNone/>
              <a:tabLst>
                <a:tab algn="l" pos="0"/>
              </a:tabLst>
            </a:pPr>
            <a:r>
              <a:rPr b="0" lang="fr-FR" sz="3200" spc="-1" strike="noStrike">
                <a:solidFill>
                  <a:srgbClr val="000000"/>
                </a:solidFill>
                <a:latin typeface="Arial"/>
              </a:rPr>
              <a:t>Le tableau Kanban permet un suivi efficace des tâches et une répartition claire des responsabilités entre les développeurs, facilitant la coordination et assurant la livraison continue des fonctionnalités clés.</a:t>
            </a:r>
            <a:endParaRPr b="0" lang="fr-FR" sz="3200" spc="-1" strike="noStrike">
              <a:solidFill>
                <a:srgbClr val="000000"/>
              </a:solidFill>
              <a:latin typeface="Arial"/>
            </a:endParaRPr>
          </a:p>
          <a:p>
            <a:pPr marL="120960" indent="0" algn="ctr">
              <a:lnSpc>
                <a:spcPct val="100000"/>
              </a:lnSpc>
              <a:spcBef>
                <a:spcPts val="1417"/>
              </a:spcBef>
              <a:buNone/>
              <a:tabLst>
                <a:tab algn="l" pos="0"/>
              </a:tabLst>
            </a:pPr>
            <a:endParaRPr b="0" lang="fr-FR" sz="3200" spc="-1" strike="noStrike">
              <a:solidFill>
                <a:srgbClr val="000000"/>
              </a:solidFill>
              <a:latin typeface="Arial"/>
            </a:endParaRPr>
          </a:p>
          <a:p>
            <a:pPr marL="120960" indent="0" algn="ctr">
              <a:lnSpc>
                <a:spcPct val="100000"/>
              </a:lnSpc>
              <a:spcBef>
                <a:spcPts val="1417"/>
              </a:spcBef>
              <a:buNone/>
              <a:tabLst>
                <a:tab algn="l" pos="0"/>
              </a:tabLst>
            </a:pPr>
            <a:r>
              <a:rPr b="0" lang="fr-FR" sz="3200" spc="-1" strike="noStrike">
                <a:solidFill>
                  <a:srgbClr val="000000"/>
                </a:solidFill>
                <a:latin typeface="Arial"/>
              </a:rPr>
              <a:t>Spécifications techniques :</a:t>
            </a:r>
            <a:endParaRPr b="0" lang="fr-FR" sz="3200" spc="-1" strike="noStrike">
              <a:solidFill>
                <a:srgbClr val="000000"/>
              </a:solidFill>
              <a:latin typeface="Arial"/>
            </a:endParaRPr>
          </a:p>
          <a:p>
            <a:pPr marL="120960" indent="0" algn="ctr">
              <a:lnSpc>
                <a:spcPct val="100000"/>
              </a:lnSpc>
              <a:spcBef>
                <a:spcPts val="1417"/>
              </a:spcBef>
              <a:buNone/>
              <a:tabLst>
                <a:tab algn="l" pos="0"/>
              </a:tabLst>
            </a:pPr>
            <a:r>
              <a:rPr b="0" lang="fr-FR" sz="3200" spc="-1" strike="noStrike">
                <a:solidFill>
                  <a:srgbClr val="000000"/>
                </a:solidFill>
                <a:latin typeface="Arial"/>
              </a:rPr>
              <a:t>Le projet repose sur un back-end Node.js avec des API RESTful, une base de données MySQL, et un front-end en React.js. Les API gèrent les menus, utilisateurs et intégrations externes avec des services comme Deliveroo et Instagram.</a:t>
            </a:r>
            <a:endParaRPr b="0" lang="fr-FR" sz="3200" spc="-1" strike="noStrike">
              <a:solidFill>
                <a:srgbClr val="000000"/>
              </a:solidFill>
              <a:latin typeface="Arial"/>
            </a:endParaRPr>
          </a:p>
          <a:p>
            <a:pPr marL="120960" indent="0" algn="ctr">
              <a:lnSpc>
                <a:spcPct val="100000"/>
              </a:lnSpc>
              <a:spcBef>
                <a:spcPts val="1417"/>
              </a:spcBef>
              <a:buNone/>
              <a:tabLst>
                <a:tab algn="l" pos="0"/>
              </a:tabLst>
            </a:pPr>
            <a:endParaRPr b="0" lang="fr-FR" sz="3200" spc="-1" strike="noStrike">
              <a:solidFill>
                <a:srgbClr val="000000"/>
              </a:solidFill>
              <a:latin typeface="Arial"/>
            </a:endParaRPr>
          </a:p>
          <a:p>
            <a:pPr marL="120960" indent="0" algn="ctr">
              <a:lnSpc>
                <a:spcPct val="100000"/>
              </a:lnSpc>
              <a:spcBef>
                <a:spcPts val="1417"/>
              </a:spcBef>
              <a:buNone/>
              <a:tabLst>
                <a:tab algn="l" pos="0"/>
              </a:tabLst>
            </a:pPr>
            <a:r>
              <a:rPr b="0" lang="fr-FR" sz="3200" spc="-1" strike="noStrike">
                <a:solidFill>
                  <a:srgbClr val="000000"/>
                </a:solidFill>
                <a:latin typeface="Arial"/>
              </a:rPr>
              <a:t>Veille technologique :</a:t>
            </a:r>
            <a:endParaRPr b="0" lang="fr-FR" sz="3200" spc="-1" strike="noStrike">
              <a:solidFill>
                <a:srgbClr val="000000"/>
              </a:solidFill>
              <a:latin typeface="Arial"/>
            </a:endParaRPr>
          </a:p>
          <a:p>
            <a:pPr marL="120960" indent="0" algn="ctr">
              <a:lnSpc>
                <a:spcPct val="100000"/>
              </a:lnSpc>
              <a:spcBef>
                <a:spcPts val="1417"/>
              </a:spcBef>
              <a:buNone/>
              <a:tabLst>
                <a:tab algn="l" pos="0"/>
              </a:tabLst>
            </a:pPr>
            <a:r>
              <a:rPr b="0" lang="fr-FR" sz="3200" spc="-1" strike="noStrike">
                <a:solidFill>
                  <a:srgbClr val="000000"/>
                </a:solidFill>
                <a:latin typeface="Arial"/>
              </a:rPr>
              <a:t>Le projet bénéficie d'une veille technologique active via des ressources comme MySQLTips pour l'optimisation des bases de données, Postman Blog pour les tests API, et OWASP Podcast pour la sécurité, garantissant ainsi l'intégration des meilleures pratiques à chaque étape du développement.</a:t>
            </a:r>
            <a:endParaRPr b="0" lang="fr-FR" sz="3200" spc="-1" strike="noStrike">
              <a:solidFill>
                <a:srgbClr val="000000"/>
              </a:solidFill>
              <a:latin typeface="Arial"/>
            </a:endParaRPr>
          </a:p>
        </p:txBody>
      </p:sp>
      <p:sp>
        <p:nvSpPr>
          <p:cNvPr id="130" name="Google Shape;123;p21"/>
          <p:cNvSpPr/>
          <p:nvPr/>
        </p:nvSpPr>
        <p:spPr>
          <a:xfrm>
            <a:off x="0" y="0"/>
            <a:ext cx="4908960" cy="350280"/>
          </a:xfrm>
          <a:prstGeom prst="rect">
            <a:avLst/>
          </a:prstGeom>
          <a:noFill/>
          <a:ln w="0">
            <a:noFill/>
          </a:ln>
        </p:spPr>
        <p:style>
          <a:lnRef idx="0"/>
          <a:fillRef idx="0"/>
          <a:effectRef idx="0"/>
          <a:fontRef idx="minor"/>
        </p:style>
        <p:txBody>
          <a:bodyPr lIns="90000" rIns="90000" tIns="87840" bIns="87840" anchor="t">
            <a:spAutoFit/>
          </a:bodyPr>
          <a:p>
            <a:pPr>
              <a:lnSpc>
                <a:spcPct val="115000"/>
              </a:lnSpc>
              <a:spcAft>
                <a:spcPts val="1199"/>
              </a:spcAft>
              <a:tabLst>
                <a:tab algn="l" pos="0"/>
              </a:tabLst>
            </a:pPr>
            <a:r>
              <a:rPr b="0" lang="fr" sz="1000" spc="-1" strike="noStrike">
                <a:solidFill>
                  <a:schemeClr val="dk2"/>
                </a:solidFill>
                <a:latin typeface="Montserrat"/>
                <a:ea typeface="Montserrat"/>
              </a:rPr>
              <a:t>Présentation de l’usage du no-code</a:t>
            </a:r>
            <a:endParaRPr b="0" lang="fr-FR" sz="1000" spc="-1" strike="noStrike">
              <a:solidFill>
                <a:srgbClr val="000000"/>
              </a:solidFill>
              <a:latin typeface="Arial"/>
            </a:endParaRPr>
          </a:p>
        </p:txBody>
      </p:sp>
      <p:sp>
        <p:nvSpPr>
          <p:cNvPr id="131" name="Google Shape;124;p21"/>
          <p:cNvSpPr/>
          <p:nvPr/>
        </p:nvSpPr>
        <p:spPr>
          <a:xfrm>
            <a:off x="434880" y="1085400"/>
            <a:ext cx="8318160" cy="619560"/>
          </a:xfrm>
          <a:prstGeom prst="rect">
            <a:avLst/>
          </a:prstGeom>
          <a:noFill/>
          <a:ln w="0">
            <a:noFill/>
          </a:ln>
        </p:spPr>
        <p:style>
          <a:lnRef idx="0"/>
          <a:fillRef idx="0"/>
          <a:effectRef idx="0"/>
          <a:fontRef idx="minor"/>
        </p:style>
        <p:txBody>
          <a:bodyPr lIns="90000" rIns="90000" tIns="91440" bIns="91440" anchor="t">
            <a:spAutoFit/>
          </a:bodyPr>
          <a:p>
            <a:pPr>
              <a:lnSpc>
                <a:spcPct val="115000"/>
              </a:lnSpc>
            </a:pPr>
            <a:endParaRPr b="0" lang="fr-FR" sz="1800" spc="-1" strike="noStrike">
              <a:solidFill>
                <a:srgbClr val="000000"/>
              </a:solidFill>
              <a:latin typeface="Arial"/>
              <a:ea typeface="DejaVu Sans"/>
            </a:endParaRPr>
          </a:p>
        </p:txBody>
      </p:sp>
      <p:sp>
        <p:nvSpPr>
          <p:cNvPr id="132" name="Google Shape;125;p21"/>
          <p:cNvSpPr/>
          <p:nvPr/>
        </p:nvSpPr>
        <p:spPr>
          <a:xfrm>
            <a:off x="-4680" y="0"/>
            <a:ext cx="9151200" cy="23724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pc="-1" strike="noStrike">
              <a:solidFill>
                <a:srgbClr val="000000"/>
              </a:solidFill>
              <a:latin typeface="Arial"/>
              <a:ea typeface="DejaVu Sans"/>
            </a:endParaRPr>
          </a:p>
        </p:txBody>
      </p:sp>
      <p:pic>
        <p:nvPicPr>
          <p:cNvPr id="133" name="Google Shape;126;p21" descr=""/>
          <p:cNvPicPr/>
          <p:nvPr/>
        </p:nvPicPr>
        <p:blipFill>
          <a:blip r:embed="rId1"/>
          <a:stretch/>
        </p:blipFill>
        <p:spPr>
          <a:xfrm>
            <a:off x="8469720" y="0"/>
            <a:ext cx="671760" cy="338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e5cd"/>
        </a:solidFill>
      </p:bgPr>
    </p:bg>
    <p:spTree>
      <p:nvGrpSpPr>
        <p:cNvPr id="1" name=""/>
        <p:cNvGrpSpPr/>
        <p:nvPr/>
      </p:nvGrpSpPr>
      <p:grpSpPr>
        <a:xfrm>
          <a:off x="0" y="0"/>
          <a:ext cx="0" cy="0"/>
          <a:chOff x="0" y="0"/>
          <a:chExt cx="0" cy="0"/>
        </a:xfrm>
      </p:grpSpPr>
      <p:sp>
        <p:nvSpPr>
          <p:cNvPr id="134" name="Google Shape;131;p22"/>
          <p:cNvSpPr/>
          <p:nvPr/>
        </p:nvSpPr>
        <p:spPr>
          <a:xfrm>
            <a:off x="2411640" y="2125800"/>
            <a:ext cx="4219560" cy="7995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fr" sz="3500" spc="-1" strike="noStrike">
                <a:solidFill>
                  <a:schemeClr val="dk1"/>
                </a:solidFill>
                <a:latin typeface="Montserrat"/>
                <a:ea typeface="Montserrat"/>
              </a:rPr>
              <a:t>QUESTIONS ?</a:t>
            </a:r>
            <a:endParaRPr b="0" lang="fr-FR" sz="3500" spc="-1" strike="noStrike">
              <a:solidFill>
                <a:srgbClr val="000000"/>
              </a:solidFill>
              <a:latin typeface="Arial"/>
            </a:endParaRPr>
          </a:p>
        </p:txBody>
      </p:sp>
      <p:sp>
        <p:nvSpPr>
          <p:cNvPr id="135" name="Google Shape;132;p22"/>
          <p:cNvSpPr/>
          <p:nvPr/>
        </p:nvSpPr>
        <p:spPr>
          <a:xfrm>
            <a:off x="115200" y="118440"/>
            <a:ext cx="2382120" cy="27756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endParaRPr b="0" lang="fr-FR" sz="1400" spc="-1" strike="noStrike">
              <a:solidFill>
                <a:srgbClr val="000000"/>
              </a:solidFill>
              <a:latin typeface="Arial"/>
              <a:ea typeface="DejaVu Sans"/>
            </a:endParaRPr>
          </a:p>
        </p:txBody>
      </p:sp>
      <p:pic>
        <p:nvPicPr>
          <p:cNvPr id="136" name="Google Shape;133;p22" descr=""/>
          <p:cNvPicPr/>
          <p:nvPr/>
        </p:nvPicPr>
        <p:blipFill>
          <a:blip r:embed="rId1"/>
          <a:stretch/>
        </p:blipFill>
        <p:spPr>
          <a:xfrm>
            <a:off x="8469720" y="0"/>
            <a:ext cx="671760" cy="3380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17960" cy="570240"/>
          </a:xfrm>
          <a:prstGeom prst="rect">
            <a:avLst/>
          </a:prstGeom>
          <a:noFill/>
          <a:ln w="0">
            <a:noFill/>
          </a:ln>
        </p:spPr>
        <p:txBody>
          <a:bodyPr lIns="0" rIns="0" tIns="91440" bIns="91440" anchor="t">
            <a:normAutofit fontScale="93000"/>
          </a:bodyPr>
          <a:p>
            <a:pPr indent="0">
              <a:lnSpc>
                <a:spcPct val="100000"/>
              </a:lnSpc>
              <a:buNone/>
              <a:tabLst>
                <a:tab algn="l" pos="0"/>
              </a:tabLst>
            </a:pPr>
            <a:r>
              <a:rPr b="0" lang="fr" sz="2800" spc="-1" strike="noStrike">
                <a:solidFill>
                  <a:schemeClr val="dk1"/>
                </a:solidFill>
                <a:latin typeface="Montserrat"/>
                <a:ea typeface="Montserrat"/>
              </a:rPr>
              <a:t>Sommaire</a:t>
            </a:r>
            <a:endParaRPr b="0" lang="fr-FR" sz="2800" spc="-1" strike="noStrike">
              <a:solidFill>
                <a:srgbClr val="000000"/>
              </a:solidFill>
              <a:latin typeface="Arial"/>
            </a:endParaRPr>
          </a:p>
        </p:txBody>
      </p:sp>
      <p:sp>
        <p:nvSpPr>
          <p:cNvPr id="82" name="PlaceHolder 2"/>
          <p:cNvSpPr>
            <a:spLocks noGrp="1"/>
          </p:cNvSpPr>
          <p:nvPr>
            <p:ph/>
          </p:nvPr>
        </p:nvSpPr>
        <p:spPr>
          <a:xfrm>
            <a:off x="311760" y="1152360"/>
            <a:ext cx="8517960" cy="3413880"/>
          </a:xfrm>
          <a:prstGeom prst="rect">
            <a:avLst/>
          </a:prstGeom>
          <a:noFill/>
          <a:ln w="0">
            <a:noFill/>
          </a:ln>
        </p:spPr>
        <p:txBody>
          <a:bodyPr lIns="0" rIns="0" tIns="91440" bIns="91440" anchor="t">
            <a:normAutofit/>
          </a:bodyPr>
          <a:p>
            <a:pPr marL="457200" indent="-336600">
              <a:lnSpc>
                <a:spcPct val="150000"/>
              </a:lnSpc>
              <a:spcBef>
                <a:spcPts val="1500"/>
              </a:spcBef>
              <a:buClr>
                <a:srgbClr val="0d0d0d"/>
              </a:buClr>
              <a:buFont typeface="Montserrat"/>
              <a:buAutoNum type="arabicPeriod"/>
            </a:pPr>
            <a:r>
              <a:rPr b="0" lang="fr" sz="1700" spc="-1" strike="noStrike">
                <a:solidFill>
                  <a:srgbClr val="0d0d0d"/>
                </a:solidFill>
                <a:highlight>
                  <a:srgbClr val="ffffff"/>
                </a:highlight>
                <a:latin typeface="Montserrat"/>
                <a:ea typeface="Montserrat"/>
              </a:rPr>
              <a:t>Contexte du projet</a:t>
            </a:r>
            <a:endParaRPr b="0" lang="fr-FR" sz="1700" spc="-1" strike="noStrike">
              <a:solidFill>
                <a:srgbClr val="000000"/>
              </a:solidFill>
              <a:latin typeface="Arial"/>
            </a:endParaRPr>
          </a:p>
          <a:p>
            <a:pPr marL="457200" indent="-336600">
              <a:lnSpc>
                <a:spcPct val="150000"/>
              </a:lnSpc>
              <a:buClr>
                <a:srgbClr val="0d0d0d"/>
              </a:buClr>
              <a:buFont typeface="Montserrat"/>
              <a:buAutoNum type="arabicPeriod"/>
            </a:pPr>
            <a:r>
              <a:rPr b="0" lang="fr" sz="1700" spc="-1" strike="noStrike">
                <a:solidFill>
                  <a:srgbClr val="0d0d0d"/>
                </a:solidFill>
                <a:highlight>
                  <a:srgbClr val="ffffff"/>
                </a:highlight>
                <a:latin typeface="Montserrat"/>
                <a:ea typeface="Montserrat"/>
              </a:rPr>
              <a:t>Aperçu de la maquette</a:t>
            </a:r>
            <a:endParaRPr b="0" lang="fr-FR" sz="1700" spc="-1" strike="noStrike">
              <a:solidFill>
                <a:srgbClr val="000000"/>
              </a:solidFill>
              <a:latin typeface="Arial"/>
            </a:endParaRPr>
          </a:p>
          <a:p>
            <a:pPr marL="457200" indent="-336600">
              <a:lnSpc>
                <a:spcPct val="150000"/>
              </a:lnSpc>
              <a:buClr>
                <a:srgbClr val="0d0d0d"/>
              </a:buClr>
              <a:buFont typeface="Montserrat"/>
              <a:buAutoNum type="arabicPeriod"/>
            </a:pPr>
            <a:r>
              <a:rPr b="0" lang="fr" sz="1700" spc="-1" strike="noStrike">
                <a:solidFill>
                  <a:srgbClr val="0d0d0d"/>
                </a:solidFill>
                <a:highlight>
                  <a:srgbClr val="ffffff"/>
                </a:highlight>
                <a:latin typeface="Montserrat"/>
                <a:ea typeface="Montserrat"/>
              </a:rPr>
              <a:t>Méthodologie utilisée</a:t>
            </a:r>
            <a:endParaRPr b="0" lang="fr-FR" sz="1700" spc="-1" strike="noStrike">
              <a:solidFill>
                <a:srgbClr val="000000"/>
              </a:solidFill>
              <a:latin typeface="Arial"/>
            </a:endParaRPr>
          </a:p>
          <a:p>
            <a:pPr marL="457200" indent="-336600">
              <a:lnSpc>
                <a:spcPct val="150000"/>
              </a:lnSpc>
              <a:buClr>
                <a:srgbClr val="0d0d0d"/>
              </a:buClr>
              <a:buFont typeface="Montserrat"/>
              <a:buAutoNum type="arabicPeriod"/>
            </a:pPr>
            <a:r>
              <a:rPr b="0" lang="fr" sz="1700" spc="-1" strike="noStrike">
                <a:solidFill>
                  <a:srgbClr val="0d0d0d"/>
                </a:solidFill>
                <a:highlight>
                  <a:srgbClr val="ffffff"/>
                </a:highlight>
                <a:latin typeface="Montserrat"/>
                <a:ea typeface="Montserrat"/>
              </a:rPr>
              <a:t>Tableau Kanban</a:t>
            </a:r>
            <a:endParaRPr b="0" lang="fr-FR" sz="1700" spc="-1" strike="noStrike">
              <a:solidFill>
                <a:srgbClr val="000000"/>
              </a:solidFill>
              <a:latin typeface="Arial"/>
            </a:endParaRPr>
          </a:p>
          <a:p>
            <a:pPr marL="457200" indent="-336600">
              <a:lnSpc>
                <a:spcPct val="150000"/>
              </a:lnSpc>
              <a:buClr>
                <a:srgbClr val="0d0d0d"/>
              </a:buClr>
              <a:buFont typeface="Montserrat"/>
              <a:buAutoNum type="arabicPeriod"/>
            </a:pPr>
            <a:r>
              <a:rPr b="0" lang="fr" sz="1700" spc="-1" strike="noStrike">
                <a:solidFill>
                  <a:srgbClr val="0d0d0d"/>
                </a:solidFill>
                <a:highlight>
                  <a:srgbClr val="ffffff"/>
                </a:highlight>
                <a:latin typeface="Montserrat"/>
                <a:ea typeface="Montserrat"/>
              </a:rPr>
              <a:t>Spécifications techniques</a:t>
            </a:r>
            <a:endParaRPr b="0" lang="fr-FR" sz="1700" spc="-1" strike="noStrike">
              <a:solidFill>
                <a:srgbClr val="000000"/>
              </a:solidFill>
              <a:latin typeface="Arial"/>
            </a:endParaRPr>
          </a:p>
          <a:p>
            <a:pPr marL="457200" indent="-336600">
              <a:lnSpc>
                <a:spcPct val="150000"/>
              </a:lnSpc>
              <a:buClr>
                <a:srgbClr val="0d0d0d"/>
              </a:buClr>
              <a:buFont typeface="Montserrat"/>
              <a:buAutoNum type="arabicPeriod"/>
            </a:pPr>
            <a:r>
              <a:rPr b="0" lang="fr" sz="1700" spc="-1" strike="noStrike">
                <a:solidFill>
                  <a:srgbClr val="0d0d0d"/>
                </a:solidFill>
                <a:highlight>
                  <a:srgbClr val="ffffff"/>
                </a:highlight>
                <a:latin typeface="Montserrat"/>
                <a:ea typeface="Montserrat"/>
              </a:rPr>
              <a:t>Veille technologique</a:t>
            </a:r>
            <a:endParaRPr b="0" lang="fr-FR" sz="1700" spc="-1" strike="noStrike">
              <a:solidFill>
                <a:srgbClr val="000000"/>
              </a:solidFill>
              <a:latin typeface="Arial"/>
            </a:endParaRPr>
          </a:p>
          <a:p>
            <a:pPr marL="457200" indent="-336600">
              <a:lnSpc>
                <a:spcPct val="150000"/>
              </a:lnSpc>
              <a:buClr>
                <a:srgbClr val="0d0d0d"/>
              </a:buClr>
              <a:buFont typeface="Montserrat"/>
              <a:buAutoNum type="arabicPeriod"/>
            </a:pPr>
            <a:r>
              <a:rPr b="0" lang="fr" sz="1700" spc="-1" strike="noStrike">
                <a:solidFill>
                  <a:srgbClr val="0d0d0d"/>
                </a:solidFill>
                <a:highlight>
                  <a:srgbClr val="ffffff"/>
                </a:highlight>
                <a:latin typeface="Montserrat"/>
                <a:ea typeface="Montserrat"/>
              </a:rPr>
              <a:t>Conclusion </a:t>
            </a:r>
            <a:endParaRPr b="0" lang="fr-FR" sz="1700" spc="-1" strike="noStrike">
              <a:solidFill>
                <a:srgbClr val="000000"/>
              </a:solidFill>
              <a:latin typeface="Arial"/>
            </a:endParaRPr>
          </a:p>
          <a:p>
            <a:pPr marL="457200" indent="-336600">
              <a:lnSpc>
                <a:spcPct val="150000"/>
              </a:lnSpc>
              <a:buClr>
                <a:srgbClr val="0d0d0d"/>
              </a:buClr>
              <a:buFont typeface="Montserrat"/>
              <a:buAutoNum type="arabicPeriod"/>
            </a:pPr>
            <a:r>
              <a:rPr b="0" lang="fr" sz="1700" spc="-1" strike="noStrike">
                <a:solidFill>
                  <a:srgbClr val="0d0d0d"/>
                </a:solidFill>
                <a:highlight>
                  <a:srgbClr val="ffffff"/>
                </a:highlight>
                <a:latin typeface="Montserrat"/>
                <a:ea typeface="Montserrat"/>
              </a:rPr>
              <a:t>Questions</a:t>
            </a:r>
            <a:endParaRPr b="0" lang="fr-FR" sz="1700" spc="-1" strike="noStrike">
              <a:solidFill>
                <a:srgbClr val="000000"/>
              </a:solidFill>
              <a:latin typeface="Arial"/>
            </a:endParaRPr>
          </a:p>
          <a:p>
            <a:pPr marL="457200" indent="0">
              <a:lnSpc>
                <a:spcPct val="115000"/>
              </a:lnSpc>
              <a:buNone/>
              <a:tabLst>
                <a:tab algn="l" pos="0"/>
              </a:tabLst>
            </a:pPr>
            <a:endParaRPr b="0" lang="fr-FR" sz="1200" spc="-1" strike="noStrike">
              <a:solidFill>
                <a:srgbClr val="000000"/>
              </a:solidFill>
              <a:latin typeface="Arial"/>
            </a:endParaRPr>
          </a:p>
        </p:txBody>
      </p:sp>
      <p:pic>
        <p:nvPicPr>
          <p:cNvPr id="83" name="Google Shape;63;p14" descr=""/>
          <p:cNvPicPr/>
          <p:nvPr/>
        </p:nvPicPr>
        <p:blipFill>
          <a:blip r:embed="rId1"/>
          <a:stretch/>
        </p:blipFill>
        <p:spPr>
          <a:xfrm>
            <a:off x="8469720" y="0"/>
            <a:ext cx="671760" cy="3380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17960" cy="570240"/>
          </a:xfrm>
          <a:prstGeom prst="rect">
            <a:avLst/>
          </a:prstGeom>
          <a:noFill/>
          <a:ln w="0">
            <a:noFill/>
          </a:ln>
        </p:spPr>
        <p:txBody>
          <a:bodyPr lIns="0" rIns="0" tIns="91440" bIns="91440" anchor="t">
            <a:normAutofit/>
          </a:bodyPr>
          <a:p>
            <a:pPr indent="0">
              <a:lnSpc>
                <a:spcPct val="115000"/>
              </a:lnSpc>
              <a:spcAft>
                <a:spcPts val="1199"/>
              </a:spcAft>
              <a:buNone/>
              <a:tabLst>
                <a:tab algn="l" pos="0"/>
              </a:tabLst>
            </a:pPr>
            <a:r>
              <a:rPr b="0" lang="fr" sz="2000" spc="-1" strike="noStrike">
                <a:solidFill>
                  <a:schemeClr val="dk1"/>
                </a:solidFill>
                <a:latin typeface="Montserrat"/>
                <a:ea typeface="Montserrat"/>
              </a:rPr>
              <a:t>Contexte du Projet</a:t>
            </a:r>
            <a:endParaRPr b="0" lang="fr-FR" sz="2000" spc="-1" strike="noStrike">
              <a:solidFill>
                <a:srgbClr val="000000"/>
              </a:solidFill>
              <a:latin typeface="Arial"/>
            </a:endParaRPr>
          </a:p>
        </p:txBody>
      </p:sp>
      <p:sp>
        <p:nvSpPr>
          <p:cNvPr id="85" name="Google Shape;69;p15"/>
          <p:cNvSpPr/>
          <p:nvPr/>
        </p:nvSpPr>
        <p:spPr>
          <a:xfrm>
            <a:off x="434880" y="1085400"/>
            <a:ext cx="8318160" cy="4363920"/>
          </a:xfrm>
          <a:prstGeom prst="rect">
            <a:avLst/>
          </a:prstGeom>
          <a:noFill/>
          <a:ln w="0">
            <a:noFill/>
          </a:ln>
        </p:spPr>
        <p:style>
          <a:lnRef idx="0"/>
          <a:fillRef idx="0"/>
          <a:effectRef idx="0"/>
          <a:fontRef idx="minor"/>
        </p:style>
        <p:txBody>
          <a:bodyPr lIns="90000" rIns="90000" tIns="91440" bIns="91440" anchor="t">
            <a:spAutoFit/>
          </a:bodyPr>
          <a:p>
            <a:pPr marL="457200" indent="-324000" algn="ctr">
              <a:lnSpc>
                <a:spcPct val="115000"/>
              </a:lnSpc>
              <a:buClr>
                <a:srgbClr val="000000"/>
              </a:buClr>
              <a:buFont typeface="Montserrat"/>
              <a:buChar char="●"/>
            </a:pPr>
            <a:r>
              <a:rPr b="0" i="1" lang="fr" sz="2400" spc="-1" strike="noStrike">
                <a:solidFill>
                  <a:schemeClr val="dk1"/>
                </a:solidFill>
                <a:latin typeface="Montserrat"/>
                <a:ea typeface="Montserrat"/>
              </a:rPr>
              <a:t>Menu Maker - Plateforme de création et</a:t>
            </a:r>
            <a:endParaRPr b="0" lang="fr-FR" sz="2400" spc="-1" strike="noStrike">
              <a:solidFill>
                <a:srgbClr val="000000"/>
              </a:solidFill>
              <a:latin typeface="Arial"/>
            </a:endParaRPr>
          </a:p>
          <a:p>
            <a:pPr marL="457200" indent="-324000" algn="ctr">
              <a:lnSpc>
                <a:spcPct val="115000"/>
              </a:lnSpc>
              <a:buClr>
                <a:srgbClr val="000000"/>
              </a:buClr>
              <a:buFont typeface="Montserrat"/>
              <a:buChar char="●"/>
            </a:pPr>
            <a:r>
              <a:rPr b="0" i="1" lang="fr" sz="2400" spc="-1" strike="noStrike">
                <a:solidFill>
                  <a:schemeClr val="dk1"/>
                </a:solidFill>
                <a:latin typeface="Montserrat"/>
                <a:ea typeface="Montserrat"/>
              </a:rPr>
              <a:t>diffusion de menus pour restaurateurs.</a:t>
            </a:r>
            <a:endParaRPr b="0" lang="fr-FR" sz="2400" spc="-1" strike="noStrike">
              <a:solidFill>
                <a:srgbClr val="000000"/>
              </a:solidFill>
              <a:latin typeface="Arial"/>
            </a:endParaRPr>
          </a:p>
          <a:p>
            <a:pPr marL="457200" indent="-324000">
              <a:lnSpc>
                <a:spcPct val="115000"/>
              </a:lnSpc>
              <a:buClr>
                <a:srgbClr val="000000"/>
              </a:buClr>
              <a:buFont typeface="Montserrat"/>
              <a:buChar char="●"/>
            </a:pPr>
            <a:r>
              <a:rPr b="0" i="1" lang="fr" sz="2000" spc="-1" strike="noStrike">
                <a:solidFill>
                  <a:schemeClr val="dk1"/>
                </a:solidFill>
                <a:latin typeface="Montserrat"/>
                <a:ea typeface="Montserrat"/>
              </a:rPr>
              <a:t>Objectifs du projet :</a:t>
            </a:r>
            <a:endParaRPr b="0" lang="fr-FR" sz="2000" spc="-1" strike="noStrike">
              <a:solidFill>
                <a:srgbClr val="000000"/>
              </a:solidFill>
              <a:latin typeface="Arial"/>
            </a:endParaRPr>
          </a:p>
          <a:p>
            <a:pPr lvl="3" marL="864000" indent="-216000">
              <a:lnSpc>
                <a:spcPct val="115000"/>
              </a:lnSpc>
              <a:buClr>
                <a:srgbClr val="000000"/>
              </a:buClr>
              <a:buSzPct val="45000"/>
              <a:buFont typeface="Wingdings" charset="2"/>
              <a:buChar char=""/>
            </a:pPr>
            <a:r>
              <a:rPr b="0" i="1" lang="fr" sz="1500" spc="-1" strike="noStrike">
                <a:solidFill>
                  <a:schemeClr val="dk1"/>
                </a:solidFill>
                <a:latin typeface="Montserrat"/>
                <a:ea typeface="Montserrat"/>
              </a:rPr>
              <a:t>Permettre aux restaurateurs de créer, personnaliser et diffuser des menus professionnels en ligne.</a:t>
            </a:r>
            <a:endParaRPr b="0" lang="fr-FR" sz="1500" spc="-1" strike="noStrike">
              <a:solidFill>
                <a:srgbClr val="000000"/>
              </a:solidFill>
              <a:latin typeface="Arial"/>
            </a:endParaRPr>
          </a:p>
          <a:p>
            <a:pPr lvl="3" marL="864000" indent="-216000">
              <a:lnSpc>
                <a:spcPct val="115000"/>
              </a:lnSpc>
              <a:buClr>
                <a:srgbClr val="000000"/>
              </a:buClr>
              <a:buSzPct val="45000"/>
              <a:buFont typeface="Wingdings" charset="2"/>
              <a:buChar char=""/>
            </a:pPr>
            <a:r>
              <a:rPr b="0" i="1" lang="fr" sz="1500" spc="-1" strike="noStrike">
                <a:solidFill>
                  <a:schemeClr val="dk1"/>
                </a:solidFill>
                <a:latin typeface="Montserrat"/>
                <a:ea typeface="Montserrat"/>
              </a:rPr>
              <a:t>Offrir un outil simple pour gérer les menus, de la création à l’exportation vers des plateformes de livraison (Deliveroo, Instagram) ou pour l'impression.</a:t>
            </a:r>
            <a:endParaRPr b="0" lang="fr-FR" sz="1500" spc="-1" strike="noStrike">
              <a:solidFill>
                <a:srgbClr val="000000"/>
              </a:solidFill>
              <a:latin typeface="Arial"/>
            </a:endParaRPr>
          </a:p>
          <a:p>
            <a:pPr lvl="3" marL="864000" indent="-216000">
              <a:lnSpc>
                <a:spcPct val="115000"/>
              </a:lnSpc>
              <a:buClr>
                <a:srgbClr val="000000"/>
              </a:buClr>
              <a:buSzPct val="45000"/>
              <a:buFont typeface="Wingdings" charset="2"/>
              <a:buChar char=""/>
            </a:pPr>
            <a:r>
              <a:rPr b="0" i="1" lang="fr" sz="1500" spc="-1" strike="noStrike">
                <a:solidFill>
                  <a:schemeClr val="dk1"/>
                </a:solidFill>
                <a:latin typeface="Montserrat"/>
                <a:ea typeface="Montserrat"/>
              </a:rPr>
              <a:t>Faciliter la gestion et l’édition des menus déjà créés, avec des fonctionnalités comme la modification de plats, la personnalisation des styles, et l’ajout de branding.</a:t>
            </a:r>
            <a:endParaRPr b="0" lang="fr-FR" sz="1500" spc="-1" strike="noStrike">
              <a:solidFill>
                <a:srgbClr val="000000"/>
              </a:solidFill>
              <a:latin typeface="Arial"/>
            </a:endParaRPr>
          </a:p>
          <a:p>
            <a:pPr>
              <a:lnSpc>
                <a:spcPct val="115000"/>
              </a:lnSpc>
            </a:pPr>
            <a:endParaRPr b="0" lang="fr-FR" sz="1500" spc="-1" strike="noStrike">
              <a:solidFill>
                <a:srgbClr val="000000"/>
              </a:solidFill>
              <a:latin typeface="Arial"/>
            </a:endParaRPr>
          </a:p>
          <a:p>
            <a:pPr marL="457200" indent="-324000">
              <a:lnSpc>
                <a:spcPct val="115000"/>
              </a:lnSpc>
              <a:buClr>
                <a:srgbClr val="000000"/>
              </a:buClr>
              <a:buFont typeface="Montserrat"/>
              <a:buChar char="●"/>
            </a:pPr>
            <a:r>
              <a:rPr b="0" i="1" lang="fr" sz="1500" spc="-1" strike="noStrike">
                <a:solidFill>
                  <a:schemeClr val="dk1"/>
                </a:solidFill>
                <a:latin typeface="Montserrat"/>
                <a:ea typeface="Montserrat"/>
              </a:rPr>
              <a:t>Contexte :</a:t>
            </a:r>
            <a:endParaRPr b="0" lang="fr-FR" sz="1500" spc="-1" strike="noStrike">
              <a:solidFill>
                <a:srgbClr val="000000"/>
              </a:solidFill>
              <a:latin typeface="Arial"/>
            </a:endParaRPr>
          </a:p>
          <a:p>
            <a:pPr lvl="2" marL="648000" indent="-216000">
              <a:lnSpc>
                <a:spcPct val="115000"/>
              </a:lnSpc>
              <a:buClr>
                <a:srgbClr val="000000"/>
              </a:buClr>
              <a:buSzPct val="45000"/>
              <a:buFont typeface="Wingdings" charset="2"/>
              <a:buChar char=""/>
            </a:pPr>
            <a:r>
              <a:rPr b="0" i="1" lang="fr" sz="1500" spc="-1" strike="noStrike">
                <a:solidFill>
                  <a:schemeClr val="dk1"/>
                </a:solidFill>
                <a:latin typeface="Montserrat"/>
                <a:ea typeface="Montserrat"/>
              </a:rPr>
              <a:t>L’évolution numérique pousse les restaurants à adapter leurs offres, et Menu Maker répond à ce besoin en offrant une solution intuitive, rapide et entièrement en ligne.</a:t>
            </a:r>
            <a:endParaRPr b="0" lang="fr-FR" sz="1500" spc="-1" strike="noStrike">
              <a:solidFill>
                <a:srgbClr val="000000"/>
              </a:solidFill>
              <a:latin typeface="Arial"/>
            </a:endParaRPr>
          </a:p>
          <a:p>
            <a:pPr>
              <a:lnSpc>
                <a:spcPct val="100000"/>
              </a:lnSpc>
              <a:spcBef>
                <a:spcPts val="1199"/>
              </a:spcBef>
              <a:tabLst>
                <a:tab algn="l" pos="0"/>
              </a:tabLst>
            </a:pPr>
            <a:endParaRPr b="0" lang="fr-FR" sz="1400" spc="-1" strike="noStrike">
              <a:solidFill>
                <a:srgbClr val="000000"/>
              </a:solidFill>
              <a:latin typeface="Arial"/>
            </a:endParaRPr>
          </a:p>
        </p:txBody>
      </p:sp>
      <p:sp>
        <p:nvSpPr>
          <p:cNvPr id="86" name="Google Shape;70;p15"/>
          <p:cNvSpPr/>
          <p:nvPr/>
        </p:nvSpPr>
        <p:spPr>
          <a:xfrm>
            <a:off x="-4680" y="0"/>
            <a:ext cx="9151200" cy="23724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pc="-1" strike="noStrike">
              <a:solidFill>
                <a:srgbClr val="000000"/>
              </a:solidFill>
              <a:latin typeface="Arial"/>
              <a:ea typeface="DejaVu Sans"/>
            </a:endParaRPr>
          </a:p>
        </p:txBody>
      </p:sp>
      <p:pic>
        <p:nvPicPr>
          <p:cNvPr id="87" name="Google Shape;71;p15" descr=""/>
          <p:cNvPicPr/>
          <p:nvPr/>
        </p:nvPicPr>
        <p:blipFill>
          <a:blip r:embed="rId1"/>
          <a:stretch/>
        </p:blipFill>
        <p:spPr>
          <a:xfrm>
            <a:off x="8474400" y="0"/>
            <a:ext cx="671760" cy="3380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444960"/>
            <a:ext cx="8517960" cy="570240"/>
          </a:xfrm>
          <a:prstGeom prst="rect">
            <a:avLst/>
          </a:prstGeom>
          <a:noFill/>
          <a:ln w="0">
            <a:noFill/>
          </a:ln>
        </p:spPr>
        <p:txBody>
          <a:bodyPr lIns="0" rIns="0" tIns="91440" bIns="91440" anchor="t">
            <a:noAutofit/>
          </a:bodyPr>
          <a:p>
            <a:pPr indent="0">
              <a:lnSpc>
                <a:spcPct val="115000"/>
              </a:lnSpc>
              <a:buNone/>
              <a:tabLst>
                <a:tab algn="l" pos="0"/>
              </a:tabLst>
            </a:pPr>
            <a:r>
              <a:rPr b="0" lang="fr" sz="2020" spc="-1" strike="noStrike">
                <a:solidFill>
                  <a:schemeClr val="dk1"/>
                </a:solidFill>
                <a:latin typeface="Montserrat"/>
                <a:ea typeface="Montserrat"/>
              </a:rPr>
              <a:t>Aperçu de la maquette</a:t>
            </a:r>
            <a:endParaRPr b="0" lang="fr-FR" sz="2020" spc="-1" strike="noStrike">
              <a:solidFill>
                <a:srgbClr val="000000"/>
              </a:solidFill>
              <a:latin typeface="Arial"/>
            </a:endParaRPr>
          </a:p>
          <a:p>
            <a:pPr indent="0">
              <a:lnSpc>
                <a:spcPct val="115000"/>
              </a:lnSpc>
              <a:spcBef>
                <a:spcPts val="1199"/>
              </a:spcBef>
              <a:spcAft>
                <a:spcPts val="1199"/>
              </a:spcAft>
              <a:buNone/>
              <a:tabLst>
                <a:tab algn="l" pos="0"/>
              </a:tabLst>
            </a:pPr>
            <a:endParaRPr b="0" lang="fr-FR" sz="1820" spc="-1" strike="noStrike">
              <a:solidFill>
                <a:srgbClr val="000000"/>
              </a:solidFill>
              <a:latin typeface="Arial"/>
            </a:endParaRPr>
          </a:p>
        </p:txBody>
      </p:sp>
      <p:sp>
        <p:nvSpPr>
          <p:cNvPr id="89" name="Google Shape;78;p16"/>
          <p:cNvSpPr/>
          <p:nvPr/>
        </p:nvSpPr>
        <p:spPr>
          <a:xfrm>
            <a:off x="-4680" y="0"/>
            <a:ext cx="9151200" cy="23724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pc="-1" strike="noStrike">
              <a:solidFill>
                <a:srgbClr val="000000"/>
              </a:solidFill>
              <a:latin typeface="Arial"/>
              <a:ea typeface="DejaVu Sans"/>
            </a:endParaRPr>
          </a:p>
        </p:txBody>
      </p:sp>
      <p:pic>
        <p:nvPicPr>
          <p:cNvPr id="90" name="Google Shape;79;p16" descr=""/>
          <p:cNvPicPr/>
          <p:nvPr/>
        </p:nvPicPr>
        <p:blipFill>
          <a:blip r:embed="rId1"/>
          <a:stretch/>
        </p:blipFill>
        <p:spPr>
          <a:xfrm>
            <a:off x="8469720" y="0"/>
            <a:ext cx="671760" cy="338040"/>
          </a:xfrm>
          <a:prstGeom prst="rect">
            <a:avLst/>
          </a:prstGeom>
          <a:ln w="0">
            <a:noFill/>
          </a:ln>
        </p:spPr>
      </p:pic>
      <p:pic>
        <p:nvPicPr>
          <p:cNvPr id="91" name="" descr=""/>
          <p:cNvPicPr/>
          <p:nvPr/>
        </p:nvPicPr>
        <p:blipFill>
          <a:blip r:embed="rId2"/>
          <a:stretch/>
        </p:blipFill>
        <p:spPr>
          <a:xfrm>
            <a:off x="3301560" y="2520000"/>
            <a:ext cx="2276640" cy="2540160"/>
          </a:xfrm>
          <a:prstGeom prst="rect">
            <a:avLst/>
          </a:prstGeom>
          <a:ln w="0">
            <a:noFill/>
          </a:ln>
        </p:spPr>
      </p:pic>
      <p:pic>
        <p:nvPicPr>
          <p:cNvPr id="92" name="" descr=""/>
          <p:cNvPicPr/>
          <p:nvPr/>
        </p:nvPicPr>
        <p:blipFill>
          <a:blip r:embed="rId3"/>
          <a:stretch/>
        </p:blipFill>
        <p:spPr>
          <a:xfrm>
            <a:off x="4860000" y="1017000"/>
            <a:ext cx="3025800" cy="2221200"/>
          </a:xfrm>
          <a:prstGeom prst="rect">
            <a:avLst/>
          </a:prstGeom>
          <a:ln w="0">
            <a:noFill/>
          </a:ln>
        </p:spPr>
      </p:pic>
      <p:pic>
        <p:nvPicPr>
          <p:cNvPr id="93" name="" descr=""/>
          <p:cNvPicPr/>
          <p:nvPr/>
        </p:nvPicPr>
        <p:blipFill>
          <a:blip r:embed="rId4"/>
          <a:stretch/>
        </p:blipFill>
        <p:spPr>
          <a:xfrm>
            <a:off x="1001160" y="1080000"/>
            <a:ext cx="2957040" cy="2170800"/>
          </a:xfrm>
          <a:prstGeom prst="rect">
            <a:avLst/>
          </a:prstGeom>
          <a:ln w="0">
            <a:noFill/>
          </a:ln>
        </p:spPr>
      </p:pic>
      <p:pic>
        <p:nvPicPr>
          <p:cNvPr id="94" name="" descr=""/>
          <p:cNvPicPr/>
          <p:nvPr/>
        </p:nvPicPr>
        <p:blipFill>
          <a:blip r:embed="rId5"/>
          <a:stretch/>
        </p:blipFill>
        <p:spPr>
          <a:xfrm>
            <a:off x="369720" y="3060000"/>
            <a:ext cx="1022760" cy="1978200"/>
          </a:xfrm>
          <a:prstGeom prst="rect">
            <a:avLst/>
          </a:prstGeom>
          <a:ln w="0">
            <a:noFill/>
          </a:ln>
        </p:spPr>
      </p:pic>
      <p:sp>
        <p:nvSpPr>
          <p:cNvPr id="95" name=""/>
          <p:cNvSpPr/>
          <p:nvPr/>
        </p:nvSpPr>
        <p:spPr>
          <a:xfrm>
            <a:off x="1440000" y="4500000"/>
            <a:ext cx="1438200" cy="600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Modale de connexion</a:t>
            </a:r>
            <a:endParaRPr b="0" lang="fr-FR" sz="1800" spc="-1" strike="noStrike">
              <a:solidFill>
                <a:srgbClr val="000000"/>
              </a:solidFill>
              <a:latin typeface="Arial"/>
            </a:endParaRPr>
          </a:p>
        </p:txBody>
      </p:sp>
      <p:sp>
        <p:nvSpPr>
          <p:cNvPr id="96" name=""/>
          <p:cNvSpPr/>
          <p:nvPr/>
        </p:nvSpPr>
        <p:spPr>
          <a:xfrm>
            <a:off x="1800000" y="3252600"/>
            <a:ext cx="1438200" cy="420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Dashboard</a:t>
            </a:r>
            <a:endParaRPr b="0" lang="fr-FR" sz="1800" spc="-1" strike="noStrike">
              <a:solidFill>
                <a:srgbClr val="000000"/>
              </a:solidFill>
              <a:latin typeface="Arial"/>
            </a:endParaRPr>
          </a:p>
        </p:txBody>
      </p:sp>
      <p:sp>
        <p:nvSpPr>
          <p:cNvPr id="97" name=""/>
          <p:cNvSpPr/>
          <p:nvPr/>
        </p:nvSpPr>
        <p:spPr>
          <a:xfrm>
            <a:off x="5220000" y="4361760"/>
            <a:ext cx="1798200" cy="856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Modale d’ajout de plat</a:t>
            </a:r>
            <a:endParaRPr b="0" lang="fr-FR" sz="1800" spc="-1" strike="noStrike">
              <a:solidFill>
                <a:srgbClr val="000000"/>
              </a:solidFill>
              <a:latin typeface="Arial"/>
            </a:endParaRPr>
          </a:p>
        </p:txBody>
      </p:sp>
      <p:sp>
        <p:nvSpPr>
          <p:cNvPr id="98" name=""/>
          <p:cNvSpPr/>
          <p:nvPr/>
        </p:nvSpPr>
        <p:spPr>
          <a:xfrm>
            <a:off x="6480000" y="3240000"/>
            <a:ext cx="1798200" cy="600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Ajout de menu</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17960" cy="570240"/>
          </a:xfrm>
          <a:prstGeom prst="rect">
            <a:avLst/>
          </a:prstGeom>
          <a:noFill/>
          <a:ln w="0">
            <a:noFill/>
          </a:ln>
        </p:spPr>
        <p:txBody>
          <a:bodyPr lIns="0" rIns="0" tIns="91440" bIns="91440" anchor="t">
            <a:normAutofit/>
          </a:bodyPr>
          <a:p>
            <a:pPr indent="0">
              <a:lnSpc>
                <a:spcPct val="115000"/>
              </a:lnSpc>
              <a:spcAft>
                <a:spcPts val="1199"/>
              </a:spcAft>
              <a:buNone/>
              <a:tabLst>
                <a:tab algn="l" pos="0"/>
              </a:tabLst>
            </a:pPr>
            <a:r>
              <a:rPr b="0" lang="fr" sz="2000" spc="-1" strike="noStrike">
                <a:solidFill>
                  <a:schemeClr val="dk1"/>
                </a:solidFill>
                <a:latin typeface="Montserrat"/>
                <a:ea typeface="Montserrat"/>
              </a:rPr>
              <a:t>Méthodologie utilisée</a:t>
            </a:r>
            <a:endParaRPr b="0" lang="fr-FR" sz="2000" spc="-1" strike="noStrike">
              <a:solidFill>
                <a:srgbClr val="000000"/>
              </a:solidFill>
              <a:latin typeface="Arial"/>
            </a:endParaRPr>
          </a:p>
        </p:txBody>
      </p:sp>
      <p:sp>
        <p:nvSpPr>
          <p:cNvPr id="100" name="PlaceHolder 2"/>
          <p:cNvSpPr>
            <a:spLocks noGrp="1"/>
          </p:cNvSpPr>
          <p:nvPr>
            <p:ph/>
          </p:nvPr>
        </p:nvSpPr>
        <p:spPr>
          <a:xfrm>
            <a:off x="311760" y="1152360"/>
            <a:ext cx="8517960" cy="3705480"/>
          </a:xfrm>
          <a:prstGeom prst="rect">
            <a:avLst/>
          </a:prstGeom>
          <a:noFill/>
          <a:ln w="0">
            <a:noFill/>
          </a:ln>
        </p:spPr>
        <p:txBody>
          <a:bodyPr lIns="0" rIns="0" tIns="91440" bIns="91440" anchor="t">
            <a:normAutofit fontScale="57000"/>
          </a:bodyPr>
          <a:p>
            <a:pPr marL="258120" indent="0" algn="ctr">
              <a:lnSpc>
                <a:spcPct val="115000"/>
              </a:lnSpc>
              <a:buNone/>
              <a:tabLst>
                <a:tab algn="l" pos="0"/>
              </a:tabLst>
            </a:pPr>
            <a:r>
              <a:rPr b="0" lang="fr" sz="2100" spc="-1" strike="noStrike">
                <a:solidFill>
                  <a:srgbClr val="0d0d0d"/>
                </a:solidFill>
                <a:highlight>
                  <a:srgbClr val="ffffff"/>
                </a:highlight>
                <a:latin typeface="Montserrat"/>
                <a:ea typeface="Montserrat"/>
              </a:rPr>
              <a:t>Méthodologie Agile :</a:t>
            </a:r>
            <a:endParaRPr b="0" lang="fr-FR" sz="2100" spc="-1" strike="noStrike">
              <a:solidFill>
                <a:srgbClr val="000000"/>
              </a:solidFill>
              <a:latin typeface="Arial"/>
            </a:endParaRPr>
          </a:p>
          <a:p>
            <a:pPr marL="258120" indent="0">
              <a:lnSpc>
                <a:spcPct val="115000"/>
              </a:lnSpc>
              <a:buNone/>
              <a:tabLst>
                <a:tab algn="l" pos="0"/>
              </a:tabLst>
            </a:pPr>
            <a:endParaRPr b="0" lang="fr-FR" sz="1500" spc="-1" strike="noStrike">
              <a:solidFill>
                <a:srgbClr val="000000"/>
              </a:solidFill>
              <a:latin typeface="Arial"/>
            </a:endParaRPr>
          </a:p>
          <a:p>
            <a:pPr marL="258120" indent="-184680">
              <a:lnSpc>
                <a:spcPct val="115000"/>
              </a:lnSpc>
              <a:buClr>
                <a:srgbClr val="0d0d0d"/>
              </a:buClr>
              <a:buFont typeface="Montserrat"/>
              <a:buChar char="●"/>
              <a:tabLst>
                <a:tab algn="l" pos="0"/>
              </a:tabLst>
            </a:pPr>
            <a:r>
              <a:rPr b="0" lang="fr" sz="1500" spc="-1" strike="noStrike">
                <a:solidFill>
                  <a:srgbClr val="0d0d0d"/>
                </a:solidFill>
                <a:highlight>
                  <a:srgbClr val="ffffff"/>
                </a:highlight>
                <a:latin typeface="Montserrat"/>
                <a:ea typeface="Montserrat"/>
              </a:rPr>
              <a:t>Agile repose sur des cycles de développement courts et itératifs,</a:t>
            </a:r>
            <a:endParaRPr b="0" lang="fr-FR" sz="1500" spc="-1" strike="noStrike">
              <a:solidFill>
                <a:srgbClr val="000000"/>
              </a:solidFill>
              <a:latin typeface="Arial"/>
            </a:endParaRPr>
          </a:p>
          <a:p>
            <a:pPr marL="258120" indent="0">
              <a:lnSpc>
                <a:spcPct val="115000"/>
              </a:lnSpc>
              <a:buNone/>
              <a:tabLst>
                <a:tab algn="l" pos="0"/>
              </a:tabLst>
            </a:pPr>
            <a:r>
              <a:rPr b="0" lang="fr" sz="1500" spc="-1" strike="noStrike">
                <a:solidFill>
                  <a:srgbClr val="0d0d0d"/>
                </a:solidFill>
                <a:highlight>
                  <a:srgbClr val="ffffff"/>
                </a:highlight>
                <a:latin typeface="Montserrat"/>
                <a:ea typeface="Montserrat"/>
              </a:rPr>
              <a:t>favorisant l'adaptation rapide aux changements et la collaboration entre les équipes.</a:t>
            </a:r>
            <a:endParaRPr b="0" lang="fr-FR" sz="1500" spc="-1" strike="noStrike">
              <a:solidFill>
                <a:srgbClr val="000000"/>
              </a:solidFill>
              <a:latin typeface="Arial"/>
            </a:endParaRPr>
          </a:p>
          <a:p>
            <a:pPr marL="258120" indent="0">
              <a:lnSpc>
                <a:spcPct val="115000"/>
              </a:lnSpc>
              <a:buNone/>
              <a:tabLst>
                <a:tab algn="l" pos="0"/>
              </a:tabLst>
            </a:pPr>
            <a:endParaRPr b="0" lang="fr-FR" sz="1500" spc="-1" strike="noStrike">
              <a:solidFill>
                <a:srgbClr val="000000"/>
              </a:solidFill>
              <a:latin typeface="Arial"/>
            </a:endParaRPr>
          </a:p>
          <a:p>
            <a:pPr marL="258120" indent="0" algn="ctr">
              <a:lnSpc>
                <a:spcPct val="115000"/>
              </a:lnSpc>
              <a:buNone/>
              <a:tabLst>
                <a:tab algn="l" pos="0"/>
              </a:tabLst>
            </a:pPr>
            <a:r>
              <a:rPr b="0" lang="fr" sz="2000" spc="-1" strike="noStrike">
                <a:solidFill>
                  <a:srgbClr val="0d0d0d"/>
                </a:solidFill>
                <a:highlight>
                  <a:srgbClr val="ffffff"/>
                </a:highlight>
                <a:latin typeface="Montserrat"/>
                <a:ea typeface="Montserrat"/>
              </a:rPr>
              <a:t>Méthodologie Scrum :</a:t>
            </a:r>
            <a:endParaRPr b="0" lang="fr-FR" sz="2000" spc="-1" strike="noStrike">
              <a:solidFill>
                <a:srgbClr val="000000"/>
              </a:solidFill>
              <a:latin typeface="Arial"/>
            </a:endParaRPr>
          </a:p>
          <a:p>
            <a:pPr marL="258120" indent="0">
              <a:lnSpc>
                <a:spcPct val="115000"/>
              </a:lnSpc>
              <a:buNone/>
              <a:tabLst>
                <a:tab algn="l" pos="0"/>
              </a:tabLst>
            </a:pPr>
            <a:endParaRPr b="0" lang="fr-FR" sz="1500" spc="-1" strike="noStrike">
              <a:solidFill>
                <a:srgbClr val="000000"/>
              </a:solidFill>
              <a:latin typeface="Arial"/>
            </a:endParaRPr>
          </a:p>
          <a:p>
            <a:pPr marL="258120" indent="-184680">
              <a:lnSpc>
                <a:spcPct val="115000"/>
              </a:lnSpc>
              <a:buClr>
                <a:srgbClr val="0d0d0d"/>
              </a:buClr>
              <a:buFont typeface="Montserrat"/>
              <a:buChar char="●"/>
              <a:tabLst>
                <a:tab algn="l" pos="0"/>
              </a:tabLst>
            </a:pPr>
            <a:r>
              <a:rPr b="0" lang="fr" sz="1500" spc="-1" strike="noStrike">
                <a:solidFill>
                  <a:srgbClr val="0d0d0d"/>
                </a:solidFill>
                <a:highlight>
                  <a:srgbClr val="ffffff"/>
                </a:highlight>
                <a:latin typeface="Montserrat"/>
                <a:ea typeface="Montserrat"/>
              </a:rPr>
              <a:t>Scrum est un cadre Agile qui structure le travail en sprints de durée fixe (ici 15 jours).</a:t>
            </a:r>
            <a:endParaRPr b="0" lang="fr-FR" sz="1500" spc="-1" strike="noStrike">
              <a:solidFill>
                <a:srgbClr val="000000"/>
              </a:solidFill>
              <a:latin typeface="Arial"/>
            </a:endParaRPr>
          </a:p>
          <a:p>
            <a:pPr marL="258120" indent="0">
              <a:lnSpc>
                <a:spcPct val="115000"/>
              </a:lnSpc>
              <a:buNone/>
              <a:tabLst>
                <a:tab algn="l" pos="0"/>
              </a:tabLst>
            </a:pPr>
            <a:r>
              <a:rPr b="0" lang="fr" sz="1500" spc="-1" strike="noStrike">
                <a:solidFill>
                  <a:srgbClr val="0d0d0d"/>
                </a:solidFill>
                <a:highlight>
                  <a:srgbClr val="ffffff"/>
                </a:highlight>
                <a:latin typeface="Montserrat"/>
                <a:ea typeface="Montserrat"/>
              </a:rPr>
              <a:t>Chaque sprint vise à livrer des fonctionnalités utilisables et testées.</a:t>
            </a:r>
            <a:endParaRPr b="0" lang="fr-FR" sz="1500" spc="-1" strike="noStrike">
              <a:solidFill>
                <a:srgbClr val="000000"/>
              </a:solidFill>
              <a:latin typeface="Arial"/>
            </a:endParaRPr>
          </a:p>
          <a:p>
            <a:pPr marL="258120" indent="0">
              <a:lnSpc>
                <a:spcPct val="115000"/>
              </a:lnSpc>
              <a:buNone/>
              <a:tabLst>
                <a:tab algn="l" pos="0"/>
              </a:tabLst>
            </a:pPr>
            <a:endParaRPr b="0" lang="fr-FR" sz="1500" spc="-1" strike="noStrike">
              <a:solidFill>
                <a:srgbClr val="000000"/>
              </a:solidFill>
              <a:latin typeface="Arial"/>
            </a:endParaRPr>
          </a:p>
          <a:p>
            <a:pPr marL="258120" indent="0" algn="ctr">
              <a:lnSpc>
                <a:spcPct val="115000"/>
              </a:lnSpc>
              <a:buNone/>
              <a:tabLst>
                <a:tab algn="l" pos="0"/>
              </a:tabLst>
            </a:pPr>
            <a:r>
              <a:rPr b="0" lang="fr" sz="2000" spc="-1" strike="noStrike">
                <a:solidFill>
                  <a:srgbClr val="0d0d0d"/>
                </a:solidFill>
                <a:highlight>
                  <a:srgbClr val="ffffff"/>
                </a:highlight>
                <a:latin typeface="Montserrat"/>
                <a:ea typeface="Montserrat"/>
              </a:rPr>
              <a:t>Structuration en sprints :</a:t>
            </a:r>
            <a:endParaRPr b="0" lang="fr-FR" sz="2000" spc="-1" strike="noStrike">
              <a:solidFill>
                <a:srgbClr val="000000"/>
              </a:solidFill>
              <a:latin typeface="Arial"/>
            </a:endParaRPr>
          </a:p>
          <a:p>
            <a:pPr marL="258120" indent="0" algn="ctr">
              <a:lnSpc>
                <a:spcPct val="115000"/>
              </a:lnSpc>
              <a:buNone/>
              <a:tabLst>
                <a:tab algn="l" pos="0"/>
              </a:tabLst>
            </a:pPr>
            <a:endParaRPr b="0" lang="fr-FR" sz="2000" spc="-1" strike="noStrike">
              <a:solidFill>
                <a:srgbClr val="000000"/>
              </a:solidFill>
              <a:latin typeface="Arial"/>
            </a:endParaRPr>
          </a:p>
          <a:p>
            <a:pPr marL="258120" indent="-184680">
              <a:lnSpc>
                <a:spcPct val="115000"/>
              </a:lnSpc>
              <a:buClr>
                <a:srgbClr val="0d0d0d"/>
              </a:buClr>
              <a:buFont typeface="Montserrat"/>
              <a:buChar char="●"/>
              <a:tabLst>
                <a:tab algn="l" pos="0"/>
              </a:tabLst>
            </a:pPr>
            <a:r>
              <a:rPr b="0" lang="fr" sz="1500" spc="-1" strike="noStrike">
                <a:solidFill>
                  <a:srgbClr val="0d0d0d"/>
                </a:solidFill>
                <a:highlight>
                  <a:srgbClr val="ffffff"/>
                </a:highlight>
                <a:latin typeface="Montserrat"/>
                <a:ea typeface="Montserrat"/>
              </a:rPr>
              <a:t>Sprints de 15 jours avec des objectifs clairs à atteindre à la fin de chaque période.</a:t>
            </a:r>
            <a:endParaRPr b="0" lang="fr-FR" sz="1500" spc="-1" strike="noStrike">
              <a:solidFill>
                <a:srgbClr val="000000"/>
              </a:solidFill>
              <a:latin typeface="Arial"/>
            </a:endParaRPr>
          </a:p>
          <a:p>
            <a:pPr marL="258120" indent="-184680">
              <a:lnSpc>
                <a:spcPct val="115000"/>
              </a:lnSpc>
              <a:buClr>
                <a:srgbClr val="0d0d0d"/>
              </a:buClr>
              <a:buFont typeface="Montserrat"/>
              <a:buChar char="●"/>
              <a:tabLst>
                <a:tab algn="l" pos="0"/>
              </a:tabLst>
            </a:pPr>
            <a:r>
              <a:rPr b="0" lang="fr" sz="1500" spc="-1" strike="noStrike">
                <a:solidFill>
                  <a:srgbClr val="0d0d0d"/>
                </a:solidFill>
                <a:highlight>
                  <a:srgbClr val="ffffff"/>
                </a:highlight>
                <a:latin typeface="Montserrat"/>
                <a:ea typeface="Montserrat"/>
              </a:rPr>
              <a:t>Priorisation des tâches via un backlog de produit, avec des user stories organisées par importance.</a:t>
            </a:r>
            <a:endParaRPr b="0" lang="fr-FR" sz="1500" spc="-1" strike="noStrike">
              <a:solidFill>
                <a:srgbClr val="000000"/>
              </a:solidFill>
              <a:latin typeface="Arial"/>
            </a:endParaRPr>
          </a:p>
          <a:p>
            <a:pPr marL="258120" indent="-184680">
              <a:lnSpc>
                <a:spcPct val="115000"/>
              </a:lnSpc>
              <a:buClr>
                <a:srgbClr val="0d0d0d"/>
              </a:buClr>
              <a:buFont typeface="Montserrat"/>
              <a:buChar char="●"/>
              <a:tabLst>
                <a:tab algn="l" pos="0"/>
              </a:tabLst>
            </a:pPr>
            <a:r>
              <a:rPr b="0" lang="fr" sz="1500" spc="-1" strike="noStrike">
                <a:solidFill>
                  <a:srgbClr val="0d0d0d"/>
                </a:solidFill>
                <a:highlight>
                  <a:srgbClr val="ffffff"/>
                </a:highlight>
                <a:latin typeface="Montserrat"/>
                <a:ea typeface="Montserrat"/>
              </a:rPr>
              <a:t>Rôles dans Scrum : Scrum Master, Product Owner, équipe de développement.</a:t>
            </a:r>
            <a:endParaRPr b="0" lang="fr-FR" sz="1500" spc="-1" strike="noStrike">
              <a:solidFill>
                <a:srgbClr val="000000"/>
              </a:solidFill>
              <a:latin typeface="Arial"/>
            </a:endParaRPr>
          </a:p>
          <a:p>
            <a:pPr marL="258120" indent="0">
              <a:lnSpc>
                <a:spcPct val="115000"/>
              </a:lnSpc>
              <a:buNone/>
              <a:tabLst>
                <a:tab algn="l" pos="0"/>
              </a:tabLst>
            </a:pPr>
            <a:endParaRPr b="0" lang="fr-FR" sz="1500" spc="-1" strike="noStrike">
              <a:solidFill>
                <a:srgbClr val="000000"/>
              </a:solidFill>
              <a:latin typeface="Arial"/>
            </a:endParaRPr>
          </a:p>
          <a:p>
            <a:pPr marL="258120" indent="0" algn="ctr">
              <a:lnSpc>
                <a:spcPct val="115000"/>
              </a:lnSpc>
              <a:buNone/>
              <a:tabLst>
                <a:tab algn="l" pos="0"/>
              </a:tabLst>
            </a:pPr>
            <a:r>
              <a:rPr b="0" lang="fr" sz="2000" spc="-1" strike="noStrike">
                <a:solidFill>
                  <a:srgbClr val="0d0d0d"/>
                </a:solidFill>
                <a:highlight>
                  <a:srgbClr val="ffffff"/>
                </a:highlight>
                <a:latin typeface="Montserrat"/>
                <a:ea typeface="Montserrat"/>
              </a:rPr>
              <a:t>Avantages pour Menu Maker :</a:t>
            </a:r>
            <a:endParaRPr b="0" lang="fr-FR" sz="2000" spc="-1" strike="noStrike">
              <a:solidFill>
                <a:srgbClr val="000000"/>
              </a:solidFill>
              <a:latin typeface="Arial"/>
            </a:endParaRPr>
          </a:p>
          <a:p>
            <a:pPr marL="258120" indent="0">
              <a:lnSpc>
                <a:spcPct val="115000"/>
              </a:lnSpc>
              <a:buNone/>
              <a:tabLst>
                <a:tab algn="l" pos="0"/>
              </a:tabLst>
            </a:pPr>
            <a:endParaRPr b="0" lang="fr-FR" sz="1500" spc="-1" strike="noStrike">
              <a:solidFill>
                <a:srgbClr val="000000"/>
              </a:solidFill>
              <a:latin typeface="Arial"/>
            </a:endParaRPr>
          </a:p>
          <a:p>
            <a:pPr marL="258120" indent="-184680">
              <a:lnSpc>
                <a:spcPct val="115000"/>
              </a:lnSpc>
              <a:buClr>
                <a:srgbClr val="0d0d0d"/>
              </a:buClr>
              <a:buFont typeface="Montserrat"/>
              <a:buChar char="●"/>
              <a:tabLst>
                <a:tab algn="l" pos="0"/>
              </a:tabLst>
            </a:pPr>
            <a:r>
              <a:rPr b="0" lang="fr" sz="1500" spc="-1" strike="noStrike">
                <a:solidFill>
                  <a:srgbClr val="0d0d0d"/>
                </a:solidFill>
                <a:highlight>
                  <a:srgbClr val="ffffff"/>
                </a:highlight>
                <a:latin typeface="Montserrat"/>
                <a:ea typeface="Montserrat"/>
              </a:rPr>
              <a:t>Flexibilité : Permet de réagir rapidement aux changements de besoins (ex. nouvelles fonctionnalités ou ajustements).</a:t>
            </a:r>
            <a:endParaRPr b="0" lang="fr-FR" sz="1500" spc="-1" strike="noStrike">
              <a:solidFill>
                <a:srgbClr val="000000"/>
              </a:solidFill>
              <a:latin typeface="Arial"/>
            </a:endParaRPr>
          </a:p>
          <a:p>
            <a:pPr marL="258120" indent="-184680">
              <a:lnSpc>
                <a:spcPct val="115000"/>
              </a:lnSpc>
              <a:buClr>
                <a:srgbClr val="0d0d0d"/>
              </a:buClr>
              <a:buFont typeface="Montserrat"/>
              <a:buChar char="●"/>
              <a:tabLst>
                <a:tab algn="l" pos="0"/>
              </a:tabLst>
            </a:pPr>
            <a:r>
              <a:rPr b="0" lang="fr" sz="1500" spc="-1" strike="noStrike">
                <a:solidFill>
                  <a:srgbClr val="0d0d0d"/>
                </a:solidFill>
                <a:highlight>
                  <a:srgbClr val="ffffff"/>
                </a:highlight>
                <a:latin typeface="Montserrat"/>
                <a:ea typeface="Montserrat"/>
              </a:rPr>
              <a:t>Transparence : Chaque membre de l'équipe connaît l'état d'avancement des tâches et les priorités.</a:t>
            </a:r>
            <a:endParaRPr b="0" lang="fr-FR" sz="1500" spc="-1" strike="noStrike">
              <a:solidFill>
                <a:srgbClr val="000000"/>
              </a:solidFill>
              <a:latin typeface="Arial"/>
            </a:endParaRPr>
          </a:p>
          <a:p>
            <a:pPr marL="258120" indent="-184680">
              <a:lnSpc>
                <a:spcPct val="115000"/>
              </a:lnSpc>
              <a:buClr>
                <a:srgbClr val="0d0d0d"/>
              </a:buClr>
              <a:buFont typeface="Montserrat"/>
              <a:buChar char="●"/>
              <a:tabLst>
                <a:tab algn="l" pos="0"/>
              </a:tabLst>
            </a:pPr>
            <a:r>
              <a:rPr b="0" lang="fr" sz="1500" spc="-1" strike="noStrike">
                <a:solidFill>
                  <a:srgbClr val="0d0d0d"/>
                </a:solidFill>
                <a:highlight>
                  <a:srgbClr val="ffffff"/>
                </a:highlight>
                <a:latin typeface="Montserrat"/>
                <a:ea typeface="Montserrat"/>
              </a:rPr>
              <a:t>Livraison rapide de valeur : Chaque sprint permet de fournir des fonctionnalités utilisables aux utilisateurs,</a:t>
            </a:r>
            <a:endParaRPr b="0" lang="fr-FR" sz="1500" spc="-1" strike="noStrike">
              <a:solidFill>
                <a:srgbClr val="000000"/>
              </a:solidFill>
              <a:latin typeface="Arial"/>
            </a:endParaRPr>
          </a:p>
          <a:p>
            <a:pPr marL="258120" indent="0">
              <a:lnSpc>
                <a:spcPct val="115000"/>
              </a:lnSpc>
              <a:buNone/>
              <a:tabLst>
                <a:tab algn="l" pos="0"/>
              </a:tabLst>
            </a:pPr>
            <a:r>
              <a:rPr b="0" lang="fr" sz="1500" spc="-1" strike="noStrike">
                <a:solidFill>
                  <a:srgbClr val="0d0d0d"/>
                </a:solidFill>
                <a:highlight>
                  <a:srgbClr val="ffffff"/>
                </a:highlight>
                <a:latin typeface="Montserrat"/>
                <a:ea typeface="Montserrat"/>
              </a:rPr>
              <a:t>ce qui permet des retours rapides et une adaptation continue.</a:t>
            </a:r>
            <a:endParaRPr b="0" lang="fr-FR" sz="1500" spc="-1" strike="noStrike">
              <a:solidFill>
                <a:srgbClr val="000000"/>
              </a:solidFill>
              <a:latin typeface="Arial"/>
            </a:endParaRPr>
          </a:p>
          <a:p>
            <a:pPr marL="258120" indent="0">
              <a:lnSpc>
                <a:spcPct val="115000"/>
              </a:lnSpc>
              <a:buNone/>
              <a:tabLst>
                <a:tab algn="l" pos="0"/>
              </a:tabLst>
            </a:pPr>
            <a:endParaRPr b="0" lang="fr-FR" sz="1800" spc="-1" strike="noStrike">
              <a:solidFill>
                <a:srgbClr val="000000"/>
              </a:solidFill>
              <a:latin typeface="Arial"/>
            </a:endParaRPr>
          </a:p>
          <a:p>
            <a:pPr marL="258120" indent="0">
              <a:lnSpc>
                <a:spcPct val="115000"/>
              </a:lnSpc>
              <a:spcBef>
                <a:spcPts val="1199"/>
              </a:spcBef>
              <a:buNone/>
              <a:tabLst>
                <a:tab algn="l" pos="0"/>
              </a:tabLst>
            </a:pPr>
            <a:endParaRPr b="0" lang="fr-FR" sz="1800" spc="-1" strike="noStrike">
              <a:solidFill>
                <a:srgbClr val="000000"/>
              </a:solidFill>
              <a:latin typeface="Arial"/>
            </a:endParaRPr>
          </a:p>
          <a:p>
            <a:pPr marL="258120" indent="0">
              <a:lnSpc>
                <a:spcPct val="115000"/>
              </a:lnSpc>
              <a:spcBef>
                <a:spcPts val="1199"/>
              </a:spcBef>
              <a:spcAft>
                <a:spcPts val="1199"/>
              </a:spcAft>
              <a:buNone/>
              <a:tabLst>
                <a:tab algn="l" pos="0"/>
              </a:tabLst>
            </a:pPr>
            <a:endParaRPr b="0" lang="fr-FR" sz="1800" spc="-1" strike="noStrike">
              <a:solidFill>
                <a:srgbClr val="000000"/>
              </a:solidFill>
              <a:latin typeface="Arial"/>
            </a:endParaRPr>
          </a:p>
        </p:txBody>
      </p:sp>
      <p:sp>
        <p:nvSpPr>
          <p:cNvPr id="101" name="Google Shape;86;p17"/>
          <p:cNvSpPr/>
          <p:nvPr/>
        </p:nvSpPr>
        <p:spPr>
          <a:xfrm>
            <a:off x="-4680" y="0"/>
            <a:ext cx="9151200" cy="23724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pc="-1" strike="noStrike">
              <a:solidFill>
                <a:srgbClr val="000000"/>
              </a:solidFill>
              <a:latin typeface="Arial"/>
              <a:ea typeface="DejaVu Sans"/>
            </a:endParaRPr>
          </a:p>
        </p:txBody>
      </p:sp>
      <p:pic>
        <p:nvPicPr>
          <p:cNvPr id="102" name="Google Shape;87;p17" descr=""/>
          <p:cNvPicPr/>
          <p:nvPr/>
        </p:nvPicPr>
        <p:blipFill>
          <a:blip r:embed="rId1"/>
          <a:stretch/>
        </p:blipFill>
        <p:spPr>
          <a:xfrm>
            <a:off x="8469720" y="0"/>
            <a:ext cx="671760" cy="3380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 descr=""/>
          <p:cNvPicPr/>
          <p:nvPr/>
        </p:nvPicPr>
        <p:blipFill>
          <a:blip r:embed="rId1"/>
          <a:stretch/>
        </p:blipFill>
        <p:spPr>
          <a:xfrm>
            <a:off x="226800" y="512640"/>
            <a:ext cx="8714880" cy="41238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444960"/>
            <a:ext cx="8517960" cy="570240"/>
          </a:xfrm>
          <a:prstGeom prst="rect">
            <a:avLst/>
          </a:prstGeom>
          <a:noFill/>
          <a:ln w="0">
            <a:noFill/>
          </a:ln>
        </p:spPr>
        <p:txBody>
          <a:bodyPr lIns="0" rIns="0" tIns="91440" bIns="91440" anchor="t">
            <a:normAutofit/>
          </a:bodyPr>
          <a:p>
            <a:pPr indent="0">
              <a:lnSpc>
                <a:spcPct val="115000"/>
              </a:lnSpc>
              <a:spcAft>
                <a:spcPts val="1199"/>
              </a:spcAft>
              <a:buNone/>
              <a:tabLst>
                <a:tab algn="l" pos="0"/>
              </a:tabLst>
            </a:pPr>
            <a:r>
              <a:rPr b="0" lang="fr" sz="2000" spc="-1" strike="noStrike">
                <a:solidFill>
                  <a:schemeClr val="dk1"/>
                </a:solidFill>
                <a:latin typeface="Montserrat"/>
                <a:ea typeface="Montserrat"/>
              </a:rPr>
              <a:t>Suivi du projet avec le Kanban</a:t>
            </a:r>
            <a:endParaRPr b="0" lang="fr-FR" sz="2000" spc="-1" strike="noStrike">
              <a:solidFill>
                <a:srgbClr val="000000"/>
              </a:solidFill>
              <a:latin typeface="Arial"/>
            </a:endParaRPr>
          </a:p>
        </p:txBody>
      </p:sp>
      <p:sp>
        <p:nvSpPr>
          <p:cNvPr id="105" name="PlaceHolder 2"/>
          <p:cNvSpPr>
            <a:spLocks noGrp="1"/>
          </p:cNvSpPr>
          <p:nvPr>
            <p:ph/>
          </p:nvPr>
        </p:nvSpPr>
        <p:spPr>
          <a:xfrm>
            <a:off x="300240" y="1152720"/>
            <a:ext cx="8517960" cy="4065480"/>
          </a:xfrm>
          <a:prstGeom prst="rect">
            <a:avLst/>
          </a:prstGeom>
          <a:noFill/>
          <a:ln w="0">
            <a:noFill/>
          </a:ln>
        </p:spPr>
        <p:txBody>
          <a:bodyPr lIns="0" rIns="0" tIns="91440" bIns="91440" anchor="t">
            <a:normAutofit/>
          </a:bodyPr>
          <a:p>
            <a:pPr indent="0">
              <a:lnSpc>
                <a:spcPct val="115000"/>
              </a:lnSpc>
              <a:buNone/>
              <a:tabLst>
                <a:tab algn="l" pos="0"/>
              </a:tabLst>
            </a:pPr>
            <a:endParaRPr b="0" lang="fr-FR" sz="1800" spc="-1" strike="noStrike">
              <a:solidFill>
                <a:srgbClr val="000000"/>
              </a:solidFill>
              <a:latin typeface="Arial"/>
            </a:endParaRPr>
          </a:p>
          <a:p>
            <a:pPr indent="0">
              <a:lnSpc>
                <a:spcPct val="115000"/>
              </a:lnSpc>
              <a:spcBef>
                <a:spcPts val="1199"/>
              </a:spcBef>
              <a:buNone/>
              <a:tabLst>
                <a:tab algn="l" pos="0"/>
              </a:tabLst>
            </a:pPr>
            <a:endParaRPr b="0" lang="fr-FR" sz="1800" spc="-1" strike="noStrike">
              <a:solidFill>
                <a:srgbClr val="000000"/>
              </a:solidFill>
              <a:latin typeface="Arial"/>
            </a:endParaRPr>
          </a:p>
          <a:p>
            <a:pPr marL="457200" indent="0">
              <a:lnSpc>
                <a:spcPct val="115000"/>
              </a:lnSpc>
              <a:spcBef>
                <a:spcPts val="1199"/>
              </a:spcBef>
              <a:spcAft>
                <a:spcPts val="1199"/>
              </a:spcAft>
              <a:buNone/>
              <a:tabLst>
                <a:tab algn="l" pos="0"/>
              </a:tabLst>
            </a:pPr>
            <a:endParaRPr b="0" lang="fr-FR" sz="1800" spc="-1" strike="noStrike">
              <a:solidFill>
                <a:srgbClr val="000000"/>
              </a:solidFill>
              <a:latin typeface="Arial"/>
            </a:endParaRPr>
          </a:p>
        </p:txBody>
      </p:sp>
      <p:sp>
        <p:nvSpPr>
          <p:cNvPr id="106" name="Google Shape;94;p18"/>
          <p:cNvSpPr/>
          <p:nvPr/>
        </p:nvSpPr>
        <p:spPr>
          <a:xfrm>
            <a:off x="434880" y="820440"/>
            <a:ext cx="8318160" cy="4194720"/>
          </a:xfrm>
          <a:prstGeom prst="rect">
            <a:avLst/>
          </a:prstGeom>
          <a:noFill/>
          <a:ln w="0">
            <a:noFill/>
          </a:ln>
        </p:spPr>
        <p:style>
          <a:lnRef idx="0"/>
          <a:fillRef idx="0"/>
          <a:effectRef idx="0"/>
          <a:fontRef idx="minor"/>
        </p:style>
        <p:txBody>
          <a:bodyPr lIns="90000" rIns="90000" tIns="91440" bIns="91440" anchor="t">
            <a:spAutoFit/>
          </a:bodyPr>
          <a:p>
            <a:pPr>
              <a:lnSpc>
                <a:spcPct val="150000"/>
              </a:lnSpc>
            </a:pPr>
            <a:endParaRPr b="0" lang="fr-FR" sz="1300" spc="-1" strike="noStrike">
              <a:solidFill>
                <a:srgbClr val="000000"/>
              </a:solidFill>
              <a:latin typeface="Arial"/>
            </a:endParaRPr>
          </a:p>
          <a:p>
            <a:pPr marL="457200" indent="-324000">
              <a:lnSpc>
                <a:spcPct val="150000"/>
              </a:lnSpc>
              <a:buClr>
                <a:srgbClr val="0d0d0d"/>
              </a:buClr>
              <a:buFont typeface="Montserrat"/>
              <a:buChar char="●"/>
            </a:pPr>
            <a:r>
              <a:rPr b="0" lang="fr" sz="1300" spc="-1" strike="noStrike">
                <a:solidFill>
                  <a:srgbClr val="0d0d0d"/>
                </a:solidFill>
                <a:highlight>
                  <a:srgbClr val="ffffff"/>
                </a:highlight>
                <a:latin typeface="Montserrat"/>
                <a:ea typeface="Montserrat"/>
              </a:rPr>
              <a:t>Suivi des tâches avec Kanban :</a:t>
            </a:r>
            <a:endParaRPr b="0" lang="fr-FR" sz="1300" spc="-1" strike="noStrike">
              <a:solidFill>
                <a:srgbClr val="000000"/>
              </a:solidFill>
              <a:latin typeface="Arial"/>
            </a:endParaRPr>
          </a:p>
          <a:p>
            <a:pPr lvl="2" marL="648000" indent="-216000">
              <a:lnSpc>
                <a:spcPct val="150000"/>
              </a:lnSpc>
              <a:buClr>
                <a:srgbClr val="000000"/>
              </a:buClr>
              <a:buSzPct val="45000"/>
              <a:buFont typeface="Wingdings" charset="2"/>
              <a:buChar char=""/>
            </a:pPr>
            <a:r>
              <a:rPr b="0" lang="fr" sz="900" spc="-1" strike="noStrike">
                <a:solidFill>
                  <a:srgbClr val="0d0d0d"/>
                </a:solidFill>
                <a:highlight>
                  <a:srgbClr val="ffffff"/>
                </a:highlight>
                <a:latin typeface="Montserrat"/>
                <a:ea typeface="Montserrat"/>
              </a:rPr>
              <a:t>User Stories (US) : Chaque US représente une fonctionnalité ou une action à développer (ex. "En tant que restaurateur, je veux pouvoir créer un menu" ou "Exporter un menu vers Deliveroo").</a:t>
            </a:r>
            <a:endParaRPr b="0" lang="fr-FR" sz="900" spc="-1" strike="noStrike">
              <a:solidFill>
                <a:srgbClr val="000000"/>
              </a:solidFill>
              <a:latin typeface="Arial"/>
            </a:endParaRPr>
          </a:p>
          <a:p>
            <a:pPr lvl="2" marL="648000" indent="-216000">
              <a:lnSpc>
                <a:spcPct val="150000"/>
              </a:lnSpc>
              <a:buClr>
                <a:srgbClr val="000000"/>
              </a:buClr>
              <a:buSzPct val="45000"/>
              <a:buFont typeface="Wingdings" charset="2"/>
              <a:buChar char=""/>
            </a:pPr>
            <a:r>
              <a:rPr b="0" lang="fr" sz="900" spc="-1" strike="noStrike">
                <a:solidFill>
                  <a:srgbClr val="0d0d0d"/>
                </a:solidFill>
                <a:highlight>
                  <a:srgbClr val="ffffff"/>
                </a:highlight>
                <a:latin typeface="Montserrat"/>
                <a:ea typeface="Montserrat"/>
              </a:rPr>
              <a:t>Tableau Kanban : Outil visuel qui permet de suivre l'avancement des tâches (To Do, En cours, Fini). Les tâches sont distribuées à chaque membre de l’équipe, avec des colonnes qui représentent l'état d'avancement.</a:t>
            </a:r>
            <a:endParaRPr b="0" lang="fr-FR" sz="900" spc="-1" strike="noStrike">
              <a:solidFill>
                <a:srgbClr val="000000"/>
              </a:solidFill>
              <a:latin typeface="Arial"/>
            </a:endParaRPr>
          </a:p>
          <a:p>
            <a:pPr marL="457200" indent="-324000">
              <a:lnSpc>
                <a:spcPct val="150000"/>
              </a:lnSpc>
              <a:buClr>
                <a:srgbClr val="0d0d0d"/>
              </a:buClr>
              <a:buFont typeface="Montserrat"/>
              <a:buChar char="●"/>
            </a:pPr>
            <a:r>
              <a:rPr b="0" lang="fr" sz="1200" spc="-1" strike="noStrike">
                <a:solidFill>
                  <a:srgbClr val="0d0d0d"/>
                </a:solidFill>
                <a:highlight>
                  <a:srgbClr val="ffffff"/>
                </a:highlight>
                <a:latin typeface="Montserrat"/>
                <a:ea typeface="Montserrat"/>
              </a:rPr>
              <a:t>Fonctionnement :</a:t>
            </a:r>
            <a:endParaRPr b="0" lang="fr-FR" sz="1200" spc="-1" strike="noStrike">
              <a:solidFill>
                <a:srgbClr val="000000"/>
              </a:solidFill>
              <a:latin typeface="Arial"/>
            </a:endParaRPr>
          </a:p>
          <a:p>
            <a:pPr lvl="2" marL="648000" indent="-216000">
              <a:lnSpc>
                <a:spcPct val="150000"/>
              </a:lnSpc>
              <a:buClr>
                <a:srgbClr val="000000"/>
              </a:buClr>
              <a:buSzPct val="45000"/>
              <a:buFont typeface="Wingdings" charset="2"/>
              <a:buChar char=""/>
            </a:pPr>
            <a:r>
              <a:rPr b="0" lang="fr" sz="900" spc="-1" strike="noStrike">
                <a:solidFill>
                  <a:srgbClr val="0d0d0d"/>
                </a:solidFill>
                <a:highlight>
                  <a:srgbClr val="ffffff"/>
                </a:highlight>
                <a:latin typeface="Montserrat"/>
                <a:ea typeface="Montserrat"/>
              </a:rPr>
              <a:t>Colonnes : Chaque tâche est déplacée à travers plusieurs colonnes</a:t>
            </a:r>
            <a:endParaRPr b="0" lang="fr-FR" sz="900" spc="-1" strike="noStrike">
              <a:solidFill>
                <a:srgbClr val="000000"/>
              </a:solidFill>
              <a:latin typeface="Arial"/>
            </a:endParaRPr>
          </a:p>
          <a:p>
            <a:pPr lvl="2" marL="648000" indent="-216000">
              <a:lnSpc>
                <a:spcPct val="150000"/>
              </a:lnSpc>
              <a:buClr>
                <a:srgbClr val="000000"/>
              </a:buClr>
              <a:buSzPct val="45000"/>
              <a:buFont typeface="Wingdings" charset="2"/>
              <a:buChar char=""/>
            </a:pPr>
            <a:r>
              <a:rPr b="0" lang="fr" sz="900" spc="-1" strike="noStrike">
                <a:solidFill>
                  <a:srgbClr val="0d0d0d"/>
                </a:solidFill>
                <a:highlight>
                  <a:srgbClr val="ffffff"/>
                </a:highlight>
                <a:latin typeface="Montserrat"/>
                <a:ea typeface="Montserrat"/>
              </a:rPr>
              <a:t>(ex. « À faire », « En cours », « En review », « Terminé »).</a:t>
            </a:r>
            <a:endParaRPr b="0" lang="fr-FR" sz="900" spc="-1" strike="noStrike">
              <a:solidFill>
                <a:srgbClr val="000000"/>
              </a:solidFill>
              <a:latin typeface="Arial"/>
            </a:endParaRPr>
          </a:p>
          <a:p>
            <a:pPr lvl="2" marL="648000" indent="-216000">
              <a:lnSpc>
                <a:spcPct val="150000"/>
              </a:lnSpc>
              <a:buClr>
                <a:srgbClr val="000000"/>
              </a:buClr>
              <a:buSzPct val="45000"/>
              <a:buFont typeface="Wingdings" charset="2"/>
              <a:buChar char=""/>
            </a:pPr>
            <a:r>
              <a:rPr b="0" lang="fr" sz="900" spc="-1" strike="noStrike">
                <a:solidFill>
                  <a:srgbClr val="0d0d0d"/>
                </a:solidFill>
                <a:highlight>
                  <a:srgbClr val="ffffff"/>
                </a:highlight>
                <a:latin typeface="Montserrat"/>
                <a:ea typeface="Montserrat"/>
              </a:rPr>
              <a:t>Tâches attribuées : Chaque développeur a une liste de tâches spécifiques, facilitant la gestion et la répartition des responsabilités (ex. Front-end vs Back-end).</a:t>
            </a:r>
            <a:endParaRPr b="0" lang="fr-FR" sz="900" spc="-1" strike="noStrike">
              <a:solidFill>
                <a:srgbClr val="000000"/>
              </a:solidFill>
              <a:latin typeface="Arial"/>
            </a:endParaRPr>
          </a:p>
          <a:p>
            <a:pPr lvl="2" marL="648000" indent="-216000">
              <a:lnSpc>
                <a:spcPct val="150000"/>
              </a:lnSpc>
              <a:buClr>
                <a:srgbClr val="000000"/>
              </a:buClr>
              <a:buSzPct val="45000"/>
              <a:buFont typeface="Wingdings" charset="2"/>
              <a:buChar char=""/>
            </a:pPr>
            <a:r>
              <a:rPr b="0" lang="fr" sz="900" spc="-1" strike="noStrike">
                <a:solidFill>
                  <a:srgbClr val="0d0d0d"/>
                </a:solidFill>
                <a:highlight>
                  <a:srgbClr val="ffffff"/>
                </a:highlight>
                <a:latin typeface="Montserrat"/>
                <a:ea typeface="Montserrat"/>
              </a:rPr>
              <a:t>Priorisation des tâches : Les tâches sont priorisées en fonction</a:t>
            </a:r>
            <a:endParaRPr b="0" lang="fr-FR" sz="900" spc="-1" strike="noStrike">
              <a:solidFill>
                <a:srgbClr val="000000"/>
              </a:solidFill>
              <a:latin typeface="Arial"/>
            </a:endParaRPr>
          </a:p>
          <a:p>
            <a:pPr lvl="2" marL="648000" indent="-216000">
              <a:lnSpc>
                <a:spcPct val="150000"/>
              </a:lnSpc>
              <a:buClr>
                <a:srgbClr val="000000"/>
              </a:buClr>
              <a:buSzPct val="45000"/>
              <a:buFont typeface="Wingdings" charset="2"/>
              <a:buChar char=""/>
            </a:pPr>
            <a:r>
              <a:rPr b="0" lang="fr" sz="900" spc="-1" strike="noStrike">
                <a:solidFill>
                  <a:srgbClr val="0d0d0d"/>
                </a:solidFill>
                <a:highlight>
                  <a:srgbClr val="ffffff"/>
                </a:highlight>
                <a:latin typeface="Montserrat"/>
                <a:ea typeface="Montserrat"/>
              </a:rPr>
              <a:t>des user stories et des besoins immédiats du projet.</a:t>
            </a:r>
            <a:endParaRPr b="0" lang="fr-FR" sz="900" spc="-1" strike="noStrike">
              <a:solidFill>
                <a:srgbClr val="000000"/>
              </a:solidFill>
              <a:latin typeface="Arial"/>
            </a:endParaRPr>
          </a:p>
          <a:p>
            <a:pPr marL="457200" indent="-324000">
              <a:lnSpc>
                <a:spcPct val="150000"/>
              </a:lnSpc>
              <a:buClr>
                <a:srgbClr val="0d0d0d"/>
              </a:buClr>
              <a:buFont typeface="Montserrat"/>
              <a:buChar char="●"/>
            </a:pPr>
            <a:r>
              <a:rPr b="0" lang="fr" sz="1300" spc="-1" strike="noStrike">
                <a:solidFill>
                  <a:srgbClr val="0d0d0d"/>
                </a:solidFill>
                <a:highlight>
                  <a:srgbClr val="ffffff"/>
                </a:highlight>
                <a:latin typeface="Montserrat"/>
                <a:ea typeface="Montserrat"/>
              </a:rPr>
              <a:t>Avantages :</a:t>
            </a:r>
            <a:endParaRPr b="0" lang="fr-FR" sz="1300" spc="-1" strike="noStrike">
              <a:solidFill>
                <a:srgbClr val="000000"/>
              </a:solidFill>
              <a:latin typeface="Arial"/>
            </a:endParaRPr>
          </a:p>
          <a:p>
            <a:pPr lvl="3" marL="864000" indent="-216000">
              <a:lnSpc>
                <a:spcPct val="150000"/>
              </a:lnSpc>
              <a:buClr>
                <a:srgbClr val="000000"/>
              </a:buClr>
              <a:buSzPct val="45000"/>
              <a:buFont typeface="Wingdings" charset="2"/>
              <a:buChar char=""/>
            </a:pPr>
            <a:r>
              <a:rPr b="0" lang="fr" sz="900" spc="-1" strike="noStrike">
                <a:solidFill>
                  <a:srgbClr val="0d0d0d"/>
                </a:solidFill>
                <a:highlight>
                  <a:srgbClr val="ffffff"/>
                </a:highlight>
                <a:latin typeface="Montserrat"/>
                <a:ea typeface="Montserrat"/>
              </a:rPr>
              <a:t>Visibilité immédiate : Le tableau permet à toute l'équipe de savoir où en est chaque tâche.</a:t>
            </a:r>
            <a:endParaRPr b="0" lang="fr-FR" sz="900" spc="-1" strike="noStrike">
              <a:solidFill>
                <a:srgbClr val="000000"/>
              </a:solidFill>
              <a:latin typeface="Arial"/>
            </a:endParaRPr>
          </a:p>
          <a:p>
            <a:pPr lvl="3" marL="864000" indent="-216000">
              <a:lnSpc>
                <a:spcPct val="150000"/>
              </a:lnSpc>
              <a:buClr>
                <a:srgbClr val="000000"/>
              </a:buClr>
              <a:buSzPct val="45000"/>
              <a:buFont typeface="Wingdings" charset="2"/>
              <a:buChar char=""/>
            </a:pPr>
            <a:r>
              <a:rPr b="0" lang="fr" sz="900" spc="-1" strike="noStrike">
                <a:solidFill>
                  <a:srgbClr val="0d0d0d"/>
                </a:solidFill>
                <a:highlight>
                  <a:srgbClr val="ffffff"/>
                </a:highlight>
                <a:latin typeface="Montserrat"/>
                <a:ea typeface="Montserrat"/>
              </a:rPr>
              <a:t>Coordination : Facilite la collaboration entre les développeurs front-end et back-end.</a:t>
            </a:r>
            <a:endParaRPr b="0" lang="fr-FR" sz="900" spc="-1" strike="noStrike">
              <a:solidFill>
                <a:srgbClr val="000000"/>
              </a:solidFill>
              <a:latin typeface="Arial"/>
            </a:endParaRPr>
          </a:p>
          <a:p>
            <a:pPr lvl="3" marL="864000" indent="-216000">
              <a:lnSpc>
                <a:spcPct val="150000"/>
              </a:lnSpc>
              <a:buClr>
                <a:srgbClr val="000000"/>
              </a:buClr>
              <a:buSzPct val="45000"/>
              <a:buFont typeface="Wingdings" charset="2"/>
              <a:buChar char=""/>
            </a:pPr>
            <a:r>
              <a:rPr b="0" lang="fr" sz="900" spc="-1" strike="noStrike">
                <a:solidFill>
                  <a:srgbClr val="0d0d0d"/>
                </a:solidFill>
                <a:highlight>
                  <a:srgbClr val="ffffff"/>
                </a:highlight>
                <a:latin typeface="Montserrat"/>
                <a:ea typeface="Montserrat"/>
              </a:rPr>
              <a:t>Suivi de l'avancement : Les parties prenantes peuvent visualiser la progression du projet en temps réel.</a:t>
            </a:r>
            <a:endParaRPr b="0" lang="fr-FR" sz="900" spc="-1" strike="noStrike">
              <a:solidFill>
                <a:srgbClr val="000000"/>
              </a:solidFill>
              <a:latin typeface="Arial"/>
            </a:endParaRPr>
          </a:p>
          <a:p>
            <a:pPr>
              <a:lnSpc>
                <a:spcPct val="100000"/>
              </a:lnSpc>
            </a:pPr>
            <a:r>
              <a:rPr b="0" lang="fr-FR" sz="1800" spc="-1" strike="noStrike" u="sng">
                <a:solidFill>
                  <a:srgbClr val="0097a7"/>
                </a:solidFill>
                <a:uFillTx/>
                <a:latin typeface="Arial"/>
                <a:ea typeface="DejaVu Sans"/>
                <a:hlinkClick r:id="rId1"/>
              </a:rPr>
              <a:t>Lien vers le Kanban</a:t>
            </a:r>
            <a:endParaRPr b="0" lang="fr-FR" sz="1800" spc="-1" strike="noStrike">
              <a:solidFill>
                <a:srgbClr val="000000"/>
              </a:solidFill>
              <a:latin typeface="Arial"/>
            </a:endParaRPr>
          </a:p>
        </p:txBody>
      </p:sp>
      <p:sp>
        <p:nvSpPr>
          <p:cNvPr id="107" name="Google Shape;95;p18"/>
          <p:cNvSpPr/>
          <p:nvPr/>
        </p:nvSpPr>
        <p:spPr>
          <a:xfrm>
            <a:off x="-4680" y="0"/>
            <a:ext cx="9151200" cy="23724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pc="-1" strike="noStrike">
              <a:solidFill>
                <a:srgbClr val="000000"/>
              </a:solidFill>
              <a:latin typeface="Arial"/>
              <a:ea typeface="DejaVu Sans"/>
            </a:endParaRPr>
          </a:p>
        </p:txBody>
      </p:sp>
      <p:pic>
        <p:nvPicPr>
          <p:cNvPr id="108" name="Google Shape;96;p18" descr=""/>
          <p:cNvPicPr/>
          <p:nvPr/>
        </p:nvPicPr>
        <p:blipFill>
          <a:blip r:embed="rId2"/>
          <a:stretch/>
        </p:blipFill>
        <p:spPr>
          <a:xfrm>
            <a:off x="8469720" y="0"/>
            <a:ext cx="671760" cy="3380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17960" cy="570240"/>
          </a:xfrm>
          <a:prstGeom prst="rect">
            <a:avLst/>
          </a:prstGeom>
          <a:noFill/>
          <a:ln w="0">
            <a:noFill/>
          </a:ln>
        </p:spPr>
        <p:txBody>
          <a:bodyPr lIns="0" rIns="0" tIns="91440" bIns="91440" anchor="t">
            <a:normAutofit/>
          </a:bodyPr>
          <a:p>
            <a:pPr indent="0">
              <a:lnSpc>
                <a:spcPct val="115000"/>
              </a:lnSpc>
              <a:spcAft>
                <a:spcPts val="1199"/>
              </a:spcAft>
              <a:buNone/>
              <a:tabLst>
                <a:tab algn="l" pos="0"/>
              </a:tabLst>
            </a:pPr>
            <a:r>
              <a:rPr b="0" lang="fr" sz="1800" spc="-1" strike="noStrike">
                <a:solidFill>
                  <a:schemeClr val="dk1"/>
                </a:solidFill>
                <a:latin typeface="Montserrat"/>
                <a:ea typeface="Montserrat"/>
              </a:rPr>
              <a:t>Spécifications techniques</a:t>
            </a:r>
            <a:endParaRPr b="0" lang="fr-FR" sz="1800" spc="-1" strike="noStrike">
              <a:solidFill>
                <a:srgbClr val="000000"/>
              </a:solidFill>
              <a:latin typeface="Arial"/>
            </a:endParaRPr>
          </a:p>
        </p:txBody>
      </p:sp>
      <p:sp>
        <p:nvSpPr>
          <p:cNvPr id="110" name="PlaceHolder 2"/>
          <p:cNvSpPr>
            <a:spLocks noGrp="1"/>
          </p:cNvSpPr>
          <p:nvPr>
            <p:ph/>
          </p:nvPr>
        </p:nvSpPr>
        <p:spPr>
          <a:xfrm>
            <a:off x="360000" y="1083960"/>
            <a:ext cx="8517960" cy="3413880"/>
          </a:xfrm>
          <a:prstGeom prst="rect">
            <a:avLst/>
          </a:prstGeom>
          <a:noFill/>
          <a:ln w="0">
            <a:noFill/>
          </a:ln>
        </p:spPr>
        <p:txBody>
          <a:bodyPr lIns="0" rIns="0" tIns="91440" bIns="91440" anchor="t">
            <a:normAutofit/>
          </a:bodyPr>
          <a:p>
            <a:pPr indent="0">
              <a:lnSpc>
                <a:spcPct val="115000"/>
              </a:lnSpc>
              <a:buNone/>
              <a:tabLst>
                <a:tab algn="l" pos="0"/>
              </a:tabLst>
            </a:pPr>
            <a:endParaRPr b="0" lang="fr-FR" sz="1800" spc="-1" strike="noStrike">
              <a:solidFill>
                <a:srgbClr val="000000"/>
              </a:solidFill>
              <a:latin typeface="Arial"/>
            </a:endParaRPr>
          </a:p>
          <a:p>
            <a:pPr indent="0">
              <a:lnSpc>
                <a:spcPct val="115000"/>
              </a:lnSpc>
              <a:spcBef>
                <a:spcPts val="1199"/>
              </a:spcBef>
              <a:buNone/>
              <a:tabLst>
                <a:tab algn="l" pos="0"/>
              </a:tabLst>
            </a:pPr>
            <a:endParaRPr b="0" lang="fr-FR" sz="1800" spc="-1" strike="noStrike">
              <a:solidFill>
                <a:srgbClr val="000000"/>
              </a:solidFill>
              <a:latin typeface="Arial"/>
            </a:endParaRPr>
          </a:p>
          <a:p>
            <a:pPr marL="457200" indent="0">
              <a:lnSpc>
                <a:spcPct val="115000"/>
              </a:lnSpc>
              <a:spcBef>
                <a:spcPts val="1199"/>
              </a:spcBef>
              <a:spcAft>
                <a:spcPts val="1199"/>
              </a:spcAft>
              <a:buNone/>
              <a:tabLst>
                <a:tab algn="l" pos="0"/>
              </a:tabLst>
            </a:pPr>
            <a:endParaRPr b="0" lang="fr-FR" sz="1800" spc="-1" strike="noStrike">
              <a:solidFill>
                <a:srgbClr val="000000"/>
              </a:solidFill>
              <a:latin typeface="Arial"/>
            </a:endParaRPr>
          </a:p>
        </p:txBody>
      </p:sp>
      <p:sp>
        <p:nvSpPr>
          <p:cNvPr id="111" name="Google Shape;103;p19"/>
          <p:cNvSpPr/>
          <p:nvPr/>
        </p:nvSpPr>
        <p:spPr>
          <a:xfrm>
            <a:off x="0" y="0"/>
            <a:ext cx="4908960" cy="350280"/>
          </a:xfrm>
          <a:prstGeom prst="rect">
            <a:avLst/>
          </a:prstGeom>
          <a:noFill/>
          <a:ln w="0">
            <a:noFill/>
          </a:ln>
        </p:spPr>
        <p:style>
          <a:lnRef idx="0"/>
          <a:fillRef idx="0"/>
          <a:effectRef idx="0"/>
          <a:fontRef idx="minor"/>
        </p:style>
        <p:txBody>
          <a:bodyPr lIns="90000" rIns="90000" tIns="87840" bIns="87840" anchor="t">
            <a:spAutoFit/>
          </a:bodyPr>
          <a:p>
            <a:pPr>
              <a:lnSpc>
                <a:spcPct val="115000"/>
              </a:lnSpc>
              <a:spcAft>
                <a:spcPts val="1199"/>
              </a:spcAft>
              <a:tabLst>
                <a:tab algn="l" pos="0"/>
              </a:tabLst>
            </a:pPr>
            <a:r>
              <a:rPr b="0" lang="fr" sz="1000" spc="-1" strike="noStrike">
                <a:solidFill>
                  <a:schemeClr val="dk2"/>
                </a:solidFill>
                <a:latin typeface="Montserrat"/>
                <a:ea typeface="Montserrat"/>
              </a:rPr>
              <a:t>Présentation de l’usage du no-code</a:t>
            </a:r>
            <a:endParaRPr b="0" lang="fr-FR" sz="1000" spc="-1" strike="noStrike">
              <a:solidFill>
                <a:srgbClr val="000000"/>
              </a:solidFill>
              <a:latin typeface="Arial"/>
            </a:endParaRPr>
          </a:p>
        </p:txBody>
      </p:sp>
      <p:sp>
        <p:nvSpPr>
          <p:cNvPr id="112" name="Google Shape;104;p19"/>
          <p:cNvSpPr/>
          <p:nvPr/>
        </p:nvSpPr>
        <p:spPr>
          <a:xfrm>
            <a:off x="434880" y="900000"/>
            <a:ext cx="8318160" cy="4313880"/>
          </a:xfrm>
          <a:prstGeom prst="rect">
            <a:avLst/>
          </a:prstGeom>
          <a:noFill/>
          <a:ln w="0">
            <a:noFill/>
          </a:ln>
        </p:spPr>
        <p:style>
          <a:lnRef idx="0"/>
          <a:fillRef idx="0"/>
          <a:effectRef idx="0"/>
          <a:fontRef idx="minor"/>
        </p:style>
        <p:txBody>
          <a:bodyPr lIns="90000" rIns="90000" tIns="91440" bIns="91440" anchor="t">
            <a:spAutoFit/>
          </a:bodyPr>
          <a:p>
            <a:pPr marL="457200" indent="-324000">
              <a:lnSpc>
                <a:spcPct val="150000"/>
              </a:lnSpc>
              <a:buClr>
                <a:srgbClr val="0d0d0d"/>
              </a:buClr>
              <a:buFont typeface="Montserrat"/>
              <a:buChar char="●"/>
            </a:pPr>
            <a:r>
              <a:rPr b="0" lang="fr" sz="1000" spc="-1" strike="noStrike">
                <a:solidFill>
                  <a:srgbClr val="0d0d0d"/>
                </a:solidFill>
                <a:highlight>
                  <a:srgbClr val="ffffff"/>
                </a:highlight>
                <a:latin typeface="Montserrat"/>
                <a:ea typeface="Montserrat"/>
              </a:rPr>
              <a:t>Langages :</a:t>
            </a:r>
            <a:endParaRPr b="0" lang="fr-FR" sz="1000" spc="-1" strike="noStrike">
              <a:solidFill>
                <a:srgbClr val="000000"/>
              </a:solidFill>
              <a:latin typeface="Arial"/>
            </a:endParaRPr>
          </a:p>
          <a:p>
            <a:pPr lvl="2" marL="648000" indent="-216000">
              <a:lnSpc>
                <a:spcPct val="150000"/>
              </a:lnSpc>
              <a:buClr>
                <a:srgbClr val="000000"/>
              </a:buClr>
              <a:buSzPct val="45000"/>
              <a:buFont typeface="Wingdings" charset="2"/>
              <a:buChar char=""/>
            </a:pPr>
            <a:r>
              <a:rPr b="0" lang="fr" sz="1000" spc="-1" strike="noStrike">
                <a:solidFill>
                  <a:srgbClr val="0d0d0d"/>
                </a:solidFill>
                <a:highlight>
                  <a:srgbClr val="ffffff"/>
                </a:highlight>
                <a:latin typeface="Montserrat"/>
                <a:ea typeface="Montserrat"/>
              </a:rPr>
              <a:t>Back-end : Node.js avec Express.js pour créer l'API RESTful.</a:t>
            </a:r>
            <a:endParaRPr b="0" lang="fr-FR" sz="1000" spc="-1" strike="noStrike">
              <a:solidFill>
                <a:srgbClr val="000000"/>
              </a:solidFill>
              <a:latin typeface="Arial"/>
            </a:endParaRPr>
          </a:p>
          <a:p>
            <a:pPr lvl="2" marL="648000" indent="-216000">
              <a:lnSpc>
                <a:spcPct val="150000"/>
              </a:lnSpc>
              <a:buClr>
                <a:srgbClr val="000000"/>
              </a:buClr>
              <a:buSzPct val="45000"/>
              <a:buFont typeface="Wingdings" charset="2"/>
              <a:buChar char=""/>
            </a:pPr>
            <a:r>
              <a:rPr b="0" lang="fr" sz="1000" spc="-1" strike="noStrike">
                <a:solidFill>
                  <a:srgbClr val="0d0d0d"/>
                </a:solidFill>
                <a:highlight>
                  <a:srgbClr val="ffffff"/>
                </a:highlight>
                <a:latin typeface="Montserrat"/>
                <a:ea typeface="Montserrat"/>
              </a:rPr>
              <a:t>Front-end : React.js pour le développement de l'interface utilisateur.</a:t>
            </a:r>
            <a:endParaRPr b="0" lang="fr-FR" sz="1000" spc="-1" strike="noStrike">
              <a:solidFill>
                <a:srgbClr val="000000"/>
              </a:solidFill>
              <a:latin typeface="Arial"/>
            </a:endParaRPr>
          </a:p>
          <a:p>
            <a:pPr marL="457200" indent="-324000">
              <a:lnSpc>
                <a:spcPct val="150000"/>
              </a:lnSpc>
              <a:buClr>
                <a:srgbClr val="0d0d0d"/>
              </a:buClr>
              <a:buFont typeface="Montserrat"/>
              <a:buChar char="●"/>
            </a:pPr>
            <a:r>
              <a:rPr b="0" lang="fr" sz="1000" spc="-1" strike="noStrike">
                <a:solidFill>
                  <a:srgbClr val="0d0d0d"/>
                </a:solidFill>
                <a:highlight>
                  <a:srgbClr val="ffffff"/>
                </a:highlight>
                <a:latin typeface="Montserrat"/>
                <a:ea typeface="Montserrat"/>
              </a:rPr>
              <a:t>Base de données :</a:t>
            </a:r>
            <a:endParaRPr b="0" lang="fr-FR" sz="1000" spc="-1" strike="noStrike">
              <a:solidFill>
                <a:srgbClr val="000000"/>
              </a:solidFill>
              <a:latin typeface="Arial"/>
            </a:endParaRPr>
          </a:p>
          <a:p>
            <a:pPr lvl="2" marL="648000" indent="-216000">
              <a:lnSpc>
                <a:spcPct val="150000"/>
              </a:lnSpc>
              <a:buClr>
                <a:srgbClr val="000000"/>
              </a:buClr>
              <a:buSzPct val="45000"/>
              <a:buFont typeface="Wingdings" charset="2"/>
              <a:buChar char=""/>
            </a:pPr>
            <a:r>
              <a:rPr b="0" lang="fr" sz="1000" spc="-1" strike="noStrike">
                <a:solidFill>
                  <a:srgbClr val="0d0d0d"/>
                </a:solidFill>
                <a:highlight>
                  <a:srgbClr val="ffffff"/>
                </a:highlight>
                <a:latin typeface="Montserrat"/>
                <a:ea typeface="Montserrat"/>
              </a:rPr>
              <a:t>SQL (MySQL) pour stocker les informations des utilisateurs, des menus, et des catégories de plats.</a:t>
            </a:r>
            <a:endParaRPr b="0" lang="fr-FR" sz="1000" spc="-1" strike="noStrike">
              <a:solidFill>
                <a:srgbClr val="000000"/>
              </a:solidFill>
              <a:latin typeface="Arial"/>
            </a:endParaRPr>
          </a:p>
          <a:p>
            <a:pPr marL="457200" indent="-324000">
              <a:lnSpc>
                <a:spcPct val="150000"/>
              </a:lnSpc>
              <a:buClr>
                <a:srgbClr val="0d0d0d"/>
              </a:buClr>
              <a:buFont typeface="Montserrat"/>
              <a:buChar char="●"/>
            </a:pPr>
            <a:r>
              <a:rPr b="0" lang="fr" sz="1000" spc="-1" strike="noStrike">
                <a:solidFill>
                  <a:srgbClr val="0d0d0d"/>
                </a:solidFill>
                <a:highlight>
                  <a:srgbClr val="ffffff"/>
                </a:highlight>
                <a:latin typeface="Montserrat"/>
                <a:ea typeface="Montserrat"/>
              </a:rPr>
              <a:t>Authentification :</a:t>
            </a:r>
            <a:endParaRPr b="0" lang="fr-FR" sz="1000" spc="-1" strike="noStrike">
              <a:solidFill>
                <a:srgbClr val="000000"/>
              </a:solidFill>
              <a:latin typeface="Arial"/>
            </a:endParaRPr>
          </a:p>
          <a:p>
            <a:pPr lvl="2" marL="648000" indent="-216000">
              <a:lnSpc>
                <a:spcPct val="150000"/>
              </a:lnSpc>
              <a:buClr>
                <a:srgbClr val="000000"/>
              </a:buClr>
              <a:buSzPct val="45000"/>
              <a:buFont typeface="Wingdings" charset="2"/>
              <a:buChar char=""/>
            </a:pPr>
            <a:r>
              <a:rPr b="0" lang="fr" sz="1000" spc="-1" strike="noStrike">
                <a:solidFill>
                  <a:srgbClr val="0d0d0d"/>
                </a:solidFill>
                <a:highlight>
                  <a:srgbClr val="ffffff"/>
                </a:highlight>
                <a:latin typeface="Montserrat"/>
                <a:ea typeface="Montserrat"/>
              </a:rPr>
              <a:t>Token d'authentification par email pour simplifier la gestion des comptes utilisateurs.</a:t>
            </a:r>
            <a:endParaRPr b="0" lang="fr-FR" sz="1000" spc="-1" strike="noStrike">
              <a:solidFill>
                <a:srgbClr val="000000"/>
              </a:solidFill>
              <a:latin typeface="Arial"/>
            </a:endParaRPr>
          </a:p>
          <a:p>
            <a:pPr marL="457200" indent="-324000">
              <a:lnSpc>
                <a:spcPct val="150000"/>
              </a:lnSpc>
              <a:buClr>
                <a:srgbClr val="0d0d0d"/>
              </a:buClr>
              <a:buFont typeface="Montserrat"/>
              <a:buChar char="●"/>
            </a:pPr>
            <a:r>
              <a:rPr b="0" lang="fr" sz="1000" spc="-1" strike="noStrike">
                <a:solidFill>
                  <a:srgbClr val="0d0d0d"/>
                </a:solidFill>
                <a:highlight>
                  <a:srgbClr val="ffffff"/>
                </a:highlight>
                <a:latin typeface="Montserrat"/>
                <a:ea typeface="Montserrat"/>
              </a:rPr>
              <a:t>API :</a:t>
            </a:r>
            <a:endParaRPr b="0" lang="fr-FR" sz="1000" spc="-1" strike="noStrike">
              <a:solidFill>
                <a:srgbClr val="000000"/>
              </a:solidFill>
              <a:latin typeface="Arial"/>
            </a:endParaRPr>
          </a:p>
          <a:p>
            <a:pPr lvl="2" marL="648000" indent="-216000">
              <a:lnSpc>
                <a:spcPct val="150000"/>
              </a:lnSpc>
              <a:buClr>
                <a:srgbClr val="000000"/>
              </a:buClr>
              <a:buSzPct val="45000"/>
              <a:buFont typeface="Wingdings" charset="2"/>
              <a:buChar char=""/>
            </a:pPr>
            <a:r>
              <a:rPr b="0" lang="fr" sz="1000" spc="-1" strike="noStrike">
                <a:solidFill>
                  <a:srgbClr val="0d0d0d"/>
                </a:solidFill>
                <a:highlight>
                  <a:srgbClr val="ffffff"/>
                </a:highlight>
                <a:latin typeface="Montserrat"/>
                <a:ea typeface="Montserrat"/>
              </a:rPr>
              <a:t>API RESTful pour la gestion des données (menus, catégories, utilisateurs) et pour l'intégration avec Deliveroo et Instagram.</a:t>
            </a:r>
            <a:endParaRPr b="0" lang="fr-FR" sz="1000" spc="-1" strike="noStrike">
              <a:solidFill>
                <a:srgbClr val="000000"/>
              </a:solidFill>
              <a:latin typeface="Arial"/>
            </a:endParaRPr>
          </a:p>
          <a:p>
            <a:pPr marL="457200" indent="-324000">
              <a:lnSpc>
                <a:spcPct val="150000"/>
              </a:lnSpc>
              <a:buClr>
                <a:srgbClr val="0d0d0d"/>
              </a:buClr>
              <a:buFont typeface="Montserrat"/>
              <a:buChar char="●"/>
            </a:pPr>
            <a:r>
              <a:rPr b="0" lang="fr" sz="1000" spc="-1" strike="noStrike">
                <a:solidFill>
                  <a:srgbClr val="0d0d0d"/>
                </a:solidFill>
                <a:highlight>
                  <a:srgbClr val="ffffff"/>
                </a:highlight>
                <a:latin typeface="Montserrat"/>
                <a:ea typeface="Montserrat"/>
              </a:rPr>
              <a:t>Vulgarisation d'une spécification clé - API RESTful :</a:t>
            </a:r>
            <a:endParaRPr b="0" lang="fr-FR" sz="1000" spc="-1" strike="noStrike">
              <a:solidFill>
                <a:srgbClr val="000000"/>
              </a:solidFill>
              <a:latin typeface="Arial"/>
            </a:endParaRPr>
          </a:p>
          <a:p>
            <a:pPr lvl="2" marL="648000" indent="-216000">
              <a:lnSpc>
                <a:spcPct val="150000"/>
              </a:lnSpc>
              <a:buClr>
                <a:srgbClr val="000000"/>
              </a:buClr>
              <a:buSzPct val="45000"/>
              <a:buFont typeface="Wingdings" charset="2"/>
              <a:buChar char=""/>
            </a:pPr>
            <a:r>
              <a:rPr b="0" lang="fr" sz="1000" spc="-1" strike="noStrike">
                <a:solidFill>
                  <a:srgbClr val="0d0d0d"/>
                </a:solidFill>
                <a:highlight>
                  <a:srgbClr val="ffffff"/>
                </a:highlight>
                <a:latin typeface="Montserrat"/>
                <a:ea typeface="Montserrat"/>
              </a:rPr>
              <a:t>Qu'est-ce qu'une API RESTful ? C'est une interface qui permet à différentes parties de l'application de communiquer entre elles. Par exemple, lorsque l'utilisateur clique pour ajouter un plat, une requête est envoyée au serveur via l'API pour ajouter ce plat dans la base de données.</a:t>
            </a:r>
            <a:endParaRPr b="0" lang="fr-FR" sz="1000" spc="-1" strike="noStrike">
              <a:solidFill>
                <a:srgbClr val="000000"/>
              </a:solidFill>
              <a:latin typeface="Arial"/>
            </a:endParaRPr>
          </a:p>
          <a:p>
            <a:pPr lvl="2" marL="648000" indent="-216000">
              <a:lnSpc>
                <a:spcPct val="150000"/>
              </a:lnSpc>
              <a:buClr>
                <a:srgbClr val="000000"/>
              </a:buClr>
              <a:buSzPct val="45000"/>
              <a:buFont typeface="Wingdings" charset="2"/>
              <a:buChar char=""/>
            </a:pPr>
            <a:r>
              <a:rPr b="0" lang="fr" sz="1000" spc="-1" strike="noStrike">
                <a:solidFill>
                  <a:srgbClr val="0d0d0d"/>
                </a:solidFill>
                <a:highlight>
                  <a:srgbClr val="ffffff"/>
                </a:highlight>
                <a:latin typeface="Montserrat"/>
                <a:ea typeface="Montserrat"/>
              </a:rPr>
              <a:t>Pourquoi c'est important ? L'API RESTful permet à l'application d'être modulable et extensible, et de se connecter facilement à d'autres services comme Deliveroo pour diffuser les menus.</a:t>
            </a:r>
            <a:endParaRPr b="0" lang="fr-FR" sz="1000" spc="-1" strike="noStrike">
              <a:solidFill>
                <a:srgbClr val="000000"/>
              </a:solidFill>
              <a:latin typeface="Arial"/>
            </a:endParaRPr>
          </a:p>
          <a:p>
            <a:pPr>
              <a:lnSpc>
                <a:spcPct val="115000"/>
              </a:lnSpc>
              <a:tabLst>
                <a:tab algn="l" pos="0"/>
              </a:tabLst>
            </a:pPr>
            <a:endParaRPr b="0" lang="fr-FR" sz="1000" spc="-1" strike="noStrike">
              <a:solidFill>
                <a:srgbClr val="000000"/>
              </a:solidFill>
              <a:latin typeface="Arial"/>
            </a:endParaRPr>
          </a:p>
          <a:p>
            <a:pPr>
              <a:lnSpc>
                <a:spcPct val="100000"/>
              </a:lnSpc>
              <a:spcBef>
                <a:spcPts val="1199"/>
              </a:spcBef>
              <a:tabLst>
                <a:tab algn="l" pos="0"/>
              </a:tabLst>
            </a:pPr>
            <a:endParaRPr b="0" lang="fr-FR" sz="1000" spc="-1" strike="noStrike">
              <a:solidFill>
                <a:srgbClr val="000000"/>
              </a:solidFill>
              <a:latin typeface="Arial"/>
            </a:endParaRPr>
          </a:p>
        </p:txBody>
      </p:sp>
      <p:sp>
        <p:nvSpPr>
          <p:cNvPr id="113" name="Google Shape;105;p19"/>
          <p:cNvSpPr/>
          <p:nvPr/>
        </p:nvSpPr>
        <p:spPr>
          <a:xfrm>
            <a:off x="-4680" y="0"/>
            <a:ext cx="9151200" cy="237240"/>
          </a:xfrm>
          <a:prstGeom prst="rect">
            <a:avLst/>
          </a:prstGeom>
          <a:solidFill>
            <a:srgbClr val="fce5cd"/>
          </a:solidFill>
          <a:ln w="9525">
            <a:solidFill>
              <a:srgbClr val="f7edd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fr-FR" sz="1400" spc="-1" strike="noStrike">
              <a:solidFill>
                <a:srgbClr val="000000"/>
              </a:solidFill>
              <a:latin typeface="Arial"/>
              <a:ea typeface="DejaVu Sans"/>
            </a:endParaRPr>
          </a:p>
        </p:txBody>
      </p:sp>
      <p:pic>
        <p:nvPicPr>
          <p:cNvPr id="114" name="Google Shape;106;p19" descr=""/>
          <p:cNvPicPr/>
          <p:nvPr/>
        </p:nvPicPr>
        <p:blipFill>
          <a:blip r:embed="rId1"/>
          <a:stretch/>
        </p:blipFill>
        <p:spPr>
          <a:xfrm>
            <a:off x="8469720" y="0"/>
            <a:ext cx="671760" cy="338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
          <p:cNvSpPr txBox="1"/>
          <p:nvPr/>
        </p:nvSpPr>
        <p:spPr>
          <a:xfrm>
            <a:off x="2520000" y="180000"/>
            <a:ext cx="5400000" cy="657360"/>
          </a:xfrm>
          <a:prstGeom prst="rect">
            <a:avLst/>
          </a:prstGeom>
          <a:noFill/>
          <a:ln w="0">
            <a:noFill/>
          </a:ln>
        </p:spPr>
        <p:txBody>
          <a:bodyPr lIns="90000" rIns="90000" tIns="45000" bIns="45000" anchor="t">
            <a:noAutofit/>
          </a:bodyPr>
          <a:p>
            <a:r>
              <a:rPr b="0" lang="fr-FR" sz="4000" spc="-1" strike="noStrike">
                <a:solidFill>
                  <a:srgbClr val="000000"/>
                </a:solidFill>
                <a:latin typeface="Arial"/>
              </a:rPr>
              <a:t>SQL VS NOSQL</a:t>
            </a:r>
            <a:endParaRPr b="0" lang="fr-FR" sz="4000" spc="-1" strike="noStrike">
              <a:solidFill>
                <a:srgbClr val="000000"/>
              </a:solidFill>
              <a:latin typeface="Arial"/>
            </a:endParaRPr>
          </a:p>
        </p:txBody>
      </p:sp>
      <p:pic>
        <p:nvPicPr>
          <p:cNvPr id="116" name="" descr=""/>
          <p:cNvPicPr/>
          <p:nvPr/>
        </p:nvPicPr>
        <p:blipFill>
          <a:blip r:embed="rId1"/>
          <a:stretch/>
        </p:blipFill>
        <p:spPr>
          <a:xfrm>
            <a:off x="1483920" y="837360"/>
            <a:ext cx="5716080" cy="42339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1208</TotalTime>
  <Application>LibreOffice/7.5.5.2$Windows_X86_64 LibreOffice_project/ca8fe7424262805f223b9a2334bc7181abbcbf5e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2024-10-02T14:52:49Z</dcterms:modified>
  <cp:revision>43</cp:revision>
  <dc:subject/>
  <dc:title/>
</cp:coreProperties>
</file>

<file path=docProps/custom.xml><?xml version="1.0" encoding="utf-8"?>
<Properties xmlns="http://schemas.openxmlformats.org/officeDocument/2006/custom-properties" xmlns:vt="http://schemas.openxmlformats.org/officeDocument/2006/docPropsVTypes"/>
</file>