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slideLayouts/slideLayout2.xml" ContentType="application/vnd.openxmlformats-officedocument.presentationml.slideLayout+xml"/>
  <Override PartName="/ppt/theme/theme2.xml" ContentType="application/vnd.openxmlformats-officedocument.theme+xml"/>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6" r:id="rId3"/>
  </p:sldIdLst>
  <p:sldSz cx="27432000" cy="36576000"/>
  <p:notesSz cx="6858000" cy="9144000"/>
  <p:defaultTextStyle>
    <a:defPPr>
      <a:defRPr lang="en-US"/>
    </a:defPPr>
    <a:lvl1pPr marL="0" algn="l" defTabSz="3765366" rtl="0" eaLnBrk="1" latinLnBrk="0" hangingPunct="1">
      <a:defRPr sz="7400" kern="1200">
        <a:solidFill>
          <a:schemeClr val="tx1"/>
        </a:solidFill>
        <a:latin typeface="+mn-lt"/>
        <a:ea typeface="+mn-ea"/>
        <a:cs typeface="+mn-cs"/>
      </a:defRPr>
    </a:lvl1pPr>
    <a:lvl2pPr marL="1882684" algn="l" defTabSz="3765366" rtl="0" eaLnBrk="1" latinLnBrk="0" hangingPunct="1">
      <a:defRPr sz="7400" kern="1200">
        <a:solidFill>
          <a:schemeClr val="tx1"/>
        </a:solidFill>
        <a:latin typeface="+mn-lt"/>
        <a:ea typeface="+mn-ea"/>
        <a:cs typeface="+mn-cs"/>
      </a:defRPr>
    </a:lvl2pPr>
    <a:lvl3pPr marL="3765366" algn="l" defTabSz="3765366" rtl="0" eaLnBrk="1" latinLnBrk="0" hangingPunct="1">
      <a:defRPr sz="7400" kern="1200">
        <a:solidFill>
          <a:schemeClr val="tx1"/>
        </a:solidFill>
        <a:latin typeface="+mn-lt"/>
        <a:ea typeface="+mn-ea"/>
        <a:cs typeface="+mn-cs"/>
      </a:defRPr>
    </a:lvl3pPr>
    <a:lvl4pPr marL="5648049" algn="l" defTabSz="3765366" rtl="0" eaLnBrk="1" latinLnBrk="0" hangingPunct="1">
      <a:defRPr sz="7400" kern="1200">
        <a:solidFill>
          <a:schemeClr val="tx1"/>
        </a:solidFill>
        <a:latin typeface="+mn-lt"/>
        <a:ea typeface="+mn-ea"/>
        <a:cs typeface="+mn-cs"/>
      </a:defRPr>
    </a:lvl4pPr>
    <a:lvl5pPr marL="7530731" algn="l" defTabSz="3765366" rtl="0" eaLnBrk="1" latinLnBrk="0" hangingPunct="1">
      <a:defRPr sz="7400" kern="1200">
        <a:solidFill>
          <a:schemeClr val="tx1"/>
        </a:solidFill>
        <a:latin typeface="+mn-lt"/>
        <a:ea typeface="+mn-ea"/>
        <a:cs typeface="+mn-cs"/>
      </a:defRPr>
    </a:lvl5pPr>
    <a:lvl6pPr marL="9413415" algn="l" defTabSz="3765366" rtl="0" eaLnBrk="1" latinLnBrk="0" hangingPunct="1">
      <a:defRPr sz="7400" kern="1200">
        <a:solidFill>
          <a:schemeClr val="tx1"/>
        </a:solidFill>
        <a:latin typeface="+mn-lt"/>
        <a:ea typeface="+mn-ea"/>
        <a:cs typeface="+mn-cs"/>
      </a:defRPr>
    </a:lvl6pPr>
    <a:lvl7pPr marL="11296099" algn="l" defTabSz="3765366" rtl="0" eaLnBrk="1" latinLnBrk="0" hangingPunct="1">
      <a:defRPr sz="7400" kern="1200">
        <a:solidFill>
          <a:schemeClr val="tx1"/>
        </a:solidFill>
        <a:latin typeface="+mn-lt"/>
        <a:ea typeface="+mn-ea"/>
        <a:cs typeface="+mn-cs"/>
      </a:defRPr>
    </a:lvl7pPr>
    <a:lvl8pPr marL="13178781" algn="l" defTabSz="3765366" rtl="0" eaLnBrk="1" latinLnBrk="0" hangingPunct="1">
      <a:defRPr sz="7400" kern="1200">
        <a:solidFill>
          <a:schemeClr val="tx1"/>
        </a:solidFill>
        <a:latin typeface="+mn-lt"/>
        <a:ea typeface="+mn-ea"/>
        <a:cs typeface="+mn-cs"/>
      </a:defRPr>
    </a:lvl8pPr>
    <a:lvl9pPr marL="15061465" algn="l" defTabSz="3765366" rtl="0" eaLnBrk="1" latinLnBrk="0" hangingPunct="1">
      <a:defRPr sz="74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687">
          <p15:clr>
            <a:srgbClr val="A4A3A4"/>
          </p15:clr>
        </p15:guide>
        <p15:guide id="2" orient="horz" pos="320">
          <p15:clr>
            <a:srgbClr val="A4A3A4"/>
          </p15:clr>
        </p15:guide>
        <p15:guide id="3" orient="horz" pos="22400">
          <p15:clr>
            <a:srgbClr val="A4A3A4"/>
          </p15:clr>
        </p15:guide>
        <p15:guide id="4" orient="horz">
          <p15:clr>
            <a:srgbClr val="A4A3A4"/>
          </p15:clr>
        </p15:guide>
        <p15:guide id="5" pos="364">
          <p15:clr>
            <a:srgbClr val="A4A3A4"/>
          </p15:clr>
        </p15:guide>
        <p15:guide id="6" pos="16918">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48" autoAdjust="0"/>
    <p:restoredTop sz="94707" autoAdjust="0"/>
  </p:normalViewPr>
  <p:slideViewPr>
    <p:cSldViewPr snapToGrid="0" snapToObjects="1" showGuides="1">
      <p:cViewPr>
        <p:scale>
          <a:sx n="25" d="100"/>
          <a:sy n="25" d="100"/>
        </p:scale>
        <p:origin x="-2080" y="-24"/>
      </p:cViewPr>
      <p:guideLst>
        <p:guide orient="horz" pos="3687"/>
        <p:guide orient="horz" pos="320"/>
        <p:guide orient="horz" pos="22400"/>
        <p:guide orient="horz"/>
        <p:guide pos="364"/>
        <p:guide pos="1691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273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1.xml"/><Relationship Id="rId4" Type="http://schemas.openxmlformats.org/officeDocument/2006/relationships/notesMaster" Target="notesMasters/notesMaster1.xml"/><Relationship Id="rId5" Type="http://schemas.openxmlformats.org/officeDocument/2006/relationships/handoutMaster" Target="handoutMasters/handoutMaster1.xml"/><Relationship Id="rId6" Type="http://schemas.openxmlformats.org/officeDocument/2006/relationships/printerSettings" Target="printerSettings/printerSettings1.bin"/><Relationship Id="rId7" Type="http://schemas.openxmlformats.org/officeDocument/2006/relationships/commentAuthors" Target="commentAuthors.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4/25/16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15330066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4/25/16</a:t>
            </a:fld>
            <a:endParaRPr lang="en-US" dirty="0"/>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675050545"/>
      </p:ext>
    </p:extLst>
  </p:cSld>
  <p:clrMap bg1="lt1" tx1="dk1" bg2="lt2" tx2="dk2" accent1="accent1" accent2="accent2" accent3="accent3" accent4="accent4" accent5="accent5" accent6="accent6" hlink="hlink" folHlink="folHlink"/>
  <p:notesStyle>
    <a:lvl1pPr marL="0" algn="l" defTabSz="3765366" rtl="0" eaLnBrk="1" latinLnBrk="0" hangingPunct="1">
      <a:defRPr sz="5000" kern="1200">
        <a:solidFill>
          <a:schemeClr val="tx1"/>
        </a:solidFill>
        <a:latin typeface="+mn-lt"/>
        <a:ea typeface="+mn-ea"/>
        <a:cs typeface="+mn-cs"/>
      </a:defRPr>
    </a:lvl1pPr>
    <a:lvl2pPr marL="1882684" algn="l" defTabSz="3765366" rtl="0" eaLnBrk="1" latinLnBrk="0" hangingPunct="1">
      <a:defRPr sz="5000" kern="1200">
        <a:solidFill>
          <a:schemeClr val="tx1"/>
        </a:solidFill>
        <a:latin typeface="+mn-lt"/>
        <a:ea typeface="+mn-ea"/>
        <a:cs typeface="+mn-cs"/>
      </a:defRPr>
    </a:lvl2pPr>
    <a:lvl3pPr marL="3765366" algn="l" defTabSz="3765366" rtl="0" eaLnBrk="1" latinLnBrk="0" hangingPunct="1">
      <a:defRPr sz="5000" kern="1200">
        <a:solidFill>
          <a:schemeClr val="tx1"/>
        </a:solidFill>
        <a:latin typeface="+mn-lt"/>
        <a:ea typeface="+mn-ea"/>
        <a:cs typeface="+mn-cs"/>
      </a:defRPr>
    </a:lvl3pPr>
    <a:lvl4pPr marL="5648049" algn="l" defTabSz="3765366" rtl="0" eaLnBrk="1" latinLnBrk="0" hangingPunct="1">
      <a:defRPr sz="5000" kern="1200">
        <a:solidFill>
          <a:schemeClr val="tx1"/>
        </a:solidFill>
        <a:latin typeface="+mn-lt"/>
        <a:ea typeface="+mn-ea"/>
        <a:cs typeface="+mn-cs"/>
      </a:defRPr>
    </a:lvl4pPr>
    <a:lvl5pPr marL="7530731" algn="l" defTabSz="3765366" rtl="0" eaLnBrk="1" latinLnBrk="0" hangingPunct="1">
      <a:defRPr sz="5000" kern="1200">
        <a:solidFill>
          <a:schemeClr val="tx1"/>
        </a:solidFill>
        <a:latin typeface="+mn-lt"/>
        <a:ea typeface="+mn-ea"/>
        <a:cs typeface="+mn-cs"/>
      </a:defRPr>
    </a:lvl5pPr>
    <a:lvl6pPr marL="9413415" algn="l" defTabSz="3765366" rtl="0" eaLnBrk="1" latinLnBrk="0" hangingPunct="1">
      <a:defRPr sz="5000" kern="1200">
        <a:solidFill>
          <a:schemeClr val="tx1"/>
        </a:solidFill>
        <a:latin typeface="+mn-lt"/>
        <a:ea typeface="+mn-ea"/>
        <a:cs typeface="+mn-cs"/>
      </a:defRPr>
    </a:lvl6pPr>
    <a:lvl7pPr marL="11296099" algn="l" defTabSz="3765366" rtl="0" eaLnBrk="1" latinLnBrk="0" hangingPunct="1">
      <a:defRPr sz="5000" kern="1200">
        <a:solidFill>
          <a:schemeClr val="tx1"/>
        </a:solidFill>
        <a:latin typeface="+mn-lt"/>
        <a:ea typeface="+mn-ea"/>
        <a:cs typeface="+mn-cs"/>
      </a:defRPr>
    </a:lvl7pPr>
    <a:lvl8pPr marL="13178781" algn="l" defTabSz="3765366" rtl="0" eaLnBrk="1" latinLnBrk="0" hangingPunct="1">
      <a:defRPr sz="5000" kern="1200">
        <a:solidFill>
          <a:schemeClr val="tx1"/>
        </a:solidFill>
        <a:latin typeface="+mn-lt"/>
        <a:ea typeface="+mn-ea"/>
        <a:cs typeface="+mn-cs"/>
      </a:defRPr>
    </a:lvl8pPr>
    <a:lvl9pPr marL="15061465" algn="l" defTabSz="3765366" rtl="0" eaLnBrk="1" latinLnBrk="0" hangingPunct="1">
      <a:defRPr sz="50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65119" y="6528688"/>
            <a:ext cx="12956288" cy="765388"/>
          </a:xfrm>
          <a:prstGeom prst="rect">
            <a:avLst/>
          </a:prstGeom>
        </p:spPr>
        <p:txBody>
          <a:bodyPr wrap="square" lIns="196113" tIns="196113" rIns="196113" bIns="196113">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576465" y="5882179"/>
            <a:ext cx="12946061"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576462" y="15823039"/>
            <a:ext cx="12949224"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5">
                    <a:lumMod val="50000"/>
                  </a:schemeClr>
                </a:solidFill>
              </a:defRPr>
            </a:lvl1pPr>
          </a:lstStyle>
          <a:p>
            <a:pPr lvl="0"/>
            <a:r>
              <a:rPr lang="en-US" dirty="0" smtClean="0"/>
              <a:t>(click to edit)  OBJECTIVES</a:t>
            </a:r>
            <a:endParaRPr lang="en-US" dirty="0"/>
          </a:p>
        </p:txBody>
      </p:sp>
      <p:sp>
        <p:nvSpPr>
          <p:cNvPr id="25" name="Text Placeholder 5"/>
          <p:cNvSpPr>
            <a:spLocks noGrp="1"/>
          </p:cNvSpPr>
          <p:nvPr>
            <p:ph type="body" sz="quarter" idx="25" hasCustomPrompt="1"/>
          </p:nvPr>
        </p:nvSpPr>
        <p:spPr>
          <a:xfrm>
            <a:off x="13856717" y="5882179"/>
            <a:ext cx="12945893"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13856717" y="6528688"/>
            <a:ext cx="12945893" cy="765388"/>
          </a:xfrm>
          <a:prstGeom prst="rect">
            <a:avLst/>
          </a:prstGeom>
        </p:spPr>
        <p:txBody>
          <a:bodyPr wrap="square" lIns="196113" tIns="196113" rIns="196113" bIns="196113">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13856717" y="15842331"/>
            <a:ext cx="12942336"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13856717" y="16535289"/>
            <a:ext cx="12947298" cy="765388"/>
          </a:xfrm>
          <a:prstGeom prst="rect">
            <a:avLst/>
          </a:prstGeom>
        </p:spPr>
        <p:txBody>
          <a:bodyPr wrap="square" lIns="196113" tIns="196113" rIns="196113" bIns="196113">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13856717" y="28517574"/>
            <a:ext cx="12935857"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13856717" y="29227623"/>
            <a:ext cx="12942336" cy="765388"/>
          </a:xfrm>
          <a:prstGeom prst="rect">
            <a:avLst/>
          </a:prstGeom>
        </p:spPr>
        <p:txBody>
          <a:bodyPr wrap="square" lIns="196113" tIns="196113" rIns="196113" bIns="196113">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565119" y="16517587"/>
            <a:ext cx="12957406" cy="765388"/>
          </a:xfrm>
          <a:prstGeom prst="rect">
            <a:avLst/>
          </a:prstGeom>
        </p:spPr>
        <p:txBody>
          <a:bodyPr wrap="square" lIns="196113" tIns="196113" rIns="196113" bIns="196113">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smtClean="0"/>
              <a:t>Type in or paste your text here</a:t>
            </a:r>
            <a:endParaRPr lang="en-US" dirty="0"/>
          </a:p>
        </p:txBody>
      </p:sp>
      <p:sp>
        <p:nvSpPr>
          <p:cNvPr id="76" name="Text Placeholder 76"/>
          <p:cNvSpPr>
            <a:spLocks noGrp="1"/>
          </p:cNvSpPr>
          <p:nvPr>
            <p:ph type="body" sz="quarter" idx="150" hasCustomPrompt="1"/>
          </p:nvPr>
        </p:nvSpPr>
        <p:spPr>
          <a:xfrm>
            <a:off x="3505967" y="3554370"/>
            <a:ext cx="20420066" cy="1300652"/>
          </a:xfrm>
          <a:prstGeom prst="rect">
            <a:avLst/>
          </a:prstGeom>
        </p:spPr>
        <p:txBody>
          <a:bodyPr lIns="95646" tIns="47823" rIns="95646" bIns="47823">
            <a:normAutofit/>
          </a:bodyPr>
          <a:lstStyle>
            <a:lvl1pPr marL="0" indent="0" algn="ctr">
              <a:buFontTx/>
              <a:buNone/>
              <a:defRPr sz="6300">
                <a:solidFill>
                  <a:schemeClr val="bg1"/>
                </a:solidFill>
                <a:latin typeface="+mj-lt"/>
              </a:defRPr>
            </a:lvl1pPr>
            <a:lvl2pPr>
              <a:buFontTx/>
              <a:buNone/>
              <a:defRPr sz="7500"/>
            </a:lvl2pPr>
            <a:lvl3pPr>
              <a:buFontTx/>
              <a:buNone/>
              <a:defRPr sz="7500"/>
            </a:lvl3pPr>
            <a:lvl4pPr>
              <a:buFontTx/>
              <a:buNone/>
              <a:defRPr sz="7500"/>
            </a:lvl4pPr>
            <a:lvl5pPr>
              <a:buFontTx/>
              <a:buNone/>
              <a:defRPr sz="7500"/>
            </a:lvl5pPr>
          </a:lstStyle>
          <a:p>
            <a:pPr lvl="0"/>
            <a:r>
              <a:rPr lang="en-US" dirty="0" smtClean="0"/>
              <a:t>Click here to add affiliations</a:t>
            </a:r>
            <a:endParaRPr lang="en-US" dirty="0"/>
          </a:p>
        </p:txBody>
      </p:sp>
      <p:sp>
        <p:nvSpPr>
          <p:cNvPr id="79" name="Text Placeholder 76"/>
          <p:cNvSpPr>
            <a:spLocks noGrp="1"/>
          </p:cNvSpPr>
          <p:nvPr>
            <p:ph type="body" sz="quarter" idx="151" hasCustomPrompt="1"/>
          </p:nvPr>
        </p:nvSpPr>
        <p:spPr>
          <a:xfrm>
            <a:off x="3505967" y="2253718"/>
            <a:ext cx="20420066" cy="1300652"/>
          </a:xfrm>
          <a:prstGeom prst="rect">
            <a:avLst/>
          </a:prstGeom>
        </p:spPr>
        <p:txBody>
          <a:bodyPr lIns="95646" tIns="47823" rIns="95646" bIns="47823" anchor="t" anchorCtr="1">
            <a:normAutofit/>
          </a:bodyPr>
          <a:lstStyle>
            <a:lvl1pPr marL="0" indent="0" algn="ctr">
              <a:buFontTx/>
              <a:buNone/>
              <a:defRPr sz="9200">
                <a:solidFill>
                  <a:schemeClr val="bg1"/>
                </a:solidFill>
                <a:latin typeface="+mj-lt"/>
              </a:defRPr>
            </a:lvl1pPr>
            <a:lvl2pPr>
              <a:buFontTx/>
              <a:buNone/>
              <a:defRPr sz="7500"/>
            </a:lvl2pPr>
            <a:lvl3pPr>
              <a:buFontTx/>
              <a:buNone/>
              <a:defRPr sz="7500"/>
            </a:lvl3pPr>
            <a:lvl4pPr>
              <a:buFontTx/>
              <a:buNone/>
              <a:defRPr sz="7500"/>
            </a:lvl4pPr>
            <a:lvl5pPr>
              <a:buFontTx/>
              <a:buNone/>
              <a:defRPr sz="7500"/>
            </a:lvl5pPr>
          </a:lstStyle>
          <a:p>
            <a:pPr lvl="0"/>
            <a:r>
              <a:rPr lang="en-US" dirty="0" smtClean="0"/>
              <a:t>Click here to add authors</a:t>
            </a:r>
            <a:endParaRPr lang="en-US" dirty="0"/>
          </a:p>
        </p:txBody>
      </p:sp>
      <p:sp>
        <p:nvSpPr>
          <p:cNvPr id="80" name="Text Placeholder 76"/>
          <p:cNvSpPr>
            <a:spLocks noGrp="1"/>
          </p:cNvSpPr>
          <p:nvPr>
            <p:ph type="body" sz="quarter" idx="153" hasCustomPrompt="1"/>
          </p:nvPr>
        </p:nvSpPr>
        <p:spPr>
          <a:xfrm>
            <a:off x="3505967" y="589524"/>
            <a:ext cx="20420066" cy="1664193"/>
          </a:xfrm>
          <a:prstGeom prst="rect">
            <a:avLst/>
          </a:prstGeom>
        </p:spPr>
        <p:txBody>
          <a:bodyPr lIns="95646" tIns="47823" rIns="95646" bIns="47823" anchor="t" anchorCtr="1">
            <a:normAutofit/>
          </a:bodyPr>
          <a:lstStyle>
            <a:lvl1pPr marL="0" indent="0" algn="ctr">
              <a:buFontTx/>
              <a:buNone/>
              <a:defRPr sz="12000" b="1">
                <a:solidFill>
                  <a:schemeClr val="bg1"/>
                </a:solidFill>
                <a:latin typeface="+mj-lt"/>
              </a:defRPr>
            </a:lvl1pPr>
            <a:lvl2pPr>
              <a:buFontTx/>
              <a:buNone/>
              <a:defRPr sz="7500"/>
            </a:lvl2pPr>
            <a:lvl3pPr>
              <a:buFontTx/>
              <a:buNone/>
              <a:defRPr sz="7500"/>
            </a:lvl3pPr>
            <a:lvl4pPr>
              <a:buFontTx/>
              <a:buNone/>
              <a:defRPr sz="7500"/>
            </a:lvl4pPr>
            <a:lvl5pPr>
              <a:buFontTx/>
              <a:buNone/>
              <a:defRPr sz="75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65119" y="6612772"/>
            <a:ext cx="6285508" cy="765388"/>
          </a:xfrm>
          <a:prstGeom prst="rect">
            <a:avLst/>
          </a:prstGeom>
        </p:spPr>
        <p:txBody>
          <a:bodyPr wrap="square" lIns="196113" tIns="196113" rIns="196113" bIns="196113">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576465" y="5837226"/>
            <a:ext cx="6280548" cy="697033"/>
          </a:xfrm>
          <a:prstGeom prst="rect">
            <a:avLst/>
          </a:prstGeom>
          <a:noFill/>
        </p:spPr>
        <p:txBody>
          <a:bodyPr lIns="78446" tIns="78446" rIns="78446" bIns="78446" anchor="ctr" anchorCtr="0">
            <a:spAutoFit/>
          </a:bodyPr>
          <a:lstStyle>
            <a:lvl1pPr marL="0" indent="0" algn="ctr">
              <a:buNone/>
              <a:defRPr sz="3500" b="1" u="sng" baseline="0">
                <a:solidFill>
                  <a:schemeClr val="accent5">
                    <a:lumMod val="50000"/>
                  </a:schemeClr>
                </a:solidFill>
              </a:defRPr>
            </a:lvl1pPr>
          </a:lstStyle>
          <a:p>
            <a:pPr lvl="0"/>
            <a:r>
              <a:rPr lang="en-US" dirty="0" smtClean="0"/>
              <a:t>(click to add) INTRODUCTION</a:t>
            </a:r>
            <a:endParaRPr lang="en-US" dirty="0"/>
          </a:p>
        </p:txBody>
      </p:sp>
      <p:sp>
        <p:nvSpPr>
          <p:cNvPr id="19" name="Text Placeholder 3"/>
          <p:cNvSpPr>
            <a:spLocks noGrp="1"/>
          </p:cNvSpPr>
          <p:nvPr>
            <p:ph type="body" sz="quarter" idx="19" hasCustomPrompt="1"/>
          </p:nvPr>
        </p:nvSpPr>
        <p:spPr>
          <a:xfrm>
            <a:off x="564124" y="16433872"/>
            <a:ext cx="6286500" cy="765388"/>
          </a:xfrm>
          <a:prstGeom prst="rect">
            <a:avLst/>
          </a:prstGeom>
        </p:spPr>
        <p:txBody>
          <a:bodyPr wrap="square" lIns="196113" tIns="196113" rIns="196113" bIns="196113">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576463" y="15776587"/>
            <a:ext cx="6281538"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7241977" y="6612772"/>
            <a:ext cx="12950030" cy="765388"/>
          </a:xfrm>
          <a:prstGeom prst="rect">
            <a:avLst/>
          </a:prstGeom>
        </p:spPr>
        <p:txBody>
          <a:bodyPr wrap="square" lIns="196113" tIns="196113" rIns="196113" bIns="196113">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7241978" y="5835727"/>
            <a:ext cx="12950031"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7241978" y="24094249"/>
            <a:ext cx="12950031" cy="765388"/>
          </a:xfrm>
          <a:prstGeom prst="rect">
            <a:avLst/>
          </a:prstGeom>
        </p:spPr>
        <p:txBody>
          <a:bodyPr wrap="square" lIns="196113" tIns="196113" rIns="196113" bIns="196113">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7241978" y="23401291"/>
            <a:ext cx="12950031"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0571964" y="5835727"/>
            <a:ext cx="6279386"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0571964" y="6612772"/>
            <a:ext cx="6279386" cy="765388"/>
          </a:xfrm>
          <a:prstGeom prst="rect">
            <a:avLst/>
          </a:prstGeom>
        </p:spPr>
        <p:txBody>
          <a:bodyPr wrap="square" lIns="196113" tIns="196113" rIns="196113" bIns="196113">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20571964" y="15843504"/>
            <a:ext cx="6279386"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0594753" y="16536463"/>
            <a:ext cx="6233811" cy="765388"/>
          </a:xfrm>
          <a:prstGeom prst="rect">
            <a:avLst/>
          </a:prstGeom>
        </p:spPr>
        <p:txBody>
          <a:bodyPr wrap="square" lIns="196113" tIns="196113" rIns="196113" bIns="196113">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20571964" y="29024451"/>
            <a:ext cx="6279386"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5">
                    <a:lumMod val="50000"/>
                  </a:schemeClr>
                </a:solidFill>
              </a:defRPr>
            </a:lvl1pPr>
          </a:lstStyle>
          <a:p>
            <a:pPr lvl="0"/>
            <a:r>
              <a:rPr lang="en-US" dirty="0" smtClean="0"/>
              <a:t>(click to add) CONTACT</a:t>
            </a:r>
            <a:endParaRPr lang="en-US" dirty="0"/>
          </a:p>
        </p:txBody>
      </p:sp>
      <p:sp>
        <p:nvSpPr>
          <p:cNvPr id="30" name="Text Placeholder 3"/>
          <p:cNvSpPr>
            <a:spLocks noGrp="1"/>
          </p:cNvSpPr>
          <p:nvPr>
            <p:ph type="body" sz="quarter" idx="30" hasCustomPrompt="1"/>
          </p:nvPr>
        </p:nvSpPr>
        <p:spPr>
          <a:xfrm>
            <a:off x="20570392" y="29800474"/>
            <a:ext cx="6282532" cy="765388"/>
          </a:xfrm>
          <a:prstGeom prst="rect">
            <a:avLst/>
          </a:prstGeom>
        </p:spPr>
        <p:txBody>
          <a:bodyPr wrap="square" lIns="196113" tIns="196113" rIns="196113" bIns="196113">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smtClean="0"/>
              <a:t>Enter your text here</a:t>
            </a:r>
            <a:endParaRPr lang="en-US" dirty="0"/>
          </a:p>
        </p:txBody>
      </p:sp>
      <p:sp>
        <p:nvSpPr>
          <p:cNvPr id="84" name="Text Placeholder 76"/>
          <p:cNvSpPr>
            <a:spLocks noGrp="1"/>
          </p:cNvSpPr>
          <p:nvPr>
            <p:ph type="body" sz="quarter" idx="150" hasCustomPrompt="1"/>
          </p:nvPr>
        </p:nvSpPr>
        <p:spPr>
          <a:xfrm>
            <a:off x="3505967" y="3554370"/>
            <a:ext cx="20420066" cy="1300652"/>
          </a:xfrm>
          <a:prstGeom prst="rect">
            <a:avLst/>
          </a:prstGeom>
        </p:spPr>
        <p:txBody>
          <a:bodyPr lIns="95646" tIns="47823" rIns="95646" bIns="47823">
            <a:normAutofit/>
          </a:bodyPr>
          <a:lstStyle>
            <a:lvl1pPr marL="0" indent="0" algn="ctr">
              <a:buFontTx/>
              <a:buNone/>
              <a:defRPr sz="6300">
                <a:solidFill>
                  <a:schemeClr val="bg1"/>
                </a:solidFill>
                <a:latin typeface="+mj-lt"/>
              </a:defRPr>
            </a:lvl1pPr>
            <a:lvl2pPr>
              <a:buFontTx/>
              <a:buNone/>
              <a:defRPr sz="7500"/>
            </a:lvl2pPr>
            <a:lvl3pPr>
              <a:buFontTx/>
              <a:buNone/>
              <a:defRPr sz="7500"/>
            </a:lvl3pPr>
            <a:lvl4pPr>
              <a:buFontTx/>
              <a:buNone/>
              <a:defRPr sz="7500"/>
            </a:lvl4pPr>
            <a:lvl5pPr>
              <a:buFontTx/>
              <a:buNone/>
              <a:defRPr sz="7500"/>
            </a:lvl5pPr>
          </a:lstStyle>
          <a:p>
            <a:pPr lvl="0"/>
            <a:r>
              <a:rPr lang="en-US" dirty="0" smtClean="0"/>
              <a:t>Click here to add affiliations</a:t>
            </a:r>
            <a:endParaRPr lang="en-US" dirty="0"/>
          </a:p>
        </p:txBody>
      </p:sp>
      <p:sp>
        <p:nvSpPr>
          <p:cNvPr id="85" name="Text Placeholder 76"/>
          <p:cNvSpPr>
            <a:spLocks noGrp="1"/>
          </p:cNvSpPr>
          <p:nvPr>
            <p:ph type="body" sz="quarter" idx="151" hasCustomPrompt="1"/>
          </p:nvPr>
        </p:nvSpPr>
        <p:spPr>
          <a:xfrm>
            <a:off x="3505967" y="2253718"/>
            <a:ext cx="20420066" cy="1300652"/>
          </a:xfrm>
          <a:prstGeom prst="rect">
            <a:avLst/>
          </a:prstGeom>
        </p:spPr>
        <p:txBody>
          <a:bodyPr lIns="95646" tIns="47823" rIns="95646" bIns="47823" anchor="t" anchorCtr="1">
            <a:normAutofit/>
          </a:bodyPr>
          <a:lstStyle>
            <a:lvl1pPr marL="0" indent="0" algn="ctr">
              <a:buFontTx/>
              <a:buNone/>
              <a:defRPr sz="9200">
                <a:solidFill>
                  <a:schemeClr val="bg1"/>
                </a:solidFill>
                <a:latin typeface="+mj-lt"/>
              </a:defRPr>
            </a:lvl1pPr>
            <a:lvl2pPr>
              <a:buFontTx/>
              <a:buNone/>
              <a:defRPr sz="7500"/>
            </a:lvl2pPr>
            <a:lvl3pPr>
              <a:buFontTx/>
              <a:buNone/>
              <a:defRPr sz="7500"/>
            </a:lvl3pPr>
            <a:lvl4pPr>
              <a:buFontTx/>
              <a:buNone/>
              <a:defRPr sz="7500"/>
            </a:lvl4pPr>
            <a:lvl5pPr>
              <a:buFontTx/>
              <a:buNone/>
              <a:defRPr sz="7500"/>
            </a:lvl5pPr>
          </a:lstStyle>
          <a:p>
            <a:pPr lvl="0"/>
            <a:r>
              <a:rPr lang="en-US" dirty="0" smtClean="0"/>
              <a:t>Click here to add authors</a:t>
            </a:r>
            <a:endParaRPr lang="en-US" dirty="0"/>
          </a:p>
        </p:txBody>
      </p:sp>
      <p:sp>
        <p:nvSpPr>
          <p:cNvPr id="86" name="Text Placeholder 76"/>
          <p:cNvSpPr>
            <a:spLocks noGrp="1"/>
          </p:cNvSpPr>
          <p:nvPr>
            <p:ph type="body" sz="quarter" idx="178" hasCustomPrompt="1"/>
          </p:nvPr>
        </p:nvSpPr>
        <p:spPr>
          <a:xfrm>
            <a:off x="3505967" y="589524"/>
            <a:ext cx="20420066" cy="1664193"/>
          </a:xfrm>
          <a:prstGeom prst="rect">
            <a:avLst/>
          </a:prstGeom>
        </p:spPr>
        <p:txBody>
          <a:bodyPr lIns="95646" tIns="47823" rIns="95646" bIns="47823" anchor="t" anchorCtr="1">
            <a:normAutofit/>
          </a:bodyPr>
          <a:lstStyle>
            <a:lvl1pPr marL="0" indent="0" algn="ctr">
              <a:buFontTx/>
              <a:buNone/>
              <a:defRPr sz="12000" b="1">
                <a:solidFill>
                  <a:schemeClr val="bg1"/>
                </a:solidFill>
                <a:latin typeface="+mj-lt"/>
              </a:defRPr>
            </a:lvl1pPr>
            <a:lvl2pPr>
              <a:buFontTx/>
              <a:buNone/>
              <a:defRPr sz="7500"/>
            </a:lvl2pPr>
            <a:lvl3pPr>
              <a:buFontTx/>
              <a:buNone/>
              <a:defRPr sz="7500"/>
            </a:lvl3pPr>
            <a:lvl4pPr>
              <a:buFontTx/>
              <a:buNone/>
              <a:defRPr sz="7500"/>
            </a:lvl4pPr>
            <a:lvl5pPr>
              <a:buFontTx/>
              <a:buNone/>
              <a:defRPr sz="75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3.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4.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vmlDrawing" Target="../drawings/vmlDrawing1.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1.bin"/><Relationship Id="rId9" Type="http://schemas.openxmlformats.org/officeDocument/2006/relationships/image" Target="../media/image1.wmf"/><Relationship Id="rId10" Type="http://schemas.openxmlformats.org/officeDocument/2006/relationships/oleObject" Target="../embeddings/oleObject2.bin"/></Relationships>
</file>

<file path=ppt/slideMasters/_rels/slideMaster2.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7.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8.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2.xml"/><Relationship Id="rId2" Type="http://schemas.openxmlformats.org/officeDocument/2006/relationships/theme" Target="../theme/theme2.xml"/><Relationship Id="rId3" Type="http://schemas.openxmlformats.org/officeDocument/2006/relationships/vmlDrawing" Target="../drawings/vmlDrawing2.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5.bin"/><Relationship Id="rId9" Type="http://schemas.openxmlformats.org/officeDocument/2006/relationships/image" Target="../media/image1.wmf"/><Relationship Id="rId10" Type="http://schemas.openxmlformats.org/officeDocument/2006/relationships/oleObject" Target="../embeddings/oleObject6.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27432000" cy="5334000"/>
          </a:xfrm>
          <a:prstGeom prst="rect">
            <a:avLst/>
          </a:prstGeom>
          <a:solidFill>
            <a:schemeClr val="accent5">
              <a:lumMod val="75000"/>
            </a:schemeClr>
          </a:solidFill>
          <a:ln w="9525">
            <a:solidFill>
              <a:schemeClr val="tx1"/>
            </a:solidFill>
            <a:miter lim="800000"/>
            <a:headEnd/>
            <a:tailEnd/>
          </a:ln>
          <a:effectLst/>
        </p:spPr>
        <p:txBody>
          <a:bodyPr wrap="none" lIns="78446" tIns="39222" rIns="78446" bIns="39222" anchor="ctr"/>
          <a:lstStyle/>
          <a:p>
            <a:pPr>
              <a:defRPr/>
            </a:pPr>
            <a:endParaRPr lang="en-US" dirty="0"/>
          </a:p>
        </p:txBody>
      </p:sp>
      <p:sp>
        <p:nvSpPr>
          <p:cNvPr id="9" name="Rectangle 9"/>
          <p:cNvSpPr>
            <a:spLocks noChangeArrowheads="1"/>
          </p:cNvSpPr>
          <p:nvPr/>
        </p:nvSpPr>
        <p:spPr bwMode="auto">
          <a:xfrm>
            <a:off x="0" y="5339294"/>
            <a:ext cx="27432000" cy="169333"/>
          </a:xfrm>
          <a:prstGeom prst="rect">
            <a:avLst/>
          </a:prstGeom>
          <a:solidFill>
            <a:schemeClr val="accent5">
              <a:lumMod val="50000"/>
            </a:schemeClr>
          </a:solidFill>
          <a:ln w="152400">
            <a:noFill/>
            <a:miter lim="800000"/>
            <a:headEnd/>
            <a:tailEnd/>
          </a:ln>
          <a:effectLst/>
        </p:spPr>
        <p:txBody>
          <a:bodyPr wrap="none" lIns="78446" tIns="39222" rIns="78446" bIns="39222" anchor="ctr"/>
          <a:lstStyle/>
          <a:p>
            <a:pPr>
              <a:defRPr/>
            </a:pPr>
            <a:endParaRPr lang="en-US" dirty="0"/>
          </a:p>
        </p:txBody>
      </p:sp>
      <p:sp>
        <p:nvSpPr>
          <p:cNvPr id="16" name="Rectangle 33"/>
          <p:cNvSpPr>
            <a:spLocks noChangeArrowheads="1"/>
          </p:cNvSpPr>
          <p:nvPr/>
        </p:nvSpPr>
        <p:spPr bwMode="auto">
          <a:xfrm>
            <a:off x="572141" y="5841866"/>
            <a:ext cx="12949039" cy="29718000"/>
          </a:xfrm>
          <a:prstGeom prst="roundRect">
            <a:avLst>
              <a:gd name="adj" fmla="val 5902"/>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78446" tIns="39222" rIns="78446" bIns="39222" anchor="ctr"/>
          <a:lstStyle/>
          <a:p>
            <a:pPr>
              <a:defRPr/>
            </a:pPr>
            <a:endParaRPr lang="en-US" dirty="0"/>
          </a:p>
        </p:txBody>
      </p:sp>
      <p:sp>
        <p:nvSpPr>
          <p:cNvPr id="21" name="Rectangle 33"/>
          <p:cNvSpPr>
            <a:spLocks noChangeArrowheads="1"/>
          </p:cNvSpPr>
          <p:nvPr userDrawn="1"/>
        </p:nvSpPr>
        <p:spPr bwMode="auto">
          <a:xfrm>
            <a:off x="13811249" y="5841866"/>
            <a:ext cx="12949039" cy="29718000"/>
          </a:xfrm>
          <a:prstGeom prst="roundRect">
            <a:avLst>
              <a:gd name="adj" fmla="val 5902"/>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78446" tIns="39222" rIns="78446" bIns="39222" anchor="ctr"/>
          <a:lstStyle/>
          <a:p>
            <a:pPr>
              <a:defRPr/>
            </a:pPr>
            <a:endParaRPr lang="en-US" dirty="0"/>
          </a:p>
        </p:txBody>
      </p:sp>
      <p:grpSp>
        <p:nvGrpSpPr>
          <p:cNvPr id="23" name="Group 22"/>
          <p:cNvGrpSpPr/>
          <p:nvPr userDrawn="1"/>
        </p:nvGrpSpPr>
        <p:grpSpPr>
          <a:xfrm>
            <a:off x="-12658121" y="-48127"/>
            <a:ext cx="12259293" cy="36624127"/>
            <a:chOff x="-11225189" y="-1"/>
            <a:chExt cx="11018865" cy="32918401"/>
          </a:xfrm>
        </p:grpSpPr>
        <p:sp>
          <p:nvSpPr>
            <p:cNvPr id="24" name="Rectangle 2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30”x40”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2527300" indent="-650875" algn="l" defTabSz="850900">
                <a:tabLst/>
              </a:pPr>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25" name="Straight Connector 24"/>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userDrawn="1"/>
          </p:nvPicPr>
          <p:blipFill>
            <a:blip r:embed="rId4"/>
            <a:stretch>
              <a:fillRect/>
            </a:stretch>
          </p:blipFill>
          <p:spPr>
            <a:xfrm>
              <a:off x="-10479105" y="8732868"/>
              <a:ext cx="1597666" cy="1201935"/>
            </a:xfrm>
            <a:prstGeom prst="rect">
              <a:avLst/>
            </a:prstGeom>
          </p:spPr>
        </p:pic>
        <p:pic>
          <p:nvPicPr>
            <p:cNvPr id="30" name="Picture 29"/>
            <p:cNvPicPr>
              <a:picLocks noChangeAspect="1"/>
            </p:cNvPicPr>
            <p:nvPr userDrawn="1"/>
          </p:nvPicPr>
          <p:blipFill>
            <a:blip r:embed="rId5"/>
            <a:stretch>
              <a:fillRect/>
            </a:stretch>
          </p:blipFill>
          <p:spPr>
            <a:xfrm>
              <a:off x="-10732765" y="13076183"/>
              <a:ext cx="9986808" cy="1053596"/>
            </a:xfrm>
            <a:prstGeom prst="rect">
              <a:avLst/>
            </a:prstGeom>
          </p:spPr>
        </p:pic>
        <p:grpSp>
          <p:nvGrpSpPr>
            <p:cNvPr id="32" name="Group 31"/>
            <p:cNvGrpSpPr/>
            <p:nvPr userDrawn="1"/>
          </p:nvGrpSpPr>
          <p:grpSpPr>
            <a:xfrm>
              <a:off x="-9744993" y="19604585"/>
              <a:ext cx="7531182" cy="2120441"/>
              <a:chOff x="-4470427" y="9208123"/>
              <a:chExt cx="3470785" cy="974221"/>
            </a:xfrm>
          </p:grpSpPr>
          <p:grpSp>
            <p:nvGrpSpPr>
              <p:cNvPr id="46" name="Group 45"/>
              <p:cNvGrpSpPr/>
              <p:nvPr userDrawn="1"/>
            </p:nvGrpSpPr>
            <p:grpSpPr>
              <a:xfrm>
                <a:off x="-2783495" y="9252356"/>
                <a:ext cx="624431" cy="898923"/>
                <a:chOff x="-3958697" y="8525819"/>
                <a:chExt cx="779338" cy="1288150"/>
              </a:xfrm>
            </p:grpSpPr>
            <p:pic>
              <p:nvPicPr>
                <p:cNvPr id="52" name="Picture 51"/>
                <p:cNvPicPr>
                  <a:picLocks noChangeAspect="1"/>
                </p:cNvPicPr>
                <p:nvPr userDrawn="1"/>
              </p:nvPicPr>
              <p:blipFill>
                <a:blip r:embed="rId6"/>
                <a:stretch>
                  <a:fillRect/>
                </a:stretch>
              </p:blipFill>
              <p:spPr>
                <a:xfrm>
                  <a:off x="-3948160" y="8525819"/>
                  <a:ext cx="768801" cy="1090857"/>
                </a:xfrm>
                <a:prstGeom prst="rect">
                  <a:avLst/>
                </a:prstGeom>
              </p:spPr>
            </p:pic>
            <p:sp>
              <p:nvSpPr>
                <p:cNvPr id="53" name="TextBox 52"/>
                <p:cNvSpPr txBox="1"/>
                <p:nvPr userDrawn="1"/>
              </p:nvSpPr>
              <p:spPr>
                <a:xfrm>
                  <a:off x="-3958697" y="9522560"/>
                  <a:ext cx="779337" cy="291409"/>
                </a:xfrm>
                <a:prstGeom prst="rect">
                  <a:avLst/>
                </a:prstGeom>
                <a:solidFill>
                  <a:schemeClr val="accent1"/>
                </a:solidFill>
                <a:ln>
                  <a:noFill/>
                </a:ln>
              </p:spPr>
              <p:txBody>
                <a:bodyPr wrap="square" lIns="91440" tIns="91440" rIns="91440" bIns="91440" rtlCol="0">
                  <a:spAutoFit/>
                </a:bodyPr>
                <a:lstStyle/>
                <a:p>
                  <a:pPr algn="ctr"/>
                  <a:r>
                    <a:rPr lang="en-US" sz="2000" b="1" dirty="0" smtClean="0">
                      <a:solidFill>
                        <a:schemeClr val="tx1"/>
                      </a:solidFill>
                    </a:rPr>
                    <a:t>ORIGINAL</a:t>
                  </a:r>
                  <a:endParaRPr lang="en-US" sz="2000" b="1" dirty="0">
                    <a:solidFill>
                      <a:schemeClr val="tx1"/>
                    </a:solidFill>
                  </a:endParaRPr>
                </a:p>
              </p:txBody>
            </p:sp>
          </p:grpSp>
          <p:grpSp>
            <p:nvGrpSpPr>
              <p:cNvPr id="47" name="Group 46"/>
              <p:cNvGrpSpPr/>
              <p:nvPr userDrawn="1"/>
            </p:nvGrpSpPr>
            <p:grpSpPr>
              <a:xfrm>
                <a:off x="-2033159" y="9252361"/>
                <a:ext cx="1033517" cy="898915"/>
                <a:chOff x="-2921738" y="8714808"/>
                <a:chExt cx="1420279" cy="1235304"/>
              </a:xfrm>
            </p:grpSpPr>
            <p:pic>
              <p:nvPicPr>
                <p:cNvPr id="50" name="Picture 49"/>
                <p:cNvPicPr>
                  <a:picLocks noChangeAspect="1"/>
                </p:cNvPicPr>
                <p:nvPr userDrawn="1"/>
              </p:nvPicPr>
              <p:blipFill>
                <a:blip r:embed="rId6"/>
                <a:stretch>
                  <a:fillRect/>
                </a:stretch>
              </p:blipFill>
              <p:spPr>
                <a:xfrm>
                  <a:off x="-2921738" y="8714808"/>
                  <a:ext cx="1420279" cy="1029694"/>
                </a:xfrm>
                <a:prstGeom prst="rect">
                  <a:avLst/>
                </a:prstGeom>
              </p:spPr>
            </p:pic>
            <p:sp>
              <p:nvSpPr>
                <p:cNvPr id="51" name="TextBox 50"/>
                <p:cNvSpPr txBox="1"/>
                <p:nvPr userDrawn="1"/>
              </p:nvSpPr>
              <p:spPr>
                <a:xfrm>
                  <a:off x="-2918991" y="9670656"/>
                  <a:ext cx="1417532" cy="279456"/>
                </a:xfrm>
                <a:prstGeom prst="rect">
                  <a:avLst/>
                </a:prstGeom>
                <a:solidFill>
                  <a:srgbClr val="FF0000"/>
                </a:solidFill>
              </p:spPr>
              <p:txBody>
                <a:bodyPr wrap="square" lIns="457200" tIns="91440" rIns="457200" bIns="91440" rtlCol="0">
                  <a:spAutoFit/>
                </a:bodyPr>
                <a:lstStyle/>
                <a:p>
                  <a:pPr algn="ctr"/>
                  <a:r>
                    <a:rPr lang="en-US" sz="2000" b="1" dirty="0" smtClean="0">
                      <a:solidFill>
                        <a:schemeClr val="bg1"/>
                      </a:solidFill>
                    </a:rPr>
                    <a:t>DISTORTED</a:t>
                  </a:r>
                  <a:endParaRPr lang="en-US" sz="9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9208123"/>
                <a:ext cx="1098742" cy="847761"/>
              </a:xfrm>
              <a:prstGeom prst="rect">
                <a:avLst/>
              </a:prstGeom>
            </p:spPr>
          </p:pic>
          <p:sp>
            <p:nvSpPr>
              <p:cNvPr id="49" name="TextBox 48"/>
              <p:cNvSpPr txBox="1"/>
              <p:nvPr userDrawn="1"/>
            </p:nvSpPr>
            <p:spPr>
              <a:xfrm>
                <a:off x="-4440600" y="9857111"/>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37" name="Group 36"/>
            <p:cNvGrpSpPr/>
            <p:nvPr userDrawn="1"/>
          </p:nvGrpSpPr>
          <p:grpSpPr>
            <a:xfrm>
              <a:off x="-10409330" y="23738192"/>
              <a:ext cx="9344084" cy="2453251"/>
              <a:chOff x="-4759852" y="10890293"/>
              <a:chExt cx="4306270" cy="1127128"/>
            </a:xfrm>
          </p:grpSpPr>
          <p:graphicFrame>
            <p:nvGraphicFramePr>
              <p:cNvPr id="38" name="Object 37"/>
              <p:cNvGraphicFramePr>
                <a:graphicFrameLocks noChangeAspect="1"/>
              </p:cNvGraphicFramePr>
              <p:nvPr userDrawn="1">
                <p:extLst>
                  <p:ext uri="{D42A27DB-BD31-4B8C-83A1-F6EECF244321}">
                    <p14:modId xmlns:p14="http://schemas.microsoft.com/office/powerpoint/2010/main" val="3213247783"/>
                  </p:ext>
                </p:extLst>
              </p:nvPr>
            </p:nvGraphicFramePr>
            <p:xfrm>
              <a:off x="-4533347" y="10890299"/>
              <a:ext cx="1828800" cy="1117600"/>
            </p:xfrm>
            <a:graphic>
              <a:graphicData uri="http://schemas.openxmlformats.org/presentationml/2006/ole">
                <mc:AlternateContent xmlns:mc="http://schemas.openxmlformats.org/markup-compatibility/2006">
                  <mc:Choice xmlns:v="urn:schemas-microsoft-com:vml" Requires="v">
                    <p:oleObj spid="_x0000_s1111"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0890299"/>
                            <a:ext cx="1828800" cy="1117600"/>
                          </a:xfrm>
                          <a:prstGeom prst="rect">
                            <a:avLst/>
                          </a:prstGeom>
                        </p:spPr>
                      </p:pic>
                    </p:oleObj>
                  </mc:Fallback>
                </mc:AlternateContent>
              </a:graphicData>
            </a:graphic>
          </p:graphicFrame>
          <p:graphicFrame>
            <p:nvGraphicFramePr>
              <p:cNvPr id="39" name="Object 38"/>
              <p:cNvGraphicFramePr>
                <a:graphicFrameLocks noChangeAspect="1"/>
              </p:cNvGraphicFramePr>
              <p:nvPr userDrawn="1">
                <p:extLst>
                  <p:ext uri="{D42A27DB-BD31-4B8C-83A1-F6EECF244321}">
                    <p14:modId xmlns:p14="http://schemas.microsoft.com/office/powerpoint/2010/main" val="3514347268"/>
                  </p:ext>
                </p:extLst>
              </p:nvPr>
            </p:nvGraphicFramePr>
            <p:xfrm>
              <a:off x="-2456641" y="10893992"/>
              <a:ext cx="1828800" cy="1117600"/>
            </p:xfrm>
            <a:graphic>
              <a:graphicData uri="http://schemas.openxmlformats.org/presentationml/2006/ole">
                <mc:AlternateContent xmlns:mc="http://schemas.openxmlformats.org/markup-compatibility/2006">
                  <mc:Choice xmlns:v="urn:schemas-microsoft-com:vml" Requires="v">
                    <p:oleObj spid="_x0000_s1112"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0893992"/>
                            <a:ext cx="1828800" cy="1117600"/>
                          </a:xfrm>
                          <a:prstGeom prst="rect">
                            <a:avLst/>
                          </a:prstGeom>
                        </p:spPr>
                      </p:pic>
                    </p:oleObj>
                  </mc:Fallback>
                </mc:AlternateContent>
              </a:graphicData>
            </a:graphic>
          </p:graphicFrame>
          <p:sp>
            <p:nvSpPr>
              <p:cNvPr id="41" name="TextBox 40"/>
              <p:cNvSpPr txBox="1"/>
              <p:nvPr userDrawn="1"/>
            </p:nvSpPr>
            <p:spPr>
              <a:xfrm rot="16200000">
                <a:off x="-5235785" y="11366226"/>
                <a:ext cx="1117601" cy="165735"/>
              </a:xfrm>
              <a:prstGeom prst="rect">
                <a:avLst/>
              </a:prstGeom>
              <a:noFill/>
            </p:spPr>
            <p:txBody>
              <a:bodyPr wrap="square" lIns="91440" tIns="91440" rIns="91440" bIns="0" rtlCol="0">
                <a:spAutoFit/>
              </a:bodyPr>
              <a:lstStyle/>
              <a:p>
                <a:pPr algn="ctr"/>
                <a:r>
                  <a:rPr lang="en-US" sz="2000" dirty="0" smtClean="0">
                    <a:solidFill>
                      <a:srgbClr val="92D050"/>
                    </a:solidFill>
                  </a:rPr>
                  <a:t>Good</a:t>
                </a:r>
                <a:r>
                  <a:rPr lang="en-US" sz="2000" baseline="0" dirty="0" smtClean="0">
                    <a:solidFill>
                      <a:srgbClr val="92D050"/>
                    </a:solidFill>
                  </a:rPr>
                  <a:t> </a:t>
                </a:r>
                <a:r>
                  <a:rPr lang="en-US" sz="2000" baseline="0" dirty="0" smtClean="0">
                    <a:solidFill>
                      <a:schemeClr val="bg1"/>
                    </a:solidFill>
                  </a:rPr>
                  <a:t>printing quality</a:t>
                </a:r>
                <a:endParaRPr lang="en-US" sz="2000" dirty="0">
                  <a:solidFill>
                    <a:schemeClr val="bg1"/>
                  </a:solidFill>
                </a:endParaRPr>
              </a:p>
            </p:txBody>
          </p:sp>
          <p:sp>
            <p:nvSpPr>
              <p:cNvPr id="45" name="TextBox 44"/>
              <p:cNvSpPr txBox="1"/>
              <p:nvPr userDrawn="1"/>
            </p:nvSpPr>
            <p:spPr>
              <a:xfrm rot="16200000">
                <a:off x="-1095250" y="11375753"/>
                <a:ext cx="1117601" cy="165735"/>
              </a:xfrm>
              <a:prstGeom prst="rect">
                <a:avLst/>
              </a:prstGeom>
              <a:noFill/>
            </p:spPr>
            <p:txBody>
              <a:bodyPr wrap="square" lIns="91440" tIns="91440" rIns="91440" bIns="0" rtlCol="0">
                <a:spAutoFit/>
              </a:bodyPr>
              <a:lstStyle/>
              <a:p>
                <a:pPr algn="ctr"/>
                <a:r>
                  <a:rPr lang="en-US" sz="2000" dirty="0" smtClean="0">
                    <a:solidFill>
                      <a:srgbClr val="FF0000"/>
                    </a:solidFill>
                  </a:rPr>
                  <a:t>Bad </a:t>
                </a:r>
                <a:r>
                  <a:rPr lang="en-US" sz="2000" dirty="0" smtClean="0">
                    <a:solidFill>
                      <a:schemeClr val="bg1"/>
                    </a:solidFill>
                  </a:rPr>
                  <a:t>printing quality</a:t>
                </a:r>
                <a:endParaRPr lang="en-US" sz="2000" dirty="0">
                  <a:solidFill>
                    <a:schemeClr val="bg1"/>
                  </a:solidFill>
                </a:endParaRPr>
              </a:p>
            </p:txBody>
          </p:sp>
        </p:grpSp>
      </p:grpSp>
      <p:grpSp>
        <p:nvGrpSpPr>
          <p:cNvPr id="54" name="Group 53"/>
          <p:cNvGrpSpPr/>
          <p:nvPr userDrawn="1"/>
        </p:nvGrpSpPr>
        <p:grpSpPr>
          <a:xfrm>
            <a:off x="27804389" y="0"/>
            <a:ext cx="12284832" cy="36618007"/>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429000"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b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2000250"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737471570"/>
                </p:ext>
              </p:extLst>
            </p:nvPr>
          </p:nvGraphicFramePr>
          <p:xfrm>
            <a:off x="46871237" y="3286607"/>
            <a:ext cx="5586150" cy="2063772"/>
          </p:xfrm>
          <a:graphic>
            <a:graphicData uri="http://schemas.openxmlformats.org/presentationml/2006/ole">
              <mc:AlternateContent xmlns:mc="http://schemas.openxmlformats.org/markup-compatibility/2006">
                <mc:Choice xmlns:v="urn:schemas-microsoft-com:vml" Requires="v">
                  <p:oleObj spid="_x0000_s1113"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871237" y="3286607"/>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487207" y="7579895"/>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662991869"/>
                </p:ext>
              </p:extLst>
            </p:nvPr>
          </p:nvGraphicFramePr>
          <p:xfrm>
            <a:off x="44629619" y="11328671"/>
            <a:ext cx="1482266" cy="992162"/>
          </p:xfrm>
          <a:graphic>
            <a:graphicData uri="http://schemas.openxmlformats.org/presentationml/2006/ole">
              <mc:AlternateContent xmlns:mc="http://schemas.openxmlformats.org/markup-compatibility/2006">
                <mc:Choice xmlns:v="urn:schemas-microsoft-com:vml" Requires="v">
                  <p:oleObj spid="_x0000_s1114"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1328671"/>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487207" y="31169782"/>
              <a:ext cx="6870215" cy="1260334"/>
            </a:xfrm>
            <a:prstGeom prst="rect">
              <a:avLst/>
            </a:prstGeom>
            <a:noFill/>
          </p:spPr>
          <p:txBody>
            <a:bodyPr wrap="square" lIns="65304" tIns="32651" rIns="65304" bIns="32651" rtlCol="0">
              <a:spAutoFit/>
            </a:bodyPr>
            <a:lstStyle/>
            <a:p>
              <a:pPr marL="288925" indent="-288925">
                <a:lnSpc>
                  <a:spcPts val="2600"/>
                </a:lnSpc>
              </a:pPr>
              <a:r>
                <a:rPr lang="en-US" sz="2800" dirty="0" smtClean="0">
                  <a:solidFill>
                    <a:schemeClr val="bg1"/>
                  </a:solidFill>
                </a:rPr>
                <a:t>©2015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400" dirty="0" smtClean="0">
                  <a:solidFill>
                    <a:schemeClr val="bg1"/>
                  </a:solidFill>
                </a:rPr>
                <a:t>2117 Fourth Street ,</a:t>
              </a:r>
              <a:r>
                <a:rPr lang="en-US" sz="2400" baseline="0" dirty="0" smtClean="0">
                  <a:solidFill>
                    <a:schemeClr val="bg1"/>
                  </a:solidFill>
                </a:rPr>
                <a:t> Unit C        </a:t>
              </a:r>
            </a:p>
            <a:p>
              <a:pPr marL="288925" indent="0">
                <a:lnSpc>
                  <a:spcPts val="2600"/>
                </a:lnSpc>
              </a:pPr>
              <a:r>
                <a:rPr lang="en-US" sz="2400" baseline="0" dirty="0" smtClean="0">
                  <a:solidFill>
                    <a:schemeClr val="bg1"/>
                  </a:solidFill>
                </a:rPr>
                <a:t>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1" baseline="0" dirty="0" smtClean="0">
                  <a:solidFill>
                    <a:srgbClr val="FFFF00"/>
                  </a:solidFill>
                </a:rPr>
                <a:t>posterpresenter@gmail.com</a:t>
              </a:r>
              <a:endParaRPr lang="en-US" sz="2800" b="1" dirty="0">
                <a:solidFill>
                  <a:srgbClr val="FFFF00"/>
                </a:solidFill>
              </a:endParaRPr>
            </a:p>
          </p:txBody>
        </p:sp>
      </p:grpSp>
      <p:sp>
        <p:nvSpPr>
          <p:cNvPr id="36" name="Text Box 14"/>
          <p:cNvSpPr txBox="1">
            <a:spLocks noChangeArrowheads="1"/>
          </p:cNvSpPr>
          <p:nvPr userDrawn="1"/>
        </p:nvSpPr>
        <p:spPr bwMode="auto">
          <a:xfrm>
            <a:off x="1129100" y="35883932"/>
            <a:ext cx="2366237" cy="298337"/>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dirty="0" smtClean="0">
                <a:solidFill>
                  <a:schemeClr val="bg1">
                    <a:lumMod val="75000"/>
                  </a:schemeClr>
                </a:solidFill>
                <a:latin typeface="Arial" charset="0"/>
              </a:rPr>
              <a:t>RESEARCH POSTER PRESENTATION </a:t>
            </a:r>
            <a:r>
              <a:rPr lang="en-US" sz="600" b="1" dirty="0">
                <a:solidFill>
                  <a:schemeClr val="bg1">
                    <a:lumMod val="75000"/>
                  </a:schemeClr>
                </a:solidFill>
                <a:latin typeface="Arial" charset="0"/>
              </a:rPr>
              <a:t>DESIGN © </a:t>
            </a:r>
            <a:r>
              <a:rPr lang="en-US" sz="600" b="1" dirty="0" smtClean="0">
                <a:solidFill>
                  <a:schemeClr val="bg1">
                    <a:lumMod val="75000"/>
                  </a:schemeClr>
                </a:solidFill>
                <a:latin typeface="Arial" charset="0"/>
              </a:rPr>
              <a:t>2015</a:t>
            </a:r>
            <a:endParaRPr lang="en-US" sz="600" b="1" dirty="0">
              <a:solidFill>
                <a:schemeClr val="bg1">
                  <a:lumMod val="75000"/>
                </a:schemeClr>
              </a:solidFill>
              <a:latin typeface="Arial" charset="0"/>
            </a:endParaRPr>
          </a:p>
          <a:p>
            <a:pPr eaLnBrk="0" hangingPunct="0">
              <a:lnSpc>
                <a:spcPct val="65000"/>
              </a:lnSpc>
              <a:spcBef>
                <a:spcPct val="50000"/>
              </a:spcBef>
              <a:defRPr/>
            </a:pPr>
            <a:r>
              <a:rPr lang="en-US" sz="9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9" r:id="rId1"/>
  </p:sldLayoutIdLst>
  <p:timing>
    <p:tnLst>
      <p:par>
        <p:cTn xmlns:p14="http://schemas.microsoft.com/office/powerpoint/2010/main" id="1" dur="indefinite" restart="never" nodeType="tmRoot"/>
      </p:par>
    </p:tnLst>
  </p:timing>
  <p:txStyles>
    <p:titleStyle>
      <a:lvl1pPr algn="ctr" defTabSz="3765366" rtl="0" eaLnBrk="1" latinLnBrk="0" hangingPunct="1">
        <a:spcBef>
          <a:spcPct val="0"/>
        </a:spcBef>
        <a:buNone/>
        <a:defRPr sz="7500" kern="1200">
          <a:solidFill>
            <a:schemeClr val="bg1"/>
          </a:solidFill>
          <a:latin typeface="Trebuchet MS" pitchFamily="34" charset="0"/>
          <a:ea typeface="+mj-ea"/>
          <a:cs typeface="+mj-cs"/>
        </a:defRPr>
      </a:lvl1pPr>
    </p:titleStyle>
    <p:bodyStyle>
      <a:lvl1pPr marL="1412012" indent="-1412012" algn="l" defTabSz="3765366" rtl="0" eaLnBrk="1" latinLnBrk="0" hangingPunct="1">
        <a:spcBef>
          <a:spcPct val="20000"/>
        </a:spcBef>
        <a:buFont typeface="Arial" pitchFamily="34" charset="0"/>
        <a:buChar char="•"/>
        <a:defRPr sz="13200" kern="1200">
          <a:solidFill>
            <a:schemeClr val="tx1"/>
          </a:solidFill>
          <a:latin typeface="+mn-lt"/>
          <a:ea typeface="+mn-ea"/>
          <a:cs typeface="+mn-cs"/>
        </a:defRPr>
      </a:lvl1pPr>
      <a:lvl2pPr marL="3059360" indent="-1176677" algn="l" defTabSz="3765366" rtl="0" eaLnBrk="1" latinLnBrk="0" hangingPunct="1">
        <a:spcBef>
          <a:spcPct val="20000"/>
        </a:spcBef>
        <a:buFont typeface="Arial" pitchFamily="34" charset="0"/>
        <a:buChar char="–"/>
        <a:defRPr sz="11600" kern="1200">
          <a:solidFill>
            <a:schemeClr val="tx1"/>
          </a:solidFill>
          <a:latin typeface="+mn-lt"/>
          <a:ea typeface="+mn-ea"/>
          <a:cs typeface="+mn-cs"/>
        </a:defRPr>
      </a:lvl2pPr>
      <a:lvl3pPr marL="4706708" indent="-941342" algn="l" defTabSz="3765366"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89391"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4pPr>
      <a:lvl5pPr marL="8472073"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5pPr>
      <a:lvl6pPr marL="10354757"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37439"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20122"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6002805"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9pPr>
    </p:bodyStyle>
    <p:otherStyle>
      <a:defPPr>
        <a:defRPr lang="en-US"/>
      </a:defPPr>
      <a:lvl1pPr marL="0" algn="l" defTabSz="3765366" rtl="0" eaLnBrk="1" latinLnBrk="0" hangingPunct="1">
        <a:defRPr sz="7400" kern="1200">
          <a:solidFill>
            <a:schemeClr val="tx1"/>
          </a:solidFill>
          <a:latin typeface="+mn-lt"/>
          <a:ea typeface="+mn-ea"/>
          <a:cs typeface="+mn-cs"/>
        </a:defRPr>
      </a:lvl1pPr>
      <a:lvl2pPr marL="1882684" algn="l" defTabSz="3765366" rtl="0" eaLnBrk="1" latinLnBrk="0" hangingPunct="1">
        <a:defRPr sz="7400" kern="1200">
          <a:solidFill>
            <a:schemeClr val="tx1"/>
          </a:solidFill>
          <a:latin typeface="+mn-lt"/>
          <a:ea typeface="+mn-ea"/>
          <a:cs typeface="+mn-cs"/>
        </a:defRPr>
      </a:lvl2pPr>
      <a:lvl3pPr marL="3765366" algn="l" defTabSz="3765366" rtl="0" eaLnBrk="1" latinLnBrk="0" hangingPunct="1">
        <a:defRPr sz="7400" kern="1200">
          <a:solidFill>
            <a:schemeClr val="tx1"/>
          </a:solidFill>
          <a:latin typeface="+mn-lt"/>
          <a:ea typeface="+mn-ea"/>
          <a:cs typeface="+mn-cs"/>
        </a:defRPr>
      </a:lvl3pPr>
      <a:lvl4pPr marL="5648049" algn="l" defTabSz="3765366" rtl="0" eaLnBrk="1" latinLnBrk="0" hangingPunct="1">
        <a:defRPr sz="7400" kern="1200">
          <a:solidFill>
            <a:schemeClr val="tx1"/>
          </a:solidFill>
          <a:latin typeface="+mn-lt"/>
          <a:ea typeface="+mn-ea"/>
          <a:cs typeface="+mn-cs"/>
        </a:defRPr>
      </a:lvl4pPr>
      <a:lvl5pPr marL="7530731" algn="l" defTabSz="3765366" rtl="0" eaLnBrk="1" latinLnBrk="0" hangingPunct="1">
        <a:defRPr sz="7400" kern="1200">
          <a:solidFill>
            <a:schemeClr val="tx1"/>
          </a:solidFill>
          <a:latin typeface="+mn-lt"/>
          <a:ea typeface="+mn-ea"/>
          <a:cs typeface="+mn-cs"/>
        </a:defRPr>
      </a:lvl5pPr>
      <a:lvl6pPr marL="9413415" algn="l" defTabSz="3765366" rtl="0" eaLnBrk="1" latinLnBrk="0" hangingPunct="1">
        <a:defRPr sz="7400" kern="1200">
          <a:solidFill>
            <a:schemeClr val="tx1"/>
          </a:solidFill>
          <a:latin typeface="+mn-lt"/>
          <a:ea typeface="+mn-ea"/>
          <a:cs typeface="+mn-cs"/>
        </a:defRPr>
      </a:lvl6pPr>
      <a:lvl7pPr marL="11296099" algn="l" defTabSz="3765366" rtl="0" eaLnBrk="1" latinLnBrk="0" hangingPunct="1">
        <a:defRPr sz="7400" kern="1200">
          <a:solidFill>
            <a:schemeClr val="tx1"/>
          </a:solidFill>
          <a:latin typeface="+mn-lt"/>
          <a:ea typeface="+mn-ea"/>
          <a:cs typeface="+mn-cs"/>
        </a:defRPr>
      </a:lvl7pPr>
      <a:lvl8pPr marL="13178781" algn="l" defTabSz="3765366" rtl="0" eaLnBrk="1" latinLnBrk="0" hangingPunct="1">
        <a:defRPr sz="7400" kern="1200">
          <a:solidFill>
            <a:schemeClr val="tx1"/>
          </a:solidFill>
          <a:latin typeface="+mn-lt"/>
          <a:ea typeface="+mn-ea"/>
          <a:cs typeface="+mn-cs"/>
        </a:defRPr>
      </a:lvl8pPr>
      <a:lvl9pPr marL="15061465" algn="l" defTabSz="3765366" rtl="0" eaLnBrk="1" latinLnBrk="0" hangingPunct="1">
        <a:defRPr sz="7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27432000" cy="5334000"/>
          </a:xfrm>
          <a:prstGeom prst="rect">
            <a:avLst/>
          </a:prstGeom>
          <a:solidFill>
            <a:schemeClr val="accent5">
              <a:lumMod val="75000"/>
            </a:schemeClr>
          </a:solidFill>
          <a:ln w="9525">
            <a:solidFill>
              <a:schemeClr val="tx1"/>
            </a:solidFill>
            <a:miter lim="800000"/>
            <a:headEnd/>
            <a:tailEnd/>
          </a:ln>
          <a:effectLst/>
        </p:spPr>
        <p:txBody>
          <a:bodyPr wrap="none" lIns="78446" tIns="39222" rIns="78446" bIns="39222" anchor="ctr"/>
          <a:lstStyle/>
          <a:p>
            <a:pPr>
              <a:defRPr/>
            </a:pPr>
            <a:endParaRPr lang="en-US" dirty="0"/>
          </a:p>
        </p:txBody>
      </p:sp>
      <p:sp>
        <p:nvSpPr>
          <p:cNvPr id="9" name="Rectangle 9"/>
          <p:cNvSpPr>
            <a:spLocks noChangeArrowheads="1"/>
          </p:cNvSpPr>
          <p:nvPr/>
        </p:nvSpPr>
        <p:spPr bwMode="auto">
          <a:xfrm>
            <a:off x="0" y="5339294"/>
            <a:ext cx="27432000" cy="169333"/>
          </a:xfrm>
          <a:prstGeom prst="rect">
            <a:avLst/>
          </a:prstGeom>
          <a:solidFill>
            <a:schemeClr val="accent5">
              <a:lumMod val="50000"/>
            </a:schemeClr>
          </a:solidFill>
          <a:ln w="152400">
            <a:noFill/>
            <a:miter lim="800000"/>
            <a:headEnd/>
            <a:tailEnd/>
          </a:ln>
          <a:effectLst/>
        </p:spPr>
        <p:txBody>
          <a:bodyPr wrap="none" lIns="78446" tIns="39222" rIns="78446" bIns="39222" anchor="ctr"/>
          <a:lstStyle/>
          <a:p>
            <a:pPr>
              <a:defRPr/>
            </a:pPr>
            <a:endParaRPr lang="en-US" dirty="0"/>
          </a:p>
        </p:txBody>
      </p:sp>
      <p:grpSp>
        <p:nvGrpSpPr>
          <p:cNvPr id="25" name="Group 24"/>
          <p:cNvGrpSpPr/>
          <p:nvPr userDrawn="1"/>
        </p:nvGrpSpPr>
        <p:grpSpPr>
          <a:xfrm>
            <a:off x="-12658121" y="-48127"/>
            <a:ext cx="12259293" cy="36624127"/>
            <a:chOff x="-11225189" y="-1"/>
            <a:chExt cx="11018865" cy="32918401"/>
          </a:xfrm>
        </p:grpSpPr>
        <p:sp>
          <p:nvSpPr>
            <p:cNvPr id="26" name="Rectangle 25"/>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30”x40”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2527300" indent="-650875" algn="l" defTabSz="850900">
                <a:tabLst/>
              </a:pPr>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36" name="Straight Connector 35"/>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7" name="Picture 36"/>
            <p:cNvPicPr>
              <a:picLocks noChangeAspect="1"/>
            </p:cNvPicPr>
            <p:nvPr userDrawn="1"/>
          </p:nvPicPr>
          <p:blipFill>
            <a:blip r:embed="rId4"/>
            <a:stretch>
              <a:fillRect/>
            </a:stretch>
          </p:blipFill>
          <p:spPr>
            <a:xfrm>
              <a:off x="-10479105" y="8732868"/>
              <a:ext cx="1597666" cy="1201935"/>
            </a:xfrm>
            <a:prstGeom prst="rect">
              <a:avLst/>
            </a:prstGeom>
          </p:spPr>
        </p:pic>
        <p:pic>
          <p:nvPicPr>
            <p:cNvPr id="38" name="Picture 37"/>
            <p:cNvPicPr>
              <a:picLocks noChangeAspect="1"/>
            </p:cNvPicPr>
            <p:nvPr userDrawn="1"/>
          </p:nvPicPr>
          <p:blipFill>
            <a:blip r:embed="rId5"/>
            <a:stretch>
              <a:fillRect/>
            </a:stretch>
          </p:blipFill>
          <p:spPr>
            <a:xfrm>
              <a:off x="-10732765" y="13076183"/>
              <a:ext cx="9986808" cy="1053596"/>
            </a:xfrm>
            <a:prstGeom prst="rect">
              <a:avLst/>
            </a:prstGeom>
          </p:spPr>
        </p:pic>
        <p:grpSp>
          <p:nvGrpSpPr>
            <p:cNvPr id="39" name="Group 38"/>
            <p:cNvGrpSpPr/>
            <p:nvPr userDrawn="1"/>
          </p:nvGrpSpPr>
          <p:grpSpPr>
            <a:xfrm>
              <a:off x="-9744993" y="19604585"/>
              <a:ext cx="7531182" cy="2120441"/>
              <a:chOff x="-4470427" y="9208123"/>
              <a:chExt cx="3470785" cy="974221"/>
            </a:xfrm>
          </p:grpSpPr>
          <p:grpSp>
            <p:nvGrpSpPr>
              <p:cNvPr id="46" name="Group 45"/>
              <p:cNvGrpSpPr/>
              <p:nvPr userDrawn="1"/>
            </p:nvGrpSpPr>
            <p:grpSpPr>
              <a:xfrm>
                <a:off x="-2783495" y="9252356"/>
                <a:ext cx="624431" cy="898923"/>
                <a:chOff x="-3958697" y="8525819"/>
                <a:chExt cx="779338" cy="1288150"/>
              </a:xfrm>
            </p:grpSpPr>
            <p:pic>
              <p:nvPicPr>
                <p:cNvPr id="53" name="Picture 52"/>
                <p:cNvPicPr>
                  <a:picLocks noChangeAspect="1"/>
                </p:cNvPicPr>
                <p:nvPr userDrawn="1"/>
              </p:nvPicPr>
              <p:blipFill>
                <a:blip r:embed="rId6"/>
                <a:stretch>
                  <a:fillRect/>
                </a:stretch>
              </p:blipFill>
              <p:spPr>
                <a:xfrm>
                  <a:off x="-3948160" y="8525819"/>
                  <a:ext cx="768801" cy="1090857"/>
                </a:xfrm>
                <a:prstGeom prst="rect">
                  <a:avLst/>
                </a:prstGeom>
              </p:spPr>
            </p:pic>
            <p:sp>
              <p:nvSpPr>
                <p:cNvPr id="54" name="TextBox 53"/>
                <p:cNvSpPr txBox="1"/>
                <p:nvPr userDrawn="1"/>
              </p:nvSpPr>
              <p:spPr>
                <a:xfrm>
                  <a:off x="-3958697" y="9522560"/>
                  <a:ext cx="779337" cy="291409"/>
                </a:xfrm>
                <a:prstGeom prst="rect">
                  <a:avLst/>
                </a:prstGeom>
                <a:solidFill>
                  <a:schemeClr val="accent1"/>
                </a:solidFill>
                <a:ln>
                  <a:noFill/>
                </a:ln>
              </p:spPr>
              <p:txBody>
                <a:bodyPr wrap="square" lIns="91440" tIns="91440" rIns="91440" bIns="91440" rtlCol="0">
                  <a:spAutoFit/>
                </a:bodyPr>
                <a:lstStyle/>
                <a:p>
                  <a:pPr algn="ctr"/>
                  <a:r>
                    <a:rPr lang="en-US" sz="2000" b="1" dirty="0" smtClean="0">
                      <a:solidFill>
                        <a:schemeClr val="tx1"/>
                      </a:solidFill>
                    </a:rPr>
                    <a:t>ORIGINAL</a:t>
                  </a:r>
                  <a:endParaRPr lang="en-US" sz="2000" b="1" dirty="0">
                    <a:solidFill>
                      <a:schemeClr val="tx1"/>
                    </a:solidFill>
                  </a:endParaRPr>
                </a:p>
              </p:txBody>
            </p:sp>
          </p:grpSp>
          <p:grpSp>
            <p:nvGrpSpPr>
              <p:cNvPr id="47" name="Group 46"/>
              <p:cNvGrpSpPr/>
              <p:nvPr userDrawn="1"/>
            </p:nvGrpSpPr>
            <p:grpSpPr>
              <a:xfrm>
                <a:off x="-2033159" y="9252361"/>
                <a:ext cx="1033517" cy="898915"/>
                <a:chOff x="-2921738" y="8714808"/>
                <a:chExt cx="1420279" cy="1235304"/>
              </a:xfrm>
            </p:grpSpPr>
            <p:pic>
              <p:nvPicPr>
                <p:cNvPr id="51" name="Picture 50"/>
                <p:cNvPicPr>
                  <a:picLocks noChangeAspect="1"/>
                </p:cNvPicPr>
                <p:nvPr userDrawn="1"/>
              </p:nvPicPr>
              <p:blipFill>
                <a:blip r:embed="rId6"/>
                <a:stretch>
                  <a:fillRect/>
                </a:stretch>
              </p:blipFill>
              <p:spPr>
                <a:xfrm>
                  <a:off x="-2921738" y="8714808"/>
                  <a:ext cx="1420279" cy="1029694"/>
                </a:xfrm>
                <a:prstGeom prst="rect">
                  <a:avLst/>
                </a:prstGeom>
              </p:spPr>
            </p:pic>
            <p:sp>
              <p:nvSpPr>
                <p:cNvPr id="52" name="TextBox 51"/>
                <p:cNvSpPr txBox="1"/>
                <p:nvPr userDrawn="1"/>
              </p:nvSpPr>
              <p:spPr>
                <a:xfrm>
                  <a:off x="-2918991" y="9670656"/>
                  <a:ext cx="1417532" cy="279456"/>
                </a:xfrm>
                <a:prstGeom prst="rect">
                  <a:avLst/>
                </a:prstGeom>
                <a:solidFill>
                  <a:srgbClr val="FF0000"/>
                </a:solidFill>
              </p:spPr>
              <p:txBody>
                <a:bodyPr wrap="square" lIns="457200" tIns="91440" rIns="457200" bIns="91440" rtlCol="0">
                  <a:spAutoFit/>
                </a:bodyPr>
                <a:lstStyle/>
                <a:p>
                  <a:pPr algn="ctr"/>
                  <a:r>
                    <a:rPr lang="en-US" sz="2000" b="1" dirty="0" smtClean="0">
                      <a:solidFill>
                        <a:schemeClr val="bg1"/>
                      </a:solidFill>
                    </a:rPr>
                    <a:t>DISTORTED</a:t>
                  </a:r>
                  <a:endParaRPr lang="en-US" sz="900" b="1" dirty="0">
                    <a:solidFill>
                      <a:schemeClr val="bg1"/>
                    </a:solidFill>
                  </a:endParaRPr>
                </a:p>
              </p:txBody>
            </p:sp>
          </p:grpSp>
          <p:pic>
            <p:nvPicPr>
              <p:cNvPr id="49" name="Picture 48"/>
              <p:cNvPicPr>
                <a:picLocks noChangeAspect="1"/>
              </p:cNvPicPr>
              <p:nvPr userDrawn="1"/>
            </p:nvPicPr>
            <p:blipFill>
              <a:blip r:embed="rId7"/>
              <a:stretch>
                <a:fillRect/>
              </a:stretch>
            </p:blipFill>
            <p:spPr>
              <a:xfrm>
                <a:off x="-4470427" y="9208123"/>
                <a:ext cx="1098742" cy="847761"/>
              </a:xfrm>
              <a:prstGeom prst="rect">
                <a:avLst/>
              </a:prstGeom>
            </p:spPr>
          </p:pic>
          <p:sp>
            <p:nvSpPr>
              <p:cNvPr id="50" name="TextBox 49"/>
              <p:cNvSpPr txBox="1"/>
              <p:nvPr userDrawn="1"/>
            </p:nvSpPr>
            <p:spPr>
              <a:xfrm>
                <a:off x="-4440600" y="9857111"/>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40" name="Group 39"/>
            <p:cNvGrpSpPr/>
            <p:nvPr userDrawn="1"/>
          </p:nvGrpSpPr>
          <p:grpSpPr>
            <a:xfrm>
              <a:off x="-10409330" y="23738192"/>
              <a:ext cx="9344084" cy="2453251"/>
              <a:chOff x="-4759852" y="10890293"/>
              <a:chExt cx="4306270"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3944284615"/>
                  </p:ext>
                </p:extLst>
              </p:nvPr>
            </p:nvGraphicFramePr>
            <p:xfrm>
              <a:off x="-4533347" y="10890299"/>
              <a:ext cx="1828800" cy="1117600"/>
            </p:xfrm>
            <a:graphic>
              <a:graphicData uri="http://schemas.openxmlformats.org/presentationml/2006/ole">
                <mc:AlternateContent xmlns:mc="http://schemas.openxmlformats.org/markup-compatibility/2006">
                  <mc:Choice xmlns:v="urn:schemas-microsoft-com:vml" Requires="v">
                    <p:oleObj spid="_x0000_s2135"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0890299"/>
                            <a:ext cx="1828800" cy="1117600"/>
                          </a:xfrm>
                          <a:prstGeom prst="rect">
                            <a:avLst/>
                          </a:prstGeom>
                        </p:spPr>
                      </p:pic>
                    </p:oleObj>
                  </mc:Fallback>
                </mc:AlternateContent>
              </a:graphicData>
            </a:graphic>
          </p:graphicFrame>
          <p:graphicFrame>
            <p:nvGraphicFramePr>
              <p:cNvPr id="42" name="Object 41"/>
              <p:cNvGraphicFramePr>
                <a:graphicFrameLocks noChangeAspect="1"/>
              </p:cNvGraphicFramePr>
              <p:nvPr userDrawn="1">
                <p:extLst>
                  <p:ext uri="{D42A27DB-BD31-4B8C-83A1-F6EECF244321}">
                    <p14:modId xmlns:p14="http://schemas.microsoft.com/office/powerpoint/2010/main" val="1959636283"/>
                  </p:ext>
                </p:extLst>
              </p:nvPr>
            </p:nvGraphicFramePr>
            <p:xfrm>
              <a:off x="-2456641" y="10893992"/>
              <a:ext cx="1828800" cy="1117600"/>
            </p:xfrm>
            <a:graphic>
              <a:graphicData uri="http://schemas.openxmlformats.org/presentationml/2006/ole">
                <mc:AlternateContent xmlns:mc="http://schemas.openxmlformats.org/markup-compatibility/2006">
                  <mc:Choice xmlns:v="urn:schemas-microsoft-com:vml" Requires="v">
                    <p:oleObj spid="_x0000_s2136"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0893992"/>
                            <a:ext cx="1828800" cy="1117600"/>
                          </a:xfrm>
                          <a:prstGeom prst="rect">
                            <a:avLst/>
                          </a:prstGeom>
                        </p:spPr>
                      </p:pic>
                    </p:oleObj>
                  </mc:Fallback>
                </mc:AlternateContent>
              </a:graphicData>
            </a:graphic>
          </p:graphicFrame>
          <p:sp>
            <p:nvSpPr>
              <p:cNvPr id="43" name="TextBox 42"/>
              <p:cNvSpPr txBox="1"/>
              <p:nvPr userDrawn="1"/>
            </p:nvSpPr>
            <p:spPr>
              <a:xfrm rot="16200000">
                <a:off x="-5235785" y="11366226"/>
                <a:ext cx="1117601" cy="165735"/>
              </a:xfrm>
              <a:prstGeom prst="rect">
                <a:avLst/>
              </a:prstGeom>
              <a:noFill/>
            </p:spPr>
            <p:txBody>
              <a:bodyPr wrap="square" lIns="91440" tIns="91440" rIns="91440" bIns="0" rtlCol="0">
                <a:spAutoFit/>
              </a:bodyPr>
              <a:lstStyle/>
              <a:p>
                <a:pPr algn="ctr"/>
                <a:r>
                  <a:rPr lang="en-US" sz="2000" dirty="0" smtClean="0">
                    <a:solidFill>
                      <a:srgbClr val="92D050"/>
                    </a:solidFill>
                  </a:rPr>
                  <a:t>Good</a:t>
                </a:r>
                <a:r>
                  <a:rPr lang="en-US" sz="2000" baseline="0" dirty="0" smtClean="0">
                    <a:solidFill>
                      <a:srgbClr val="92D050"/>
                    </a:solidFill>
                  </a:rPr>
                  <a:t> </a:t>
                </a:r>
                <a:r>
                  <a:rPr lang="en-US" sz="2000" baseline="0" dirty="0" smtClean="0">
                    <a:solidFill>
                      <a:schemeClr val="bg1"/>
                    </a:solidFill>
                  </a:rPr>
                  <a:t>printing quality</a:t>
                </a:r>
                <a:endParaRPr lang="en-US" sz="2000" dirty="0">
                  <a:solidFill>
                    <a:schemeClr val="bg1"/>
                  </a:solidFill>
                </a:endParaRPr>
              </a:p>
            </p:txBody>
          </p:sp>
          <p:sp>
            <p:nvSpPr>
              <p:cNvPr id="44" name="TextBox 43"/>
              <p:cNvSpPr txBox="1"/>
              <p:nvPr userDrawn="1"/>
            </p:nvSpPr>
            <p:spPr>
              <a:xfrm rot="16200000">
                <a:off x="-1095250" y="11375753"/>
                <a:ext cx="1117601" cy="165735"/>
              </a:xfrm>
              <a:prstGeom prst="rect">
                <a:avLst/>
              </a:prstGeom>
              <a:noFill/>
            </p:spPr>
            <p:txBody>
              <a:bodyPr wrap="square" lIns="91440" tIns="91440" rIns="91440" bIns="0" rtlCol="0">
                <a:spAutoFit/>
              </a:bodyPr>
              <a:lstStyle/>
              <a:p>
                <a:pPr algn="ctr"/>
                <a:r>
                  <a:rPr lang="en-US" sz="2000" dirty="0" smtClean="0">
                    <a:solidFill>
                      <a:srgbClr val="FF0000"/>
                    </a:solidFill>
                  </a:rPr>
                  <a:t>Bad </a:t>
                </a:r>
                <a:r>
                  <a:rPr lang="en-US" sz="2000" dirty="0" smtClean="0">
                    <a:solidFill>
                      <a:schemeClr val="bg1"/>
                    </a:solidFill>
                  </a:rPr>
                  <a:t>printing quality</a:t>
                </a:r>
                <a:endParaRPr lang="en-US" sz="2000" dirty="0">
                  <a:solidFill>
                    <a:schemeClr val="bg1"/>
                  </a:solidFill>
                </a:endParaRPr>
              </a:p>
            </p:txBody>
          </p:sp>
        </p:grpSp>
      </p:grpSp>
      <p:grpSp>
        <p:nvGrpSpPr>
          <p:cNvPr id="55" name="Group 54"/>
          <p:cNvGrpSpPr/>
          <p:nvPr userDrawn="1"/>
        </p:nvGrpSpPr>
        <p:grpSpPr>
          <a:xfrm>
            <a:off x="27804389" y="0"/>
            <a:ext cx="12284832" cy="36618007"/>
            <a:chOff x="44157839" y="-55065"/>
            <a:chExt cx="11062139" cy="32973465"/>
          </a:xfrm>
        </p:grpSpPr>
        <p:sp>
          <p:nvSpPr>
            <p:cNvPr id="56" name="Rectangle 55"/>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429000"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b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2000250"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7" name="Object 56"/>
            <p:cNvGraphicFramePr>
              <a:graphicFrameLocks noChangeAspect="1"/>
            </p:cNvGraphicFramePr>
            <p:nvPr userDrawn="1">
              <p:extLst>
                <p:ext uri="{D42A27DB-BD31-4B8C-83A1-F6EECF244321}">
                  <p14:modId xmlns:p14="http://schemas.microsoft.com/office/powerpoint/2010/main" val="4022661947"/>
                </p:ext>
              </p:extLst>
            </p:nvPr>
          </p:nvGraphicFramePr>
          <p:xfrm>
            <a:off x="46871237" y="3286607"/>
            <a:ext cx="5586150" cy="2063772"/>
          </p:xfrm>
          <a:graphic>
            <a:graphicData uri="http://schemas.openxmlformats.org/presentationml/2006/ole">
              <mc:AlternateContent xmlns:mc="http://schemas.openxmlformats.org/markup-compatibility/2006">
                <mc:Choice xmlns:v="urn:schemas-microsoft-com:vml" Requires="v">
                  <p:oleObj spid="_x0000_s2137"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871237" y="3286607"/>
                          <a:ext cx="5586150" cy="2063772"/>
                        </a:xfrm>
                        <a:prstGeom prst="rect">
                          <a:avLst/>
                        </a:prstGeom>
                      </p:spPr>
                    </p:pic>
                  </p:oleObj>
                </mc:Fallback>
              </mc:AlternateContent>
            </a:graphicData>
          </a:graphic>
        </p:graphicFrame>
        <p:pic>
          <p:nvPicPr>
            <p:cNvPr id="58" name="Picture 57"/>
            <p:cNvPicPr>
              <a:picLocks noChangeAspect="1"/>
            </p:cNvPicPr>
            <p:nvPr userDrawn="1"/>
          </p:nvPicPr>
          <p:blipFill>
            <a:blip r:embed="rId14"/>
            <a:stretch>
              <a:fillRect/>
            </a:stretch>
          </p:blipFill>
          <p:spPr>
            <a:xfrm>
              <a:off x="44487207" y="7579895"/>
              <a:ext cx="2969584" cy="1370577"/>
            </a:xfrm>
            <a:prstGeom prst="rect">
              <a:avLst/>
            </a:prstGeom>
            <a:ln>
              <a:noFill/>
            </a:ln>
          </p:spPr>
        </p:pic>
        <p:graphicFrame>
          <p:nvGraphicFramePr>
            <p:cNvPr id="59" name="Object 58"/>
            <p:cNvGraphicFramePr>
              <a:graphicFrameLocks noChangeAspect="1"/>
            </p:cNvGraphicFramePr>
            <p:nvPr userDrawn="1">
              <p:extLst>
                <p:ext uri="{D42A27DB-BD31-4B8C-83A1-F6EECF244321}">
                  <p14:modId xmlns:p14="http://schemas.microsoft.com/office/powerpoint/2010/main" val="1198015845"/>
                </p:ext>
              </p:extLst>
            </p:nvPr>
          </p:nvGraphicFramePr>
          <p:xfrm>
            <a:off x="44629619" y="11328671"/>
            <a:ext cx="1482266" cy="992162"/>
          </p:xfrm>
          <a:graphic>
            <a:graphicData uri="http://schemas.openxmlformats.org/presentationml/2006/ole">
              <mc:AlternateContent xmlns:mc="http://schemas.openxmlformats.org/markup-compatibility/2006">
                <mc:Choice xmlns:v="urn:schemas-microsoft-com:vml" Requires="v">
                  <p:oleObj spid="_x0000_s2138"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1328671"/>
                          <a:ext cx="1482266" cy="992162"/>
                        </a:xfrm>
                        <a:prstGeom prst="rect">
                          <a:avLst/>
                        </a:prstGeom>
                      </p:spPr>
                    </p:pic>
                  </p:oleObj>
                </mc:Fallback>
              </mc:AlternateContent>
            </a:graphicData>
          </a:graphic>
        </p:graphicFrame>
        <p:grpSp>
          <p:nvGrpSpPr>
            <p:cNvPr id="60" name="Group 59"/>
            <p:cNvGrpSpPr/>
            <p:nvPr userDrawn="1"/>
          </p:nvGrpSpPr>
          <p:grpSpPr>
            <a:xfrm>
              <a:off x="44487207" y="29414560"/>
              <a:ext cx="10354213" cy="1265612"/>
              <a:chOff x="44200453" y="28362386"/>
              <a:chExt cx="9771399" cy="1090622"/>
            </a:xfrm>
          </p:grpSpPr>
          <p:sp>
            <p:nvSpPr>
              <p:cNvPr id="62" name="Rounded Rectangle 61"/>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3"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4" name="TextBox 63"/>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sp>
        <p:nvSpPr>
          <p:cNvPr id="35" name="TextBox 34"/>
          <p:cNvSpPr txBox="1"/>
          <p:nvPr userDrawn="1"/>
        </p:nvSpPr>
        <p:spPr>
          <a:xfrm>
            <a:off x="28170162" y="34676115"/>
            <a:ext cx="7629577" cy="1399638"/>
          </a:xfrm>
          <a:prstGeom prst="rect">
            <a:avLst/>
          </a:prstGeom>
          <a:noFill/>
        </p:spPr>
        <p:txBody>
          <a:bodyPr wrap="square" lIns="65304" tIns="32651" rIns="65304" bIns="32651" rtlCol="0">
            <a:spAutoFit/>
          </a:bodyPr>
          <a:lstStyle/>
          <a:p>
            <a:pPr marL="288925" indent="-288925">
              <a:lnSpc>
                <a:spcPts val="2600"/>
              </a:lnSpc>
            </a:pPr>
            <a:r>
              <a:rPr lang="en-US" sz="2800" dirty="0" smtClean="0">
                <a:solidFill>
                  <a:schemeClr val="bg1"/>
                </a:solidFill>
              </a:rPr>
              <a:t>©2015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400" dirty="0" smtClean="0">
                <a:solidFill>
                  <a:schemeClr val="bg1"/>
                </a:solidFill>
              </a:rPr>
              <a:t>2117 Fourth Street ,</a:t>
            </a:r>
            <a:r>
              <a:rPr lang="en-US" sz="2400" baseline="0" dirty="0" smtClean="0">
                <a:solidFill>
                  <a:schemeClr val="bg1"/>
                </a:solidFill>
              </a:rPr>
              <a:t> Unit C        </a:t>
            </a:r>
          </a:p>
          <a:p>
            <a:pPr marL="288925" indent="0">
              <a:lnSpc>
                <a:spcPts val="2600"/>
              </a:lnSpc>
            </a:pPr>
            <a:r>
              <a:rPr lang="en-US" sz="2400" baseline="0" dirty="0" smtClean="0">
                <a:solidFill>
                  <a:schemeClr val="bg1"/>
                </a:solidFill>
              </a:rPr>
              <a:t>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1" baseline="0" dirty="0" smtClean="0">
                <a:solidFill>
                  <a:srgbClr val="FFFF00"/>
                </a:solidFill>
              </a:rPr>
              <a:t>posterpresenter@gmail.com</a:t>
            </a:r>
            <a:endParaRPr lang="en-US" sz="2800" b="1" dirty="0">
              <a:solidFill>
                <a:srgbClr val="FFFF00"/>
              </a:solidFill>
            </a:endParaRPr>
          </a:p>
        </p:txBody>
      </p:sp>
      <p:sp>
        <p:nvSpPr>
          <p:cNvPr id="45" name="Rectangle 33"/>
          <p:cNvSpPr>
            <a:spLocks noChangeArrowheads="1"/>
          </p:cNvSpPr>
          <p:nvPr userDrawn="1"/>
        </p:nvSpPr>
        <p:spPr bwMode="auto">
          <a:xfrm>
            <a:off x="572141" y="5841866"/>
            <a:ext cx="26276635" cy="29718000"/>
          </a:xfrm>
          <a:prstGeom prst="roundRect">
            <a:avLst>
              <a:gd name="adj" fmla="val 1527"/>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78446" tIns="39222" rIns="78446" bIns="39222" anchor="ctr"/>
          <a:lstStyle/>
          <a:p>
            <a:pPr>
              <a:defRPr/>
            </a:pPr>
            <a:endParaRPr lang="en-US" dirty="0"/>
          </a:p>
        </p:txBody>
      </p:sp>
      <p:sp>
        <p:nvSpPr>
          <p:cNvPr id="48" name="Text Box 14"/>
          <p:cNvSpPr txBox="1">
            <a:spLocks noChangeArrowheads="1"/>
          </p:cNvSpPr>
          <p:nvPr userDrawn="1"/>
        </p:nvSpPr>
        <p:spPr bwMode="auto">
          <a:xfrm>
            <a:off x="1129100" y="35883932"/>
            <a:ext cx="2366237" cy="298337"/>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dirty="0" smtClean="0">
                <a:solidFill>
                  <a:schemeClr val="bg1">
                    <a:lumMod val="75000"/>
                  </a:schemeClr>
                </a:solidFill>
                <a:latin typeface="Arial" charset="0"/>
              </a:rPr>
              <a:t>RESEARCH POSTER PRESENTATION </a:t>
            </a:r>
            <a:r>
              <a:rPr lang="en-US" sz="600" b="1" dirty="0">
                <a:solidFill>
                  <a:schemeClr val="bg1">
                    <a:lumMod val="75000"/>
                  </a:schemeClr>
                </a:solidFill>
                <a:latin typeface="Arial" charset="0"/>
              </a:rPr>
              <a:t>DESIGN © </a:t>
            </a:r>
            <a:r>
              <a:rPr lang="en-US" sz="600" b="1" dirty="0" smtClean="0">
                <a:solidFill>
                  <a:schemeClr val="bg1">
                    <a:lumMod val="75000"/>
                  </a:schemeClr>
                </a:solidFill>
                <a:latin typeface="Arial" charset="0"/>
              </a:rPr>
              <a:t>2015</a:t>
            </a:r>
            <a:endParaRPr lang="en-US" sz="600" b="1" dirty="0">
              <a:solidFill>
                <a:schemeClr val="bg1">
                  <a:lumMod val="75000"/>
                </a:schemeClr>
              </a:solidFill>
              <a:latin typeface="Arial" charset="0"/>
            </a:endParaRPr>
          </a:p>
          <a:p>
            <a:pPr eaLnBrk="0" hangingPunct="0">
              <a:lnSpc>
                <a:spcPct val="65000"/>
              </a:lnSpc>
              <a:spcBef>
                <a:spcPct val="50000"/>
              </a:spcBef>
              <a:defRPr/>
            </a:pPr>
            <a:r>
              <a:rPr lang="en-US" sz="9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iming>
    <p:tnLst>
      <p:par>
        <p:cTn xmlns:p14="http://schemas.microsoft.com/office/powerpoint/2010/main" id="1" dur="indefinite" restart="never" nodeType="tmRoot"/>
      </p:par>
    </p:tnLst>
  </p:timing>
  <p:txStyles>
    <p:titleStyle>
      <a:lvl1pPr algn="ctr" defTabSz="3765366" rtl="0" eaLnBrk="1" latinLnBrk="0" hangingPunct="1">
        <a:spcBef>
          <a:spcPct val="0"/>
        </a:spcBef>
        <a:buNone/>
        <a:defRPr sz="7500" kern="1200">
          <a:solidFill>
            <a:schemeClr val="bg1"/>
          </a:solidFill>
          <a:latin typeface="Trebuchet MS" pitchFamily="34" charset="0"/>
          <a:ea typeface="+mj-ea"/>
          <a:cs typeface="+mj-cs"/>
        </a:defRPr>
      </a:lvl1pPr>
    </p:titleStyle>
    <p:bodyStyle>
      <a:lvl1pPr marL="1412012" indent="-1412012" algn="l" defTabSz="3765366" rtl="0" eaLnBrk="1" latinLnBrk="0" hangingPunct="1">
        <a:spcBef>
          <a:spcPct val="20000"/>
        </a:spcBef>
        <a:buFont typeface="Arial" pitchFamily="34" charset="0"/>
        <a:buChar char="•"/>
        <a:defRPr sz="13200" kern="1200">
          <a:solidFill>
            <a:schemeClr val="tx1"/>
          </a:solidFill>
          <a:latin typeface="+mn-lt"/>
          <a:ea typeface="+mn-ea"/>
          <a:cs typeface="+mn-cs"/>
        </a:defRPr>
      </a:lvl1pPr>
      <a:lvl2pPr marL="3059360" indent="-1176677" algn="l" defTabSz="3765366" rtl="0" eaLnBrk="1" latinLnBrk="0" hangingPunct="1">
        <a:spcBef>
          <a:spcPct val="20000"/>
        </a:spcBef>
        <a:buFont typeface="Arial" pitchFamily="34" charset="0"/>
        <a:buChar char="–"/>
        <a:defRPr sz="11600" kern="1200">
          <a:solidFill>
            <a:schemeClr val="tx1"/>
          </a:solidFill>
          <a:latin typeface="+mn-lt"/>
          <a:ea typeface="+mn-ea"/>
          <a:cs typeface="+mn-cs"/>
        </a:defRPr>
      </a:lvl2pPr>
      <a:lvl3pPr marL="4706708" indent="-941342" algn="l" defTabSz="3765366"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89391"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4pPr>
      <a:lvl5pPr marL="8472073"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5pPr>
      <a:lvl6pPr marL="10354757"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37439"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20122"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6002805"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9pPr>
    </p:bodyStyle>
    <p:otherStyle>
      <a:defPPr>
        <a:defRPr lang="en-US"/>
      </a:defPPr>
      <a:lvl1pPr marL="0" algn="l" defTabSz="3765366" rtl="0" eaLnBrk="1" latinLnBrk="0" hangingPunct="1">
        <a:defRPr sz="7400" kern="1200">
          <a:solidFill>
            <a:schemeClr val="tx1"/>
          </a:solidFill>
          <a:latin typeface="+mn-lt"/>
          <a:ea typeface="+mn-ea"/>
          <a:cs typeface="+mn-cs"/>
        </a:defRPr>
      </a:lvl1pPr>
      <a:lvl2pPr marL="1882684" algn="l" defTabSz="3765366" rtl="0" eaLnBrk="1" latinLnBrk="0" hangingPunct="1">
        <a:defRPr sz="7400" kern="1200">
          <a:solidFill>
            <a:schemeClr val="tx1"/>
          </a:solidFill>
          <a:latin typeface="+mn-lt"/>
          <a:ea typeface="+mn-ea"/>
          <a:cs typeface="+mn-cs"/>
        </a:defRPr>
      </a:lvl2pPr>
      <a:lvl3pPr marL="3765366" algn="l" defTabSz="3765366" rtl="0" eaLnBrk="1" latinLnBrk="0" hangingPunct="1">
        <a:defRPr sz="7400" kern="1200">
          <a:solidFill>
            <a:schemeClr val="tx1"/>
          </a:solidFill>
          <a:latin typeface="+mn-lt"/>
          <a:ea typeface="+mn-ea"/>
          <a:cs typeface="+mn-cs"/>
        </a:defRPr>
      </a:lvl3pPr>
      <a:lvl4pPr marL="5648049" algn="l" defTabSz="3765366" rtl="0" eaLnBrk="1" latinLnBrk="0" hangingPunct="1">
        <a:defRPr sz="7400" kern="1200">
          <a:solidFill>
            <a:schemeClr val="tx1"/>
          </a:solidFill>
          <a:latin typeface="+mn-lt"/>
          <a:ea typeface="+mn-ea"/>
          <a:cs typeface="+mn-cs"/>
        </a:defRPr>
      </a:lvl4pPr>
      <a:lvl5pPr marL="7530731" algn="l" defTabSz="3765366" rtl="0" eaLnBrk="1" latinLnBrk="0" hangingPunct="1">
        <a:defRPr sz="7400" kern="1200">
          <a:solidFill>
            <a:schemeClr val="tx1"/>
          </a:solidFill>
          <a:latin typeface="+mn-lt"/>
          <a:ea typeface="+mn-ea"/>
          <a:cs typeface="+mn-cs"/>
        </a:defRPr>
      </a:lvl5pPr>
      <a:lvl6pPr marL="9413415" algn="l" defTabSz="3765366" rtl="0" eaLnBrk="1" latinLnBrk="0" hangingPunct="1">
        <a:defRPr sz="7400" kern="1200">
          <a:solidFill>
            <a:schemeClr val="tx1"/>
          </a:solidFill>
          <a:latin typeface="+mn-lt"/>
          <a:ea typeface="+mn-ea"/>
          <a:cs typeface="+mn-cs"/>
        </a:defRPr>
      </a:lvl6pPr>
      <a:lvl7pPr marL="11296099" algn="l" defTabSz="3765366" rtl="0" eaLnBrk="1" latinLnBrk="0" hangingPunct="1">
        <a:defRPr sz="7400" kern="1200">
          <a:solidFill>
            <a:schemeClr val="tx1"/>
          </a:solidFill>
          <a:latin typeface="+mn-lt"/>
          <a:ea typeface="+mn-ea"/>
          <a:cs typeface="+mn-cs"/>
        </a:defRPr>
      </a:lvl7pPr>
      <a:lvl8pPr marL="13178781" algn="l" defTabSz="3765366" rtl="0" eaLnBrk="1" latinLnBrk="0" hangingPunct="1">
        <a:defRPr sz="7400" kern="1200">
          <a:solidFill>
            <a:schemeClr val="tx1"/>
          </a:solidFill>
          <a:latin typeface="+mn-lt"/>
          <a:ea typeface="+mn-ea"/>
          <a:cs typeface="+mn-cs"/>
        </a:defRPr>
      </a:lvl8pPr>
      <a:lvl9pPr marL="15061465" algn="l" defTabSz="3765366"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1" Type="http://schemas.openxmlformats.org/officeDocument/2006/relationships/slideLayout" Target="../slideLayouts/slideLayout1.xml"/><Relationship Id="rId2" Type="http://schemas.openxmlformats.org/officeDocument/2006/relationships/hyperlink" Target="http://www.football-data.co.uk/"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Text Placeholder 82"/>
          <p:cNvSpPr>
            <a:spLocks noGrp="1"/>
          </p:cNvSpPr>
          <p:nvPr>
            <p:ph type="body" sz="quarter" idx="10"/>
          </p:nvPr>
        </p:nvSpPr>
        <p:spPr>
          <a:xfrm>
            <a:off x="565119" y="6649414"/>
            <a:ext cx="12956288" cy="3424578"/>
          </a:xfrm>
        </p:spPr>
        <p:txBody>
          <a:bodyPr/>
          <a:lstStyle/>
          <a:p>
            <a:r>
              <a:rPr lang="en-US" dirty="0" smtClean="0">
                <a:latin typeface="Calibri" charset="0"/>
              </a:rPr>
              <a:t/>
            </a:r>
            <a:br>
              <a:rPr lang="en-US" dirty="0" smtClean="0">
                <a:latin typeface="Calibri" charset="0"/>
              </a:rPr>
            </a:br>
            <a:r>
              <a:rPr lang="en-US" dirty="0" smtClean="0">
                <a:latin typeface="Calibri" charset="0"/>
              </a:rPr>
              <a:t>We </a:t>
            </a:r>
            <a:r>
              <a:rPr lang="en-US" dirty="0">
                <a:latin typeface="Calibri" charset="0"/>
              </a:rPr>
              <a:t>focus on applying statistical learning methodology to predict the results of soccer games in the Italian </a:t>
            </a:r>
            <a:r>
              <a:rPr lang="en-US" dirty="0" err="1">
                <a:latin typeface="Calibri" charset="0"/>
              </a:rPr>
              <a:t>Serie</a:t>
            </a:r>
            <a:r>
              <a:rPr lang="en-US" dirty="0">
                <a:latin typeface="Calibri" charset="0"/>
              </a:rPr>
              <a:t> A. Using past historical data from several years, features are engineered to capture the performance of a team. Support vector machines, logistic regression, and </a:t>
            </a:r>
            <a:r>
              <a:rPr lang="en-US" dirty="0" err="1">
                <a:latin typeface="Calibri" charset="0"/>
              </a:rPr>
              <a:t>Adaboost</a:t>
            </a:r>
            <a:r>
              <a:rPr lang="en-US" dirty="0">
                <a:latin typeface="Calibri" charset="0"/>
              </a:rPr>
              <a:t> are the best performing techniques with regard to predicting the results of future matches. The emphasis is on analyzing the tradeoffs between these methods' performances on our dataset with respect to precision/recall and error rates.</a:t>
            </a:r>
          </a:p>
          <a:p>
            <a:endParaRPr lang="en-US" dirty="0"/>
          </a:p>
        </p:txBody>
      </p:sp>
      <p:sp>
        <p:nvSpPr>
          <p:cNvPr id="84" name="Text Placeholder 83"/>
          <p:cNvSpPr>
            <a:spLocks noGrp="1"/>
          </p:cNvSpPr>
          <p:nvPr>
            <p:ph type="body" sz="quarter" idx="11"/>
          </p:nvPr>
        </p:nvSpPr>
        <p:spPr>
          <a:xfrm>
            <a:off x="576465" y="6002905"/>
            <a:ext cx="12946061" cy="697033"/>
          </a:xfrm>
        </p:spPr>
        <p:txBody>
          <a:bodyPr/>
          <a:lstStyle/>
          <a:p>
            <a:r>
              <a:rPr lang="en-US" dirty="0" smtClean="0"/>
              <a:t>ABSTRACT</a:t>
            </a:r>
            <a:endParaRPr lang="en-US" dirty="0"/>
          </a:p>
        </p:txBody>
      </p:sp>
      <p:sp>
        <p:nvSpPr>
          <p:cNvPr id="85" name="Text Placeholder 84"/>
          <p:cNvSpPr>
            <a:spLocks noGrp="1"/>
          </p:cNvSpPr>
          <p:nvPr>
            <p:ph type="body" sz="quarter" idx="20"/>
          </p:nvPr>
        </p:nvSpPr>
        <p:spPr>
          <a:xfrm>
            <a:off x="506537" y="18830420"/>
            <a:ext cx="12949224" cy="697033"/>
          </a:xfrm>
        </p:spPr>
        <p:txBody>
          <a:bodyPr/>
          <a:lstStyle/>
          <a:p>
            <a:r>
              <a:rPr lang="en-US" dirty="0" smtClean="0"/>
              <a:t>DATASET</a:t>
            </a:r>
            <a:endParaRPr lang="en-US" dirty="0"/>
          </a:p>
        </p:txBody>
      </p:sp>
      <p:sp>
        <p:nvSpPr>
          <p:cNvPr id="86" name="Text Placeholder 85"/>
          <p:cNvSpPr>
            <a:spLocks noGrp="1"/>
          </p:cNvSpPr>
          <p:nvPr>
            <p:ph type="body" sz="quarter" idx="25"/>
          </p:nvPr>
        </p:nvSpPr>
        <p:spPr/>
        <p:txBody>
          <a:bodyPr/>
          <a:lstStyle/>
          <a:p>
            <a:r>
              <a:rPr lang="en-US" dirty="0" smtClean="0"/>
              <a:t>METHODOLOGY</a:t>
            </a:r>
            <a:endParaRPr lang="en-US" dirty="0"/>
          </a:p>
        </p:txBody>
      </p:sp>
      <p:sp>
        <p:nvSpPr>
          <p:cNvPr id="87" name="Text Placeholder 86"/>
          <p:cNvSpPr>
            <a:spLocks noGrp="1"/>
          </p:cNvSpPr>
          <p:nvPr>
            <p:ph type="body" sz="quarter" idx="26"/>
          </p:nvPr>
        </p:nvSpPr>
        <p:spPr>
          <a:xfrm>
            <a:off x="13846681" y="6903487"/>
            <a:ext cx="12945893" cy="15834130"/>
          </a:xfrm>
        </p:spPr>
        <p:txBody>
          <a:bodyPr/>
          <a:lstStyle/>
          <a:p>
            <a:r>
              <a:rPr lang="en-US" dirty="0" smtClean="0">
                <a:latin typeface="+mn-lt"/>
              </a:rPr>
              <a:t>The following three questions were my criteria when engineering features:</a:t>
            </a:r>
            <a:endParaRPr lang="en-US" dirty="0">
              <a:latin typeface="+mn-lt"/>
            </a:endParaRPr>
          </a:p>
          <a:p>
            <a:pPr marL="342900" indent="-342900">
              <a:buFont typeface="Arial"/>
              <a:buChar char="•"/>
            </a:pPr>
            <a:r>
              <a:rPr lang="en-US" dirty="0">
                <a:latin typeface="+mn-lt"/>
              </a:rPr>
              <a:t>How can I capture the 'form' of a team?</a:t>
            </a:r>
          </a:p>
          <a:p>
            <a:pPr marL="342900" indent="-342900">
              <a:buFont typeface="Arial"/>
              <a:buChar char="•"/>
            </a:pPr>
            <a:r>
              <a:rPr lang="en-US" dirty="0" smtClean="0">
                <a:latin typeface="+mn-lt"/>
              </a:rPr>
              <a:t>Is </a:t>
            </a:r>
            <a:r>
              <a:rPr lang="en-US" dirty="0">
                <a:latin typeface="+mn-lt"/>
              </a:rPr>
              <a:t>the team playing home or away?</a:t>
            </a:r>
          </a:p>
          <a:p>
            <a:pPr marL="342900" indent="-342900">
              <a:buFont typeface="Arial"/>
              <a:buChar char="•"/>
            </a:pPr>
            <a:r>
              <a:rPr lang="en-US" dirty="0" smtClean="0">
                <a:latin typeface="+mn-lt"/>
              </a:rPr>
              <a:t>Has </a:t>
            </a:r>
            <a:r>
              <a:rPr lang="en-US" dirty="0">
                <a:latin typeface="+mn-lt"/>
              </a:rPr>
              <a:t>the team been scoring goals often? What is the overall performance outside of match results</a:t>
            </a:r>
            <a:r>
              <a:rPr lang="en-US" dirty="0" smtClean="0">
                <a:latin typeface="+mn-lt"/>
              </a:rPr>
              <a:t>?</a:t>
            </a:r>
          </a:p>
          <a:p>
            <a:pPr marL="342900" indent="-342900">
              <a:buFont typeface="Arial"/>
              <a:buChar char="•"/>
            </a:pPr>
            <a:endParaRPr lang="en-US" dirty="0">
              <a:latin typeface="+mn-lt"/>
            </a:endParaRPr>
          </a:p>
          <a:p>
            <a:r>
              <a:rPr lang="en-US" dirty="0" smtClean="0">
                <a:latin typeface="+mn-lt"/>
              </a:rPr>
              <a:t>With this information , I decided to take each match played and create the following:</a:t>
            </a:r>
          </a:p>
          <a:p>
            <a:pPr marL="342900" indent="-342900">
              <a:buFont typeface="Arial"/>
              <a:buChar char="•"/>
            </a:pPr>
            <a:r>
              <a:rPr lang="en-US" dirty="0" smtClean="0">
                <a:latin typeface="+mn-lt"/>
              </a:rPr>
              <a:t>Home team</a:t>
            </a:r>
          </a:p>
          <a:p>
            <a:pPr marL="342900" indent="-342900">
              <a:buFont typeface="Arial"/>
              <a:buChar char="•"/>
            </a:pPr>
            <a:r>
              <a:rPr lang="en-US" dirty="0" smtClean="0">
                <a:latin typeface="+mn-lt"/>
              </a:rPr>
              <a:t>Away team</a:t>
            </a:r>
          </a:p>
          <a:p>
            <a:pPr marL="342900" indent="-342900">
              <a:buFont typeface="Arial"/>
              <a:buChar char="•"/>
            </a:pPr>
            <a:r>
              <a:rPr lang="en-US" dirty="0" smtClean="0">
                <a:latin typeface="+mn-lt"/>
              </a:rPr>
              <a:t>Q(results in past n matches of home team) – Q(results in past n matches of away team)</a:t>
            </a:r>
          </a:p>
          <a:p>
            <a:pPr marL="342900" indent="-342900">
              <a:buFont typeface="Arial"/>
              <a:buChar char="•"/>
            </a:pPr>
            <a:r>
              <a:rPr lang="en-US" dirty="0" smtClean="0">
                <a:latin typeface="+mn-lt"/>
              </a:rPr>
              <a:t>Q(shots taken in past n matches of home team) – Q(shots taken in past n matches of away team)</a:t>
            </a:r>
          </a:p>
          <a:p>
            <a:pPr marL="342900" indent="-342900">
              <a:buFont typeface="Arial"/>
              <a:buChar char="•"/>
            </a:pPr>
            <a:r>
              <a:rPr lang="en-US" dirty="0">
                <a:latin typeface="+mn-lt"/>
              </a:rPr>
              <a:t>Q</a:t>
            </a:r>
            <a:r>
              <a:rPr lang="en-US" dirty="0" smtClean="0">
                <a:latin typeface="+mn-lt"/>
              </a:rPr>
              <a:t>(corners in </a:t>
            </a:r>
            <a:r>
              <a:rPr lang="en-US" dirty="0">
                <a:latin typeface="+mn-lt"/>
              </a:rPr>
              <a:t>past n matches of home team) – Q</a:t>
            </a:r>
            <a:r>
              <a:rPr lang="en-US" dirty="0" smtClean="0">
                <a:latin typeface="+mn-lt"/>
              </a:rPr>
              <a:t>(corners in </a:t>
            </a:r>
            <a:r>
              <a:rPr lang="en-US" dirty="0">
                <a:latin typeface="+mn-lt"/>
              </a:rPr>
              <a:t>past n matches of away team)</a:t>
            </a:r>
          </a:p>
          <a:p>
            <a:pPr marL="342900" indent="-342900">
              <a:buFont typeface="Arial"/>
              <a:buChar char="•"/>
            </a:pPr>
            <a:r>
              <a:rPr lang="en-US" dirty="0">
                <a:latin typeface="+mn-lt"/>
              </a:rPr>
              <a:t>Q</a:t>
            </a:r>
            <a:r>
              <a:rPr lang="en-US" dirty="0" smtClean="0">
                <a:latin typeface="+mn-lt"/>
              </a:rPr>
              <a:t>(goals scored in </a:t>
            </a:r>
            <a:r>
              <a:rPr lang="en-US" dirty="0">
                <a:latin typeface="+mn-lt"/>
              </a:rPr>
              <a:t>past n matches of home team) – Q</a:t>
            </a:r>
            <a:r>
              <a:rPr lang="en-US" dirty="0" smtClean="0">
                <a:latin typeface="+mn-lt"/>
              </a:rPr>
              <a:t>(goals scored  </a:t>
            </a:r>
            <a:r>
              <a:rPr lang="en-US" dirty="0">
                <a:latin typeface="+mn-lt"/>
              </a:rPr>
              <a:t>in past n matches of away team</a:t>
            </a:r>
            <a:r>
              <a:rPr lang="en-US" dirty="0" smtClean="0">
                <a:latin typeface="+mn-lt"/>
              </a:rPr>
              <a:t>)</a:t>
            </a:r>
          </a:p>
          <a:p>
            <a:pPr marL="342900" indent="-342900">
              <a:buFont typeface="Arial"/>
              <a:buChar char="•"/>
            </a:pPr>
            <a:r>
              <a:rPr lang="en-US" dirty="0" smtClean="0">
                <a:latin typeface="+mn-lt"/>
              </a:rPr>
              <a:t>Betting odds for home team winning</a:t>
            </a:r>
          </a:p>
          <a:p>
            <a:pPr marL="342900" indent="-342900">
              <a:buFont typeface="Arial"/>
              <a:buChar char="•"/>
            </a:pPr>
            <a:r>
              <a:rPr lang="en-US" dirty="0" smtClean="0">
                <a:latin typeface="+mn-lt"/>
              </a:rPr>
              <a:t>Betting odds for draw</a:t>
            </a:r>
          </a:p>
          <a:p>
            <a:pPr marL="342900" indent="-342900">
              <a:buFont typeface="Arial"/>
              <a:buChar char="•"/>
            </a:pPr>
            <a:r>
              <a:rPr lang="en-US" dirty="0" smtClean="0">
                <a:latin typeface="+mn-lt"/>
              </a:rPr>
              <a:t>Betting odds for away team winning</a:t>
            </a:r>
            <a:endParaRPr lang="en-US" dirty="0">
              <a:latin typeface="+mn-lt"/>
            </a:endParaRPr>
          </a:p>
          <a:p>
            <a:endParaRPr lang="en-US" dirty="0" smtClean="0">
              <a:latin typeface="+mn-lt"/>
            </a:endParaRPr>
          </a:p>
          <a:p>
            <a:r>
              <a:rPr lang="en-US" dirty="0" smtClean="0">
                <a:latin typeface="+mn-lt"/>
              </a:rPr>
              <a:t>Q here is the averaging function. </a:t>
            </a:r>
            <a:r>
              <a:rPr lang="en-US" dirty="0">
                <a:latin typeface="+mn-lt"/>
              </a:rPr>
              <a:t> </a:t>
            </a:r>
            <a:r>
              <a:rPr lang="en-US" dirty="0" smtClean="0">
                <a:latin typeface="+mn-lt"/>
              </a:rPr>
              <a:t>To evaluate Q over the results of the past matches, we convert {W,D,L} to {1,0,-1}. Thus higher values of Q correspond to more wins.</a:t>
            </a:r>
          </a:p>
          <a:p>
            <a:r>
              <a:rPr lang="en-US" dirty="0" smtClean="0">
                <a:latin typeface="+mn-lt"/>
              </a:rPr>
              <a:t>We also look at two weights for Q:</a:t>
            </a:r>
          </a:p>
          <a:p>
            <a:pPr marL="342900" indent="-342900">
              <a:buFont typeface="Arial"/>
              <a:buChar char="•"/>
            </a:pPr>
            <a:r>
              <a:rPr lang="en-US" dirty="0" smtClean="0">
                <a:latin typeface="+mn-lt"/>
              </a:rPr>
              <a:t>Uniform weights -- each past game is weighted equally</a:t>
            </a:r>
          </a:p>
          <a:p>
            <a:pPr marL="342900" indent="-342900">
              <a:buFont typeface="Arial"/>
              <a:buChar char="•"/>
            </a:pPr>
            <a:r>
              <a:rPr lang="en-US" dirty="0" smtClean="0">
                <a:latin typeface="+mn-lt"/>
              </a:rPr>
              <a:t>Exponential weights --a game played t matches prior is weighted by </a:t>
            </a:r>
            <a:r>
              <a:rPr lang="en-US" dirty="0" err="1" smtClean="0">
                <a:latin typeface="+mn-lt"/>
              </a:rPr>
              <a:t>exp</a:t>
            </a:r>
            <a:r>
              <a:rPr lang="en-US" dirty="0" smtClean="0">
                <a:latin typeface="+mn-lt"/>
              </a:rPr>
              <a:t>(-(t-1)) when calculating the average. The advantage to this approach was  we value more recent games higher in assessing how our team is performing</a:t>
            </a:r>
          </a:p>
          <a:p>
            <a:endParaRPr lang="en-US" dirty="0" smtClean="0">
              <a:latin typeface="+mn-lt"/>
            </a:endParaRPr>
          </a:p>
          <a:p>
            <a:r>
              <a:rPr lang="en-US" dirty="0" smtClean="0">
                <a:latin typeface="+mn-lt"/>
              </a:rPr>
              <a:t>The determination of n was arbitrary. We used n=7 because we thought that was the best representative of the ‘form’ of a team. The idea behind this attribute is that we can explain using past results how ‘hot’ a team is (</a:t>
            </a:r>
            <a:r>
              <a:rPr lang="en-US" dirty="0" err="1" smtClean="0">
                <a:latin typeface="+mn-lt"/>
              </a:rPr>
              <a:t>Timmaraju</a:t>
            </a:r>
            <a:r>
              <a:rPr lang="en-US" dirty="0" smtClean="0">
                <a:latin typeface="+mn-lt"/>
              </a:rPr>
              <a:t> ). </a:t>
            </a:r>
          </a:p>
          <a:p>
            <a:r>
              <a:rPr lang="en-US" dirty="0">
                <a:latin typeface="+mn-lt"/>
              </a:rPr>
              <a:t/>
            </a:r>
            <a:br>
              <a:rPr lang="en-US" dirty="0">
                <a:latin typeface="+mn-lt"/>
              </a:rPr>
            </a:br>
            <a:r>
              <a:rPr lang="en-US" dirty="0" smtClean="0">
                <a:latin typeface="+mn-lt"/>
              </a:rPr>
              <a:t>We believed the inclusion of betting odds would be an indicator of the ranks of the home and away teams so we used these as features as well.</a:t>
            </a:r>
          </a:p>
          <a:p>
            <a:endParaRPr lang="en-US" dirty="0">
              <a:latin typeface="+mn-lt"/>
            </a:endParaRPr>
          </a:p>
          <a:p>
            <a:r>
              <a:rPr lang="en-US" dirty="0" smtClean="0">
                <a:latin typeface="+mn-lt"/>
              </a:rPr>
              <a:t>Last, we trained tree ensembles and support vector machines, on both our weighted and </a:t>
            </a:r>
            <a:r>
              <a:rPr lang="en-US" dirty="0" err="1" smtClean="0">
                <a:latin typeface="+mn-lt"/>
              </a:rPr>
              <a:t>unweighted</a:t>
            </a:r>
            <a:r>
              <a:rPr lang="en-US" dirty="0" smtClean="0">
                <a:latin typeface="+mn-lt"/>
              </a:rPr>
              <a:t> feature sets. Our response variable Result was {1,0,-1} depending on </a:t>
            </a:r>
            <a:r>
              <a:rPr lang="en-US" dirty="0" smtClean="0">
                <a:latin typeface="+mn-lt"/>
              </a:rPr>
              <a:t>if the match were a win, draw, or loss</a:t>
            </a:r>
            <a:r>
              <a:rPr lang="en-US" dirty="0" smtClean="0">
                <a:latin typeface="+mn-lt"/>
              </a:rPr>
              <a:t> . Since SVM </a:t>
            </a:r>
            <a:r>
              <a:rPr lang="en-US" dirty="0" smtClean="0">
                <a:latin typeface="+mn-lt"/>
              </a:rPr>
              <a:t>was originally used for binary classification, we also used the response variable </a:t>
            </a:r>
            <a:r>
              <a:rPr lang="en-US" dirty="0" err="1" smtClean="0">
                <a:latin typeface="+mn-lt"/>
              </a:rPr>
              <a:t>HomeWins</a:t>
            </a:r>
            <a:r>
              <a:rPr lang="en-US" dirty="0" smtClean="0">
                <a:latin typeface="+mn-lt"/>
              </a:rPr>
              <a:t> which was 1 if the home team won and 0 otherwise. Performance was compared to that of logistic regression.</a:t>
            </a:r>
            <a:endParaRPr lang="en-US" dirty="0">
              <a:latin typeface="+mn-lt"/>
            </a:endParaRPr>
          </a:p>
        </p:txBody>
      </p:sp>
      <p:sp>
        <p:nvSpPr>
          <p:cNvPr id="92" name="Text Placeholder 91"/>
          <p:cNvSpPr>
            <a:spLocks noGrp="1"/>
          </p:cNvSpPr>
          <p:nvPr>
            <p:ph type="body" sz="quarter" idx="96"/>
          </p:nvPr>
        </p:nvSpPr>
        <p:spPr>
          <a:xfrm>
            <a:off x="545592" y="19527453"/>
            <a:ext cx="12957406" cy="8078159"/>
          </a:xfrm>
        </p:spPr>
        <p:txBody>
          <a:bodyPr/>
          <a:lstStyle/>
          <a:p>
            <a:r>
              <a:rPr lang="en-US" dirty="0">
                <a:latin typeface="+mn-lt"/>
              </a:rPr>
              <a:t>The data used consisted of the results from </a:t>
            </a:r>
            <a:r>
              <a:rPr lang="en-US" dirty="0" smtClean="0">
                <a:latin typeface="+mn-lt"/>
              </a:rPr>
              <a:t>the 2007 season </a:t>
            </a:r>
            <a:r>
              <a:rPr lang="en-US" dirty="0">
                <a:latin typeface="+mn-lt"/>
              </a:rPr>
              <a:t>to the current </a:t>
            </a:r>
            <a:r>
              <a:rPr lang="en-US" dirty="0" smtClean="0">
                <a:latin typeface="+mn-lt"/>
              </a:rPr>
              <a:t>2016 </a:t>
            </a:r>
            <a:r>
              <a:rPr lang="en-US" dirty="0">
                <a:latin typeface="+mn-lt"/>
              </a:rPr>
              <a:t>season. Seasons </a:t>
            </a:r>
            <a:r>
              <a:rPr lang="en-US" dirty="0" smtClean="0">
                <a:latin typeface="+mn-lt"/>
              </a:rPr>
              <a:t>2007 </a:t>
            </a:r>
            <a:r>
              <a:rPr lang="en-US" dirty="0">
                <a:latin typeface="+mn-lt"/>
              </a:rPr>
              <a:t>to </a:t>
            </a:r>
            <a:r>
              <a:rPr lang="en-US" dirty="0" smtClean="0">
                <a:latin typeface="+mn-lt"/>
              </a:rPr>
              <a:t>2015 </a:t>
            </a:r>
            <a:r>
              <a:rPr lang="en-US" dirty="0">
                <a:latin typeface="+mn-lt"/>
              </a:rPr>
              <a:t>were used for the training </a:t>
            </a:r>
            <a:r>
              <a:rPr lang="en-US" dirty="0" smtClean="0">
                <a:latin typeface="+mn-lt"/>
              </a:rPr>
              <a:t>set while the 2016 </a:t>
            </a:r>
            <a:r>
              <a:rPr lang="en-US" dirty="0">
                <a:latin typeface="+mn-lt"/>
              </a:rPr>
              <a:t>(ongoing) </a:t>
            </a:r>
            <a:r>
              <a:rPr lang="en-US" dirty="0" smtClean="0">
                <a:latin typeface="+mn-lt"/>
              </a:rPr>
              <a:t>season was used </a:t>
            </a:r>
            <a:r>
              <a:rPr lang="en-US" dirty="0">
                <a:latin typeface="+mn-lt"/>
              </a:rPr>
              <a:t>for the test set. Our training dataset consisted of </a:t>
            </a:r>
            <a:r>
              <a:rPr lang="en-US" dirty="0" smtClean="0">
                <a:latin typeface="+mn-lt"/>
              </a:rPr>
              <a:t>3420 </a:t>
            </a:r>
            <a:r>
              <a:rPr lang="en-US" dirty="0">
                <a:latin typeface="+mn-lt"/>
              </a:rPr>
              <a:t>games while our test dataset had $320$ games. For every game, the following data was recorded</a:t>
            </a:r>
            <a:r>
              <a:rPr lang="en-US" dirty="0" smtClean="0">
                <a:latin typeface="+mn-lt"/>
              </a:rPr>
              <a:t>:</a:t>
            </a:r>
          </a:p>
          <a:p>
            <a:pPr marL="342900" indent="-342900">
              <a:buFont typeface="Arial"/>
              <a:buChar char="•"/>
            </a:pPr>
            <a:r>
              <a:rPr lang="en-US" dirty="0" smtClean="0">
                <a:latin typeface="+mn-lt"/>
              </a:rPr>
              <a:t>Home </a:t>
            </a:r>
            <a:r>
              <a:rPr lang="en-US" dirty="0">
                <a:latin typeface="+mn-lt"/>
              </a:rPr>
              <a:t>team</a:t>
            </a:r>
          </a:p>
          <a:p>
            <a:pPr marL="342900" indent="-342900">
              <a:buFont typeface="Arial"/>
              <a:buChar char="•"/>
            </a:pPr>
            <a:r>
              <a:rPr lang="en-US" dirty="0" smtClean="0">
                <a:latin typeface="+mn-lt"/>
              </a:rPr>
              <a:t>Away </a:t>
            </a:r>
            <a:r>
              <a:rPr lang="en-US" dirty="0">
                <a:latin typeface="+mn-lt"/>
              </a:rPr>
              <a:t>team</a:t>
            </a:r>
          </a:p>
          <a:p>
            <a:pPr marL="342900" indent="-342900">
              <a:buFont typeface="Arial"/>
              <a:buChar char="•"/>
            </a:pPr>
            <a:r>
              <a:rPr lang="en-US" dirty="0" smtClean="0">
                <a:latin typeface="+mn-lt"/>
              </a:rPr>
              <a:t>Result </a:t>
            </a:r>
            <a:r>
              <a:rPr lang="en-US" dirty="0">
                <a:latin typeface="+mn-lt"/>
              </a:rPr>
              <a:t>(Win, Loss, or Draw)</a:t>
            </a:r>
          </a:p>
          <a:p>
            <a:pPr marL="342900" indent="-342900">
              <a:buFont typeface="Arial"/>
              <a:buChar char="•"/>
            </a:pPr>
            <a:r>
              <a:rPr lang="en-US" dirty="0" smtClean="0">
                <a:latin typeface="+mn-lt"/>
              </a:rPr>
              <a:t>Goals </a:t>
            </a:r>
            <a:r>
              <a:rPr lang="en-US" dirty="0">
                <a:latin typeface="+mn-lt"/>
              </a:rPr>
              <a:t>scored by Home</a:t>
            </a:r>
          </a:p>
          <a:p>
            <a:pPr marL="342900" indent="-342900">
              <a:buFont typeface="Arial"/>
              <a:buChar char="•"/>
            </a:pPr>
            <a:r>
              <a:rPr lang="en-US" dirty="0" smtClean="0">
                <a:latin typeface="+mn-lt"/>
              </a:rPr>
              <a:t>Goals </a:t>
            </a:r>
            <a:r>
              <a:rPr lang="en-US" dirty="0">
                <a:latin typeface="+mn-lt"/>
              </a:rPr>
              <a:t>scored by Away</a:t>
            </a:r>
          </a:p>
          <a:p>
            <a:pPr marL="342900" indent="-342900">
              <a:buFont typeface="Arial"/>
              <a:buChar char="•"/>
            </a:pPr>
            <a:r>
              <a:rPr lang="en-US" dirty="0" smtClean="0">
                <a:latin typeface="+mn-lt"/>
              </a:rPr>
              <a:t>Shots </a:t>
            </a:r>
            <a:r>
              <a:rPr lang="en-US" dirty="0">
                <a:latin typeface="+mn-lt"/>
              </a:rPr>
              <a:t>on target taken by Home</a:t>
            </a:r>
          </a:p>
          <a:p>
            <a:pPr marL="342900" indent="-342900">
              <a:buFont typeface="Arial"/>
              <a:buChar char="•"/>
            </a:pPr>
            <a:r>
              <a:rPr lang="en-US" dirty="0" smtClean="0">
                <a:latin typeface="+mn-lt"/>
              </a:rPr>
              <a:t>Shots </a:t>
            </a:r>
            <a:r>
              <a:rPr lang="en-US" dirty="0">
                <a:latin typeface="+mn-lt"/>
              </a:rPr>
              <a:t>on target taken by Away</a:t>
            </a:r>
          </a:p>
          <a:p>
            <a:pPr marL="342900" indent="-342900">
              <a:buFont typeface="Arial"/>
              <a:buChar char="•"/>
            </a:pPr>
            <a:r>
              <a:rPr lang="en-US" dirty="0" smtClean="0">
                <a:latin typeface="+mn-lt"/>
              </a:rPr>
              <a:t>Corners </a:t>
            </a:r>
            <a:r>
              <a:rPr lang="en-US" dirty="0">
                <a:latin typeface="+mn-lt"/>
              </a:rPr>
              <a:t>taken by Home</a:t>
            </a:r>
          </a:p>
          <a:p>
            <a:pPr marL="342900" indent="-342900">
              <a:buFont typeface="Arial"/>
              <a:buChar char="•"/>
            </a:pPr>
            <a:r>
              <a:rPr lang="en-US" dirty="0" smtClean="0">
                <a:latin typeface="+mn-lt"/>
              </a:rPr>
              <a:t>Corners </a:t>
            </a:r>
            <a:r>
              <a:rPr lang="en-US" dirty="0">
                <a:latin typeface="+mn-lt"/>
              </a:rPr>
              <a:t>taken by Away</a:t>
            </a:r>
          </a:p>
          <a:p>
            <a:pPr marL="342900" indent="-342900">
              <a:buFont typeface="Arial"/>
              <a:buChar char="•"/>
            </a:pPr>
            <a:r>
              <a:rPr lang="en-US" dirty="0" smtClean="0">
                <a:latin typeface="+mn-lt"/>
              </a:rPr>
              <a:t>Bet365 </a:t>
            </a:r>
            <a:r>
              <a:rPr lang="en-US" dirty="0">
                <a:latin typeface="+mn-lt"/>
              </a:rPr>
              <a:t>Home Win Odds</a:t>
            </a:r>
          </a:p>
          <a:p>
            <a:pPr marL="342900" indent="-342900">
              <a:buFont typeface="Arial"/>
              <a:buChar char="•"/>
            </a:pPr>
            <a:r>
              <a:rPr lang="en-US" dirty="0" smtClean="0">
                <a:latin typeface="+mn-lt"/>
              </a:rPr>
              <a:t>Bet365 </a:t>
            </a:r>
            <a:r>
              <a:rPr lang="en-US" dirty="0">
                <a:latin typeface="+mn-lt"/>
              </a:rPr>
              <a:t>Draw Odds</a:t>
            </a:r>
          </a:p>
          <a:p>
            <a:pPr marL="342900" indent="-342900">
              <a:buFont typeface="Arial"/>
              <a:buChar char="•"/>
            </a:pPr>
            <a:r>
              <a:rPr lang="en-US" dirty="0" smtClean="0">
                <a:latin typeface="+mn-lt"/>
              </a:rPr>
              <a:t>Bet365 </a:t>
            </a:r>
            <a:r>
              <a:rPr lang="en-US" dirty="0">
                <a:latin typeface="+mn-lt"/>
              </a:rPr>
              <a:t>Away Win </a:t>
            </a:r>
            <a:r>
              <a:rPr lang="en-US" dirty="0" smtClean="0">
                <a:latin typeface="+mn-lt"/>
              </a:rPr>
              <a:t>Odds</a:t>
            </a:r>
          </a:p>
          <a:p>
            <a:endParaRPr lang="en-US" dirty="0" smtClean="0">
              <a:latin typeface="+mn-lt"/>
            </a:endParaRPr>
          </a:p>
          <a:p>
            <a:r>
              <a:rPr lang="en-US" dirty="0" smtClean="0">
                <a:latin typeface="+mn-lt"/>
              </a:rPr>
              <a:t>All of this data was taken from the </a:t>
            </a:r>
            <a:r>
              <a:rPr lang="en-US" dirty="0" smtClean="0">
                <a:latin typeface="+mn-lt"/>
              </a:rPr>
              <a:t>website </a:t>
            </a:r>
            <a:r>
              <a:rPr lang="en-US" dirty="0" smtClean="0">
                <a:latin typeface="+mn-lt"/>
                <a:hlinkClick r:id="rId2"/>
              </a:rPr>
              <a:t>http</a:t>
            </a:r>
            <a:r>
              <a:rPr lang="en-US" dirty="0">
                <a:latin typeface="+mn-lt"/>
                <a:hlinkClick r:id="rId2"/>
              </a:rPr>
              <a:t>://www.football-data.co.uk</a:t>
            </a:r>
            <a:r>
              <a:rPr lang="en-US" dirty="0" smtClean="0">
                <a:latin typeface="+mn-lt"/>
                <a:hlinkClick r:id="rId2"/>
              </a:rPr>
              <a:t>/</a:t>
            </a:r>
            <a:r>
              <a:rPr lang="en-US" dirty="0" smtClean="0">
                <a:latin typeface="+mn-lt"/>
              </a:rPr>
              <a:t> </a:t>
            </a:r>
            <a:r>
              <a:rPr lang="en-US" dirty="0">
                <a:latin typeface="+mn-lt"/>
              </a:rPr>
              <a:t>.</a:t>
            </a:r>
            <a:endParaRPr lang="en-US" dirty="0">
              <a:latin typeface="+mn-lt"/>
            </a:endParaRPr>
          </a:p>
        </p:txBody>
      </p:sp>
      <p:sp>
        <p:nvSpPr>
          <p:cNvPr id="93" name="Text Placeholder 92"/>
          <p:cNvSpPr>
            <a:spLocks noGrp="1"/>
          </p:cNvSpPr>
          <p:nvPr>
            <p:ph type="body" sz="quarter" idx="150"/>
          </p:nvPr>
        </p:nvSpPr>
        <p:spPr/>
        <p:txBody>
          <a:bodyPr/>
          <a:lstStyle/>
          <a:p>
            <a:r>
              <a:rPr lang="en-US" dirty="0" smtClean="0"/>
              <a:t>UC BERKELEY  --- DEPARTMENT OF STATISTICS</a:t>
            </a:r>
            <a:endParaRPr lang="en-US" dirty="0"/>
          </a:p>
        </p:txBody>
      </p:sp>
      <p:sp>
        <p:nvSpPr>
          <p:cNvPr id="94" name="Text Placeholder 93"/>
          <p:cNvSpPr>
            <a:spLocks noGrp="1"/>
          </p:cNvSpPr>
          <p:nvPr>
            <p:ph type="body" sz="quarter" idx="151"/>
          </p:nvPr>
        </p:nvSpPr>
        <p:spPr/>
        <p:txBody>
          <a:bodyPr>
            <a:normAutofit fontScale="92500" lnSpcReduction="10000"/>
          </a:bodyPr>
          <a:lstStyle/>
          <a:p>
            <a:r>
              <a:rPr lang="en-US" dirty="0" smtClean="0"/>
              <a:t>YANNIK PITCAN</a:t>
            </a:r>
            <a:endParaRPr lang="en-US" dirty="0"/>
          </a:p>
        </p:txBody>
      </p:sp>
      <p:sp>
        <p:nvSpPr>
          <p:cNvPr id="95" name="Text Placeholder 94"/>
          <p:cNvSpPr>
            <a:spLocks noGrp="1"/>
          </p:cNvSpPr>
          <p:nvPr>
            <p:ph type="body" sz="quarter" idx="153"/>
          </p:nvPr>
        </p:nvSpPr>
        <p:spPr/>
        <p:txBody>
          <a:bodyPr>
            <a:normAutofit/>
          </a:bodyPr>
          <a:lstStyle/>
          <a:p>
            <a:r>
              <a:rPr lang="en-US" sz="10000" dirty="0" smtClean="0"/>
              <a:t>Soccer Prediction in the </a:t>
            </a:r>
            <a:r>
              <a:rPr lang="en-US" sz="10000" dirty="0" err="1" smtClean="0"/>
              <a:t>Serie</a:t>
            </a:r>
            <a:r>
              <a:rPr lang="en-US" sz="10000" dirty="0" smtClean="0"/>
              <a:t> A</a:t>
            </a:r>
            <a:endParaRPr lang="en-US" sz="10000" dirty="0"/>
          </a:p>
        </p:txBody>
      </p:sp>
      <p:sp>
        <p:nvSpPr>
          <p:cNvPr id="15" name="Text Placeholder 83"/>
          <p:cNvSpPr txBox="1">
            <a:spLocks/>
          </p:cNvSpPr>
          <p:nvPr/>
        </p:nvSpPr>
        <p:spPr>
          <a:xfrm>
            <a:off x="556937" y="10142994"/>
            <a:ext cx="12946061" cy="697033"/>
          </a:xfrm>
          <a:prstGeom prst="rect">
            <a:avLst/>
          </a:prstGeom>
          <a:noFill/>
        </p:spPr>
        <p:txBody>
          <a:bodyPr wrap="square" lIns="78446" tIns="78446" rIns="78446" bIns="78446" anchor="ctr" anchorCtr="0">
            <a:spAutoFit/>
          </a:bodyPr>
          <a:lstStyle>
            <a:lvl1pPr marL="0" indent="0" algn="ctr" defTabSz="3765366" rtl="0" eaLnBrk="1" latinLnBrk="0" hangingPunct="1">
              <a:spcBef>
                <a:spcPct val="20000"/>
              </a:spcBef>
              <a:buFont typeface="Arial" pitchFamily="34" charset="0"/>
              <a:buNone/>
              <a:defRPr sz="3500" b="1" u="sng" kern="1200" baseline="0">
                <a:solidFill>
                  <a:schemeClr val="accent5">
                    <a:lumMod val="50000"/>
                  </a:schemeClr>
                </a:solidFill>
                <a:latin typeface="+mn-lt"/>
                <a:ea typeface="+mn-ea"/>
                <a:cs typeface="+mn-cs"/>
              </a:defRPr>
            </a:lvl1pPr>
            <a:lvl2pPr marL="3059360" indent="-1176677" algn="l" defTabSz="3765366" rtl="0" eaLnBrk="1" latinLnBrk="0" hangingPunct="1">
              <a:spcBef>
                <a:spcPct val="20000"/>
              </a:spcBef>
              <a:buFont typeface="Arial" pitchFamily="34" charset="0"/>
              <a:buChar char="–"/>
              <a:defRPr sz="11600" kern="1200">
                <a:solidFill>
                  <a:schemeClr val="tx1"/>
                </a:solidFill>
                <a:latin typeface="+mn-lt"/>
                <a:ea typeface="+mn-ea"/>
                <a:cs typeface="+mn-cs"/>
              </a:defRPr>
            </a:lvl2pPr>
            <a:lvl3pPr marL="4706708" indent="-941342" algn="l" defTabSz="3765366"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89391"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4pPr>
            <a:lvl5pPr marL="8472073"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5pPr>
            <a:lvl6pPr marL="10354757"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37439"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20122"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6002805"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9pPr>
          </a:lstStyle>
          <a:p>
            <a:r>
              <a:rPr lang="en-US" dirty="0" smtClean="0"/>
              <a:t>INTRODUCTION</a:t>
            </a:r>
            <a:endParaRPr lang="en-US" dirty="0"/>
          </a:p>
        </p:txBody>
      </p:sp>
      <p:sp>
        <p:nvSpPr>
          <p:cNvPr id="16" name="Text Placeholder 82"/>
          <p:cNvSpPr txBox="1">
            <a:spLocks/>
          </p:cNvSpPr>
          <p:nvPr/>
        </p:nvSpPr>
        <p:spPr>
          <a:xfrm>
            <a:off x="546710" y="10899995"/>
            <a:ext cx="12956288" cy="7930425"/>
          </a:xfrm>
          <a:prstGeom prst="rect">
            <a:avLst/>
          </a:prstGeom>
        </p:spPr>
        <p:txBody>
          <a:bodyPr wrap="square" lIns="196113" tIns="196113" rIns="196113" bIns="196113">
            <a:spAutoFit/>
          </a:bodyPr>
          <a:lstStyle>
            <a:lvl1pPr marL="0" indent="0" algn="l" defTabSz="3765366" rtl="0" eaLnBrk="1" latinLnBrk="0" hangingPunct="1">
              <a:spcBef>
                <a:spcPct val="20000"/>
              </a:spcBef>
              <a:buFont typeface="Arial" pitchFamily="34" charset="0"/>
              <a:buNone/>
              <a:defRPr sz="24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274733" indent="-490282" algn="l" defTabSz="3765366"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2pPr>
            <a:lvl3pPr marL="1765015" indent="-490282" algn="l" defTabSz="3765366"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3pPr>
            <a:lvl4pPr marL="2304325" indent="-539310" algn="l" defTabSz="3765366"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4pPr>
            <a:lvl5pPr marL="2696551" indent="-392226" algn="l" defTabSz="3765366"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5pPr>
            <a:lvl6pPr marL="10354757"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37439"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20122"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6002805"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9pPr>
          </a:lstStyle>
          <a:p>
            <a:pPr>
              <a:spcBef>
                <a:spcPct val="60000"/>
              </a:spcBef>
              <a:buClr>
                <a:srgbClr val="660066"/>
              </a:buClr>
            </a:pPr>
            <a:r>
              <a:rPr lang="en-US" dirty="0">
                <a:latin typeface="Calibri" charset="0"/>
              </a:rPr>
              <a:t>Sports betting is a major industry in the United States and worldwide. With the advent of statistical learning methodology over the past few decades, inroads have been made into sports prediction in order to determine the outcomes of matches. However, most of this analysis has been done for baseball, basketball, and other games and sports where the game is less fluid. As an avid soccer fan, I decided to attempt to predict soccer match outcomes in the </a:t>
            </a:r>
            <a:r>
              <a:rPr lang="en-US" dirty="0" err="1">
                <a:latin typeface="Calibri" charset="0"/>
              </a:rPr>
              <a:t>Serie</a:t>
            </a:r>
            <a:r>
              <a:rPr lang="en-US" dirty="0">
                <a:latin typeface="Calibri" charset="0"/>
              </a:rPr>
              <a:t> A. The choice of the Italian </a:t>
            </a:r>
            <a:r>
              <a:rPr lang="en-US" dirty="0" err="1">
                <a:latin typeface="Calibri" charset="0"/>
              </a:rPr>
              <a:t>Serie</a:t>
            </a:r>
            <a:r>
              <a:rPr lang="en-US" dirty="0">
                <a:latin typeface="Calibri" charset="0"/>
              </a:rPr>
              <a:t> A was due to a few reasons. I believe the </a:t>
            </a:r>
            <a:r>
              <a:rPr lang="en-US" dirty="0" err="1">
                <a:latin typeface="Calibri" charset="0"/>
              </a:rPr>
              <a:t>Serie</a:t>
            </a:r>
            <a:r>
              <a:rPr lang="en-US" dirty="0">
                <a:latin typeface="Calibri" charset="0"/>
              </a:rPr>
              <a:t> A exhibits a parity among the teams that doesn't exist in other leagues. Also the tactical style of play in this league makes one think that past outcomes can influence the result of future games.</a:t>
            </a:r>
          </a:p>
          <a:p>
            <a:pPr>
              <a:spcBef>
                <a:spcPct val="60000"/>
              </a:spcBef>
              <a:buClr>
                <a:srgbClr val="660066"/>
              </a:buClr>
            </a:pPr>
            <a:endParaRPr lang="en-US" dirty="0">
              <a:latin typeface="Calibri" charset="0"/>
            </a:endParaRPr>
          </a:p>
          <a:p>
            <a:pPr>
              <a:spcBef>
                <a:spcPct val="60000"/>
              </a:spcBef>
              <a:buClr>
                <a:srgbClr val="660066"/>
              </a:buClr>
            </a:pPr>
            <a:r>
              <a:rPr lang="en-US" dirty="0">
                <a:latin typeface="Calibri" charset="0"/>
              </a:rPr>
              <a:t>Much of the work on this topic is done by bookmakers. Furthermore, they have access to private data which gives them a leg up on competitors. At Stanford however, a few students (Ulmer and Fernandez, </a:t>
            </a:r>
            <a:r>
              <a:rPr lang="en-US" dirty="0" err="1">
                <a:latin typeface="Calibri" charset="0"/>
              </a:rPr>
              <a:t>Timmaraju</a:t>
            </a:r>
            <a:r>
              <a:rPr lang="en-US" dirty="0">
                <a:latin typeface="Calibri" charset="0"/>
              </a:rPr>
              <a:t>) analyzed classifiers such as SVM, random forests, and Hidden Markov Models for the English Premier League. Their focus was on improving </a:t>
            </a:r>
            <a:r>
              <a:rPr lang="en-US" dirty="0" err="1">
                <a:latin typeface="Calibri" charset="0"/>
              </a:rPr>
              <a:t>hyperparameters</a:t>
            </a:r>
            <a:r>
              <a:rPr lang="en-US" dirty="0">
                <a:latin typeface="Calibri" charset="0"/>
              </a:rPr>
              <a:t> for their classifiers and although they did not beat leading bookmakers, they were able to beat human analysts. My belief was that one could improve the feature selection methods used to get more accurate predictions on wins. My ideas for feature selection were influenced by Ulmer and Fernandez. In particular, I incorporate time dependence in my models similar to how they were used in the aforementioned works.</a:t>
            </a:r>
          </a:p>
          <a:p>
            <a:endParaRPr lang="en-US" dirty="0"/>
          </a:p>
        </p:txBody>
      </p:sp>
      <p:sp>
        <p:nvSpPr>
          <p:cNvPr id="17" name="Text Placeholder 84"/>
          <p:cNvSpPr txBox="1">
            <a:spLocks/>
          </p:cNvSpPr>
          <p:nvPr/>
        </p:nvSpPr>
        <p:spPr>
          <a:xfrm>
            <a:off x="13835240" y="22832300"/>
            <a:ext cx="12949224" cy="697033"/>
          </a:xfrm>
          <a:prstGeom prst="rect">
            <a:avLst/>
          </a:prstGeom>
          <a:noFill/>
        </p:spPr>
        <p:txBody>
          <a:bodyPr wrap="square" lIns="78446" tIns="78446" rIns="78446" bIns="78446" anchor="ctr" anchorCtr="0">
            <a:spAutoFit/>
          </a:bodyPr>
          <a:lstStyle>
            <a:lvl1pPr marL="0" indent="0" algn="ctr" defTabSz="3765366" rtl="0" eaLnBrk="1" latinLnBrk="0" hangingPunct="1">
              <a:spcBef>
                <a:spcPct val="20000"/>
              </a:spcBef>
              <a:buFont typeface="Arial" pitchFamily="34" charset="0"/>
              <a:buNone/>
              <a:defRPr sz="3500" b="1" u="sng" kern="1200" baseline="0">
                <a:solidFill>
                  <a:schemeClr val="accent5">
                    <a:lumMod val="50000"/>
                  </a:schemeClr>
                </a:solidFill>
                <a:latin typeface="+mn-lt"/>
                <a:ea typeface="+mn-ea"/>
                <a:cs typeface="+mn-cs"/>
              </a:defRPr>
            </a:lvl1pPr>
            <a:lvl2pPr marL="3059360" indent="-1176677" algn="l" defTabSz="3765366" rtl="0" eaLnBrk="1" latinLnBrk="0" hangingPunct="1">
              <a:spcBef>
                <a:spcPct val="20000"/>
              </a:spcBef>
              <a:buFont typeface="Arial" pitchFamily="34" charset="0"/>
              <a:buChar char="–"/>
              <a:defRPr sz="11600" kern="1200">
                <a:solidFill>
                  <a:schemeClr val="tx1"/>
                </a:solidFill>
                <a:latin typeface="+mn-lt"/>
                <a:ea typeface="+mn-ea"/>
                <a:cs typeface="+mn-cs"/>
              </a:defRPr>
            </a:lvl2pPr>
            <a:lvl3pPr marL="4706708" indent="-941342" algn="l" defTabSz="3765366"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89391"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4pPr>
            <a:lvl5pPr marL="8472073"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5pPr>
            <a:lvl6pPr marL="10354757"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37439"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20122"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6002805"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9pPr>
          </a:lstStyle>
          <a:p>
            <a:r>
              <a:rPr lang="en-US" dirty="0" smtClean="0"/>
              <a:t>RESULTS AND CONCLUSIONS</a:t>
            </a:r>
            <a:endParaRPr lang="en-US" dirty="0"/>
          </a:p>
        </p:txBody>
      </p:sp>
      <p:sp>
        <p:nvSpPr>
          <p:cNvPr id="21" name="Text Placeholder 86"/>
          <p:cNvSpPr txBox="1">
            <a:spLocks/>
          </p:cNvSpPr>
          <p:nvPr/>
        </p:nvSpPr>
        <p:spPr>
          <a:xfrm>
            <a:off x="13835240" y="23766712"/>
            <a:ext cx="13098293" cy="11697611"/>
          </a:xfrm>
          <a:prstGeom prst="rect">
            <a:avLst/>
          </a:prstGeom>
        </p:spPr>
        <p:txBody>
          <a:bodyPr wrap="square" lIns="196113" tIns="196113" rIns="196113" bIns="196113">
            <a:spAutoFit/>
          </a:bodyPr>
          <a:lstStyle>
            <a:lvl1pPr marL="0" indent="0" algn="l" defTabSz="3765366" rtl="0" eaLnBrk="1" latinLnBrk="0" hangingPunct="1">
              <a:spcBef>
                <a:spcPct val="20000"/>
              </a:spcBef>
              <a:buFont typeface="Arial" pitchFamily="34" charset="0"/>
              <a:buNone/>
              <a:defRPr sz="24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274733" indent="-490282" algn="l" defTabSz="3765366"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2pPr>
            <a:lvl3pPr marL="1765015" indent="-490282" algn="l" defTabSz="3765366"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3pPr>
            <a:lvl4pPr marL="2304325" indent="-539310" algn="l" defTabSz="3765366"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4pPr>
            <a:lvl5pPr marL="2696551" indent="-392226" algn="l" defTabSz="3765366"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5pPr>
            <a:lvl6pPr marL="10354757"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37439"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20122"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6002805"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9pPr>
          </a:lstStyle>
          <a:p>
            <a:r>
              <a:rPr lang="en-US" dirty="0" smtClean="0">
                <a:latin typeface="+mn-lt"/>
              </a:rPr>
              <a:t>We kept the classifiers that performed the best on the training datasets and ran them on the test feature set. Our best performing classifiers were </a:t>
            </a:r>
            <a:r>
              <a:rPr lang="en-US" dirty="0" err="1" smtClean="0">
                <a:latin typeface="+mn-lt"/>
              </a:rPr>
              <a:t>Adaboost</a:t>
            </a:r>
            <a:r>
              <a:rPr lang="en-US" dirty="0" smtClean="0">
                <a:latin typeface="+mn-lt"/>
              </a:rPr>
              <a:t> and RBF-SVM using feature data created by weighted match observations for the past 7 days. We create a feature dataset for the test set and running our SVM on this data, we were able to get  about 44% accuracy predicting whether a result would be a win, loss, or draw. For </a:t>
            </a:r>
            <a:r>
              <a:rPr lang="en-US" dirty="0" err="1" smtClean="0">
                <a:latin typeface="+mn-lt"/>
              </a:rPr>
              <a:t>Adaboost</a:t>
            </a:r>
            <a:r>
              <a:rPr lang="en-US" dirty="0" smtClean="0">
                <a:latin typeface="+mn-lt"/>
              </a:rPr>
              <a:t>, we were predicting with 51% success. Considering that we would expect 33% success with randomly guessing, these results were fairly promising.</a:t>
            </a:r>
          </a:p>
          <a:p>
            <a:endParaRPr lang="en-US" dirty="0">
              <a:latin typeface="+mn-lt"/>
            </a:endParaRPr>
          </a:p>
          <a:p>
            <a:r>
              <a:rPr lang="en-US" dirty="0" smtClean="0">
                <a:latin typeface="+mn-lt"/>
              </a:rPr>
              <a:t>In the binary classification setting, RBF-SVM and logistic regression both performed very well with accuracy of 67% and 71% respectively. Tables recording the accuracies may be seen on the left hand side. The top table shows </a:t>
            </a:r>
            <a:r>
              <a:rPr lang="en-US" dirty="0" err="1" smtClean="0">
                <a:latin typeface="+mn-lt"/>
              </a:rPr>
              <a:t>multiclassification</a:t>
            </a:r>
            <a:r>
              <a:rPr lang="en-US" dirty="0" smtClean="0">
                <a:latin typeface="+mn-lt"/>
              </a:rPr>
              <a:t> accuracy whereas the bottom one shows results for binary classification.</a:t>
            </a:r>
          </a:p>
          <a:p>
            <a:r>
              <a:rPr lang="en-US" dirty="0" smtClean="0">
                <a:latin typeface="+mn-lt"/>
              </a:rPr>
              <a:t/>
            </a:r>
            <a:br>
              <a:rPr lang="en-US" dirty="0" smtClean="0">
                <a:latin typeface="+mn-lt"/>
              </a:rPr>
            </a:br>
            <a:r>
              <a:rPr lang="en-US" dirty="0" smtClean="0">
                <a:latin typeface="+mn-lt"/>
              </a:rPr>
              <a:t>Of particular interest was that the SVM setting did not predict any draws at all. This may have been because our SVM relied on a one-</a:t>
            </a:r>
            <a:r>
              <a:rPr lang="en-US" dirty="0" err="1" smtClean="0">
                <a:latin typeface="+mn-lt"/>
              </a:rPr>
              <a:t>vs</a:t>
            </a:r>
            <a:r>
              <a:rPr lang="en-US" dirty="0" smtClean="0">
                <a:latin typeface="+mn-lt"/>
              </a:rPr>
              <a:t>-one method for multiclass method.</a:t>
            </a:r>
          </a:p>
          <a:p>
            <a:endParaRPr lang="en-US" dirty="0">
              <a:latin typeface="+mn-lt"/>
            </a:endParaRPr>
          </a:p>
          <a:p>
            <a:endParaRPr lang="en-US" dirty="0" smtClean="0">
              <a:latin typeface="+mn-lt"/>
            </a:endParaRPr>
          </a:p>
          <a:p>
            <a:endParaRPr lang="en-US" dirty="0">
              <a:latin typeface="+mn-lt"/>
            </a:endParaRPr>
          </a:p>
          <a:p>
            <a:endParaRPr lang="en-US" dirty="0" smtClean="0">
              <a:latin typeface="+mn-lt"/>
            </a:endParaRPr>
          </a:p>
          <a:p>
            <a:endParaRPr lang="en-US" dirty="0" smtClean="0">
              <a:latin typeface="+mn-lt"/>
            </a:endParaRPr>
          </a:p>
          <a:p>
            <a:endParaRPr lang="en-US" dirty="0">
              <a:latin typeface="+mn-lt"/>
            </a:endParaRPr>
          </a:p>
          <a:p>
            <a:endParaRPr lang="en-US" dirty="0" smtClean="0">
              <a:latin typeface="+mn-lt"/>
            </a:endParaRPr>
          </a:p>
          <a:p>
            <a:r>
              <a:rPr lang="en-US" dirty="0" smtClean="0">
                <a:latin typeface="+mn-lt"/>
              </a:rPr>
              <a:t>Our results combined with those elsewhere (Fernandez, </a:t>
            </a:r>
            <a:r>
              <a:rPr lang="en-US" dirty="0" err="1" smtClean="0">
                <a:latin typeface="+mn-lt"/>
              </a:rPr>
              <a:t>Timmarju</a:t>
            </a:r>
            <a:r>
              <a:rPr lang="en-US" dirty="0" smtClean="0">
                <a:latin typeface="+mn-lt"/>
              </a:rPr>
              <a:t>) convince us that the SVM and </a:t>
            </a:r>
            <a:r>
              <a:rPr lang="en-US" dirty="0" err="1" smtClean="0">
                <a:latin typeface="+mn-lt"/>
              </a:rPr>
              <a:t>Adaboost</a:t>
            </a:r>
            <a:r>
              <a:rPr lang="en-US" dirty="0" smtClean="0">
                <a:latin typeface="+mn-lt"/>
              </a:rPr>
              <a:t> cannot be discounted in predicting outcomes, but there is more to be done. Currently, we are working on extracting rankings of teams to see how this feature impacts our estimates of future games. We thought that betting odds would take care of this, but they did not capture as much about the rankings of teams as we hoped.</a:t>
            </a:r>
          </a:p>
          <a:p>
            <a:endParaRPr lang="en-US" dirty="0" smtClean="0"/>
          </a:p>
          <a:p>
            <a:endParaRPr lang="en-US" dirty="0" smtClean="0"/>
          </a:p>
        </p:txBody>
      </p:sp>
      <p:pic>
        <p:nvPicPr>
          <p:cNvPr id="4" name="Picture 3"/>
          <p:cNvPicPr>
            <a:picLocks noChangeAspect="1"/>
          </p:cNvPicPr>
          <p:nvPr/>
        </p:nvPicPr>
        <p:blipFill>
          <a:blip r:embed="rId3"/>
          <a:stretch>
            <a:fillRect/>
          </a:stretch>
        </p:blipFill>
        <p:spPr>
          <a:xfrm>
            <a:off x="22649426" y="2038934"/>
            <a:ext cx="4284107" cy="2816087"/>
          </a:xfrm>
          <a:prstGeom prst="rect">
            <a:avLst/>
          </a:prstGeom>
        </p:spPr>
      </p:pic>
      <p:pic>
        <p:nvPicPr>
          <p:cNvPr id="8" name="Picture 7"/>
          <p:cNvPicPr>
            <a:picLocks noChangeAspect="1"/>
          </p:cNvPicPr>
          <p:nvPr/>
        </p:nvPicPr>
        <p:blipFill>
          <a:blip r:embed="rId4"/>
          <a:stretch>
            <a:fillRect/>
          </a:stretch>
        </p:blipFill>
        <p:spPr>
          <a:xfrm>
            <a:off x="14544666" y="29829659"/>
            <a:ext cx="11174073" cy="2183014"/>
          </a:xfrm>
          <a:prstGeom prst="rect">
            <a:avLst/>
          </a:prstGeom>
        </p:spPr>
      </p:pic>
      <p:pic>
        <p:nvPicPr>
          <p:cNvPr id="9" name="Picture 8"/>
          <p:cNvPicPr>
            <a:picLocks noChangeAspect="1"/>
          </p:cNvPicPr>
          <p:nvPr/>
        </p:nvPicPr>
        <p:blipFill>
          <a:blip r:embed="rId5"/>
          <a:stretch>
            <a:fillRect/>
          </a:stretch>
        </p:blipFill>
        <p:spPr>
          <a:xfrm>
            <a:off x="3023367" y="32796954"/>
            <a:ext cx="7469122" cy="1766889"/>
          </a:xfrm>
          <a:prstGeom prst="rect">
            <a:avLst/>
          </a:prstGeom>
        </p:spPr>
      </p:pic>
      <p:sp>
        <p:nvSpPr>
          <p:cNvPr id="29" name="Text Placeholder 84"/>
          <p:cNvSpPr>
            <a:spLocks noGrp="1"/>
          </p:cNvSpPr>
          <p:nvPr>
            <p:ph type="body" sz="quarter" idx="20"/>
          </p:nvPr>
        </p:nvSpPr>
        <p:spPr>
          <a:xfrm>
            <a:off x="506537" y="28371678"/>
            <a:ext cx="12949224" cy="697033"/>
          </a:xfrm>
        </p:spPr>
        <p:txBody>
          <a:bodyPr/>
          <a:lstStyle/>
          <a:p>
            <a:r>
              <a:rPr lang="en-US" dirty="0" smtClean="0"/>
              <a:t>ACCURACY OF PREDICTIONS</a:t>
            </a:r>
            <a:endParaRPr lang="en-US" dirty="0"/>
          </a:p>
        </p:txBody>
      </p:sp>
      <p:pic>
        <p:nvPicPr>
          <p:cNvPr id="10" name="Picture 9"/>
          <p:cNvPicPr>
            <a:picLocks noChangeAspect="1"/>
          </p:cNvPicPr>
          <p:nvPr/>
        </p:nvPicPr>
        <p:blipFill>
          <a:blip r:embed="rId6"/>
          <a:stretch>
            <a:fillRect/>
          </a:stretch>
        </p:blipFill>
        <p:spPr>
          <a:xfrm>
            <a:off x="3023367" y="29077652"/>
            <a:ext cx="7469122" cy="2935021"/>
          </a:xfrm>
          <a:prstGeom prst="rect">
            <a:avLst/>
          </a:prstGeom>
        </p:spPr>
      </p:pic>
    </p:spTree>
    <p:extLst>
      <p:ext uri="{BB962C8B-B14F-4D97-AF65-F5344CB8AC3E}">
        <p14:creationId xmlns:p14="http://schemas.microsoft.com/office/powerpoint/2010/main" val="15425454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PosterPresentations.com-70CMx100CM">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dirty="0" smtClean="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dirty="0" err="1" smtClean="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PosterPresentations.com-70CMx100CM</Template>
  <TotalTime>3867</TotalTime>
  <Words>961</Words>
  <Application>Microsoft Macintosh PowerPoint</Application>
  <PresentationFormat>Custom</PresentationFormat>
  <Paragraphs>65</Paragraphs>
  <Slides>1</Slides>
  <Notes>0</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4" baseType="lpstr">
      <vt:lpstr>PosterPresentations.com-70CMx100CM</vt:lpstr>
      <vt:lpstr>Classic - Wide Center</vt:lpstr>
      <vt:lpstr>Image</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Yannik Pitcan</cp:lastModifiedBy>
  <cp:revision>31</cp:revision>
  <dcterms:created xsi:type="dcterms:W3CDTF">2012-02-10T00:10:15Z</dcterms:created>
  <dcterms:modified xsi:type="dcterms:W3CDTF">2016-04-28T02:11:40Z</dcterms:modified>
</cp:coreProperties>
</file>