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88B4-161B-43BE-9F4F-6933253075A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5F26-F9AF-48A5-AABA-CDAE0C28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5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88B4-161B-43BE-9F4F-6933253075A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5F26-F9AF-48A5-AABA-CDAE0C28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7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88B4-161B-43BE-9F4F-6933253075A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5F26-F9AF-48A5-AABA-CDAE0C28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9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88B4-161B-43BE-9F4F-6933253075A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5F26-F9AF-48A5-AABA-CDAE0C28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5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88B4-161B-43BE-9F4F-6933253075A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5F26-F9AF-48A5-AABA-CDAE0C28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1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88B4-161B-43BE-9F4F-6933253075A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5F26-F9AF-48A5-AABA-CDAE0C28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7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88B4-161B-43BE-9F4F-6933253075A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5F26-F9AF-48A5-AABA-CDAE0C28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6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88B4-161B-43BE-9F4F-6933253075A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5F26-F9AF-48A5-AABA-CDAE0C28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9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88B4-161B-43BE-9F4F-6933253075A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5F26-F9AF-48A5-AABA-CDAE0C28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9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88B4-161B-43BE-9F4F-6933253075A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5F26-F9AF-48A5-AABA-CDAE0C28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5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88B4-161B-43BE-9F4F-6933253075A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5F26-F9AF-48A5-AABA-CDAE0C28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9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E88B4-161B-43BE-9F4F-6933253075A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5F26-F9AF-48A5-AABA-CDAE0C28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1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3500" y="195263"/>
            <a:ext cx="9144000" cy="757237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Online Work Permit Steps 1: By Requester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03299" y="936149"/>
            <a:ext cx="481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Login by Initiator using Thumb Impression/ PIN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3299" y="1431328"/>
            <a:ext cx="612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Message appear “ Welcome </a:t>
            </a:r>
            <a:r>
              <a:rPr lang="en-US" dirty="0" err="1" smtClean="0"/>
              <a:t>Mr</a:t>
            </a:r>
            <a:r>
              <a:rPr lang="en-US" dirty="0" smtClean="0"/>
              <a:t>………..for Online Work Permit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3299" y="1844064"/>
            <a:ext cx="8338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Message appear “Permit require for Cement/ Power”</a:t>
            </a:r>
          </a:p>
          <a:p>
            <a:r>
              <a:rPr lang="en-US" dirty="0" smtClean="0"/>
              <a:t>3. (a) Enter </a:t>
            </a:r>
            <a:r>
              <a:rPr lang="en-US" dirty="0" smtClean="0"/>
              <a:t>Deptt </a:t>
            </a:r>
            <a:r>
              <a:rPr lang="en-US" dirty="0" smtClean="0"/>
              <a:t>from Drop Down tab (3b</a:t>
            </a:r>
            <a:r>
              <a:rPr lang="en-US" dirty="0" smtClean="0"/>
              <a:t> </a:t>
            </a:r>
            <a:r>
              <a:rPr lang="en-US" dirty="0"/>
              <a:t>) Enter </a:t>
            </a:r>
            <a:r>
              <a:rPr lang="en-US" dirty="0" smtClean="0"/>
              <a:t>Section </a:t>
            </a:r>
            <a:r>
              <a:rPr lang="en-US" dirty="0"/>
              <a:t>from Drop Down tab section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3299" y="2333148"/>
            <a:ext cx="856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Message appear “Permit require for …….list of type of work permits appear on screen”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8102" y="2799336"/>
            <a:ext cx="777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. Message appear “Work details: …………………………………..to be fill by Requester”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7185" y="4664346"/>
            <a:ext cx="960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9. Message appear “Contractor Name: …………………………………..to be fill/select from list by Requester”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47185" y="5136782"/>
            <a:ext cx="10003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 Message appear “Co </a:t>
            </a:r>
            <a:r>
              <a:rPr lang="en-US" dirty="0" err="1" smtClean="0"/>
              <a:t>permitee</a:t>
            </a:r>
            <a:r>
              <a:rPr lang="en-US" dirty="0" smtClean="0"/>
              <a:t> Name: …………………………………..to be fill/select from list by Requester”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and verified by thumb impression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7185" y="5783113"/>
            <a:ext cx="8438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11. Permit Require Date: …………………Start Time ……………………..Expiry Time</a:t>
            </a:r>
            <a:r>
              <a:rPr lang="en-US" dirty="0" smtClean="0">
                <a:solidFill>
                  <a:srgbClr val="FF0000"/>
                </a:solidFill>
              </a:rPr>
              <a:t>.(after point 5)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8102" y="3288420"/>
            <a:ext cx="704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6. Message appear “Isolation Require: Yes/No to be select by Requester”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47185" y="3757843"/>
            <a:ext cx="112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. If “Yes” in step 6  Message appear “Select Type of Isolation Require: Type  to be select by Requester from the list”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7326" y="4218158"/>
            <a:ext cx="9802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8. Message appear “Select/fill Tag number of Equipment isolation needed …….selection by Requester</a:t>
            </a:r>
            <a:r>
              <a:rPr lang="en-US" dirty="0" smtClean="0">
                <a:solidFill>
                  <a:srgbClr val="FF0000"/>
                </a:solidFill>
              </a:rPr>
              <a:t>”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isolation </a:t>
            </a:r>
            <a:r>
              <a:rPr lang="en-US" dirty="0" smtClean="0"/>
              <a:t>list </a:t>
            </a:r>
            <a:r>
              <a:rPr lang="en-US" dirty="0" smtClean="0"/>
              <a:t>should appear as </a:t>
            </a:r>
            <a:r>
              <a:rPr lang="en-US" dirty="0" smtClean="0"/>
              <a:t>per </a:t>
            </a:r>
            <a:r>
              <a:rPr lang="en-US" dirty="0" smtClean="0"/>
              <a:t>Section </a:t>
            </a:r>
            <a:r>
              <a:rPr lang="en-US" dirty="0" smtClean="0"/>
              <a:t>and subsection 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47185" y="6359738"/>
            <a:ext cx="380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14. Select </a:t>
            </a:r>
            <a:r>
              <a:rPr lang="en-US" dirty="0"/>
              <a:t>Custodian (Sect. Head/HOD)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7184" y="6043285"/>
            <a:ext cx="437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12. Select Permit Precautions by the Initiator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81273" y="6060138"/>
            <a:ext cx="5265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13. Select SOP/WI for the desired work by the Initiator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24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" y="330200"/>
            <a:ext cx="111506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Online Work Permit Steps 2: </a:t>
            </a:r>
            <a:r>
              <a:rPr lang="en-US" sz="4000" u="sng" dirty="0"/>
              <a:t>Custodian (Sect. </a:t>
            </a:r>
            <a:r>
              <a:rPr lang="en-US" sz="4000" u="sng" dirty="0" smtClean="0"/>
              <a:t>Head/HOD)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45747" y="3011169"/>
            <a:ext cx="967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Notification on the Mobile of </a:t>
            </a:r>
            <a:r>
              <a:rPr lang="en-US" dirty="0"/>
              <a:t>Issuer (CCR) </a:t>
            </a:r>
            <a:r>
              <a:rPr lang="en-US" dirty="0" smtClean="0"/>
              <a:t>“ Permit request raised by </a:t>
            </a:r>
            <a:r>
              <a:rPr lang="en-US" dirty="0" err="1" smtClean="0"/>
              <a:t>Mr</a:t>
            </a:r>
            <a:r>
              <a:rPr lang="en-US" dirty="0" smtClean="0"/>
              <a:t>……..waiting for your action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5747" y="3942281"/>
            <a:ext cx="524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Permit Summary appear on the screen of the Issuer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5747" y="4374318"/>
            <a:ext cx="1125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Isolation Requirements filled by Requester checked by CCR if any additional isolation require to be mention by CCR 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6767" y="1555434"/>
            <a:ext cx="672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Login by Custodian (Sect. Head/HOD) using Thumb Impression/ PIN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5747" y="1981679"/>
            <a:ext cx="778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Request Approved /Rejected by Custodian </a:t>
            </a:r>
            <a:r>
              <a:rPr lang="en-US" dirty="0" smtClean="0"/>
              <a:t>after entry of Compulsory comment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19100" y="2262664"/>
            <a:ext cx="111506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Online Work Permit Steps 3: </a:t>
            </a:r>
            <a:r>
              <a:rPr lang="en-US" sz="4400" dirty="0"/>
              <a:t>Issuer (CCR) </a:t>
            </a:r>
            <a:endParaRPr lang="en-US" sz="4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67" y="1056085"/>
            <a:ext cx="10712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Notification on the Mobile of </a:t>
            </a:r>
            <a:r>
              <a:rPr lang="en-US" dirty="0"/>
              <a:t>Custodian (Sect. Head/HOD</a:t>
            </a:r>
            <a:r>
              <a:rPr lang="en-US" dirty="0" smtClean="0"/>
              <a:t>) “ Permit request raised by </a:t>
            </a:r>
            <a:r>
              <a:rPr lang="en-US" dirty="0" err="1" smtClean="0"/>
              <a:t>Mr</a:t>
            </a:r>
            <a:r>
              <a:rPr lang="en-US" dirty="0" smtClean="0"/>
              <a:t>……..for your approval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5747" y="3508854"/>
            <a:ext cx="4617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Login by Issuer using Thumb Impression/ PIN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5747" y="4806355"/>
            <a:ext cx="3407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. Isolator Name Selection by CCR.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" y="330200"/>
            <a:ext cx="11150600" cy="6858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Online Work Permit Steps 4: Action by Isolator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45747" y="3011169"/>
            <a:ext cx="1092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 Notification on the Mobile of Requestor Tag no. …..Generated against your Permit Sr. no. </a:t>
            </a:r>
            <a:r>
              <a:rPr lang="en-US" dirty="0" smtClean="0">
                <a:solidFill>
                  <a:srgbClr val="FF0000"/>
                </a:solidFill>
              </a:rPr>
              <a:t>Request </a:t>
            </a:r>
            <a:r>
              <a:rPr lang="en-US" dirty="0" err="1" smtClean="0">
                <a:solidFill>
                  <a:srgbClr val="FF0000"/>
                </a:solidFill>
              </a:rPr>
              <a:t>pl</a:t>
            </a:r>
            <a:r>
              <a:rPr lang="en-US" dirty="0" smtClean="0">
                <a:solidFill>
                  <a:srgbClr val="FF0000"/>
                </a:solidFill>
              </a:rPr>
              <a:t> provide lock.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6767" y="1555434"/>
            <a:ext cx="48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Login by Isolator using Thumb Impression/ PIN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6767" y="2000327"/>
            <a:ext cx="11516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Isolation by Isolator and Generation of LOTO no. </a:t>
            </a:r>
            <a:r>
              <a:rPr lang="en-US" dirty="0" smtClean="0"/>
              <a:t>(3a) and </a:t>
            </a:r>
            <a:r>
              <a:rPr lang="en-US" dirty="0" smtClean="0"/>
              <a:t>placing of TAG on MCC mentioning Tag No. and Lock Number </a:t>
            </a:r>
          </a:p>
          <a:p>
            <a:r>
              <a:rPr lang="en-US" dirty="0" smtClean="0"/>
              <a:t>4.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6767" y="1056085"/>
            <a:ext cx="78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Notification on the Mobile of Isolator “ Isolation request waiting for your action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6767" y="3512303"/>
            <a:ext cx="789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Lock Provided by Initiator at MCC and confirm through PIN/ Thumb Impression. 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19100" y="2621524"/>
            <a:ext cx="11150600" cy="4233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FF0000"/>
                </a:solidFill>
              </a:rPr>
              <a:t>Online Work Permit Steps 5: Action by Initiator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15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546100" y="323411"/>
            <a:ext cx="111506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Online Work Permit Steps 6: Action by CCR</a:t>
            </a:r>
            <a:endParaRPr lang="en-US" sz="4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153106" y="2020551"/>
            <a:ext cx="112456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. Following Check points filled by Issuer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Flow Isolated and their control valves blinded for operational isolation and Tagged</a:t>
            </a:r>
          </a:p>
          <a:p>
            <a:r>
              <a:rPr lang="en-US" dirty="0" smtClean="0"/>
              <a:t>Equipment Electrically </a:t>
            </a:r>
            <a:r>
              <a:rPr lang="en-US" dirty="0" smtClean="0">
                <a:solidFill>
                  <a:srgbClr val="FF0000"/>
                </a:solidFill>
              </a:rPr>
              <a:t>and Mechanically </a:t>
            </a:r>
            <a:r>
              <a:rPr lang="en-US" dirty="0" smtClean="0"/>
              <a:t> Isolated </a:t>
            </a:r>
            <a:r>
              <a:rPr lang="en-US" dirty="0" smtClean="0">
                <a:solidFill>
                  <a:srgbClr val="FF0000"/>
                </a:solidFill>
              </a:rPr>
              <a:t>and their control valves blinded for operational isolation and Tagged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Equipment Depressurized , completely emptied and cooled</a:t>
            </a:r>
          </a:p>
          <a:p>
            <a:r>
              <a:rPr lang="en-US" dirty="0" smtClean="0"/>
              <a:t>Any other instruction or advise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53106" y="1100103"/>
            <a:ext cx="103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Notification on the Mobile of </a:t>
            </a:r>
            <a:r>
              <a:rPr lang="en-US" dirty="0"/>
              <a:t>Issuer (CCR) </a:t>
            </a:r>
            <a:r>
              <a:rPr lang="en-US" dirty="0" smtClean="0"/>
              <a:t>“ Permit No. ---- request raised by </a:t>
            </a:r>
            <a:r>
              <a:rPr lang="en-US" dirty="0" err="1" smtClean="0"/>
              <a:t>Mr</a:t>
            </a:r>
            <a:r>
              <a:rPr lang="en-US" dirty="0" smtClean="0"/>
              <a:t>……..waiting for your action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53106" y="1560327"/>
            <a:ext cx="4617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Login by Issuer using Thumb Impression/ PIN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4047" y="5554342"/>
            <a:ext cx="345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Try out successfully done/ Failed</a:t>
            </a:r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924047" y="5923674"/>
            <a:ext cx="427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. Confirm by initiator by thumb impression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298222" y="3657600"/>
            <a:ext cx="836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Equipment Tag no. --------(of which isolation was taken) put in Local Mode for try out.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9022" y="3932732"/>
            <a:ext cx="111506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Online Work Permit Steps </a:t>
            </a:r>
            <a:r>
              <a:rPr lang="en-US" sz="4000" b="1" dirty="0" smtClean="0"/>
              <a:t>7: </a:t>
            </a:r>
            <a:r>
              <a:rPr lang="en-US" sz="4000" b="1" dirty="0" smtClean="0"/>
              <a:t>Action by </a:t>
            </a:r>
            <a:r>
              <a:rPr lang="en-US" sz="4000" b="1" dirty="0" smtClean="0"/>
              <a:t>Initiator</a:t>
            </a:r>
            <a:endParaRPr lang="en-US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24047" y="4532458"/>
            <a:ext cx="11412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Notification on the Mobile of </a:t>
            </a:r>
            <a:r>
              <a:rPr lang="en-US" dirty="0" smtClean="0"/>
              <a:t>Initiator “ </a:t>
            </a:r>
            <a:r>
              <a:rPr lang="en-US" dirty="0" smtClean="0"/>
              <a:t>Permit No. ---- request </a:t>
            </a:r>
            <a:r>
              <a:rPr lang="en-US" dirty="0" smtClean="0"/>
              <a:t>for the job ------</a:t>
            </a:r>
            <a:r>
              <a:rPr lang="en-US" dirty="0" smtClean="0"/>
              <a:t>raised </a:t>
            </a:r>
            <a:r>
              <a:rPr lang="en-US" dirty="0" smtClean="0"/>
              <a:t>by </a:t>
            </a:r>
            <a:r>
              <a:rPr lang="en-US" dirty="0" err="1" smtClean="0"/>
              <a:t>Mr</a:t>
            </a:r>
            <a:r>
              <a:rPr lang="en-US" dirty="0" smtClean="0"/>
              <a:t>……..waiting for your action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4047" y="5125368"/>
            <a:ext cx="11070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dirty="0" smtClean="0"/>
              <a:t>. </a:t>
            </a:r>
            <a:r>
              <a:rPr lang="en-US" dirty="0"/>
              <a:t>Equipment Tag no. --------(of which isolation was taken) </a:t>
            </a:r>
            <a:r>
              <a:rPr lang="en-US" dirty="0" smtClean="0"/>
              <a:t>is </a:t>
            </a:r>
            <a:r>
              <a:rPr lang="en-US" dirty="0"/>
              <a:t>in Local Mode for try </a:t>
            </a:r>
            <a:r>
              <a:rPr lang="en-US" dirty="0" smtClean="0"/>
              <a:t>out </a:t>
            </a:r>
            <a:r>
              <a:rPr lang="en-US" dirty="0" err="1" smtClean="0"/>
              <a:t>pl</a:t>
            </a:r>
            <a:r>
              <a:rPr lang="en-US" dirty="0" smtClean="0"/>
              <a:t> try out and confirm isolation.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24047" y="4803198"/>
            <a:ext cx="4617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Login by Issuer using Thumb Impression/ PIN</a:t>
            </a:r>
          </a:p>
        </p:txBody>
      </p:sp>
    </p:spTree>
    <p:extLst>
      <p:ext uri="{BB962C8B-B14F-4D97-AF65-F5344CB8AC3E}">
        <p14:creationId xmlns:p14="http://schemas.microsoft.com/office/powerpoint/2010/main" val="128621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546100" y="323411"/>
            <a:ext cx="111506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Online Work Permit Steps 6: Action by CCR</a:t>
            </a:r>
            <a:endParaRPr lang="en-US" sz="4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153106" y="2020551"/>
            <a:ext cx="831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3 . </a:t>
            </a:r>
            <a:r>
              <a:rPr lang="en-US" dirty="0" smtClean="0"/>
              <a:t>Try out for </a:t>
            </a:r>
            <a:r>
              <a:rPr lang="en-US" dirty="0" err="1" smtClean="0"/>
              <a:t>Eq</a:t>
            </a:r>
            <a:r>
              <a:rPr lang="en-US" dirty="0" smtClean="0"/>
              <a:t> Tag no. </a:t>
            </a:r>
            <a:r>
              <a:rPr lang="en-US" dirty="0" err="1" smtClean="0"/>
              <a:t>Loto</a:t>
            </a:r>
            <a:r>
              <a:rPr lang="en-US" dirty="0" smtClean="0"/>
              <a:t> No. is successfully verified by Initiator for Permit no. -------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153106" y="1100103"/>
            <a:ext cx="103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Notification on the Mobile of </a:t>
            </a:r>
            <a:r>
              <a:rPr lang="en-US" dirty="0"/>
              <a:t>Issuer (CCR) </a:t>
            </a:r>
            <a:r>
              <a:rPr lang="en-US" dirty="0" smtClean="0"/>
              <a:t>“ Permit No. ---- request raised by </a:t>
            </a:r>
            <a:r>
              <a:rPr lang="en-US" dirty="0" err="1" smtClean="0"/>
              <a:t>Mr</a:t>
            </a:r>
            <a:r>
              <a:rPr lang="en-US" dirty="0" smtClean="0"/>
              <a:t>……..waiting for your action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53106" y="1560327"/>
            <a:ext cx="4617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Login by Issuer using Thumb Impression/ PIN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53106" y="2480775"/>
            <a:ext cx="221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smtClean="0"/>
              <a:t>Approved by Issuer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53106" y="2873277"/>
            <a:ext cx="687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 smtClean="0"/>
              <a:t>Notification on the Mobile of Initiator , Custodian and Safety officers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53106" y="3265779"/>
            <a:ext cx="537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 smtClean="0"/>
              <a:t>Permit details to display in CCR like flight information</a:t>
            </a:r>
          </a:p>
        </p:txBody>
      </p:sp>
    </p:spTree>
    <p:extLst>
      <p:ext uri="{BB962C8B-B14F-4D97-AF65-F5344CB8AC3E}">
        <p14:creationId xmlns:p14="http://schemas.microsoft.com/office/powerpoint/2010/main" val="155418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7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33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765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Online Work Permit Steps 1: By Requester</vt:lpstr>
      <vt:lpstr>Online Work Permit Steps 2: Custodian (Sect. Head/HOD)</vt:lpstr>
      <vt:lpstr>Online Work Permit Steps 4: Action by Isolator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Work Permit Steps</dc:title>
  <dc:creator>Suresh Choudhary</dc:creator>
  <cp:lastModifiedBy>Suresh Choudhary</cp:lastModifiedBy>
  <cp:revision>19</cp:revision>
  <dcterms:created xsi:type="dcterms:W3CDTF">2024-09-28T05:07:30Z</dcterms:created>
  <dcterms:modified xsi:type="dcterms:W3CDTF">2024-09-30T10:25:40Z</dcterms:modified>
</cp:coreProperties>
</file>