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k  Kocharyan" initials="HK" lastIdx="3" clrIdx="0">
    <p:extLst>
      <p:ext uri="{19B8F6BF-5375-455C-9EA6-DF929625EA0E}">
        <p15:presenceInfo xmlns:p15="http://schemas.microsoft.com/office/powerpoint/2012/main" userId="S::757715@unizar.es::f6b7fcb7-1632-4177-8461-379a9ec27978" providerId="AD"/>
      </p:ext>
    </p:extLst>
  </p:cmAuthor>
  <p:cmAuthor id="2" name="Pedro Tamargo Allué" initials="PA" lastIdx="1" clrIdx="1">
    <p:extLst>
      <p:ext uri="{19B8F6BF-5375-455C-9EA6-DF929625EA0E}">
        <p15:presenceInfo xmlns:p15="http://schemas.microsoft.com/office/powerpoint/2012/main" userId="S::758267@unizar.es::f7ca4d60-586e-48fa-b8b8-f2ca59be84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3B767-212F-4D69-B238-1B8F69EB446C}" v="2200" vWet="2231" dt="2020-05-28T11:03:01.455"/>
    <p1510:client id="{1FBDC669-E851-E3F9-B354-8843B42F03A0}" v="23" dt="2020-05-28T10:03:49.494"/>
    <p1510:client id="{204D4B52-554B-1CDC-AE56-EC63B8205AB7}" v="202" dt="2020-05-28T11:24:14.631"/>
    <p1510:client id="{2FEBAF0F-BD77-E1EC-3A94-3DF55564CEDE}" v="140" dt="2020-05-28T10:01:35.412"/>
    <p1510:client id="{67084B31-F433-4086-A61E-B6E9E05EBB6E}" v="989" dt="2020-05-28T11:20:10.381"/>
    <p1510:client id="{7E31A4D4-47E3-164B-8F69-2987F7A5B777}" v="2743" dt="2020-05-28T11:18:11.874"/>
    <p1510:client id="{C1FE66E3-A5E2-FA55-AC10-9B8406976B5A}" v="14" dt="2020-05-28T10:02:07.042"/>
    <p1510:client id="{C42320BD-3D97-DCF4-63BE-306E7D494EA0}" v="3353" dt="2020-05-28T11:24:2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/>
    <p:restoredTop sz="94696"/>
  </p:normalViewPr>
  <p:slideViewPr>
    <p:cSldViewPr snapToGrid="0" snapToObjects="1">
      <p:cViewPr varScale="1">
        <p:scale>
          <a:sx n="121" d="100"/>
          <a:sy n="121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4060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572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4503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7242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1084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00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8814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851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6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635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8612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90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723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1680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92175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1F1C60-C34F-E045-84F6-F026CD81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2170" y="1245612"/>
            <a:ext cx="13116339" cy="2176669"/>
          </a:xfrm>
        </p:spPr>
        <p:txBody>
          <a:bodyPr/>
          <a:lstStyle/>
          <a:p>
            <a:pPr algn="ctr"/>
            <a:br>
              <a:rPr lang="en-ES"/>
            </a:br>
            <a:r>
              <a:rPr lang="en-ES"/>
              <a:t>TRABAJO PRÁCTICO 6</a:t>
            </a:r>
            <a:br>
              <a:rPr lang="en-US"/>
            </a:br>
            <a:r>
              <a:rPr lang="en-ES"/>
              <a:t>-</a:t>
            </a:r>
            <a:br>
              <a:rPr lang="en-ES"/>
            </a:br>
            <a:r>
              <a:rPr lang="en-ES" dirty="0"/>
              <a:t>ELECCIÓN DE UN SGBD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AE03-1040-A045-A9E7-C96A1148F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044" y="5206468"/>
            <a:ext cx="10572000" cy="14380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es-ES" dirty="0">
                <a:cs typeface="Calibri"/>
              </a:rPr>
              <a:t>HAYK KOCHARYAN - 757715</a:t>
            </a:r>
          </a:p>
          <a:p>
            <a:pPr algn="r"/>
            <a:r>
              <a:rPr lang="es-ES" dirty="0">
                <a:cs typeface="Calibri"/>
              </a:rPr>
              <a:t>PEDRO TAMARGO ALLUÉ - 758267</a:t>
            </a:r>
          </a:p>
          <a:p>
            <a:pPr algn="r"/>
            <a:r>
              <a:rPr lang="es-ES" dirty="0">
                <a:cs typeface="Calibri"/>
              </a:rPr>
              <a:t>JESÚS VILLACAMPA SAGASTE - </a:t>
            </a:r>
            <a:r>
              <a:rPr lang="en-ES" dirty="0"/>
              <a:t>755739</a:t>
            </a:r>
          </a:p>
          <a:p>
            <a:pPr algn="r"/>
            <a:r>
              <a:rPr lang="en-ES" dirty="0">
                <a:cs typeface="Calibri"/>
              </a:rPr>
              <a:t>JUAN JOSÉ TAMBO </a:t>
            </a:r>
            <a:r>
              <a:rPr lang="en-ES" err="1">
                <a:cs typeface="Calibri"/>
              </a:rPr>
              <a:t>TAMBO</a:t>
            </a:r>
            <a:r>
              <a:rPr lang="en-ES" dirty="0">
                <a:cs typeface="Calibri"/>
              </a:rPr>
              <a:t> </a:t>
            </a:r>
            <a:r>
              <a:rPr lang="en-ES" err="1">
                <a:cs typeface="Calibri"/>
              </a:rPr>
              <a:t>TAMBO</a:t>
            </a:r>
            <a:r>
              <a:rPr lang="en-ES" dirty="0">
                <a:cs typeface="Calibri"/>
              </a:rPr>
              <a:t> - 755742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2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5D34-3BB8-974E-A284-F7280A97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CACHÉ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353D-A4E0-4C49-9032-F04B6EE8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95331"/>
            <a:ext cx="10554574" cy="4109511"/>
          </a:xfrm>
        </p:spPr>
        <p:txBody>
          <a:bodyPr>
            <a:normAutofit/>
          </a:bodyPr>
          <a:lstStyle/>
          <a:p>
            <a:r>
              <a:rPr lang="en-ES" dirty="0"/>
              <a:t>SQL, OO, y manipulación de arrays multidimensionales.</a:t>
            </a:r>
            <a:endParaRPr lang="es-ES" dirty="0"/>
          </a:p>
          <a:p>
            <a:r>
              <a:rPr lang="en-GB" dirty="0"/>
              <a:t>O</a:t>
            </a:r>
            <a:r>
              <a:rPr lang="en-ES" dirty="0"/>
              <a:t>rientado a: servicios de salud, banca, gobierno y sectores públicos.</a:t>
            </a:r>
          </a:p>
          <a:p>
            <a:r>
              <a:rPr lang="en-ES" dirty="0"/>
              <a:t>Amplio soporte de lenguajes.</a:t>
            </a:r>
          </a:p>
          <a:p>
            <a:r>
              <a:rPr lang="en-ES" dirty="0"/>
              <a:t>InterSystem Zen o Caché Server Pages.</a:t>
            </a:r>
          </a:p>
          <a:p>
            <a:r>
              <a:rPr lang="en-ES" dirty="0"/>
              <a:t>Restricciones de hardware para SO.</a:t>
            </a:r>
          </a:p>
          <a:p>
            <a:r>
              <a:rPr lang="en-ES" dirty="0"/>
              <a:t>Sistema comleto de bloqueos.</a:t>
            </a:r>
          </a:p>
          <a:p>
            <a:r>
              <a:rPr lang="en-ES" dirty="0"/>
              <a:t>Buena escalabilidad gracias a ETP .</a:t>
            </a:r>
          </a:p>
          <a:p>
            <a:r>
              <a:rPr lang="en-ES" dirty="0"/>
              <a:t>Alta disponibilidad ( Write-Image Journaling ).</a:t>
            </a:r>
          </a:p>
          <a:p>
            <a:r>
              <a:rPr lang="en-ES" dirty="0"/>
              <a:t>Evolución a Iris.</a:t>
            </a:r>
          </a:p>
          <a:p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04544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6D2C-0A9D-A54A-8F6A-C5A9EE38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VOLTDB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0972-358F-A34B-A7F7-2309413C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Base de datos en memoria compatible con ACID.</a:t>
            </a:r>
          </a:p>
          <a:p>
            <a:r>
              <a:rPr lang="es-ES"/>
              <a:t>Arquitectura de nada compartido.</a:t>
            </a:r>
          </a:p>
          <a:p>
            <a:r>
              <a:rPr lang="es-ES"/>
              <a:t>Relacional </a:t>
            </a:r>
            <a:r>
              <a:rPr lang="es-ES" err="1"/>
              <a:t>NewSQL</a:t>
            </a:r>
            <a:r>
              <a:rPr lang="es-ES"/>
              <a:t>.</a:t>
            </a:r>
          </a:p>
          <a:p>
            <a:r>
              <a:rPr lang="es-ES"/>
              <a:t>Limitación: Ejecución en Windows.</a:t>
            </a:r>
          </a:p>
          <a:p>
            <a:r>
              <a:rPr lang="es-ES"/>
              <a:t>45 veces mas transacciones por segundo que otros gestores.</a:t>
            </a:r>
          </a:p>
          <a:p>
            <a:r>
              <a:rPr lang="es-ES"/>
              <a:t>Operacionalizar modelos ML.</a:t>
            </a:r>
          </a:p>
          <a:p>
            <a:r>
              <a:rPr lang="es-ES"/>
              <a:t>Ejecución en un entorno distribuido en contenedores: </a:t>
            </a:r>
            <a:r>
              <a:rPr lang="es-ES" err="1"/>
              <a:t>Kubernetes</a:t>
            </a:r>
            <a:r>
              <a:rPr lang="es-ES"/>
              <a:t>.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9237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6BD-9641-B647-A444-36323133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7A84-EFA4-D148-965A-C9B42CA2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/>
              <a:t>Sistema gestor de bases de datos NoSQL distribuido.</a:t>
            </a:r>
            <a:endParaRPr lang="es-ES"/>
          </a:p>
          <a:p>
            <a:r>
              <a:rPr lang="es-ES"/>
              <a:t>Proyecto iniciado por Facebook.</a:t>
            </a:r>
          </a:p>
          <a:p>
            <a:r>
              <a:rPr lang="es-ES"/>
              <a:t>Multiplataforma.</a:t>
            </a:r>
          </a:p>
          <a:p>
            <a:r>
              <a:rPr lang="es-ES"/>
              <a:t>Licencia Apache 2.</a:t>
            </a:r>
          </a:p>
          <a:p>
            <a:r>
              <a:rPr lang="es-ES"/>
              <a:t>Múltiples versiones estables.</a:t>
            </a:r>
          </a:p>
          <a:p>
            <a:r>
              <a:rPr lang="es-ES"/>
              <a:t>Escalabilidad lineal.</a:t>
            </a:r>
          </a:p>
          <a:p>
            <a:r>
              <a:rPr lang="es-ES"/>
              <a:t>Lenguaje de consultas propio (CQL).</a:t>
            </a:r>
          </a:p>
          <a:p>
            <a:r>
              <a:rPr lang="es-ES"/>
              <a:t>Compatibilidad de con distintos lenguajes de programación gracias a drivers JDBC y ODBC.</a:t>
            </a:r>
          </a:p>
        </p:txBody>
      </p:sp>
    </p:spTree>
    <p:extLst>
      <p:ext uri="{BB962C8B-B14F-4D97-AF65-F5344CB8AC3E}">
        <p14:creationId xmlns:p14="http://schemas.microsoft.com/office/powerpoint/2010/main" val="347917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0AF6-5D17-0948-BE34-022F6C9B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F986-44BD-0A48-BCEB-96B7121E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Sistema gestor </a:t>
            </a:r>
            <a:r>
              <a:rPr lang="es-ES" i="1"/>
              <a:t>NOSQL</a:t>
            </a:r>
            <a:r>
              <a:rPr lang="es-ES"/>
              <a:t> de código abierto orientado a documentos .</a:t>
            </a:r>
          </a:p>
          <a:p>
            <a:r>
              <a:rPr lang="es-ES"/>
              <a:t>Licencia de código abierto </a:t>
            </a:r>
            <a:r>
              <a:rPr lang="es-ES" i="1"/>
              <a:t>AGPL. </a:t>
            </a:r>
          </a:p>
          <a:p>
            <a:r>
              <a:rPr lang="es-ES"/>
              <a:t>Principales características: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Consultas </a:t>
            </a:r>
            <a:r>
              <a:rPr lang="es-ES" i="1"/>
              <a:t>ad hoc.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Indexación de campos en documentos.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Replicación primario-copia.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Escalabilidad horizontal.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Permite consultas con </a:t>
            </a:r>
            <a:r>
              <a:rPr lang="es-ES" i="1"/>
              <a:t>JavaScript.</a:t>
            </a:r>
            <a:endParaRPr lang="es-ES"/>
          </a:p>
          <a:p>
            <a:r>
              <a:rPr lang="es-ES"/>
              <a:t>Soporta múltiples lenguajes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406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D03E-2C98-C445-A123-0ECF70D4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50DB-BFD3-9646-99A1-C790178E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/>
              <a:t>Sistema gestor de bases de </a:t>
            </a:r>
            <a:r>
              <a:rPr lang="en-ES" err="1"/>
              <a:t>datos</a:t>
            </a:r>
            <a:r>
              <a:rPr lang="en-ES"/>
              <a:t> NoSQL </a:t>
            </a:r>
            <a:r>
              <a:rPr lang="en-ES" err="1"/>
              <a:t>distribuido</a:t>
            </a:r>
            <a:r>
              <a:rPr lang="en-ES"/>
              <a:t>.</a:t>
            </a:r>
          </a:p>
          <a:p>
            <a:r>
              <a:rPr lang="en-ES"/>
              <a:t>Proyecto </a:t>
            </a:r>
            <a:r>
              <a:rPr lang="en-ES" err="1"/>
              <a:t>inspirado</a:t>
            </a:r>
            <a:r>
              <a:rPr lang="en-ES"/>
              <a:t> en Google </a:t>
            </a:r>
            <a:r>
              <a:rPr lang="en-ES" err="1"/>
              <a:t>BigTable</a:t>
            </a:r>
            <a:r>
              <a:rPr lang="en-ES"/>
              <a:t> y el </a:t>
            </a:r>
            <a:r>
              <a:rPr lang="en-ES" err="1"/>
              <a:t>sistema</a:t>
            </a:r>
            <a:r>
              <a:rPr lang="en-ES"/>
              <a:t> de </a:t>
            </a:r>
            <a:r>
              <a:rPr lang="en-ES" err="1"/>
              <a:t>ficheros</a:t>
            </a:r>
            <a:r>
              <a:rPr lang="en-ES"/>
              <a:t> </a:t>
            </a:r>
            <a:r>
              <a:rPr lang="en-ES" err="1"/>
              <a:t>distribuido</a:t>
            </a:r>
            <a:r>
              <a:rPr lang="en-ES"/>
              <a:t> de Google.</a:t>
            </a:r>
          </a:p>
          <a:p>
            <a:r>
              <a:rPr lang="en-ES" err="1"/>
              <a:t>Licencia</a:t>
            </a:r>
            <a:r>
              <a:rPr lang="en-ES"/>
              <a:t> Apache 2.</a:t>
            </a:r>
          </a:p>
          <a:p>
            <a:r>
              <a:rPr lang="en-ES" err="1"/>
              <a:t>Escalabilidad</a:t>
            </a:r>
            <a:r>
              <a:rPr lang="en-ES"/>
              <a:t> lineal.</a:t>
            </a:r>
          </a:p>
          <a:p>
            <a:r>
              <a:rPr lang="en-ES" err="1"/>
              <a:t>Transacciones</a:t>
            </a:r>
            <a:r>
              <a:rPr lang="en-ES"/>
              <a:t> ACID a </a:t>
            </a:r>
            <a:r>
              <a:rPr lang="en-ES" err="1"/>
              <a:t>nivel</a:t>
            </a:r>
            <a:r>
              <a:rPr lang="en-ES"/>
              <a:t> de fila.</a:t>
            </a:r>
          </a:p>
          <a:p>
            <a:pPr lvl="1"/>
            <a:r>
              <a:rPr lang="en-ES" err="1"/>
              <a:t>Multiversión</a:t>
            </a:r>
            <a:r>
              <a:rPr lang="en-ES"/>
              <a:t>.</a:t>
            </a:r>
          </a:p>
          <a:p>
            <a:r>
              <a:rPr lang="en-ES" err="1"/>
              <a:t>Disposición</a:t>
            </a:r>
            <a:r>
              <a:rPr lang="en-ES"/>
              <a:t> de drivers ODBC y JDBC para el </a:t>
            </a:r>
            <a:r>
              <a:rPr lang="en-ES" err="1"/>
              <a:t>acceso</a:t>
            </a:r>
            <a:r>
              <a:rPr lang="en-ES"/>
              <a:t>.</a:t>
            </a:r>
          </a:p>
          <a:p>
            <a:pPr lvl="1"/>
            <a:r>
              <a:rPr lang="en-ES" err="1"/>
              <a:t>También</a:t>
            </a:r>
            <a:r>
              <a:rPr lang="en-ES"/>
              <a:t>, el </a:t>
            </a:r>
            <a:r>
              <a:rPr lang="en-ES" err="1"/>
              <a:t>acceso</a:t>
            </a:r>
            <a:r>
              <a:rPr lang="en-ES"/>
              <a:t> </a:t>
            </a:r>
            <a:r>
              <a:rPr lang="en-ES" err="1"/>
              <a:t>utilizando</a:t>
            </a:r>
            <a:r>
              <a:rPr lang="en-ES"/>
              <a:t> SQL </a:t>
            </a:r>
            <a:r>
              <a:rPr lang="en-ES" err="1"/>
              <a:t>mediante</a:t>
            </a:r>
            <a:r>
              <a:rPr lang="en-ES"/>
              <a:t> Apache Phoenix.</a:t>
            </a:r>
          </a:p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679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6B2A-7A93-374A-BBEB-5501EA3E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AC5E-5923-BF4C-BC4A-0BA12069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79141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Dado el enunciado, se busca un sistema gestor centralizado.</a:t>
            </a:r>
          </a:p>
          <a:p>
            <a:pPr algn="just"/>
            <a:r>
              <a:rPr lang="es-ES" dirty="0"/>
              <a:t>El presupuesto para este sistema no debe exceder en grandes cantidades al asignado al departamento de turismo.</a:t>
            </a:r>
          </a:p>
          <a:p>
            <a:pPr algn="just"/>
            <a:r>
              <a:rPr lang="es-ES" dirty="0"/>
              <a:t>Dada la naturaleza del Gobierno de Aragón como administración pública se busca un sistema gestor de bases de datos consolidado.</a:t>
            </a:r>
          </a:p>
          <a:p>
            <a:pPr algn="just"/>
            <a:r>
              <a:rPr lang="es-ES" dirty="0"/>
              <a:t>Cache se descarta debido a que está orientado a un ámbito en el que se necesite juntar varias BBDD distribuidas, como ocurre con la banca. </a:t>
            </a:r>
          </a:p>
          <a:p>
            <a:pPr algn="just"/>
            <a:r>
              <a:rPr lang="es-ES" dirty="0"/>
              <a:t>IBM y </a:t>
            </a:r>
            <a:r>
              <a:rPr lang="es-ES" dirty="0" err="1"/>
              <a:t>PostgreSQL</a:t>
            </a:r>
            <a:r>
              <a:rPr lang="es-ES" dirty="0"/>
              <a:t> están orientados a bases con alto volumen de datos.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70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71F-DA36-C847-8A2D-A2777EB1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D662-A1B8-AB46-B428-EFE125A5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59" y="2318314"/>
            <a:ext cx="10554574" cy="3917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/>
          </a:p>
          <a:p>
            <a:r>
              <a:rPr lang="es-ES_tradnl" dirty="0"/>
              <a:t>Enunciado:</a:t>
            </a:r>
          </a:p>
          <a:p>
            <a:pPr marL="0" indent="0">
              <a:buNone/>
            </a:pPr>
            <a:r>
              <a:rPr lang="es-ES_tradnl" dirty="0"/>
              <a:t>“El Gobierno de Aragón quiere gestionar información turística de la región para ofrecerla a través de un sitio web donde los usuarios podrán hacer comentarios y recomendaciones.”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/>
              <a:t>Sistema a desarrollar: </a:t>
            </a:r>
          </a:p>
          <a:p>
            <a:pPr marL="0" indent="0">
              <a:buNone/>
            </a:pPr>
            <a:r>
              <a:rPr lang="es-ES_tradnl"/>
              <a:t>Sitio web mediante el cual los usuarios pueden consultar y realizar recomendaciones de puntos turísticos, así como comentar recomendaciones de otros usuarios.</a:t>
            </a:r>
          </a:p>
          <a:p>
            <a:pPr marL="0" indent="0">
              <a:buNone/>
            </a:pPr>
            <a:endParaRPr lang="es-ES_tradnl"/>
          </a:p>
          <a:p>
            <a:endParaRPr lang="es-ES_tradnl"/>
          </a:p>
          <a:p>
            <a:endParaRPr lang="es-ES_tradnl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28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65D7-3481-412A-BF9A-5A636C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Características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D96AE-5AB3-4981-A817-64561191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Almacén de comentarios y recomendaciones.</a:t>
            </a:r>
          </a:p>
          <a:p>
            <a:r>
              <a:rPr lang="es-ES"/>
              <a:t>Almacén de usuarios.</a:t>
            </a:r>
          </a:p>
          <a:p>
            <a:r>
              <a:rPr lang="es-ES"/>
              <a:t>Garantiza el acceso concurrente a los datos.</a:t>
            </a:r>
          </a:p>
          <a:p>
            <a:r>
              <a:rPr lang="es-ES"/>
              <a:t>Prima consistencia de datos frente a disponibilidad.</a:t>
            </a:r>
          </a:p>
          <a:p>
            <a:r>
              <a:rPr lang="es-ES"/>
              <a:t>Se estima el acceso de 10000 usuarios/semana (15000 en alta temporada).</a:t>
            </a:r>
          </a:p>
          <a:p>
            <a:r>
              <a:rPr lang="es-ES"/>
              <a:t>Garantiza interoperabilidad con lenguajes de programación utilizados en el proyecto.</a:t>
            </a:r>
          </a:p>
          <a:p>
            <a:r>
              <a:rPr lang="es-ES"/>
              <a:t>Sistema gestor </a:t>
            </a:r>
            <a:r>
              <a:rPr lang="es-ES" i="1"/>
              <a:t>OLTP.</a:t>
            </a:r>
          </a:p>
          <a:p>
            <a:r>
              <a:rPr lang="es-ES"/>
              <a:t>No prima escalabilidad (poco volumen de datos esperado).</a:t>
            </a:r>
          </a:p>
          <a:p>
            <a:r>
              <a:rPr lang="es-ES"/>
              <a:t>Uso de </a:t>
            </a:r>
            <a:r>
              <a:rPr lang="es-ES" i="1"/>
              <a:t>SGBD </a:t>
            </a:r>
            <a:r>
              <a:rPr lang="es-ES"/>
              <a:t>consolidado al tratarse de una entidad pública.</a:t>
            </a:r>
          </a:p>
        </p:txBody>
      </p:sp>
    </p:spTree>
    <p:extLst>
      <p:ext uri="{BB962C8B-B14F-4D97-AF65-F5344CB8AC3E}">
        <p14:creationId xmlns:p14="http://schemas.microsoft.com/office/powerpoint/2010/main" val="115548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0ECA1-679C-40D3-A830-3CD1D2C4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Oracle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B5C6C-BF7B-4BA0-B678-D595AB3F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Gestor de bases de datos </a:t>
            </a:r>
            <a:r>
              <a:rPr lang="es-ES" err="1"/>
              <a:t>multimodelo</a:t>
            </a:r>
            <a:r>
              <a:rPr lang="es-ES"/>
              <a:t> y centralizado.</a:t>
            </a:r>
          </a:p>
          <a:p>
            <a:r>
              <a:rPr lang="es-ES"/>
              <a:t>Soporte para múltiples SO.</a:t>
            </a:r>
          </a:p>
          <a:p>
            <a:r>
              <a:rPr lang="es-ES"/>
              <a:t>Alto coste de licencias.</a:t>
            </a:r>
          </a:p>
          <a:p>
            <a:r>
              <a:rPr lang="es-ES"/>
              <a:t>Conectividad vía conectores estándar JDBC y ODBC.</a:t>
            </a:r>
          </a:p>
          <a:p>
            <a:pPr lvl="1"/>
            <a:r>
              <a:rPr lang="es-ES"/>
              <a:t>Herramientas de apoyo</a:t>
            </a:r>
          </a:p>
          <a:p>
            <a:pPr lvl="2"/>
            <a:r>
              <a:rPr lang="es-ES"/>
              <a:t>Consultas (</a:t>
            </a:r>
            <a:r>
              <a:rPr lang="es-ES" err="1"/>
              <a:t>SQLTools</a:t>
            </a:r>
            <a:r>
              <a:rPr lang="es-ES"/>
              <a:t>, </a:t>
            </a:r>
            <a:r>
              <a:rPr lang="es-ES" err="1"/>
              <a:t>DBeaver</a:t>
            </a:r>
            <a:r>
              <a:rPr lang="es-ES"/>
              <a:t>)</a:t>
            </a:r>
          </a:p>
          <a:p>
            <a:pPr lvl="2"/>
            <a:r>
              <a:rPr lang="es-ES"/>
              <a:t>Copias de seguridad (RMAN)</a:t>
            </a:r>
          </a:p>
        </p:txBody>
      </p:sp>
    </p:spTree>
    <p:extLst>
      <p:ext uri="{BB962C8B-B14F-4D97-AF65-F5344CB8AC3E}">
        <p14:creationId xmlns:p14="http://schemas.microsoft.com/office/powerpoint/2010/main" val="163621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54F2-082D-314E-9023-34C8E98A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382A-F4BE-984D-82C5-2917ED3E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221489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Licencia GNU (</a:t>
            </a:r>
            <a:r>
              <a:rPr lang="es-ES" dirty="0" err="1"/>
              <a:t>MariaDB</a:t>
            </a:r>
            <a:r>
              <a:rPr lang="es-ES" dirty="0"/>
              <a:t>) y versión </a:t>
            </a:r>
            <a:r>
              <a:rPr lang="es-ES" b="1" dirty="0"/>
              <a:t>con soporte de Oracle!!!!!</a:t>
            </a:r>
          </a:p>
          <a:p>
            <a:r>
              <a:rPr lang="es-ES" dirty="0"/>
              <a:t>BBDD relacional de las más populares.</a:t>
            </a:r>
          </a:p>
          <a:p>
            <a:r>
              <a:rPr lang="es-ES" dirty="0"/>
              <a:t>Bajo coste económico.</a:t>
            </a:r>
          </a:p>
          <a:p>
            <a:r>
              <a:rPr lang="es-ES" dirty="0"/>
              <a:t>Amplias funcionalidades (</a:t>
            </a:r>
            <a:r>
              <a:rPr lang="es-ES" dirty="0" err="1"/>
              <a:t>rollback</a:t>
            </a:r>
            <a:r>
              <a:rPr lang="es-ES" dirty="0"/>
              <a:t>, </a:t>
            </a:r>
            <a:r>
              <a:rPr lang="es-ES" dirty="0" err="1"/>
              <a:t>clustering</a:t>
            </a:r>
            <a:r>
              <a:rPr lang="es-ES" dirty="0"/>
              <a:t>, ACID, herramientas visuales…).</a:t>
            </a:r>
          </a:p>
          <a:p>
            <a:r>
              <a:rPr lang="es-ES" dirty="0"/>
              <a:t>Escalabilidad.</a:t>
            </a:r>
          </a:p>
          <a:p>
            <a:r>
              <a:rPr lang="es-ES" dirty="0"/>
              <a:t>Mecanismo de hilos.</a:t>
            </a:r>
          </a:p>
          <a:p>
            <a:r>
              <a:rPr lang="es-ES" dirty="0"/>
              <a:t>Pool de </a:t>
            </a:r>
            <a:r>
              <a:rPr lang="es-ES" dirty="0" err="1"/>
              <a:t>threads</a:t>
            </a:r>
            <a:r>
              <a:rPr lang="es-ES" dirty="0"/>
              <a:t>.</a:t>
            </a:r>
          </a:p>
          <a:p>
            <a:r>
              <a:rPr lang="es-ES" dirty="0"/>
              <a:t>Gran soporte de SO.</a:t>
            </a:r>
          </a:p>
          <a:p>
            <a:r>
              <a:rPr lang="es-ES" dirty="0"/>
              <a:t>Buena comunidad.</a:t>
            </a:r>
          </a:p>
          <a:p>
            <a:r>
              <a:rPr lang="es-ES" dirty="0"/>
              <a:t>Twitter, Facebook, YouTube, PayPal, </a:t>
            </a:r>
            <a:r>
              <a:rPr lang="es-ES" dirty="0" err="1"/>
              <a:t>Linkedin</a:t>
            </a:r>
            <a:r>
              <a:rPr lang="es-ES" dirty="0"/>
              <a:t>…</a:t>
            </a:r>
          </a:p>
          <a:p>
            <a:r>
              <a:rPr lang="es-ES" dirty="0"/>
              <a:t>Versión gratuita, </a:t>
            </a:r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Standar</a:t>
            </a:r>
            <a:r>
              <a:rPr lang="es-ES" dirty="0"/>
              <a:t> (2000$), </a:t>
            </a:r>
            <a:r>
              <a:rPr lang="es-ES" dirty="0" err="1"/>
              <a:t>MySQL</a:t>
            </a:r>
            <a:r>
              <a:rPr lang="es-ES" dirty="0"/>
              <a:t> Enterprise (5000$)…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4CB1-A389-8E40-98FB-93A1B2F9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0B4A-9B13-844A-BA8B-0A7648EA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Sistema de gestión de bases de datos relacional orientado a objetos y de código abierto.</a:t>
            </a:r>
          </a:p>
          <a:p>
            <a:r>
              <a:rPr lang="es-ES"/>
              <a:t>Publicado bajo PostgreSQL </a:t>
            </a:r>
            <a:r>
              <a:rPr lang="es-ES" err="1"/>
              <a:t>License</a:t>
            </a:r>
            <a:r>
              <a:rPr lang="es-ES"/>
              <a:t>, una licencia Open </a:t>
            </a:r>
            <a:r>
              <a:rPr lang="es-ES" err="1"/>
              <a:t>Source</a:t>
            </a:r>
            <a:r>
              <a:rPr lang="es-ES"/>
              <a:t>.</a:t>
            </a:r>
          </a:p>
          <a:p>
            <a:r>
              <a:rPr lang="es-ES"/>
              <a:t>Puntos fuertes de </a:t>
            </a:r>
            <a:r>
              <a:rPr lang="es-ES" err="1"/>
              <a:t>Postgres</a:t>
            </a:r>
            <a:r>
              <a:rPr lang="es-ES"/>
              <a:t>: propiedades ACID y gestión de concurrencia.</a:t>
            </a:r>
          </a:p>
          <a:p>
            <a:r>
              <a:rPr lang="es-ES"/>
              <a:t>Disponible para los diferentes SO.</a:t>
            </a:r>
          </a:p>
          <a:p>
            <a:r>
              <a:rPr lang="es-ES"/>
              <a:t>Alta disponibilidad : Hot-</a:t>
            </a:r>
            <a:r>
              <a:rPr lang="es-ES" err="1"/>
              <a:t>Standby</a:t>
            </a:r>
            <a:r>
              <a:rPr lang="es-ES"/>
              <a:t>.</a:t>
            </a:r>
          </a:p>
          <a:p>
            <a:r>
              <a:rPr lang="es-ES"/>
              <a:t>Soporte: comunidad de usuarios de las más activas del mercado.</a:t>
            </a:r>
          </a:p>
          <a:p>
            <a:r>
              <a:rPr lang="es-ES"/>
              <a:t>Herramienta de administración </a:t>
            </a:r>
            <a:r>
              <a:rPr lang="es-ES" err="1"/>
              <a:t>pgAdmin</a:t>
            </a:r>
            <a:r>
              <a:rPr lang="es-ES"/>
              <a:t>.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206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54B9-035D-6941-B0AD-D2C42D90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IBM </a:t>
            </a:r>
            <a:r>
              <a:rPr lang="en-ES" dirty="0"/>
              <a:t>DB2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6945-0B99-E945-A443-626E519E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1" y="2774301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s-ES"/>
              <a:t>Gestor relacional capaz de gestionar datos estructurados y no estructurados.</a:t>
            </a:r>
          </a:p>
          <a:p>
            <a:r>
              <a:rPr lang="es-ES"/>
              <a:t>Principales características: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Manejo de objectos de hasta 2 GB.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Definición de datos/tipos y manejo de archivos multimedia.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Mecanismos para garantizar integridad referencial.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i="1"/>
              <a:t>SQL</a:t>
            </a:r>
            <a:r>
              <a:rPr lang="es-ES"/>
              <a:t> recursivo.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i="1" err="1"/>
              <a:t>Commit</a:t>
            </a:r>
            <a:r>
              <a:rPr lang="es-ES"/>
              <a:t> en dos fases y </a:t>
            </a:r>
            <a:r>
              <a:rPr lang="es-ES" i="1" err="1"/>
              <a:t>backup</a:t>
            </a:r>
            <a:r>
              <a:rPr lang="es-ES"/>
              <a:t> online y offline.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Permite conexión directa con aplicación </a:t>
            </a:r>
            <a:r>
              <a:rPr lang="es-ES" i="1"/>
              <a:t>Java </a:t>
            </a:r>
            <a:r>
              <a:rPr lang="es-ES"/>
              <a:t>mediante </a:t>
            </a:r>
            <a:r>
              <a:rPr lang="es-ES" i="1"/>
              <a:t>JDBC.</a:t>
            </a:r>
            <a:endParaRPr lang="es-ES"/>
          </a:p>
          <a:p>
            <a:r>
              <a:rPr lang="es-ES"/>
              <a:t>Ventajas: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Alta escalabilidad.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Despliegue híbrido, </a:t>
            </a:r>
            <a:r>
              <a:rPr lang="es-ES" i="1" err="1"/>
              <a:t>on</a:t>
            </a:r>
            <a:r>
              <a:rPr lang="es-ES" i="1"/>
              <a:t> </a:t>
            </a:r>
            <a:r>
              <a:rPr lang="es-ES" i="1" err="1"/>
              <a:t>premise</a:t>
            </a:r>
            <a:r>
              <a:rPr lang="es-ES" i="1"/>
              <a:t> </a:t>
            </a:r>
            <a:r>
              <a:rPr lang="es-ES"/>
              <a:t>y </a:t>
            </a:r>
            <a:r>
              <a:rPr lang="es-ES" i="1" err="1"/>
              <a:t>cloud</a:t>
            </a:r>
            <a:r>
              <a:rPr lang="es-ES" i="1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Amplio soporte de sistemas operativos.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i="1"/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endParaRPr lang="es-ES" i="1"/>
          </a:p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62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DEF8-3D12-1D49-AD7F-FF1B2EF1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SQL SERVER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B7B7-7988-F84B-9704-4DF328A9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/>
          <a:lstStyle/>
          <a:p>
            <a:r>
              <a:rPr lang="en-ES"/>
              <a:t>Relacional</a:t>
            </a:r>
            <a:r>
              <a:rPr lang="en-ES" dirty="0"/>
              <a:t>, </a:t>
            </a:r>
            <a:r>
              <a:rPr lang="en-ES"/>
              <a:t>tablas</a:t>
            </a:r>
            <a:r>
              <a:rPr lang="en-ES" dirty="0"/>
              <a:t> </a:t>
            </a:r>
            <a:r>
              <a:rPr lang="en-ES"/>
              <a:t>tipadas</a:t>
            </a:r>
            <a:r>
              <a:rPr lang="en-ES" dirty="0"/>
              <a:t> y UDTs</a:t>
            </a:r>
            <a:r>
              <a:rPr lang="en-ES"/>
              <a:t>.</a:t>
            </a:r>
            <a:endParaRPr lang="en-ES" dirty="0"/>
          </a:p>
          <a:p>
            <a:r>
              <a:rPr lang="en-ES"/>
              <a:t>Usa</a:t>
            </a:r>
            <a:r>
              <a:rPr lang="en-ES" dirty="0"/>
              <a:t> T-SQL (SQL + </a:t>
            </a:r>
            <a:r>
              <a:rPr lang="en-ES"/>
              <a:t>lenguaje</a:t>
            </a:r>
            <a:r>
              <a:rPr lang="en-ES" dirty="0"/>
              <a:t> </a:t>
            </a:r>
            <a:r>
              <a:rPr lang="en-ES"/>
              <a:t>procedimental).</a:t>
            </a:r>
            <a:endParaRPr lang="en-ES" dirty="0"/>
          </a:p>
          <a:p>
            <a:r>
              <a:rPr lang="en-ES" dirty="0"/>
              <a:t>Multiples SaaS</a:t>
            </a:r>
            <a:r>
              <a:rPr lang="en-ES"/>
              <a:t>.</a:t>
            </a:r>
            <a:endParaRPr lang="en-ES" dirty="0"/>
          </a:p>
          <a:p>
            <a:r>
              <a:rPr lang="en-ES"/>
              <a:t>Amplio</a:t>
            </a:r>
            <a:r>
              <a:rPr lang="en-ES" dirty="0"/>
              <a:t> </a:t>
            </a:r>
            <a:r>
              <a:rPr lang="en-ES"/>
              <a:t>soporte</a:t>
            </a:r>
            <a:r>
              <a:rPr lang="en-ES" dirty="0"/>
              <a:t> de </a:t>
            </a:r>
            <a:r>
              <a:rPr lang="en-ES"/>
              <a:t>lenguajes.</a:t>
            </a:r>
            <a:endParaRPr lang="en-ES" dirty="0"/>
          </a:p>
          <a:p>
            <a:r>
              <a:rPr lang="en-GB" dirty="0"/>
              <a:t>H</a:t>
            </a:r>
            <a:r>
              <a:rPr lang="en-ES"/>
              <a:t>igh</a:t>
            </a:r>
            <a:r>
              <a:rPr lang="en-ES" dirty="0"/>
              <a:t> availability, </a:t>
            </a:r>
            <a:r>
              <a:rPr lang="en-ES"/>
              <a:t>replicación</a:t>
            </a:r>
            <a:r>
              <a:rPr lang="en-ES" dirty="0"/>
              <a:t>, always ON</a:t>
            </a:r>
            <a:r>
              <a:rPr lang="en-ES"/>
              <a:t>.</a:t>
            </a:r>
            <a:endParaRPr lang="en-ES" dirty="0"/>
          </a:p>
          <a:p>
            <a:r>
              <a:rPr lang="en-ES"/>
              <a:t>Concurrencia</a:t>
            </a:r>
            <a:r>
              <a:rPr lang="en-ES" dirty="0"/>
              <a:t> </a:t>
            </a:r>
            <a:r>
              <a:rPr lang="en-ES" i="1" dirty="0"/>
              <a:t>solo </a:t>
            </a:r>
            <a:r>
              <a:rPr lang="en-ES" i="1"/>
              <a:t>lectura</a:t>
            </a:r>
            <a:r>
              <a:rPr lang="en-ES" dirty="0"/>
              <a:t>, </a:t>
            </a:r>
            <a:r>
              <a:rPr lang="en-ES" i="1" dirty="0"/>
              <a:t>locking y </a:t>
            </a:r>
            <a:r>
              <a:rPr lang="en-ES" i="1"/>
              <a:t>optimista</a:t>
            </a:r>
            <a:r>
              <a:rPr lang="en-ES" i="1" dirty="0"/>
              <a:t>.</a:t>
            </a:r>
          </a:p>
          <a:p>
            <a:r>
              <a:rPr lang="en-GB" i="1" dirty="0"/>
              <a:t>P</a:t>
            </a:r>
            <a:r>
              <a:rPr lang="en-ES" i="1"/>
              <a:t>recio</a:t>
            </a:r>
            <a:r>
              <a:rPr lang="en-ES" i="1" dirty="0"/>
              <a:t> </a:t>
            </a:r>
            <a:r>
              <a:rPr lang="en-ES" i="1"/>
              <a:t>según</a:t>
            </a:r>
            <a:r>
              <a:rPr lang="en-ES" i="1" dirty="0"/>
              <a:t> </a:t>
            </a:r>
            <a:r>
              <a:rPr lang="en-ES" i="1"/>
              <a:t>nucleo</a:t>
            </a:r>
            <a:r>
              <a:rPr lang="en-ES" i="1" dirty="0"/>
              <a:t> – </a:t>
            </a:r>
            <a:r>
              <a:rPr lang="en-ES" i="1"/>
              <a:t>empezando</a:t>
            </a:r>
            <a:r>
              <a:rPr lang="en-ES" i="1" dirty="0"/>
              <a:t> en 3000</a:t>
            </a:r>
            <a:r>
              <a:rPr lang="en-ES" i="1"/>
              <a:t>$.</a:t>
            </a:r>
          </a:p>
          <a:p>
            <a:pPr lvl="1"/>
            <a:r>
              <a:rPr lang="en-ES" i="1"/>
              <a:t>Versiónes</a:t>
            </a:r>
            <a:r>
              <a:rPr lang="en-ES" i="1" dirty="0"/>
              <a:t> </a:t>
            </a:r>
            <a:r>
              <a:rPr lang="en-ES" i="1"/>
              <a:t>gratuitras.</a:t>
            </a:r>
            <a:endParaRPr lang="en-ES" i="1" dirty="0"/>
          </a:p>
          <a:p>
            <a:endParaRPr lang="en-ES" dirty="0"/>
          </a:p>
          <a:p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1155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854C-221E-A148-B79C-15E2B433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ES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95A5-0C26-B74A-803F-1D9DF52C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10563285" cy="36322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Sistema de gestión de bases de datos incluido en el paquete ofimático denominado Microsoft Office.</a:t>
            </a:r>
          </a:p>
          <a:p>
            <a:pPr algn="just"/>
            <a:r>
              <a:rPr lang="es-ES" dirty="0"/>
              <a:t>Gestor de datos que utiliza los conceptos de bases de datos relacionales.</a:t>
            </a:r>
          </a:p>
          <a:p>
            <a:pPr algn="just"/>
            <a:r>
              <a:rPr lang="es-ES" dirty="0"/>
              <a:t>Requisitos: Windows 10, 2Gb RAM…</a:t>
            </a:r>
          </a:p>
          <a:p>
            <a:pPr algn="just"/>
            <a:r>
              <a:rPr lang="es-ES" dirty="0"/>
              <a:t>Limitaciones a partir de bases de datos que requieran más de 2GB de capacidad.</a:t>
            </a:r>
          </a:p>
          <a:p>
            <a:pPr algn="just"/>
            <a:r>
              <a:rPr lang="es-ES" dirty="0"/>
              <a:t>Distribución a usuarios mediante motor Jet.</a:t>
            </a:r>
          </a:p>
          <a:p>
            <a:pPr algn="just"/>
            <a:r>
              <a:rPr lang="es-ES" dirty="0"/>
              <a:t>Límite técnico y real de usuarios.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414476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{AC7E1832-C6B1-0D45-B53C-321BCD327470}tf10001121</Template>
  <TotalTime>329</TotalTime>
  <Words>919</Words>
  <Application>Microsoft Office PowerPoint</Application>
  <PresentationFormat>Panorámica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Quotable</vt:lpstr>
      <vt:lpstr> TRABAJO PRÁCTICO 6 - ELECCIÓN DE UN SGBD</vt:lpstr>
      <vt:lpstr>PROBLEMA</vt:lpstr>
      <vt:lpstr>Características del sistema</vt:lpstr>
      <vt:lpstr>Oracle</vt:lpstr>
      <vt:lpstr>MYSQL</vt:lpstr>
      <vt:lpstr>POSTGRESQL</vt:lpstr>
      <vt:lpstr>IBM DB2</vt:lpstr>
      <vt:lpstr>SQL SERVER</vt:lpstr>
      <vt:lpstr>ACCESS</vt:lpstr>
      <vt:lpstr>CACHÉ</vt:lpstr>
      <vt:lpstr>VOLTDB</vt:lpstr>
      <vt:lpstr>CASSANDRA</vt:lpstr>
      <vt:lpstr>MONGODB</vt:lpstr>
      <vt:lpstr>HBASE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Hayk  Kocharyan</dc:creator>
  <cp:lastModifiedBy>Hayk  Kocharyan</cp:lastModifiedBy>
  <cp:revision>2</cp:revision>
  <dcterms:created xsi:type="dcterms:W3CDTF">2020-05-28T09:52:45Z</dcterms:created>
  <dcterms:modified xsi:type="dcterms:W3CDTF">2020-05-29T08:08:45Z</dcterms:modified>
</cp:coreProperties>
</file>