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7FB93-AAC1-4864-B698-4BAABC104DBB}" v="476" dt="2021-01-05T10:57:31.539"/>
    <p1510:client id="{461C9711-B91C-4672-B8E6-129FCE08FA3B}" v="1472" dt="2021-01-05T11:08:00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9F298-4F65-453D-AC18-429B60EE2B27}" type="datetimeFigureOut">
              <a:rPr lang="es-ES"/>
              <a:t>05/01/2021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A5AA-EF5A-4ABE-8CA3-E52F59E516BF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52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(PEDRO)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A5AA-EF5A-4ABE-8CA3-E52F59E516BF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627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(PEDRO)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El </a:t>
            </a:r>
            <a:r>
              <a:rPr lang="en-US" noProof="0" dirty="0" err="1">
                <a:cs typeface="Calibri"/>
              </a:rPr>
              <a:t>ataque</a:t>
            </a:r>
            <a:r>
              <a:rPr lang="en-US" dirty="0">
                <a:cs typeface="Calibri"/>
              </a:rPr>
              <a:t> Mitnick es un </a:t>
            </a:r>
            <a:r>
              <a:rPr lang="en-US" dirty="0" err="1">
                <a:cs typeface="Calibri"/>
              </a:rPr>
              <a:t>tipo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ataque</a:t>
            </a:r>
            <a:r>
              <a:rPr lang="en-US" dirty="0">
                <a:cs typeface="Calibri"/>
              </a:rPr>
              <a:t> TCP de </a:t>
            </a:r>
            <a:r>
              <a:rPr lang="en-US" dirty="0" err="1">
                <a:cs typeface="Calibri"/>
              </a:rPr>
              <a:t>secuestro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sesión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aprovecha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vulnerabilidades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protocolo</a:t>
            </a:r>
            <a:r>
              <a:rPr lang="en-US" dirty="0">
                <a:cs typeface="Calibri"/>
              </a:rPr>
              <a:t> y la </a:t>
            </a:r>
            <a:r>
              <a:rPr lang="en-US" dirty="0" err="1">
                <a:cs typeface="Calibri"/>
              </a:rPr>
              <a:t>relación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confianza</a:t>
            </a:r>
            <a:r>
              <a:rPr lang="en-US" dirty="0">
                <a:cs typeface="Calibri"/>
              </a:rPr>
              <a:t> entre las dos </a:t>
            </a:r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víctima</a:t>
            </a:r>
            <a:r>
              <a:rPr lang="en-US" dirty="0">
                <a:cs typeface="Calibri"/>
              </a:rPr>
              <a:t>.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Mitnick era un hacker </a:t>
            </a:r>
            <a:r>
              <a:rPr lang="en-US" dirty="0" err="1">
                <a:cs typeface="Calibri"/>
              </a:rPr>
              <a:t>estadounidense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estaba</a:t>
            </a:r>
            <a:r>
              <a:rPr lang="en-US" dirty="0">
                <a:cs typeface="Calibri"/>
              </a:rPr>
              <a:t> en la </a:t>
            </a:r>
            <a:r>
              <a:rPr lang="en-US" dirty="0" err="1">
                <a:cs typeface="Calibri"/>
              </a:rPr>
              <a:t>lista</a:t>
            </a:r>
            <a:r>
              <a:rPr lang="en-US" dirty="0">
                <a:cs typeface="Calibri"/>
              </a:rPr>
              <a:t> de los mas </a:t>
            </a:r>
            <a:r>
              <a:rPr lang="en-US" dirty="0" err="1">
                <a:cs typeface="Calibri"/>
              </a:rPr>
              <a:t>buscados</a:t>
            </a:r>
            <a:r>
              <a:rPr lang="en-US" dirty="0">
                <a:cs typeface="Calibri"/>
              </a:rPr>
              <a:t> del FBI. </a:t>
            </a:r>
            <a:r>
              <a:rPr lang="en-US" dirty="0" err="1">
                <a:cs typeface="Calibri"/>
              </a:rPr>
              <a:t>Mientras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estaba</a:t>
            </a:r>
            <a:r>
              <a:rPr lang="en-US" dirty="0">
                <a:cs typeface="Calibri"/>
              </a:rPr>
              <a:t> en </a:t>
            </a:r>
            <a:r>
              <a:rPr lang="en-US" dirty="0" err="1">
                <a:cs typeface="Calibri"/>
              </a:rPr>
              <a:t>busca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captura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interesó</a:t>
            </a:r>
            <a:r>
              <a:rPr lang="en-US" dirty="0">
                <a:cs typeface="Calibri"/>
              </a:rPr>
              <a:t> por los </a:t>
            </a:r>
            <a:r>
              <a:rPr lang="en-US" dirty="0" err="1">
                <a:cs typeface="Calibri"/>
              </a:rPr>
              <a:t>hackeos</a:t>
            </a:r>
            <a:r>
              <a:rPr lang="en-US" dirty="0">
                <a:cs typeface="Calibri"/>
              </a:rPr>
              <a:t> en las redes </a:t>
            </a:r>
            <a:r>
              <a:rPr lang="en-US" dirty="0" err="1">
                <a:cs typeface="Calibri"/>
              </a:rPr>
              <a:t>móviles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llegó</a:t>
            </a:r>
            <a:r>
              <a:rPr lang="en-US" dirty="0">
                <a:cs typeface="Calibri"/>
              </a:rPr>
              <a:t> hasta Tsutomu Shimomura (un </a:t>
            </a:r>
            <a:r>
              <a:rPr lang="en-US" dirty="0" err="1">
                <a:cs typeface="Calibri"/>
              </a:rPr>
              <a:t>investigador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tema</a:t>
            </a:r>
            <a:r>
              <a:rPr lang="en-US" dirty="0">
                <a:cs typeface="Calibri"/>
              </a:rPr>
              <a:t>). En 1994 Mitnick </a:t>
            </a:r>
            <a:r>
              <a:rPr lang="en-US" dirty="0" err="1">
                <a:cs typeface="Calibri"/>
              </a:rPr>
              <a:t>lanzó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ataque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obtener</a:t>
            </a:r>
            <a:r>
              <a:rPr lang="en-US" dirty="0">
                <a:cs typeface="Calibri"/>
              </a:rPr>
              <a:t> un software </a:t>
            </a:r>
            <a:r>
              <a:rPr lang="en-US" dirty="0" err="1">
                <a:cs typeface="Calibri"/>
              </a:rPr>
              <a:t>especializado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ayudarle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hackear</a:t>
            </a:r>
            <a:r>
              <a:rPr lang="en-US" dirty="0">
                <a:cs typeface="Calibri"/>
              </a:rPr>
              <a:t> en </a:t>
            </a:r>
            <a:r>
              <a:rPr lang="en-US" dirty="0" err="1">
                <a:cs typeface="Calibri"/>
              </a:rPr>
              <a:t>estas</a:t>
            </a:r>
            <a:r>
              <a:rPr lang="en-US" dirty="0">
                <a:cs typeface="Calibri"/>
              </a:rPr>
              <a:t> redes.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La red del </a:t>
            </a:r>
            <a:r>
              <a:rPr lang="en-US" dirty="0" err="1">
                <a:cs typeface="Calibri"/>
              </a:rPr>
              <a:t>ataque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estaba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compuesta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principalmente</a:t>
            </a:r>
            <a:r>
              <a:rPr lang="en-US" dirty="0">
                <a:cs typeface="Calibri"/>
              </a:rPr>
              <a:t> por 3 </a:t>
            </a:r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. La </a:t>
            </a:r>
            <a:r>
              <a:rPr lang="en-US" dirty="0" err="1">
                <a:cs typeface="Calibri"/>
              </a:rPr>
              <a:t>máquina</a:t>
            </a:r>
            <a:r>
              <a:rPr lang="en-US" dirty="0">
                <a:cs typeface="Calibri"/>
              </a:rPr>
              <a:t> de Mitnick (</a:t>
            </a:r>
            <a:r>
              <a:rPr lang="en-US" dirty="0" err="1">
                <a:cs typeface="Calibri"/>
              </a:rPr>
              <a:t>atacante</a:t>
            </a:r>
            <a:r>
              <a:rPr lang="en-US" dirty="0">
                <a:cs typeface="Calibri"/>
              </a:rPr>
              <a:t>), la </a:t>
            </a:r>
            <a:r>
              <a:rPr lang="en-US" dirty="0" err="1">
                <a:cs typeface="Calibri"/>
              </a:rPr>
              <a:t>máquina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víctima</a:t>
            </a:r>
            <a:r>
              <a:rPr lang="en-US" dirty="0">
                <a:cs typeface="Calibri"/>
              </a:rPr>
              <a:t> (X-Terminal) y el </a:t>
            </a:r>
            <a:r>
              <a:rPr lang="en-US" dirty="0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verificado</a:t>
            </a:r>
            <a:r>
              <a:rPr lang="en-US" dirty="0">
                <a:cs typeface="Calibri"/>
              </a:rPr>
              <a:t>. La </a:t>
            </a:r>
            <a:r>
              <a:rPr lang="en-US" dirty="0" err="1">
                <a:cs typeface="Calibri"/>
              </a:rPr>
              <a:t>relación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confianza</a:t>
            </a:r>
            <a:r>
              <a:rPr lang="en-US" dirty="0">
                <a:cs typeface="Calibri"/>
              </a:rPr>
              <a:t> entre el </a:t>
            </a:r>
            <a:r>
              <a:rPr lang="en-US" dirty="0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verificado</a:t>
            </a:r>
            <a:r>
              <a:rPr lang="en-US" dirty="0">
                <a:cs typeface="Calibri"/>
              </a:rPr>
              <a:t> y la </a:t>
            </a:r>
            <a:r>
              <a:rPr lang="en-US" dirty="0" err="1">
                <a:cs typeface="Calibri"/>
              </a:rPr>
              <a:t>máquina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víctima</a:t>
            </a:r>
            <a:r>
              <a:rPr lang="en-US" dirty="0">
                <a:cs typeface="Calibri"/>
              </a:rPr>
              <a:t> era </a:t>
            </a:r>
            <a:r>
              <a:rPr lang="en-US" dirty="0" err="1">
                <a:cs typeface="Calibri"/>
              </a:rPr>
              <a:t>tal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podía</a:t>
            </a:r>
            <a:r>
              <a:rPr lang="en-US" dirty="0">
                <a:cs typeface="Calibri"/>
              </a:rPr>
              <a:t> acceder </a:t>
            </a:r>
            <a:r>
              <a:rPr lang="es-ES" noProof="0" dirty="0">
                <a:cs typeface="Calibri"/>
              </a:rPr>
              <a:t>desde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servidor</a:t>
            </a:r>
            <a:r>
              <a:rPr lang="en-US" dirty="0">
                <a:cs typeface="Calibri"/>
              </a:rPr>
              <a:t> hasta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mediante</a:t>
            </a:r>
            <a:r>
              <a:rPr lang="en-US" dirty="0">
                <a:cs typeface="Calibri"/>
              </a:rPr>
              <a:t> RSH sin </a:t>
            </a:r>
            <a:r>
              <a:rPr lang="en-US" dirty="0" err="1">
                <a:cs typeface="Calibri"/>
              </a:rPr>
              <a:t>necesidad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contraseña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A5AA-EF5A-4ABE-8CA3-E52F59E516BF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420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(PEDRO)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RSH es un </a:t>
            </a:r>
            <a:r>
              <a:rPr lang="en-US" dirty="0" err="1">
                <a:cs typeface="Calibri"/>
              </a:rPr>
              <a:t>protocolo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permite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 dirty="0">
                <a:cs typeface="Calibri"/>
              </a:rPr>
              <a:t> una </a:t>
            </a:r>
            <a:r>
              <a:rPr lang="en-US" dirty="0" err="1">
                <a:cs typeface="Calibri"/>
              </a:rPr>
              <a:t>máquina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remota</a:t>
            </a:r>
            <a:r>
              <a:rPr lang="en-US" dirty="0">
                <a:cs typeface="Calibri"/>
              </a:rPr>
              <a:t>. Se </a:t>
            </a:r>
            <a:r>
              <a:rPr lang="en-US" dirty="0" err="1">
                <a:cs typeface="Calibri"/>
              </a:rPr>
              <a:t>basa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protocolo</a:t>
            </a:r>
            <a:r>
              <a:rPr lang="en-US" dirty="0">
                <a:cs typeface="Calibri"/>
              </a:rPr>
              <a:t> rlogin. Para que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protocolo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deben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existir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conexiones</a:t>
            </a:r>
            <a:r>
              <a:rPr lang="en-US" dirty="0">
                <a:cs typeface="Calibri"/>
              </a:rPr>
              <a:t> TCP. La </a:t>
            </a:r>
            <a:r>
              <a:rPr lang="en-US" dirty="0" err="1">
                <a:cs typeface="Calibri"/>
              </a:rPr>
              <a:t>primera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conexión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funciona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un canal de </a:t>
            </a:r>
            <a:r>
              <a:rPr lang="en-US" dirty="0" err="1">
                <a:cs typeface="Calibri"/>
              </a:rPr>
              <a:t>comunicación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mensajes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 y sus </a:t>
            </a:r>
            <a:r>
              <a:rPr lang="en-US" dirty="0" err="1">
                <a:cs typeface="Calibri"/>
              </a:rPr>
              <a:t>respuestas</a:t>
            </a:r>
            <a:r>
              <a:rPr lang="en-US" dirty="0">
                <a:cs typeface="Calibri"/>
              </a:rPr>
              <a:t>). </a:t>
            </a:r>
            <a:r>
              <a:rPr lang="en-US" dirty="0" err="1">
                <a:cs typeface="Calibri"/>
              </a:rPr>
              <a:t>Mientras</a:t>
            </a:r>
            <a:r>
              <a:rPr lang="en-US" dirty="0">
                <a:cs typeface="Calibri"/>
              </a:rPr>
              <a:t> que la </a:t>
            </a:r>
            <a:r>
              <a:rPr lang="en-US" dirty="0" err="1">
                <a:cs typeface="Calibri"/>
              </a:rPr>
              <a:t>segunda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conexión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funciona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un canal de </a:t>
            </a:r>
            <a:r>
              <a:rPr lang="en-US" dirty="0" err="1">
                <a:cs typeface="Calibri"/>
              </a:rPr>
              <a:t>mensajes</a:t>
            </a:r>
            <a:r>
              <a:rPr lang="en-US" dirty="0">
                <a:cs typeface="Calibri"/>
              </a:rPr>
              <a:t> de error del </a:t>
            </a:r>
            <a:r>
              <a:rPr lang="en-US" dirty="0" err="1">
                <a:cs typeface="Calibri"/>
              </a:rPr>
              <a:t>protocolo</a:t>
            </a:r>
            <a:r>
              <a:rPr lang="en-US" dirty="0">
                <a:cs typeface="Calibri"/>
              </a:rPr>
              <a:t>. Si </a:t>
            </a:r>
            <a:r>
              <a:rPr lang="en-US" dirty="0" err="1">
                <a:cs typeface="Calibri"/>
              </a:rPr>
              <a:t>alguna</a:t>
            </a:r>
            <a:r>
              <a:rPr lang="en-US" dirty="0">
                <a:cs typeface="Calibri"/>
              </a:rPr>
              <a:t> de las </a:t>
            </a:r>
            <a:r>
              <a:rPr lang="en-US" dirty="0" err="1">
                <a:cs typeface="Calibri"/>
              </a:rPr>
              <a:t>conexiones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fallaba</a:t>
            </a:r>
            <a:r>
              <a:rPr lang="en-US" dirty="0">
                <a:cs typeface="Calibri"/>
              </a:rPr>
              <a:t>, el host de RSH </a:t>
            </a:r>
            <a:r>
              <a:rPr lang="en-US" dirty="0" err="1">
                <a:cs typeface="Calibri"/>
              </a:rPr>
              <a:t>enviará</a:t>
            </a:r>
            <a:r>
              <a:rPr lang="en-US" dirty="0">
                <a:cs typeface="Calibri"/>
              </a:rPr>
              <a:t> un </a:t>
            </a:r>
            <a:r>
              <a:rPr lang="en-US" err="1">
                <a:cs typeface="Calibri"/>
              </a:rPr>
              <a:t>mensaje</a:t>
            </a:r>
            <a:r>
              <a:rPr lang="en-US" dirty="0">
                <a:cs typeface="Calibri"/>
              </a:rPr>
              <a:t> TCP con el flag RST para </a:t>
            </a:r>
            <a:r>
              <a:rPr lang="en-US" dirty="0" err="1">
                <a:cs typeface="Calibri"/>
              </a:rPr>
              <a:t>reiniciar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conexión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Con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protocolo</a:t>
            </a:r>
            <a:r>
              <a:rPr lang="en-US" dirty="0">
                <a:cs typeface="Calibri"/>
              </a:rPr>
              <a:t> es </a:t>
            </a:r>
            <a:r>
              <a:rPr lang="en-US" dirty="0" err="1">
                <a:cs typeface="Calibri"/>
              </a:rPr>
              <a:t>posible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acceso</a:t>
            </a:r>
            <a:r>
              <a:rPr lang="en-US" dirty="0">
                <a:cs typeface="Calibri"/>
              </a:rPr>
              <a:t> sin </a:t>
            </a:r>
            <a:r>
              <a:rPr lang="en-US" dirty="0" err="1">
                <a:cs typeface="Calibri"/>
              </a:rPr>
              <a:t>contraseña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utilizando</a:t>
            </a:r>
            <a:r>
              <a:rPr lang="en-US" dirty="0">
                <a:cs typeface="Calibri"/>
              </a:rPr>
              <a:t> el </a:t>
            </a:r>
            <a:r>
              <a:rPr lang="en-US" dirty="0" err="1">
                <a:cs typeface="Calibri"/>
              </a:rPr>
              <a:t>fichero</a:t>
            </a:r>
            <a:r>
              <a:rPr lang="en-US" dirty="0">
                <a:cs typeface="Calibri"/>
              </a:rPr>
              <a:t> .</a:t>
            </a:r>
            <a:r>
              <a:rPr lang="en-US" dirty="0" err="1">
                <a:cs typeface="Calibri"/>
              </a:rPr>
              <a:t>rhosts</a:t>
            </a:r>
            <a:r>
              <a:rPr lang="en-US" dirty="0">
                <a:cs typeface="Calibri"/>
              </a:rPr>
              <a:t>. </a:t>
            </a:r>
            <a:r>
              <a:rPr lang="en-US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fichero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podían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introducir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direcciones</a:t>
            </a:r>
            <a:r>
              <a:rPr lang="en-US" dirty="0">
                <a:cs typeface="Calibri"/>
              </a:rPr>
              <a:t> IP de las </a:t>
            </a:r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accederan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vía</a:t>
            </a:r>
            <a:r>
              <a:rPr lang="en-US" dirty="0">
                <a:cs typeface="Calibri"/>
              </a:rPr>
              <a:t> RSH sin </a:t>
            </a:r>
            <a:r>
              <a:rPr lang="en-US" dirty="0" err="1">
                <a:cs typeface="Calibri"/>
              </a:rPr>
              <a:t>contraseña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También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existe</a:t>
            </a:r>
            <a:r>
              <a:rPr lang="en-US" dirty="0">
                <a:cs typeface="Calibri"/>
              </a:rPr>
              <a:t> un </a:t>
            </a:r>
            <a:r>
              <a:rPr lang="en-US" i="1" dirty="0">
                <a:cs typeface="Calibri"/>
              </a:rPr>
              <a:t>wildcard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cadena</a:t>
            </a:r>
            <a:r>
              <a:rPr lang="en-US" dirty="0">
                <a:cs typeface="Calibri"/>
              </a:rPr>
              <a:t> "+ +") que </a:t>
            </a:r>
            <a:r>
              <a:rPr lang="en-US" dirty="0" err="1">
                <a:cs typeface="Calibri"/>
              </a:rPr>
              <a:t>permite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acceso</a:t>
            </a:r>
            <a:r>
              <a:rPr lang="en-US" dirty="0">
                <a:cs typeface="Calibri"/>
              </a:rPr>
              <a:t> sin </a:t>
            </a:r>
            <a:r>
              <a:rPr lang="en-US" dirty="0" err="1">
                <a:cs typeface="Calibri"/>
              </a:rPr>
              <a:t>contraseña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cualquier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usuario</a:t>
            </a:r>
            <a:r>
              <a:rPr lang="en-US" dirty="0">
                <a:cs typeface="Calibri"/>
              </a:rPr>
              <a:t>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- El </a:t>
            </a:r>
            <a:r>
              <a:rPr lang="en-US" dirty="0" err="1">
                <a:cs typeface="Calibri"/>
              </a:rPr>
              <a:t>cuerpo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mensaje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viaja</a:t>
            </a:r>
            <a:r>
              <a:rPr lang="en-US" dirty="0">
                <a:cs typeface="Calibri"/>
              </a:rPr>
              <a:t> sin </a:t>
            </a:r>
            <a:r>
              <a:rPr lang="en-US" dirty="0" err="1">
                <a:cs typeface="Calibri"/>
              </a:rPr>
              <a:t>cifrar</a:t>
            </a:r>
            <a:r>
              <a:rPr lang="en-US" dirty="0">
                <a:cs typeface="Calibri"/>
              </a:rPr>
              <a:t> por la red y </a:t>
            </a:r>
            <a:r>
              <a:rPr lang="en-US" dirty="0" err="1">
                <a:cs typeface="Calibri"/>
              </a:rPr>
              <a:t>tiene</a:t>
            </a:r>
            <a:r>
              <a:rPr lang="en-US" dirty="0">
                <a:cs typeface="Calibri"/>
              </a:rPr>
              <a:t> la forma: </a:t>
            </a:r>
            <a:r>
              <a:rPr lang="en-US" dirty="0" err="1">
                <a:cs typeface="Calibri"/>
              </a:rPr>
              <a:t>puerto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escucha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usuario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cliente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usuario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servidor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comando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Estos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campos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están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separados</a:t>
            </a:r>
            <a:r>
              <a:rPr lang="en-US" dirty="0">
                <a:cs typeface="Calibri"/>
              </a:rPr>
              <a:t> por el </a:t>
            </a:r>
            <a:r>
              <a:rPr lang="en-US" dirty="0" err="1">
                <a:cs typeface="Calibri"/>
              </a:rPr>
              <a:t>caracter</a:t>
            </a:r>
            <a:r>
              <a:rPr lang="en-US" dirty="0">
                <a:cs typeface="Calibri"/>
              </a:rPr>
              <a:t> \0. El </a:t>
            </a:r>
            <a:r>
              <a:rPr lang="en-US" dirty="0" err="1">
                <a:cs typeface="Calibri"/>
              </a:rPr>
              <a:t>puerto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escucha</a:t>
            </a:r>
            <a:r>
              <a:rPr lang="en-US" dirty="0">
                <a:cs typeface="Calibri"/>
              </a:rPr>
              <a:t> es </a:t>
            </a:r>
            <a:r>
              <a:rPr lang="en-US" err="1">
                <a:cs typeface="Calibri"/>
              </a:rPr>
              <a:t>en</a:t>
            </a:r>
            <a:r>
              <a:rPr lang="en-US" dirty="0">
                <a:cs typeface="Calibri"/>
              </a:rPr>
              <a:t> el que se </a:t>
            </a:r>
            <a:r>
              <a:rPr lang="en-US" dirty="0" err="1">
                <a:cs typeface="Calibri"/>
              </a:rPr>
              <a:t>establecerá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segunda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conexión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conexión</a:t>
            </a:r>
            <a:r>
              <a:rPr lang="en-US" dirty="0">
                <a:cs typeface="Calibri"/>
              </a:rPr>
              <a:t> de error).</a:t>
            </a:r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A5AA-EF5A-4ABE-8CA3-E52F59E516BF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78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(TAMBO)</a:t>
            </a:r>
          </a:p>
          <a:p>
            <a:endParaRPr lang="es-ES" dirty="0">
              <a:cs typeface="Calibri"/>
            </a:endParaRPr>
          </a:p>
          <a:p>
            <a:r>
              <a:rPr lang="es-ES" dirty="0" err="1">
                <a:cs typeface="Calibri"/>
              </a:rPr>
              <a:t>Mitnick</a:t>
            </a:r>
            <a:r>
              <a:rPr lang="es-ES" dirty="0">
                <a:cs typeface="Calibri"/>
              </a:rPr>
              <a:t> necesitaba hacerse pasar por el servidor verificado y por lo tanto este no debía responder a las peticiones que le llegasen ya que si no enviaría el </a:t>
            </a:r>
            <a:r>
              <a:rPr lang="es-ES" dirty="0" err="1">
                <a:cs typeface="Calibri"/>
              </a:rPr>
              <a:t>flag</a:t>
            </a:r>
            <a:r>
              <a:rPr lang="es-ES" dirty="0">
                <a:cs typeface="Calibri"/>
              </a:rPr>
              <a:t> RST (</a:t>
            </a:r>
            <a:r>
              <a:rPr lang="es-ES" dirty="0" err="1">
                <a:cs typeface="Calibri"/>
              </a:rPr>
              <a:t>reset</a:t>
            </a:r>
            <a:r>
              <a:rPr lang="es-ES" dirty="0">
                <a:cs typeface="Calibri"/>
              </a:rPr>
              <a:t>) y reiniciaría la conexión. Por lo tanto necesitaba "silenciar" al servidor verificado.</a:t>
            </a:r>
            <a:endParaRPr lang="es-ES"/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1- Lo primero que hizo </a:t>
            </a:r>
            <a:r>
              <a:rPr lang="es-ES" dirty="0" err="1">
                <a:cs typeface="Calibri"/>
              </a:rPr>
              <a:t>Mitnick</a:t>
            </a:r>
            <a:r>
              <a:rPr lang="es-ES" dirty="0">
                <a:cs typeface="Calibri"/>
              </a:rPr>
              <a:t> fue intentar predecir los números de secuencia (</a:t>
            </a:r>
            <a:r>
              <a:rPr lang="es-ES" dirty="0" err="1">
                <a:cs typeface="Calibri"/>
              </a:rPr>
              <a:t>sequence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number</a:t>
            </a:r>
            <a:r>
              <a:rPr lang="es-ES" dirty="0">
                <a:cs typeface="Calibri"/>
              </a:rPr>
              <a:t>) en el protocolo del saludo a 3 bandas. </a:t>
            </a:r>
            <a:r>
              <a:rPr lang="es-ES" dirty="0" err="1">
                <a:cs typeface="Calibri"/>
              </a:rPr>
              <a:t>Mitnick</a:t>
            </a:r>
            <a:r>
              <a:rPr lang="es-ES" dirty="0">
                <a:cs typeface="Calibri"/>
              </a:rPr>
              <a:t> enviaba un mensaje SYN y cuando la máquina X-Terminal le respondía (SYN+ACK) comprobaba el número de secuencia y reiniciaba la conexión (RST). Tras 20 iteraciones descubrió un patrón entre dos peticiones consecutivas (en esa época los números de secuencia no eran aleatorios).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2- Una vez averiguado el número de secuencia que respondería el servidor verificado se puede proceder a apagarlo ("silenciarlo"). Para ello utilizó un ataque de denegación de servicio en base a una sobrecarga de peticiones SYN ("SYN </a:t>
            </a:r>
            <a:r>
              <a:rPr lang="es-ES" dirty="0" err="1">
                <a:cs typeface="Calibri"/>
              </a:rPr>
              <a:t>Flooding</a:t>
            </a:r>
            <a:r>
              <a:rPr lang="es-ES" dirty="0">
                <a:cs typeface="Calibri"/>
              </a:rPr>
              <a:t>"). En esa época una sobrecarga de este tipo de peticiones podía conseguir que el servidor se apagase.</a:t>
            </a:r>
          </a:p>
          <a:p>
            <a:endParaRPr lang="es-ES" dirty="0">
              <a:cs typeface="Calibri"/>
            </a:endParaRPr>
          </a:p>
          <a:p>
            <a:r>
              <a:rPr lang="es-ES" dirty="0">
                <a:cs typeface="Calibri"/>
              </a:rPr>
              <a:t>3- Ahora </a:t>
            </a:r>
            <a:r>
              <a:rPr lang="es-ES" dirty="0" err="1">
                <a:cs typeface="Calibri"/>
              </a:rPr>
              <a:t>Mitnick</a:t>
            </a:r>
            <a:r>
              <a:rPr lang="es-ES" dirty="0">
                <a:cs typeface="Calibri"/>
              </a:rPr>
              <a:t> tenía que hacerse pasar por el servidor verificado. Para ello envió una petición SYN a la máquina víctima con la IP de origen del servidor verificado. La víctima respondió (SYN+ACK) utilizando un número de secuencia que, gracias a la investigación del paso 1, </a:t>
            </a:r>
            <a:r>
              <a:rPr lang="es-ES" dirty="0" err="1">
                <a:cs typeface="Calibri"/>
              </a:rPr>
              <a:t>Mitnick</a:t>
            </a:r>
            <a:r>
              <a:rPr lang="es-ES" dirty="0">
                <a:cs typeface="Calibri"/>
              </a:rPr>
              <a:t> lo había podido predecir. </a:t>
            </a:r>
            <a:r>
              <a:rPr lang="es-ES" dirty="0" err="1">
                <a:cs typeface="Calibri"/>
              </a:rPr>
              <a:t>Mitnick</a:t>
            </a:r>
            <a:r>
              <a:rPr lang="es-ES" dirty="0">
                <a:cs typeface="Calibri"/>
              </a:rPr>
              <a:t> responderá (ACK) con los datos (</a:t>
            </a:r>
            <a:r>
              <a:rPr lang="es-ES" dirty="0" err="1">
                <a:cs typeface="Calibri"/>
              </a:rPr>
              <a:t>payload</a:t>
            </a:r>
            <a:r>
              <a:rPr lang="es-ES" dirty="0">
                <a:cs typeface="Calibri"/>
              </a:rPr>
              <a:t>) del protocolo RSH.</a:t>
            </a:r>
            <a:r>
              <a:rPr lang="es-ES">
                <a:cs typeface="Calibri"/>
              </a:rPr>
              <a:t> En estos datos se introdujo el Backdoor para poder acceder desde cualquier máquina sin necesidad de contraseña</a:t>
            </a:r>
          </a:p>
          <a:p>
            <a:endParaRPr lang="es-ES">
              <a:cs typeface="Calibri"/>
            </a:endParaRPr>
          </a:p>
          <a:p>
            <a:r>
              <a:rPr lang="es-ES" dirty="0">
                <a:cs typeface="Calibri"/>
              </a:rPr>
              <a:t>4- </a:t>
            </a:r>
            <a:r>
              <a:rPr lang="es-ES">
                <a:cs typeface="Calibri"/>
              </a:rPr>
              <a:t>Por último, se debía realizar la segunda conexión requerida por el protocolo </a:t>
            </a:r>
            <a:r>
              <a:rPr lang="es-ES" i="1">
                <a:cs typeface="Calibri"/>
              </a:rPr>
              <a:t>RSH </a:t>
            </a:r>
            <a:r>
              <a:rPr lang="es-ES" i="0">
                <a:cs typeface="Calibri"/>
              </a:rPr>
              <a:t>para finalizar el ataque y que el comando se ejecutara en la máquina víctima. Para ello, tras la primera conexión, l</a:t>
            </a:r>
            <a:r>
              <a:rPr lang="es-ES">
                <a:cs typeface="Calibri"/>
              </a:rPr>
              <a:t>a</a:t>
            </a:r>
            <a:r>
              <a:rPr lang="es-ES" dirty="0">
                <a:cs typeface="Calibri"/>
              </a:rPr>
              <a:t> máquina </a:t>
            </a:r>
            <a:r>
              <a:rPr lang="es-ES">
                <a:cs typeface="Calibri"/>
              </a:rPr>
              <a:t>X-Terminal envía un paquete </a:t>
            </a:r>
            <a:r>
              <a:rPr lang="es-ES" i="1">
                <a:cs typeface="Calibri"/>
              </a:rPr>
              <a:t>SYN</a:t>
            </a:r>
            <a:r>
              <a:rPr lang="es-ES" dirty="0">
                <a:cs typeface="Calibri"/>
              </a:rPr>
              <a:t> y se debe contestar con un mensaje (SYN+ACK) como si se tratase del servidor verificado. En caso contrario no se ejecutaría el </a:t>
            </a:r>
            <a:r>
              <a:rPr lang="es-ES" dirty="0" err="1">
                <a:cs typeface="Calibri"/>
              </a:rPr>
              <a:t>payload</a:t>
            </a:r>
            <a:r>
              <a:rPr lang="es-ES" dirty="0">
                <a:cs typeface="Calibri"/>
              </a:rPr>
              <a:t> del paso anterior y el ataque no tendría éxito (</a:t>
            </a:r>
            <a:r>
              <a:rPr lang="es-ES" b="1">
                <a:cs typeface="Calibri"/>
              </a:rPr>
              <a:t>conexión restablecida RST</a:t>
            </a:r>
            <a:r>
              <a:rPr lang="es-ES" dirty="0">
                <a:cs typeface="Calibri"/>
              </a:rPr>
              <a:t>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A5AA-EF5A-4ABE-8CA3-E52F59E516B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02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(PEDRO)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Para </a:t>
            </a:r>
            <a:r>
              <a:rPr lang="en-US" dirty="0" err="1">
                <a:cs typeface="Calibri"/>
              </a:rPr>
              <a:t>simular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ataque</a:t>
            </a:r>
            <a:r>
              <a:rPr lang="en-US" dirty="0">
                <a:cs typeface="Calibri"/>
              </a:rPr>
              <a:t> Mitnick se </a:t>
            </a:r>
            <a:r>
              <a:rPr lang="en-US" dirty="0" err="1">
                <a:cs typeface="Calibri"/>
              </a:rPr>
              <a:t>han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Docker con una imagen de ubuntu y con los </a:t>
            </a:r>
            <a:r>
              <a:rPr lang="en-US" dirty="0" err="1">
                <a:cs typeface="Calibri"/>
              </a:rPr>
              <a:t>paquetes</a:t>
            </a:r>
            <a:r>
              <a:rPr lang="en-US" dirty="0">
                <a:cs typeface="Calibri"/>
              </a:rPr>
              <a:t> de RSH </a:t>
            </a:r>
            <a:r>
              <a:rPr lang="en-US" dirty="0" err="1">
                <a:cs typeface="Calibri"/>
              </a:rPr>
              <a:t>instalados</a:t>
            </a:r>
            <a:r>
              <a:rPr lang="en-US" dirty="0">
                <a:cs typeface="Calibri"/>
              </a:rPr>
              <a:t>. La </a:t>
            </a:r>
            <a:r>
              <a:rPr lang="en-US" dirty="0" err="1">
                <a:cs typeface="Calibri"/>
              </a:rPr>
              <a:t>máquina</a:t>
            </a:r>
            <a:r>
              <a:rPr lang="en-US" dirty="0">
                <a:cs typeface="Calibri"/>
              </a:rPr>
              <a:t> X-Terminal se ha </a:t>
            </a:r>
            <a:r>
              <a:rPr lang="en-US" dirty="0" err="1">
                <a:cs typeface="Calibri"/>
              </a:rPr>
              <a:t>configurado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manera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permite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acceso</a:t>
            </a:r>
            <a:r>
              <a:rPr lang="en-US" dirty="0">
                <a:cs typeface="Calibri"/>
              </a:rPr>
              <a:t> RSH sin </a:t>
            </a:r>
            <a:r>
              <a:rPr lang="en-US" dirty="0" err="1">
                <a:cs typeface="Calibri"/>
              </a:rPr>
              <a:t>contraseña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verificado</a:t>
            </a:r>
            <a:r>
              <a:rPr lang="en-US" dirty="0">
                <a:cs typeface="Calibri"/>
              </a:rPr>
              <a:t>.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Dado que el </a:t>
            </a:r>
            <a:r>
              <a:rPr lang="en-US" dirty="0" err="1">
                <a:cs typeface="Calibri"/>
              </a:rPr>
              <a:t>ataque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denegación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servicio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basado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 dirty="0">
                <a:cs typeface="Calibri"/>
              </a:rPr>
              <a:t> SYN Flooding </a:t>
            </a:r>
            <a:r>
              <a:rPr lang="en-US" dirty="0" err="1">
                <a:cs typeface="Calibri"/>
              </a:rPr>
              <a:t>actualmente</a:t>
            </a:r>
            <a:r>
              <a:rPr lang="en-US" dirty="0">
                <a:cs typeface="Calibri"/>
              </a:rPr>
              <a:t> no se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realizar</a:t>
            </a:r>
            <a:r>
              <a:rPr lang="en-US" dirty="0">
                <a:cs typeface="Calibri"/>
              </a:rPr>
              <a:t>, se ha "</a:t>
            </a:r>
            <a:r>
              <a:rPr lang="en-US" dirty="0" err="1">
                <a:cs typeface="Calibri"/>
              </a:rPr>
              <a:t>silenciado</a:t>
            </a:r>
            <a:r>
              <a:rPr lang="en-US" dirty="0">
                <a:cs typeface="Calibri"/>
              </a:rPr>
              <a:t>" al </a:t>
            </a:r>
            <a:r>
              <a:rPr lang="en-US" dirty="0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verificado</a:t>
            </a:r>
            <a:r>
              <a:rPr lang="en-US" dirty="0">
                <a:cs typeface="Calibri"/>
              </a:rPr>
              <a:t> de forma manual (</a:t>
            </a:r>
            <a:r>
              <a:rPr lang="en-US" dirty="0" err="1">
                <a:cs typeface="Calibri"/>
              </a:rPr>
              <a:t>parando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).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Dado que los </a:t>
            </a:r>
            <a:r>
              <a:rPr lang="en-US" dirty="0" err="1">
                <a:cs typeface="Calibri"/>
              </a:rPr>
              <a:t>números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secuencia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iniciales</a:t>
            </a:r>
            <a:r>
              <a:rPr lang="en-US" dirty="0">
                <a:cs typeface="Calibri"/>
              </a:rPr>
              <a:t> (ISN) no </a:t>
            </a:r>
            <a:r>
              <a:rPr lang="en-US" dirty="0" err="1">
                <a:cs typeface="Calibri"/>
              </a:rPr>
              <a:t>siguen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patrones</a:t>
            </a:r>
            <a:r>
              <a:rPr lang="en-US" dirty="0">
                <a:cs typeface="Calibri"/>
              </a:rPr>
              <a:t> se ha </a:t>
            </a:r>
            <a:r>
              <a:rPr lang="en-US" dirty="0" err="1">
                <a:cs typeface="Calibri"/>
              </a:rPr>
              <a:t>utilizado</a:t>
            </a:r>
            <a:r>
              <a:rPr lang="en-US" dirty="0">
                <a:cs typeface="Calibri"/>
              </a:rPr>
              <a:t> una </a:t>
            </a:r>
            <a:r>
              <a:rPr lang="en-US" dirty="0" err="1">
                <a:cs typeface="Calibri"/>
              </a:rPr>
              <a:t>herramienta</a:t>
            </a:r>
            <a:r>
              <a:rPr lang="en-US" dirty="0">
                <a:cs typeface="Calibri"/>
              </a:rPr>
              <a:t> de sniffing de red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ser Wireshark. La </a:t>
            </a:r>
            <a:r>
              <a:rPr lang="en-US" dirty="0" err="1">
                <a:cs typeface="Calibri"/>
              </a:rPr>
              <a:t>diferencia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esto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hacerlo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lo </a:t>
            </a:r>
            <a:r>
              <a:rPr lang="en-US" dirty="0" err="1">
                <a:cs typeface="Calibri"/>
              </a:rPr>
              <a:t>hizo</a:t>
            </a:r>
            <a:r>
              <a:rPr lang="en-US" dirty="0">
                <a:cs typeface="Calibri"/>
              </a:rPr>
              <a:t> Mitnick es que se </a:t>
            </a:r>
            <a:r>
              <a:rPr lang="en-US" dirty="0" err="1">
                <a:cs typeface="Calibri"/>
              </a:rPr>
              <a:t>tiene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acceso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más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campos</a:t>
            </a:r>
            <a:r>
              <a:rPr lang="en-US" dirty="0">
                <a:cs typeface="Calibri"/>
              </a:rPr>
              <a:t> que los que se </a:t>
            </a:r>
            <a:r>
              <a:rPr lang="en-US" dirty="0" err="1">
                <a:cs typeface="Calibri"/>
              </a:rPr>
              <a:t>tenían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ataque</a:t>
            </a:r>
            <a:r>
              <a:rPr lang="en-US" dirty="0">
                <a:cs typeface="Calibri"/>
              </a:rPr>
              <a:t> original. Por lo tanto solo se </a:t>
            </a:r>
            <a:r>
              <a:rPr lang="en-US" dirty="0" err="1">
                <a:cs typeface="Calibri"/>
              </a:rPr>
              <a:t>han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utilizado</a:t>
            </a:r>
            <a:r>
              <a:rPr lang="en-US" dirty="0">
                <a:cs typeface="Calibri"/>
              </a:rPr>
              <a:t> los </a:t>
            </a:r>
            <a:r>
              <a:rPr lang="en-US" dirty="0" err="1">
                <a:cs typeface="Calibri"/>
              </a:rPr>
              <a:t>campos</a:t>
            </a:r>
            <a:r>
              <a:rPr lang="en-US" dirty="0">
                <a:cs typeface="Calibri"/>
              </a:rPr>
              <a:t>: sequence number y los flags TCP</a:t>
            </a:r>
            <a:r>
              <a:rPr lang="en-US">
                <a:cs typeface="Calibri"/>
              </a:rPr>
              <a:t> con los que se </a:t>
            </a:r>
            <a:r>
              <a:rPr lang="en-US" err="1">
                <a:cs typeface="Calibri"/>
              </a:rPr>
              <a:t>indica</a:t>
            </a:r>
            <a:r>
              <a:rPr lang="en-US">
                <a:cs typeface="Calibri"/>
              </a:rPr>
              <a:t> el </a:t>
            </a:r>
            <a:r>
              <a:rPr lang="en-US" err="1">
                <a:cs typeface="Calibri"/>
              </a:rPr>
              <a:t>tipo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paquete</a:t>
            </a:r>
            <a:r>
              <a:rPr lang="en-US">
                <a:cs typeface="Calibri"/>
              </a:rPr>
              <a:t> que se </a:t>
            </a:r>
            <a:r>
              <a:rPr lang="en-US" err="1">
                <a:cs typeface="Calibri"/>
              </a:rPr>
              <a:t>recibe</a:t>
            </a:r>
            <a:r>
              <a:rPr lang="en-US" dirty="0">
                <a:cs typeface="Calibri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Se ha </a:t>
            </a:r>
            <a:r>
              <a:rPr lang="en-US" dirty="0" err="1">
                <a:cs typeface="Calibri"/>
              </a:rPr>
              <a:t>utilizado</a:t>
            </a:r>
            <a:r>
              <a:rPr lang="en-US" dirty="0">
                <a:cs typeface="Calibri"/>
              </a:rPr>
              <a:t> Python junto con la </a:t>
            </a:r>
            <a:r>
              <a:rPr lang="en-US" dirty="0" err="1">
                <a:cs typeface="Calibri"/>
              </a:rPr>
              <a:t>librería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scapy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librería</a:t>
            </a:r>
            <a:r>
              <a:rPr lang="en-US" dirty="0">
                <a:cs typeface="Calibri"/>
              </a:rPr>
              <a:t> es una </a:t>
            </a:r>
            <a:r>
              <a:rPr lang="en-US" dirty="0" err="1">
                <a:cs typeface="Calibri"/>
              </a:rPr>
              <a:t>herramienta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manipulación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paquetes</a:t>
            </a:r>
            <a:r>
              <a:rPr lang="en-US" dirty="0">
                <a:cs typeface="Calibri"/>
              </a:rPr>
              <a:t> para redes de </a:t>
            </a:r>
            <a:r>
              <a:rPr lang="en-US" dirty="0" err="1">
                <a:cs typeface="Calibri"/>
              </a:rPr>
              <a:t>computadores</a:t>
            </a:r>
            <a:r>
              <a:rPr lang="en-US" dirty="0">
                <a:cs typeface="Calibri"/>
              </a:rPr>
              <a:t>. </a:t>
            </a:r>
            <a:r>
              <a:rPr lang="en-US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se ha </a:t>
            </a:r>
            <a:r>
              <a:rPr lang="en-US" dirty="0" err="1">
                <a:cs typeface="Calibri"/>
              </a:rPr>
              <a:t>utilizado</a:t>
            </a:r>
            <a:r>
              <a:rPr lang="en-US" dirty="0">
                <a:cs typeface="Calibri"/>
              </a:rPr>
              <a:t> para el </a:t>
            </a:r>
            <a:r>
              <a:rPr lang="en-US" dirty="0" err="1">
                <a:cs typeface="Calibri"/>
              </a:rPr>
              <a:t>secuestro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conexión</a:t>
            </a:r>
            <a:r>
              <a:rPr lang="en-US" dirty="0">
                <a:cs typeface="Calibri"/>
              </a:rPr>
              <a:t> TCP. Para </a:t>
            </a:r>
            <a:r>
              <a:rPr lang="en-US" dirty="0" err="1">
                <a:cs typeface="Calibri"/>
              </a:rPr>
              <a:t>introducir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en</a:t>
            </a:r>
            <a:r>
              <a:rPr lang="en-US" dirty="0">
                <a:cs typeface="Calibri"/>
              </a:rPr>
              <a:t> el Código los </a:t>
            </a:r>
            <a:r>
              <a:rPr lang="en-US" dirty="0" err="1">
                <a:cs typeface="Calibri"/>
              </a:rPr>
              <a:t>números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secuencia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necesarios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llevar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cabo</a:t>
            </a:r>
            <a:r>
              <a:rPr lang="en-US" dirty="0">
                <a:cs typeface="Calibri"/>
              </a:rPr>
              <a:t> el </a:t>
            </a:r>
            <a:r>
              <a:rPr lang="en-US" dirty="0" err="1">
                <a:cs typeface="Calibri"/>
              </a:rPr>
              <a:t>ataque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han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</a:t>
            </a:r>
            <a:r>
              <a:rPr lang="en-US" dirty="0">
                <a:cs typeface="Calibri"/>
              </a:rPr>
              <a:t> los </a:t>
            </a:r>
            <a:r>
              <a:rPr lang="en-US" dirty="0" err="1">
                <a:cs typeface="Calibri"/>
              </a:rPr>
              <a:t>obtenidos</a:t>
            </a:r>
            <a:r>
              <a:rPr lang="en-US" dirty="0">
                <a:cs typeface="Calibri"/>
              </a:rPr>
              <a:t> con Wireshark.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A5AA-EF5A-4ABE-8CA3-E52F59E516BF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84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cs typeface="Calibri"/>
              </a:rPr>
              <a:t>- (TAMBO) Los números de secuencia iniciales de las conexiones TCP ahora son aleatorios. Por lo tanto, </a:t>
            </a:r>
            <a:r>
              <a:rPr lang="es-ES" dirty="0" err="1">
                <a:cs typeface="Calibri"/>
              </a:rPr>
              <a:t>Mitnick</a:t>
            </a:r>
            <a:r>
              <a:rPr lang="es-ES" dirty="0">
                <a:cs typeface="Calibri"/>
              </a:rPr>
              <a:t> no podría haberlos predicho como hizo. No obstante si tuviese acceso a la red donde se encuentran las máquinas podría haber utilizado una herramienta de </a:t>
            </a:r>
            <a:r>
              <a:rPr lang="es-ES" dirty="0" err="1">
                <a:cs typeface="Calibri"/>
              </a:rPr>
              <a:t>sniffing</a:t>
            </a:r>
            <a:r>
              <a:rPr lang="es-ES" dirty="0">
                <a:cs typeface="Calibri" panose="020F0502020204030204"/>
              </a:rPr>
              <a:t> de paquetes.</a:t>
            </a:r>
          </a:p>
          <a:p>
            <a:endParaRPr lang="es-ES" dirty="0">
              <a:cs typeface="Calibri" panose="020F0502020204030204"/>
            </a:endParaRPr>
          </a:p>
          <a:p>
            <a:r>
              <a:rPr lang="es-ES" dirty="0">
                <a:cs typeface="Calibri" panose="020F0502020204030204"/>
              </a:rPr>
              <a:t>- (TAMBO) A día de hoy existen contramedidas para evitar la denegación de servicio por SYN </a:t>
            </a:r>
            <a:r>
              <a:rPr lang="es-ES" dirty="0" err="1">
                <a:cs typeface="Calibri" panose="020F0502020204030204"/>
              </a:rPr>
              <a:t>Flooding</a:t>
            </a:r>
            <a:r>
              <a:rPr lang="es-ES" dirty="0">
                <a:cs typeface="Calibri" panose="020F0502020204030204"/>
              </a:rPr>
              <a:t>. Algunas de las contramedidas son el filtrado de paquetes, la eliminación de conexiones antiguas no establecidas y la utilización de mecanismos como el SYN Cache y las cookies. Por lo tanto, </a:t>
            </a:r>
            <a:r>
              <a:rPr lang="es-ES" dirty="0" err="1">
                <a:cs typeface="Calibri" panose="020F0502020204030204"/>
              </a:rPr>
              <a:t>Mitnick</a:t>
            </a:r>
            <a:r>
              <a:rPr lang="es-ES" dirty="0">
                <a:cs typeface="Calibri" panose="020F0502020204030204"/>
              </a:rPr>
              <a:t> no podría utilizar este método para "silenciar" el servidor verificado actualmente.</a:t>
            </a:r>
          </a:p>
          <a:p>
            <a:endParaRPr lang="es-ES" dirty="0">
              <a:cs typeface="Calibri" panose="020F0502020204030204"/>
            </a:endParaRPr>
          </a:p>
          <a:p>
            <a:r>
              <a:rPr lang="es-ES" dirty="0">
                <a:cs typeface="Calibri" panose="020F0502020204030204"/>
              </a:rPr>
              <a:t>- (TAMBO) RSH es un protocolo no seguro ya que el </a:t>
            </a:r>
            <a:r>
              <a:rPr lang="es-ES" dirty="0" err="1">
                <a:cs typeface="Calibri" panose="020F0502020204030204"/>
              </a:rPr>
              <a:t>payload</a:t>
            </a:r>
            <a:r>
              <a:rPr lang="es-ES" dirty="0">
                <a:cs typeface="Calibri" panose="020F0502020204030204"/>
              </a:rPr>
              <a:t> del mismo se transmite en texto plano por la red. Actualmente existen protocolos por los cuales el contenido del mensaje viaja cifrado. El protocolo RSH está en desuso y actualmente se utiliza de forma extendida SSH.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A5AA-EF5A-4ABE-8CA3-E52F59E516B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46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79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54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37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643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927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55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555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34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42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63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46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7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42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46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44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58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46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2FE7D-2533-4B13-B1A5-CFEC319E8AD6}" type="datetimeFigureOut">
              <a:rPr lang="es-ES" smtClean="0"/>
              <a:t>05/01/2021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65A93-F803-461F-8079-FE3A956380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755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8F96E-B368-44DA-A220-3DD3C7E5A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Laboratorio </a:t>
            </a:r>
            <a:r>
              <a:rPr lang="es-ES"/>
              <a:t>ataque </a:t>
            </a:r>
            <a:r>
              <a:rPr lang="es-ES" err="1"/>
              <a:t>mitnick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E5E364-AA64-4C83-8E9C-F6B2C89A5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s-ES"/>
          </a:p>
          <a:p>
            <a:pPr algn="r"/>
            <a:r>
              <a:rPr lang="es-ES"/>
              <a:t>Pedro </a:t>
            </a:r>
            <a:r>
              <a:rPr lang="es-ES" err="1"/>
              <a:t>allué</a:t>
            </a:r>
            <a:r>
              <a:rPr lang="es-ES"/>
              <a:t> Tamargo	   	758267</a:t>
            </a:r>
          </a:p>
          <a:p>
            <a:pPr algn="r"/>
            <a:r>
              <a:rPr lang="es-ES"/>
              <a:t>Juan José tambo </a:t>
            </a:r>
            <a:r>
              <a:rPr lang="es-ES" err="1"/>
              <a:t>tambo</a:t>
            </a:r>
            <a:r>
              <a:rPr lang="es-ES"/>
              <a:t> 	755742</a:t>
            </a:r>
          </a:p>
        </p:txBody>
      </p:sp>
    </p:spTree>
    <p:extLst>
      <p:ext uri="{BB962C8B-B14F-4D97-AF65-F5344CB8AC3E}">
        <p14:creationId xmlns:p14="http://schemas.microsoft.com/office/powerpoint/2010/main" val="118752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367929-18B8-428B-AD82-1DFF6E5E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7719DB-BB52-4A92-8BF4-0A7AF3E74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000"/>
              <a:t>Ataque TCP (secuestro de sesión)</a:t>
            </a:r>
          </a:p>
          <a:p>
            <a:r>
              <a:rPr lang="es-ES" sz="2000"/>
              <a:t>RSH (protocolo no seguro)</a:t>
            </a:r>
          </a:p>
          <a:p>
            <a:endParaRPr lang="es-ES" sz="2000"/>
          </a:p>
          <a:p>
            <a:endParaRPr lang="es-ES" sz="2000"/>
          </a:p>
          <a:p>
            <a:endParaRPr lang="es-ES" sz="2000"/>
          </a:p>
          <a:p>
            <a:endParaRPr lang="es-ES" sz="200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41EE13-48D1-48F5-A789-010208813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31900"/>
            <a:ext cx="5456279" cy="33692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3975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47E9D3D-4A9D-45D6-B4A6-AF80DDEC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RSH</a:t>
            </a:r>
            <a:endParaRPr lang="es-E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0C3ED-9513-4EE2-9EBD-0FBCA80E1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6163129" cy="4708528"/>
          </a:xfrm>
        </p:spPr>
        <p:txBody>
          <a:bodyPr anchor="ctr">
            <a:normAutofit/>
          </a:bodyPr>
          <a:lstStyle/>
          <a:p>
            <a:r>
              <a:rPr lang="es-ES" sz="2000" dirty="0"/>
              <a:t>Ejecución de comandos en máquina remota</a:t>
            </a:r>
          </a:p>
          <a:p>
            <a:r>
              <a:rPr lang="es-ES" sz="2000" dirty="0"/>
              <a:t>Acceso posible sin contraseña</a:t>
            </a:r>
          </a:p>
          <a:p>
            <a:r>
              <a:rPr lang="es-ES" sz="2000" dirty="0"/>
              <a:t>Envío de mensajes sin cifrado</a:t>
            </a:r>
          </a:p>
          <a:p>
            <a:pPr lvl="1"/>
            <a:r>
              <a:rPr lang="es-ES" sz="1400" dirty="0">
                <a:ea typeface="+mn-lt"/>
                <a:cs typeface="+mn-lt"/>
              </a:rPr>
              <a:t>[</a:t>
            </a:r>
            <a:r>
              <a:rPr lang="es-ES" sz="1400" dirty="0" err="1">
                <a:ea typeface="+mn-lt"/>
                <a:cs typeface="+mn-lt"/>
              </a:rPr>
              <a:t>port</a:t>
            </a:r>
            <a:r>
              <a:rPr lang="es-ES" sz="1400" dirty="0">
                <a:ea typeface="+mn-lt"/>
                <a:cs typeface="+mn-lt"/>
              </a:rPr>
              <a:t> </a:t>
            </a:r>
            <a:r>
              <a:rPr lang="es-ES" sz="1400" dirty="0" err="1">
                <a:ea typeface="+mn-lt"/>
                <a:cs typeface="+mn-lt"/>
              </a:rPr>
              <a:t>number</a:t>
            </a:r>
            <a:r>
              <a:rPr lang="es-ES" sz="1400" dirty="0">
                <a:ea typeface="+mn-lt"/>
                <a:cs typeface="+mn-lt"/>
              </a:rPr>
              <a:t>]\x00[</a:t>
            </a:r>
            <a:r>
              <a:rPr lang="es-ES" sz="1400" dirty="0" err="1">
                <a:ea typeface="+mn-lt"/>
                <a:cs typeface="+mn-lt"/>
              </a:rPr>
              <a:t>uid_client</a:t>
            </a:r>
            <a:r>
              <a:rPr lang="es-ES" sz="1400" dirty="0">
                <a:ea typeface="+mn-lt"/>
                <a:cs typeface="+mn-lt"/>
              </a:rPr>
              <a:t>]\x00[</a:t>
            </a:r>
            <a:r>
              <a:rPr lang="es-ES" sz="1400" dirty="0" err="1">
                <a:ea typeface="+mn-lt"/>
                <a:cs typeface="+mn-lt"/>
              </a:rPr>
              <a:t>uid_server</a:t>
            </a:r>
            <a:r>
              <a:rPr lang="es-ES" sz="1400" dirty="0">
                <a:ea typeface="+mn-lt"/>
                <a:cs typeface="+mn-lt"/>
              </a:rPr>
              <a:t>]\x00[</a:t>
            </a:r>
            <a:r>
              <a:rPr lang="es-ES" sz="1400" dirty="0" err="1">
                <a:ea typeface="+mn-lt"/>
                <a:cs typeface="+mn-lt"/>
              </a:rPr>
              <a:t>your</a:t>
            </a:r>
            <a:r>
              <a:rPr lang="es-ES" sz="1400" dirty="0">
                <a:ea typeface="+mn-lt"/>
                <a:cs typeface="+mn-lt"/>
              </a:rPr>
              <a:t> </a:t>
            </a:r>
            <a:r>
              <a:rPr lang="es-ES" sz="1400" dirty="0" err="1">
                <a:ea typeface="+mn-lt"/>
                <a:cs typeface="+mn-lt"/>
              </a:rPr>
              <a:t>command</a:t>
            </a:r>
            <a:r>
              <a:rPr lang="es-ES" sz="1400" dirty="0">
                <a:ea typeface="+mn-lt"/>
                <a:cs typeface="+mn-lt"/>
              </a:rPr>
              <a:t>]\x00</a:t>
            </a:r>
            <a:endParaRPr lang="es-ES" sz="1400"/>
          </a:p>
          <a:p>
            <a:endParaRPr lang="es-E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5767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339A3-3008-4E58-A6BB-12F3C9A9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/>
              <a:t>¿CÓMO LO HIZO?</a:t>
            </a:r>
          </a:p>
        </p:txBody>
      </p:sp>
      <p:pic>
        <p:nvPicPr>
          <p:cNvPr id="52" name="Picture 4" descr="Applied Sciences | Free Full-Text | TRAP: A Three-Way Handshake Server for  TCP Connection Establishment | HTML">
            <a:extLst>
              <a:ext uri="{FF2B5EF4-FFF2-40B4-BE49-F238E27FC236}">
                <a16:creationId xmlns:a16="http://schemas.microsoft.com/office/drawing/2014/main" id="{EC70A73B-CCB5-446F-B518-D08B56CD6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 r="650" b="4"/>
          <a:stretch/>
        </p:blipFill>
        <p:spPr bwMode="auto"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3D0F8-E903-41BA-9AD9-8D4949D2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/>
              <a:t>1 - Predicción números de secuencia</a:t>
            </a:r>
          </a:p>
          <a:p>
            <a:pPr marL="0" indent="0">
              <a:buNone/>
            </a:pPr>
            <a:r>
              <a:rPr lang="es-ES"/>
              <a:t>2 - SYN </a:t>
            </a:r>
            <a:r>
              <a:rPr lang="es-ES" err="1"/>
              <a:t>Flooding</a:t>
            </a:r>
            <a:r>
              <a:rPr lang="es-ES"/>
              <a:t> (denegación de     servicio)</a:t>
            </a:r>
          </a:p>
          <a:p>
            <a:pPr marL="0" indent="0">
              <a:buNone/>
            </a:pPr>
            <a:r>
              <a:rPr lang="es-ES"/>
              <a:t>3 - Suplantar servidor verificado</a:t>
            </a:r>
          </a:p>
          <a:p>
            <a:pPr marL="0" indent="0">
              <a:buNone/>
            </a:pPr>
            <a:r>
              <a:rPr lang="es-ES"/>
              <a:t>4 - Introducir </a:t>
            </a:r>
            <a:r>
              <a:rPr lang="es-ES" i="1"/>
              <a:t>Backdoor </a:t>
            </a:r>
            <a:r>
              <a:rPr lang="es-ES"/>
              <a:t>mediante </a:t>
            </a:r>
            <a:r>
              <a:rPr lang="es-ES" i="1"/>
              <a:t>RSH</a:t>
            </a:r>
          </a:p>
          <a:p>
            <a:pPr marL="0" indent="0">
              <a:buNone/>
            </a:pPr>
            <a:r>
              <a:rPr lang="es-ES" i="1"/>
              <a:t>	echo “+ + ” &gt;&gt; .</a:t>
            </a:r>
            <a:r>
              <a:rPr lang="es-ES" i="1" err="1"/>
              <a:t>rhosts</a:t>
            </a:r>
            <a:endParaRPr lang="es-E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5058DC0-F165-411A-9329-EC904C4006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B1DD2651-456A-433F-9252-18C9D3793F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7197" y="3124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11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BF45CC6-BF6D-4310-A09C-114778B9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s-ES" sz="4000" dirty="0"/>
              <a:t>¿CÓMO HEMOS EJECUTADO ESTE ATAQUE?</a:t>
            </a:r>
            <a:endParaRPr lang="es-E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21FF7-391B-4BAB-825E-05701F0BC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000"/>
              <a:t>Contenedores Docker</a:t>
            </a:r>
          </a:p>
          <a:p>
            <a:r>
              <a:rPr lang="es-ES" sz="2000"/>
              <a:t>Simulación de SYN </a:t>
            </a:r>
            <a:r>
              <a:rPr lang="es-ES" sz="2000" err="1"/>
              <a:t>Flooding</a:t>
            </a:r>
            <a:endParaRPr lang="es-ES" sz="2000"/>
          </a:p>
          <a:p>
            <a:r>
              <a:rPr lang="es-ES" sz="2000" err="1"/>
              <a:t>Sniffing</a:t>
            </a:r>
            <a:r>
              <a:rPr lang="es-ES" sz="2000"/>
              <a:t> de paquetes (Wireshark)</a:t>
            </a:r>
          </a:p>
          <a:p>
            <a:r>
              <a:rPr lang="es-ES" sz="2000"/>
              <a:t>Scripts Python para conexiones TCP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D75C3EA8-1397-41BE-968E-B31A474896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96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98C1A8C-F02A-48C9-A078-9A9275D9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ES" sz="2800"/>
              <a:t>contramedidas</a:t>
            </a:r>
          </a:p>
        </p:txBody>
      </p:sp>
      <p:cxnSp>
        <p:nvCxnSpPr>
          <p:cNvPr id="54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C72F5-AC5E-49E5-8F4E-D6C87A2B8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s-ES" sz="2000"/>
              <a:t>Números de secuencia aleatorios</a:t>
            </a:r>
          </a:p>
          <a:p>
            <a:r>
              <a:rPr lang="es-ES" sz="2000"/>
              <a:t>Protección ante </a:t>
            </a:r>
            <a:r>
              <a:rPr lang="es-ES" sz="2000" i="1"/>
              <a:t>SYN </a:t>
            </a:r>
            <a:r>
              <a:rPr lang="es-ES" sz="2000" i="1" err="1"/>
              <a:t>Flooding</a:t>
            </a:r>
            <a:endParaRPr lang="es-ES" sz="2000" i="1"/>
          </a:p>
          <a:p>
            <a:r>
              <a:rPr lang="es-ES" sz="2000"/>
              <a:t>Protocolos más seguros (SSH)</a:t>
            </a:r>
          </a:p>
          <a:p>
            <a:endParaRPr lang="es-E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2779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</Words>
  <Application>Microsoft Office PowerPoint</Application>
  <PresentationFormat>Panorámica</PresentationFormat>
  <Paragraphs>1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Circuito</vt:lpstr>
      <vt:lpstr>Laboratorio ataque mitnick</vt:lpstr>
      <vt:lpstr>¿Qué es?</vt:lpstr>
      <vt:lpstr>RSH</vt:lpstr>
      <vt:lpstr>¿CÓMO LO HIZO?</vt:lpstr>
      <vt:lpstr>¿CÓMO HEMOS EJECUTADO ESTE ATAQUE?</vt:lpstr>
      <vt:lpstr>contramedidas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ataque mitnick</dc:title>
  <dc:creator>Juan José Tambo tambo</dc:creator>
  <cp:lastModifiedBy>Juan José Tambo tambo</cp:lastModifiedBy>
  <cp:revision>3986</cp:revision>
  <dcterms:created xsi:type="dcterms:W3CDTF">2021-01-05T10:27:37Z</dcterms:created>
  <dcterms:modified xsi:type="dcterms:W3CDTF">2021-01-05T11:09:27Z</dcterms:modified>
</cp:coreProperties>
</file>