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ac3d8bc1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ac3d8bc1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ac3d8bc1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ac3d8bc1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ac3d8bc1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ac3d8bc1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c3d8bc1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c3d8bc1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c3d8bc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c3d8bc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ac3d8bc1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ac3d8bc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ac3d8bc1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ac3d8bc1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c3d8bc1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c3d8bc1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ac3d8bc1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ac3d8bc1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5ea432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5ea432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ac3d8bc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ac3d8bc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ac3d8bc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ac3d8bc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d85a5d8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85a5d8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ac3d8bc1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ac3d8bc1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ac3d8bc1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ac3d8bc1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c3d8bc1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c3d8bc1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ac3d8bc1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ac3d8bc1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ac3d8bc1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ac3d8bc1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witter.com/St_Janecki" TargetMode="External"/><Relationship Id="rId4" Type="http://schemas.openxmlformats.org/officeDocument/2006/relationships/hyperlink" Target="https://foller.me/st_janeck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30125"/>
            <a:ext cx="8520600" cy="246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l"/>
              <a:t>AGH</a:t>
            </a:r>
            <a:endParaRPr b="1"/>
          </a:p>
          <a:p>
            <a:pPr indent="0" lvl="0" marL="0" rtl="0" algn="ctr">
              <a:lnSpc>
                <a:spcPct val="115000"/>
              </a:lnSpc>
              <a:spcBef>
                <a:spcPts val="0"/>
              </a:spcBef>
              <a:spcAft>
                <a:spcPts val="0"/>
              </a:spcAft>
              <a:buNone/>
            </a:pPr>
            <a:r>
              <a:rPr lang="pl"/>
              <a:t>Data exploration</a:t>
            </a:r>
            <a:endParaRPr/>
          </a:p>
          <a:p>
            <a:pPr indent="0" lvl="0" marL="0" rtl="0" algn="ctr">
              <a:spcBef>
                <a:spcPts val="0"/>
              </a:spcBef>
              <a:spcAft>
                <a:spcPts val="0"/>
              </a:spcAft>
              <a:buNone/>
            </a:pPr>
            <a:r>
              <a:rPr lang="pl" sz="1800"/>
              <a:t>Pio</a:t>
            </a:r>
            <a:r>
              <a:rPr lang="pl" sz="1800"/>
              <a:t>t</a:t>
            </a:r>
            <a:r>
              <a:rPr lang="pl" sz="1800"/>
              <a:t>r Rząsa, Michał Kawałek</a:t>
            </a:r>
            <a:endParaRPr sz="1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sz="3000"/>
              <a:t>Fake news analysis based on government election in Poland </a:t>
            </a:r>
            <a:endParaRPr sz="3000"/>
          </a:p>
          <a:p>
            <a:pPr indent="0" lvl="0" marL="0" rtl="0" algn="ctr">
              <a:spcBef>
                <a:spcPts val="0"/>
              </a:spcBef>
              <a:spcAft>
                <a:spcPts val="0"/>
              </a:spcAft>
              <a:buNone/>
            </a:pPr>
            <a:r>
              <a:rPr lang="pl" sz="1400"/>
              <a:t>Analiza fake news na podstawie tweetów o  wyborach parlamentarnych w Polsce</a:t>
            </a:r>
            <a:r>
              <a:rPr lang="pl"/>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Change of approach</a:t>
            </a:r>
            <a:r>
              <a:rPr lang="pl"/>
              <a:t> ...</a:t>
            </a:r>
            <a:endParaRPr/>
          </a:p>
        </p:txBody>
      </p:sp>
      <p:sp>
        <p:nvSpPr>
          <p:cNvPr id="110" name="Google Shape;110;p22"/>
          <p:cNvSpPr txBox="1"/>
          <p:nvPr>
            <p:ph idx="1" type="body"/>
          </p:nvPr>
        </p:nvSpPr>
        <p:spPr>
          <a:xfrm>
            <a:off x="311700" y="1118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It turned out that we downloaded the data only for tweets containing hashtags, not tweets containing keywords related to the election (we would have a lot more of them, which would make the analysis easier).</a:t>
            </a:r>
            <a:endParaRPr/>
          </a:p>
          <a:p>
            <a:pPr indent="0" lvl="0" marL="0" rtl="0" algn="l">
              <a:spcBef>
                <a:spcPts val="1600"/>
              </a:spcBef>
              <a:spcAft>
                <a:spcPts val="1600"/>
              </a:spcAft>
              <a:buNone/>
            </a:pPr>
            <a:r>
              <a:rPr lang="pl"/>
              <a:t>Unfortunately, the Twitter API does not allow downloading data after keywords more than 7 days back, and it was already long after the election.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Change of approach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The approach has therefore changed towards analyzing the groups of authors.</a:t>
            </a:r>
            <a:endParaRPr/>
          </a:p>
          <a:p>
            <a:pPr indent="0" lvl="0" marL="0" rtl="0" algn="l">
              <a:spcBef>
                <a:spcPts val="1600"/>
              </a:spcBef>
              <a:spcAft>
                <a:spcPts val="0"/>
              </a:spcAft>
              <a:buNone/>
            </a:pPr>
            <a:r>
              <a:rPr lang="pl"/>
              <a:t>The check was done for:</a:t>
            </a:r>
            <a:endParaRPr/>
          </a:p>
          <a:p>
            <a:pPr indent="-342900" lvl="0" marL="457200" rtl="0" algn="l">
              <a:spcBef>
                <a:spcPts val="1600"/>
              </a:spcBef>
              <a:spcAft>
                <a:spcPts val="0"/>
              </a:spcAft>
              <a:buSzPts val="1800"/>
              <a:buChar char="-"/>
            </a:pPr>
            <a:r>
              <a:rPr lang="pl"/>
              <a:t>number of followers</a:t>
            </a:r>
            <a:endParaRPr/>
          </a:p>
          <a:p>
            <a:pPr indent="-342900" lvl="0" marL="457200" rtl="0" algn="l">
              <a:spcBef>
                <a:spcPts val="0"/>
              </a:spcBef>
              <a:spcAft>
                <a:spcPts val="0"/>
              </a:spcAft>
              <a:buSzPts val="1800"/>
              <a:buChar char="-"/>
            </a:pPr>
            <a:r>
              <a:rPr lang="pl"/>
              <a:t>number of retweets</a:t>
            </a:r>
            <a:endParaRPr/>
          </a:p>
          <a:p>
            <a:pPr indent="-342900" lvl="0" marL="457200" rtl="0" algn="l">
              <a:spcBef>
                <a:spcPts val="0"/>
              </a:spcBef>
              <a:spcAft>
                <a:spcPts val="0"/>
              </a:spcAft>
              <a:buSzPts val="1800"/>
              <a:buChar char="-"/>
            </a:pPr>
            <a:r>
              <a:rPr lang="pl"/>
              <a:t>number of answers</a:t>
            </a:r>
            <a:endParaRPr/>
          </a:p>
          <a:p>
            <a:pPr indent="-342900" lvl="0" marL="457200" rtl="0" algn="l">
              <a:spcBef>
                <a:spcPts val="0"/>
              </a:spcBef>
              <a:spcAft>
                <a:spcPts val="0"/>
              </a:spcAft>
              <a:buSzPts val="1800"/>
              <a:buChar char="-"/>
            </a:pPr>
            <a:r>
              <a:rPr lang="pl"/>
              <a:t>amount of likes</a:t>
            </a:r>
            <a:endParaRPr/>
          </a:p>
          <a:p>
            <a:pPr indent="-342900" lvl="0" marL="457200" rtl="0" algn="l">
              <a:spcBef>
                <a:spcPts val="0"/>
              </a:spcBef>
              <a:spcAft>
                <a:spcPts val="0"/>
              </a:spcAft>
              <a:buSzPts val="1800"/>
              <a:buChar char="-"/>
            </a:pPr>
            <a:r>
              <a:rPr lang="pl"/>
              <a:t>number of friends</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How ? </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We calculate for each user the average values from all tweets for all previously mentioned criteria and build a vector from it. Each user who has a value greater than the average value for a given 'attribute' belongs to a given segment.</a:t>
            </a:r>
            <a:endParaRPr/>
          </a:p>
          <a:p>
            <a:pPr indent="0" lvl="0" marL="0" rtl="0" algn="l">
              <a:spcBef>
                <a:spcPts val="1600"/>
              </a:spcBef>
              <a:spcAft>
                <a:spcPts val="0"/>
              </a:spcAft>
              <a:buClr>
                <a:srgbClr val="000000"/>
              </a:buClr>
              <a:buSzPts val="1100"/>
              <a:buFont typeface="Arial"/>
              <a:buNone/>
            </a:pPr>
            <a:r>
              <a:rPr lang="pl"/>
              <a:t>For example:</a:t>
            </a:r>
            <a:endParaRPr/>
          </a:p>
          <a:p>
            <a:pPr indent="0" lvl="0" marL="0" rtl="0" algn="l">
              <a:spcBef>
                <a:spcPts val="1600"/>
              </a:spcBef>
              <a:spcAft>
                <a:spcPts val="0"/>
              </a:spcAft>
              <a:buClr>
                <a:srgbClr val="000000"/>
              </a:buClr>
              <a:buSzPts val="1100"/>
              <a:buFont typeface="Arial"/>
              <a:buNone/>
            </a:pPr>
            <a:r>
              <a:rPr lang="pl"/>
              <a:t>The user with the number of followers 50 where the average is 25 is in the "users with a large number of followers" segment.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Statistics</a:t>
            </a:r>
            <a:endParaRPr/>
          </a:p>
        </p:txBody>
      </p:sp>
      <p:sp>
        <p:nvSpPr>
          <p:cNvPr id="128" name="Google Shape;128;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Authors followers:</a:t>
            </a:r>
            <a:endParaRPr/>
          </a:p>
          <a:p>
            <a:pPr indent="-317500" lvl="0" marL="457200" rtl="0" algn="l">
              <a:spcBef>
                <a:spcPts val="1600"/>
              </a:spcBef>
              <a:spcAft>
                <a:spcPts val="0"/>
              </a:spcAft>
              <a:buSzPts val="1400"/>
              <a:buChar char="-"/>
            </a:pPr>
            <a:r>
              <a:rPr lang="pl"/>
              <a:t>avg 2184.17</a:t>
            </a:r>
            <a:endParaRPr/>
          </a:p>
          <a:p>
            <a:pPr indent="-317500" lvl="0" marL="457200" rtl="0" algn="l">
              <a:spcBef>
                <a:spcPts val="0"/>
              </a:spcBef>
              <a:spcAft>
                <a:spcPts val="0"/>
              </a:spcAft>
              <a:buSzPts val="1400"/>
              <a:buChar char="-"/>
            </a:pPr>
            <a:r>
              <a:rPr lang="pl"/>
              <a:t>min 0</a:t>
            </a:r>
            <a:endParaRPr/>
          </a:p>
          <a:p>
            <a:pPr indent="-317500" lvl="0" marL="457200" rtl="0" algn="l">
              <a:spcBef>
                <a:spcPts val="0"/>
              </a:spcBef>
              <a:spcAft>
                <a:spcPts val="0"/>
              </a:spcAft>
              <a:buSzPts val="1400"/>
              <a:buChar char="-"/>
            </a:pPr>
            <a:r>
              <a:rPr lang="pl"/>
              <a:t>max 875777</a:t>
            </a:r>
            <a:endParaRPr/>
          </a:p>
          <a:p>
            <a:pPr indent="-317500" lvl="0" marL="457200" rtl="0" algn="l">
              <a:spcBef>
                <a:spcPts val="0"/>
              </a:spcBef>
              <a:spcAft>
                <a:spcPts val="0"/>
              </a:spcAft>
              <a:buSzPts val="1400"/>
              <a:buChar char="-"/>
            </a:pPr>
            <a:r>
              <a:rPr lang="pl"/>
              <a:t>stand dev. 19551.87</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29" name="Google Shape;129;p25"/>
          <p:cNvPicPr preferRelativeResize="0"/>
          <p:nvPr/>
        </p:nvPicPr>
        <p:blipFill>
          <a:blip r:embed="rId3">
            <a:alphaModFix/>
          </a:blip>
          <a:stretch>
            <a:fillRect/>
          </a:stretch>
        </p:blipFill>
        <p:spPr>
          <a:xfrm>
            <a:off x="2543200" y="1550278"/>
            <a:ext cx="6211399" cy="2325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Statistics</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tweets in general:</a:t>
            </a:r>
            <a:endParaRPr/>
          </a:p>
          <a:p>
            <a:pPr indent="-317500" lvl="0" marL="457200" rtl="0" algn="l">
              <a:spcBef>
                <a:spcPts val="1600"/>
              </a:spcBef>
              <a:spcAft>
                <a:spcPts val="0"/>
              </a:spcAft>
              <a:buSzPts val="1400"/>
              <a:buChar char="-"/>
            </a:pPr>
            <a:r>
              <a:rPr lang="pl" sz="1400"/>
              <a:t>avg</a:t>
            </a:r>
            <a:r>
              <a:rPr lang="pl" sz="1400"/>
              <a:t> </a:t>
            </a:r>
            <a:r>
              <a:rPr lang="pl" sz="1400"/>
              <a:t>17173.35</a:t>
            </a:r>
            <a:endParaRPr sz="1400"/>
          </a:p>
          <a:p>
            <a:pPr indent="-317500" lvl="0" marL="457200" rtl="0" algn="l">
              <a:spcBef>
                <a:spcPts val="0"/>
              </a:spcBef>
              <a:spcAft>
                <a:spcPts val="0"/>
              </a:spcAft>
              <a:buSzPts val="1400"/>
              <a:buChar char="-"/>
            </a:pPr>
            <a:r>
              <a:rPr lang="pl" sz="1400"/>
              <a:t>min 0</a:t>
            </a:r>
            <a:endParaRPr sz="1400"/>
          </a:p>
          <a:p>
            <a:pPr indent="-317500" lvl="0" marL="457200" rtl="0" algn="l">
              <a:spcBef>
                <a:spcPts val="0"/>
              </a:spcBef>
              <a:spcAft>
                <a:spcPts val="0"/>
              </a:spcAft>
              <a:buSzPts val="1400"/>
              <a:buChar char="-"/>
            </a:pPr>
            <a:r>
              <a:rPr lang="pl" sz="1400"/>
              <a:t>max 620478</a:t>
            </a:r>
            <a:endParaRPr sz="1400"/>
          </a:p>
          <a:p>
            <a:pPr indent="-317500" lvl="0" marL="457200" rtl="0" algn="l">
              <a:spcBef>
                <a:spcPts val="0"/>
              </a:spcBef>
              <a:spcAft>
                <a:spcPts val="0"/>
              </a:spcAft>
              <a:buSzPts val="1400"/>
              <a:buChar char="-"/>
            </a:pPr>
            <a:r>
              <a:rPr lang="pl" sz="1400"/>
              <a:t>std dev. 32765.08</a:t>
            </a:r>
            <a:endParaRPr sz="1400"/>
          </a:p>
        </p:txBody>
      </p:sp>
      <p:pic>
        <p:nvPicPr>
          <p:cNvPr id="136" name="Google Shape;136;p26"/>
          <p:cNvPicPr preferRelativeResize="0"/>
          <p:nvPr/>
        </p:nvPicPr>
        <p:blipFill>
          <a:blip r:embed="rId3">
            <a:alphaModFix/>
          </a:blip>
          <a:stretch>
            <a:fillRect/>
          </a:stretch>
        </p:blipFill>
        <p:spPr>
          <a:xfrm>
            <a:off x="2867400" y="1233200"/>
            <a:ext cx="5964900" cy="220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Statistics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Users followers</a:t>
            </a:r>
            <a:endParaRPr/>
          </a:p>
          <a:p>
            <a:pPr indent="-317500" lvl="0" marL="457200" rtl="0" algn="l">
              <a:spcBef>
                <a:spcPts val="1600"/>
              </a:spcBef>
              <a:spcAft>
                <a:spcPts val="0"/>
              </a:spcAft>
              <a:buSzPts val="1400"/>
              <a:buChar char="-"/>
            </a:pPr>
            <a:r>
              <a:rPr lang="pl" sz="1400"/>
              <a:t>avg</a:t>
            </a:r>
            <a:r>
              <a:rPr lang="pl" sz="1400"/>
              <a:t> </a:t>
            </a:r>
            <a:r>
              <a:rPr lang="pl" sz="1400"/>
              <a:t>814.39</a:t>
            </a:r>
            <a:endParaRPr sz="1400"/>
          </a:p>
          <a:p>
            <a:pPr indent="-317500" lvl="0" marL="457200" rtl="0" algn="l">
              <a:spcBef>
                <a:spcPts val="0"/>
              </a:spcBef>
              <a:spcAft>
                <a:spcPts val="0"/>
              </a:spcAft>
              <a:buSzPts val="1400"/>
              <a:buChar char="-"/>
            </a:pPr>
            <a:r>
              <a:rPr lang="pl" sz="1400"/>
              <a:t>min 0</a:t>
            </a:r>
            <a:endParaRPr sz="1400"/>
          </a:p>
          <a:p>
            <a:pPr indent="-317500" lvl="0" marL="457200" rtl="0" algn="l">
              <a:spcBef>
                <a:spcPts val="0"/>
              </a:spcBef>
              <a:spcAft>
                <a:spcPts val="0"/>
              </a:spcAft>
              <a:buSzPts val="1400"/>
              <a:buChar char="-"/>
            </a:pPr>
            <a:r>
              <a:rPr lang="pl" sz="1400"/>
              <a:t>max 87814</a:t>
            </a:r>
            <a:endParaRPr sz="1400"/>
          </a:p>
          <a:p>
            <a:pPr indent="-317500" lvl="0" marL="457200" rtl="0" algn="l">
              <a:spcBef>
                <a:spcPts val="0"/>
              </a:spcBef>
              <a:spcAft>
                <a:spcPts val="0"/>
              </a:spcAft>
              <a:buSzPts val="1400"/>
              <a:buChar char="-"/>
            </a:pPr>
            <a:r>
              <a:rPr lang="pl" sz="1400"/>
              <a:t>std dev. 1418.45</a:t>
            </a:r>
            <a:endParaRPr sz="1400"/>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3" name="Google Shape;143;p27"/>
          <p:cNvPicPr preferRelativeResize="0"/>
          <p:nvPr/>
        </p:nvPicPr>
        <p:blipFill>
          <a:blip r:embed="rId3">
            <a:alphaModFix/>
          </a:blip>
          <a:stretch>
            <a:fillRect/>
          </a:stretch>
        </p:blipFill>
        <p:spPr>
          <a:xfrm>
            <a:off x="2716476" y="1587397"/>
            <a:ext cx="6247375" cy="230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Statistics</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number of retweets</a:t>
            </a:r>
            <a:endParaRPr/>
          </a:p>
          <a:p>
            <a:pPr indent="-317500" lvl="0" marL="457200" rtl="0" algn="l">
              <a:spcBef>
                <a:spcPts val="1600"/>
              </a:spcBef>
              <a:spcAft>
                <a:spcPts val="0"/>
              </a:spcAft>
              <a:buSzPts val="1400"/>
              <a:buChar char="-"/>
            </a:pPr>
            <a:r>
              <a:rPr lang="pl" sz="1400"/>
              <a:t>avg</a:t>
            </a:r>
            <a:r>
              <a:rPr lang="pl" sz="1400"/>
              <a:t> 10.20</a:t>
            </a:r>
            <a:endParaRPr sz="1400"/>
          </a:p>
          <a:p>
            <a:pPr indent="-317500" lvl="0" marL="457200" rtl="0" algn="l">
              <a:spcBef>
                <a:spcPts val="0"/>
              </a:spcBef>
              <a:spcAft>
                <a:spcPts val="0"/>
              </a:spcAft>
              <a:buSzPts val="1400"/>
              <a:buChar char="-"/>
            </a:pPr>
            <a:r>
              <a:rPr lang="pl" sz="1400"/>
              <a:t>min 0</a:t>
            </a:r>
            <a:endParaRPr sz="1400"/>
          </a:p>
          <a:p>
            <a:pPr indent="-317500" lvl="0" marL="457200" rtl="0" algn="l">
              <a:spcBef>
                <a:spcPts val="0"/>
              </a:spcBef>
              <a:spcAft>
                <a:spcPts val="0"/>
              </a:spcAft>
              <a:buSzPts val="1400"/>
              <a:buChar char="-"/>
            </a:pPr>
            <a:r>
              <a:rPr lang="pl" sz="1400"/>
              <a:t>max 1038</a:t>
            </a:r>
            <a:endParaRPr sz="1400"/>
          </a:p>
          <a:p>
            <a:pPr indent="-317500" lvl="0" marL="457200" rtl="0" algn="l">
              <a:spcBef>
                <a:spcPts val="0"/>
              </a:spcBef>
              <a:spcAft>
                <a:spcPts val="0"/>
              </a:spcAft>
              <a:buSzPts val="1400"/>
              <a:buChar char="-"/>
            </a:pPr>
            <a:r>
              <a:rPr lang="pl" sz="1400"/>
              <a:t>std dev</a:t>
            </a:r>
            <a:r>
              <a:rPr lang="pl" sz="1400"/>
              <a:t>. </a:t>
            </a:r>
            <a:r>
              <a:rPr lang="pl" sz="1400"/>
              <a:t>44.19</a:t>
            </a:r>
            <a:endParaRPr sz="1400"/>
          </a:p>
        </p:txBody>
      </p:sp>
      <p:pic>
        <p:nvPicPr>
          <p:cNvPr id="150" name="Google Shape;150;p28"/>
          <p:cNvPicPr preferRelativeResize="0"/>
          <p:nvPr/>
        </p:nvPicPr>
        <p:blipFill>
          <a:blip r:embed="rId3">
            <a:alphaModFix/>
          </a:blip>
          <a:stretch>
            <a:fillRect/>
          </a:stretch>
        </p:blipFill>
        <p:spPr>
          <a:xfrm>
            <a:off x="2835400" y="1390500"/>
            <a:ext cx="6055926" cy="225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Statistics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favs per tweet</a:t>
            </a:r>
            <a:endParaRPr/>
          </a:p>
          <a:p>
            <a:pPr indent="-317500" lvl="0" marL="457200" rtl="0" algn="l">
              <a:spcBef>
                <a:spcPts val="1600"/>
              </a:spcBef>
              <a:spcAft>
                <a:spcPts val="0"/>
              </a:spcAft>
              <a:buSzPts val="1400"/>
              <a:buChar char="-"/>
            </a:pPr>
            <a:r>
              <a:rPr lang="pl" sz="1400"/>
              <a:t>avg</a:t>
            </a:r>
            <a:r>
              <a:rPr lang="pl" sz="1400"/>
              <a:t> </a:t>
            </a:r>
            <a:r>
              <a:rPr lang="pl" sz="1400"/>
              <a:t>33.62</a:t>
            </a:r>
            <a:endParaRPr sz="1400"/>
          </a:p>
          <a:p>
            <a:pPr indent="-317500" lvl="0" marL="457200" rtl="0" algn="l">
              <a:spcBef>
                <a:spcPts val="0"/>
              </a:spcBef>
              <a:spcAft>
                <a:spcPts val="0"/>
              </a:spcAft>
              <a:buSzPts val="1400"/>
              <a:buChar char="-"/>
            </a:pPr>
            <a:r>
              <a:rPr lang="pl" sz="1400"/>
              <a:t>min 0</a:t>
            </a:r>
            <a:endParaRPr sz="1400"/>
          </a:p>
          <a:p>
            <a:pPr indent="-317500" lvl="0" marL="457200" rtl="0" algn="l">
              <a:spcBef>
                <a:spcPts val="0"/>
              </a:spcBef>
              <a:spcAft>
                <a:spcPts val="0"/>
              </a:spcAft>
              <a:buSzPts val="1400"/>
              <a:buChar char="-"/>
            </a:pPr>
            <a:r>
              <a:rPr lang="pl" sz="1400"/>
              <a:t>max 4371</a:t>
            </a:r>
            <a:endParaRPr sz="1400"/>
          </a:p>
          <a:p>
            <a:pPr indent="-317500" lvl="0" marL="457200" rtl="0" algn="l">
              <a:spcBef>
                <a:spcPts val="0"/>
              </a:spcBef>
              <a:spcAft>
                <a:spcPts val="0"/>
              </a:spcAft>
              <a:buSzPts val="1400"/>
              <a:buChar char="-"/>
            </a:pPr>
            <a:r>
              <a:rPr lang="pl" sz="1400"/>
              <a:t>std dev. 155.01</a:t>
            </a:r>
            <a:endParaRPr sz="1400"/>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57" name="Google Shape;157;p29"/>
          <p:cNvPicPr preferRelativeResize="0"/>
          <p:nvPr/>
        </p:nvPicPr>
        <p:blipFill>
          <a:blip r:embed="rId3">
            <a:alphaModFix/>
          </a:blip>
          <a:stretch>
            <a:fillRect/>
          </a:stretch>
        </p:blipFill>
        <p:spPr>
          <a:xfrm>
            <a:off x="2801750" y="1340898"/>
            <a:ext cx="6030550" cy="23361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1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Groups</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647700" rtl="0" algn="l">
              <a:lnSpc>
                <a:spcPct val="175000"/>
              </a:lnSpc>
              <a:spcBef>
                <a:spcPts val="0"/>
              </a:spcBef>
              <a:spcAft>
                <a:spcPts val="0"/>
              </a:spcAft>
              <a:buClr>
                <a:srgbClr val="777777"/>
              </a:buClr>
              <a:buSzPts val="1800"/>
              <a:buFont typeface="Roboto"/>
              <a:buChar char="●"/>
            </a:pPr>
            <a:r>
              <a:rPr lang="pl">
                <a:solidFill>
                  <a:srgbClr val="777777"/>
                </a:solidFill>
                <a:latin typeface="Roboto"/>
                <a:ea typeface="Roboto"/>
                <a:cs typeface="Roboto"/>
                <a:sym typeface="Roboto"/>
              </a:rPr>
              <a:t>users with a large number of followers - 401</a:t>
            </a:r>
            <a:endParaRPr>
              <a:solidFill>
                <a:srgbClr val="777777"/>
              </a:solidFill>
              <a:latin typeface="Roboto"/>
              <a:ea typeface="Roboto"/>
              <a:cs typeface="Roboto"/>
              <a:sym typeface="Roboto"/>
            </a:endParaRPr>
          </a:p>
          <a:p>
            <a:pPr indent="-342900" lvl="0" marL="457200" marR="647700" rtl="0" algn="l">
              <a:lnSpc>
                <a:spcPct val="175000"/>
              </a:lnSpc>
              <a:spcBef>
                <a:spcPts val="0"/>
              </a:spcBef>
              <a:spcAft>
                <a:spcPts val="0"/>
              </a:spcAft>
              <a:buClr>
                <a:srgbClr val="777777"/>
              </a:buClr>
              <a:buSzPts val="1800"/>
              <a:buFont typeface="Roboto"/>
              <a:buChar char="●"/>
            </a:pPr>
            <a:r>
              <a:rPr lang="pl">
                <a:solidFill>
                  <a:srgbClr val="777777"/>
                </a:solidFill>
                <a:latin typeface="Roboto"/>
                <a:ea typeface="Roboto"/>
                <a:cs typeface="Roboto"/>
                <a:sym typeface="Roboto"/>
              </a:rPr>
              <a:t>users with lots of friends - 660</a:t>
            </a:r>
            <a:endParaRPr>
              <a:solidFill>
                <a:srgbClr val="777777"/>
              </a:solidFill>
              <a:latin typeface="Roboto"/>
              <a:ea typeface="Roboto"/>
              <a:cs typeface="Roboto"/>
              <a:sym typeface="Roboto"/>
            </a:endParaRPr>
          </a:p>
          <a:p>
            <a:pPr indent="-342900" lvl="0" marL="457200" marR="647700" rtl="0" algn="l">
              <a:lnSpc>
                <a:spcPct val="175000"/>
              </a:lnSpc>
              <a:spcBef>
                <a:spcPts val="0"/>
              </a:spcBef>
              <a:spcAft>
                <a:spcPts val="0"/>
              </a:spcAft>
              <a:buClr>
                <a:srgbClr val="777777"/>
              </a:buClr>
              <a:buSzPts val="1800"/>
              <a:buFont typeface="Roboto"/>
              <a:buChar char="●"/>
            </a:pPr>
            <a:r>
              <a:rPr lang="pl">
                <a:solidFill>
                  <a:srgbClr val="777777"/>
                </a:solidFill>
                <a:latin typeface="Roboto"/>
                <a:ea typeface="Roboto"/>
                <a:cs typeface="Roboto"/>
                <a:sym typeface="Roboto"/>
              </a:rPr>
              <a:t>users with a lot of answers per tweet - 488</a:t>
            </a:r>
            <a:endParaRPr>
              <a:solidFill>
                <a:srgbClr val="777777"/>
              </a:solidFill>
              <a:latin typeface="Roboto"/>
              <a:ea typeface="Roboto"/>
              <a:cs typeface="Roboto"/>
              <a:sym typeface="Roboto"/>
            </a:endParaRPr>
          </a:p>
          <a:p>
            <a:pPr indent="-342900" lvl="0" marL="457200" marR="647700" rtl="0" algn="l">
              <a:lnSpc>
                <a:spcPct val="175000"/>
              </a:lnSpc>
              <a:spcBef>
                <a:spcPts val="0"/>
              </a:spcBef>
              <a:spcAft>
                <a:spcPts val="0"/>
              </a:spcAft>
              <a:buClr>
                <a:srgbClr val="777777"/>
              </a:buClr>
              <a:buSzPts val="1800"/>
              <a:buFont typeface="Roboto"/>
              <a:buChar char="●"/>
            </a:pPr>
            <a:r>
              <a:rPr lang="pl">
                <a:solidFill>
                  <a:srgbClr val="777777"/>
                </a:solidFill>
                <a:latin typeface="Roboto"/>
                <a:ea typeface="Roboto"/>
                <a:cs typeface="Roboto"/>
                <a:sym typeface="Roboto"/>
              </a:rPr>
              <a:t>users with a large number of retweets - 185</a:t>
            </a:r>
            <a:endParaRPr>
              <a:solidFill>
                <a:srgbClr val="777777"/>
              </a:solidFill>
              <a:latin typeface="Roboto"/>
              <a:ea typeface="Roboto"/>
              <a:cs typeface="Roboto"/>
              <a:sym typeface="Roboto"/>
            </a:endParaRPr>
          </a:p>
          <a:p>
            <a:pPr indent="-342900" lvl="0" marL="457200" marR="647700" rtl="0" algn="l">
              <a:lnSpc>
                <a:spcPct val="175000"/>
              </a:lnSpc>
              <a:spcBef>
                <a:spcPts val="0"/>
              </a:spcBef>
              <a:spcAft>
                <a:spcPts val="0"/>
              </a:spcAft>
              <a:buClr>
                <a:srgbClr val="777777"/>
              </a:buClr>
              <a:buSzPts val="1800"/>
              <a:buFont typeface="Roboto"/>
              <a:buChar char="●"/>
            </a:pPr>
            <a:r>
              <a:rPr lang="pl">
                <a:solidFill>
                  <a:srgbClr val="777777"/>
                </a:solidFill>
                <a:latin typeface="Roboto"/>
                <a:ea typeface="Roboto"/>
                <a:cs typeface="Roboto"/>
                <a:sym typeface="Roboto"/>
              </a:rPr>
              <a:t>users with lots of likes per tweet - 188</a:t>
            </a:r>
            <a:endParaRPr>
              <a:solidFill>
                <a:srgbClr val="777777"/>
              </a:solidFill>
              <a:latin typeface="Roboto"/>
              <a:ea typeface="Roboto"/>
              <a:cs typeface="Roboto"/>
              <a:sym typeface="Roboto"/>
            </a:endParaRPr>
          </a:p>
          <a:p>
            <a:pPr indent="-342900" lvl="0" marL="457200" marR="647700" rtl="0" algn="l">
              <a:lnSpc>
                <a:spcPct val="175000"/>
              </a:lnSpc>
              <a:spcBef>
                <a:spcPts val="0"/>
              </a:spcBef>
              <a:spcAft>
                <a:spcPts val="0"/>
              </a:spcAft>
              <a:buClr>
                <a:srgbClr val="777777"/>
              </a:buClr>
              <a:buSzPts val="1800"/>
              <a:buFont typeface="Roboto"/>
              <a:buChar char="●"/>
            </a:pPr>
            <a:r>
              <a:rPr lang="pl">
                <a:solidFill>
                  <a:srgbClr val="777777"/>
                </a:solidFill>
                <a:latin typeface="Roboto"/>
                <a:ea typeface="Roboto"/>
                <a:cs typeface="Roboto"/>
                <a:sym typeface="Roboto"/>
              </a:rPr>
              <a:t>verified users - 26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Conclusions and </a:t>
            </a:r>
            <a:r>
              <a:rPr lang="pl"/>
              <a:t>lessons</a:t>
            </a:r>
            <a:r>
              <a:rPr lang="pl"/>
              <a:t> learned</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l"/>
              <a:t>irrelevant approach to data collection - lack of a well-thought-out model, too little time, no experience</a:t>
            </a:r>
            <a:endParaRPr/>
          </a:p>
          <a:p>
            <a:pPr indent="-342900" lvl="0" marL="457200" rtl="0" algn="l">
              <a:spcBef>
                <a:spcPts val="0"/>
              </a:spcBef>
              <a:spcAft>
                <a:spcPts val="0"/>
              </a:spcAft>
              <a:buSzPts val="1800"/>
              <a:buChar char="●"/>
            </a:pPr>
            <a:r>
              <a:rPr lang="pl"/>
              <a:t>Polish texts difficult to analyze when you have do it for the first time</a:t>
            </a:r>
            <a:endParaRPr/>
          </a:p>
          <a:p>
            <a:pPr indent="-342900" lvl="0" marL="457200" rtl="0" algn="l">
              <a:spcBef>
                <a:spcPts val="0"/>
              </a:spcBef>
              <a:spcAft>
                <a:spcPts val="0"/>
              </a:spcAft>
              <a:buSzPts val="1800"/>
              <a:buChar char="●"/>
            </a:pPr>
            <a:r>
              <a:rPr lang="pl"/>
              <a:t>lack of certainty that something like this could have happened (fake news/accounts)</a:t>
            </a:r>
            <a:endParaRPr/>
          </a:p>
          <a:p>
            <a:pPr indent="-342900" lvl="0" marL="457200" rtl="0" algn="l">
              <a:spcBef>
                <a:spcPts val="0"/>
              </a:spcBef>
              <a:spcAft>
                <a:spcPts val="0"/>
              </a:spcAft>
              <a:buSzPts val="1800"/>
              <a:buChar char="●"/>
            </a:pPr>
            <a:r>
              <a:rPr lang="pl"/>
              <a:t>easy access to Twitter data and their processing when using Python libraries</a:t>
            </a:r>
            <a:endParaRPr/>
          </a:p>
          <a:p>
            <a:pPr indent="-342900" lvl="0" marL="457200" rtl="0" algn="l">
              <a:spcBef>
                <a:spcPts val="0"/>
              </a:spcBef>
              <a:spcAft>
                <a:spcPts val="0"/>
              </a:spcAft>
              <a:buSzPts val="1800"/>
              <a:buChar char="●"/>
            </a:pPr>
            <a:r>
              <a:rPr lang="pl"/>
              <a:t>a multitude of options and issues for which analyzes could be carried out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First stages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pl"/>
              <a:t>Downloading all tweets/re-tweets with hashtags connected to Polish government election in 2018 and authors of those tweets.</a:t>
            </a:r>
            <a:endParaRPr/>
          </a:p>
          <a:p>
            <a:pPr indent="-342900" lvl="0" marL="457200" rtl="0" algn="l">
              <a:spcBef>
                <a:spcPts val="0"/>
              </a:spcBef>
              <a:spcAft>
                <a:spcPts val="0"/>
              </a:spcAft>
              <a:buSzPts val="1800"/>
              <a:buAutoNum type="arabicPeriod"/>
            </a:pPr>
            <a:r>
              <a:rPr lang="pl"/>
              <a:t>First </a:t>
            </a:r>
            <a:r>
              <a:rPr lang="pl"/>
              <a:t>analysis</a:t>
            </a:r>
            <a:r>
              <a:rPr lang="pl"/>
              <a:t> did not bring any results - data was to chaotic and give no </a:t>
            </a:r>
            <a:r>
              <a:rPr lang="pl"/>
              <a:t>valuable conclusions</a:t>
            </a:r>
            <a:r>
              <a:rPr lang="pl"/>
              <a:t>.</a:t>
            </a:r>
            <a:endParaRPr/>
          </a:p>
          <a:p>
            <a:pPr indent="-342900" lvl="0" marL="457200" rtl="0" algn="l">
              <a:spcBef>
                <a:spcPts val="0"/>
              </a:spcBef>
              <a:spcAft>
                <a:spcPts val="0"/>
              </a:spcAft>
              <a:buSzPts val="1800"/>
              <a:buAutoNum type="arabicPeriod"/>
            </a:pPr>
            <a:r>
              <a:rPr lang="pl"/>
              <a:t>We focused on few particular cities in which we tried to get tweets of main candidates. Unfortunately, they did not used Twitter that much and almost did not used hashtags.</a:t>
            </a:r>
            <a:br>
              <a:rPr lang="pl"/>
            </a:br>
            <a:r>
              <a:rPr lang="pl"/>
              <a:t>The amount of data collected this way was much lower than expected. Also because this was second turn of election.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Collected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Examples of hashtags:</a:t>
            </a:r>
            <a:endParaRPr/>
          </a:p>
          <a:p>
            <a:pPr indent="-317500" lvl="1" marL="914400" rtl="0" algn="l">
              <a:spcBef>
                <a:spcPts val="0"/>
              </a:spcBef>
              <a:spcAft>
                <a:spcPts val="0"/>
              </a:spcAft>
              <a:buSzPts val="1400"/>
              <a:buChar char="-"/>
            </a:pPr>
            <a:r>
              <a:rPr lang="pl"/>
              <a:t>#wybory</a:t>
            </a:r>
            <a:endParaRPr/>
          </a:p>
          <a:p>
            <a:pPr indent="-317500" lvl="1" marL="914400" rtl="0" algn="l">
              <a:spcBef>
                <a:spcPts val="0"/>
              </a:spcBef>
              <a:spcAft>
                <a:spcPts val="0"/>
              </a:spcAft>
              <a:buSzPts val="1400"/>
              <a:buChar char="-"/>
            </a:pPr>
            <a:r>
              <a:rPr lang="pl"/>
              <a:t>#Wybory2018</a:t>
            </a:r>
            <a:endParaRPr/>
          </a:p>
          <a:p>
            <a:pPr indent="-317500" lvl="1" marL="914400" rtl="0" algn="l">
              <a:spcBef>
                <a:spcPts val="0"/>
              </a:spcBef>
              <a:spcAft>
                <a:spcPts val="0"/>
              </a:spcAft>
              <a:buSzPts val="1400"/>
              <a:buChar char="-"/>
            </a:pPr>
            <a:r>
              <a:rPr lang="pl"/>
              <a:t>#NowyPrezydentWiększeMożliwości</a:t>
            </a:r>
            <a:endParaRPr/>
          </a:p>
          <a:p>
            <a:pPr indent="-317500" lvl="1" marL="914400" rtl="0" algn="l">
              <a:spcBef>
                <a:spcPts val="0"/>
              </a:spcBef>
              <a:spcAft>
                <a:spcPts val="0"/>
              </a:spcAft>
              <a:buSzPts val="1400"/>
              <a:buChar char="-"/>
            </a:pPr>
            <a:r>
              <a:rPr lang="pl"/>
              <a:t>#WspólnieTworzymyPrzyszłośćKrakowa</a:t>
            </a:r>
            <a:endParaRPr/>
          </a:p>
          <a:p>
            <a:pPr indent="-317500" lvl="1" marL="914400" rtl="0" algn="l">
              <a:spcBef>
                <a:spcPts val="0"/>
              </a:spcBef>
              <a:spcAft>
                <a:spcPts val="0"/>
              </a:spcAft>
              <a:buSzPts val="1400"/>
              <a:buChar char="-"/>
            </a:pPr>
            <a:r>
              <a:rPr lang="pl"/>
              <a:t>#wyborysamorzadowe2018</a:t>
            </a:r>
            <a:endParaRPr/>
          </a:p>
          <a:p>
            <a:pPr indent="-317500" lvl="1" marL="914400" rtl="0" algn="l">
              <a:spcBef>
                <a:spcPts val="0"/>
              </a:spcBef>
              <a:spcAft>
                <a:spcPts val="0"/>
              </a:spcAft>
              <a:buSzPts val="1400"/>
              <a:buChar char="-"/>
            </a:pPr>
            <a:r>
              <a:rPr lang="pl"/>
              <a:t>#WyborySamorzadowe</a:t>
            </a:r>
            <a:endParaRPr/>
          </a:p>
          <a:p>
            <a:pPr indent="-342900" lvl="0" marL="457200" rtl="0" algn="l">
              <a:spcBef>
                <a:spcPts val="0"/>
              </a:spcBef>
              <a:spcAft>
                <a:spcPts val="0"/>
              </a:spcAft>
              <a:buSzPts val="1800"/>
              <a:buChar char="-"/>
            </a:pPr>
            <a:r>
              <a:rPr lang="pl"/>
              <a:t>8882 users</a:t>
            </a:r>
            <a:endParaRPr/>
          </a:p>
          <a:p>
            <a:pPr indent="-342900" lvl="0" marL="457200" rtl="0" algn="l">
              <a:spcBef>
                <a:spcPts val="0"/>
              </a:spcBef>
              <a:spcAft>
                <a:spcPts val="0"/>
              </a:spcAft>
              <a:buSzPts val="1800"/>
              <a:buChar char="-"/>
            </a:pPr>
            <a:r>
              <a:rPr lang="pl"/>
              <a:t>31943 retweets</a:t>
            </a:r>
            <a:endParaRPr/>
          </a:p>
          <a:p>
            <a:pPr indent="-342900" lvl="0" marL="457200" rtl="0" algn="l">
              <a:spcBef>
                <a:spcPts val="0"/>
              </a:spcBef>
              <a:spcAft>
                <a:spcPts val="0"/>
              </a:spcAft>
              <a:buSzPts val="1800"/>
              <a:buChar char="-"/>
            </a:pPr>
            <a:r>
              <a:rPr lang="pl"/>
              <a:t>4402 tweets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l"/>
              <a:t>Tweets per day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712250" y="1405267"/>
            <a:ext cx="7719500" cy="291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Fake accounts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We have chosen an algorithm shown below for detecting fake accounts on Twitter:</a:t>
            </a:r>
            <a:endParaRPr/>
          </a:p>
          <a:p>
            <a:pPr indent="-342900" lvl="0" marL="457200" rtl="0" algn="l">
              <a:spcBef>
                <a:spcPts val="1600"/>
              </a:spcBef>
              <a:spcAft>
                <a:spcPts val="0"/>
              </a:spcAft>
              <a:buSzPts val="1800"/>
              <a:buChar char="-"/>
            </a:pPr>
            <a:r>
              <a:rPr lang="pl"/>
              <a:t>For each user we counted metrics, which allowed to classify it as fake account or not. </a:t>
            </a:r>
            <a:endParaRPr/>
          </a:p>
          <a:p>
            <a:pPr indent="-342900" lvl="0" marL="457200" rtl="0" algn="l">
              <a:spcBef>
                <a:spcPts val="0"/>
              </a:spcBef>
              <a:spcAft>
                <a:spcPts val="0"/>
              </a:spcAft>
              <a:buSzPts val="1800"/>
              <a:buChar char="-"/>
            </a:pPr>
            <a:r>
              <a:rPr lang="pl"/>
              <a:t>The initial value of metric for each user was 1 (we assume it is not fake account). </a:t>
            </a:r>
            <a:endParaRPr/>
          </a:p>
          <a:p>
            <a:pPr indent="-342900" lvl="0" marL="457200" rtl="0" algn="l">
              <a:spcBef>
                <a:spcPts val="0"/>
              </a:spcBef>
              <a:spcAft>
                <a:spcPts val="0"/>
              </a:spcAft>
              <a:buSzPts val="1800"/>
              <a:buChar char="-"/>
            </a:pPr>
            <a:r>
              <a:rPr lang="pl"/>
              <a:t>Next, for some criteria </a:t>
            </a:r>
            <a:r>
              <a:rPr lang="pl"/>
              <a:t>we multiply this metric by appropriately selected values.</a:t>
            </a:r>
            <a:r>
              <a:rPr lang="pl"/>
              <a:t> </a:t>
            </a:r>
            <a:endParaRPr/>
          </a:p>
          <a:p>
            <a:pPr indent="-342900" lvl="0" marL="457200" rtl="0" algn="l">
              <a:spcBef>
                <a:spcPts val="0"/>
              </a:spcBef>
              <a:spcAft>
                <a:spcPts val="0"/>
              </a:spcAft>
              <a:buSzPts val="1800"/>
              <a:buChar char="-"/>
            </a:pPr>
            <a:r>
              <a:rPr lang="pl"/>
              <a:t>At the very end, if the value of the metric for a given user was below 0.5, we would consider the account to be fake.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Examples of criteria and its weigths</a:t>
            </a:r>
            <a:endParaRPr/>
          </a:p>
        </p:txBody>
      </p:sp>
      <p:pic>
        <p:nvPicPr>
          <p:cNvPr id="86" name="Google Shape;86;p18"/>
          <p:cNvPicPr preferRelativeResize="0"/>
          <p:nvPr/>
        </p:nvPicPr>
        <p:blipFill>
          <a:blip r:embed="rId3">
            <a:alphaModFix/>
          </a:blip>
          <a:stretch>
            <a:fillRect/>
          </a:stretch>
        </p:blipFill>
        <p:spPr>
          <a:xfrm>
            <a:off x="1732125" y="1236975"/>
            <a:ext cx="5679751" cy="2877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First results?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Analysis and detection of fake accounts were to help us detect fake news, but unfortunately it was not helpful at all.</a:t>
            </a:r>
            <a:endParaRPr/>
          </a:p>
          <a:p>
            <a:pPr indent="0" lvl="0" marL="0" rtl="0" algn="l">
              <a:spcBef>
                <a:spcPts val="1600"/>
              </a:spcBef>
              <a:spcAft>
                <a:spcPts val="0"/>
              </a:spcAft>
              <a:buNone/>
            </a:pPr>
            <a:r>
              <a:rPr lang="pl"/>
              <a:t>Our algorithm detected near 200 potential fake accounts while we did not find anywhere confirmation that these accounts were actually fake. We checked them only by going to them manually and checking what tweets they are posting. Most of them were actually suspicious, but were they fake… ?</a:t>
            </a:r>
            <a:endParaRPr/>
          </a:p>
          <a:p>
            <a:pPr indent="0" lvl="0" marL="0" rtl="0" algn="l">
              <a:spcBef>
                <a:spcPts val="1600"/>
              </a:spcBef>
              <a:spcAft>
                <a:spcPts val="0"/>
              </a:spcAft>
              <a:buNone/>
            </a:pPr>
            <a:r>
              <a:rPr lang="pl"/>
              <a:t>best example: </a:t>
            </a:r>
            <a:r>
              <a:rPr lang="pl" u="sng">
                <a:solidFill>
                  <a:schemeClr val="hlink"/>
                </a:solidFill>
                <a:hlinkClick r:id="rId3"/>
              </a:rPr>
              <a:t>https://twitter.com/St_Janecki</a:t>
            </a:r>
            <a:endParaRPr/>
          </a:p>
          <a:p>
            <a:pPr indent="0" lvl="0" marL="0" rtl="0" algn="l">
              <a:spcBef>
                <a:spcPts val="1600"/>
              </a:spcBef>
              <a:spcAft>
                <a:spcPts val="0"/>
              </a:spcAft>
              <a:buNone/>
            </a:pPr>
            <a:r>
              <a:rPr lang="pl"/>
              <a:t>statistics of Mr Janecki:  </a:t>
            </a:r>
            <a:r>
              <a:rPr lang="pl" u="sng">
                <a:solidFill>
                  <a:schemeClr val="hlink"/>
                </a:solidFill>
                <a:hlinkClick r:id="rId4"/>
              </a:rPr>
              <a:t>https://foller.me/st_janecki</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Fake news - attempt 1</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The first approach was a semantic analysis of each tweet and a one-to-one comparison to find similar but, for example, conflicting tweets. </a:t>
            </a:r>
            <a:endParaRPr/>
          </a:p>
          <a:p>
            <a:pPr indent="0" lvl="0" marL="0" rtl="0" algn="l">
              <a:spcBef>
                <a:spcPts val="1600"/>
              </a:spcBef>
              <a:spcAft>
                <a:spcPts val="0"/>
              </a:spcAft>
              <a:buClr>
                <a:srgbClr val="000000"/>
              </a:buClr>
              <a:buSzPts val="1100"/>
              <a:buFont typeface="Arial"/>
              <a:buNone/>
            </a:pPr>
            <a:r>
              <a:rPr lang="pl"/>
              <a:t>Unfortunately, the algorithm did not work as expected - each method of semantic analysis of tweets failed and the found pairs were not semantically similar to each other.</a:t>
            </a:r>
            <a:endParaRPr/>
          </a:p>
          <a:p>
            <a:pPr indent="0" lvl="0" marL="0" rtl="0" algn="l">
              <a:spcBef>
                <a:spcPts val="1600"/>
              </a:spcBef>
              <a:spcAft>
                <a:spcPts val="0"/>
              </a:spcAft>
              <a:buNone/>
            </a:pPr>
            <a:r>
              <a:rPr lang="pl"/>
              <a:t>Used methods:</a:t>
            </a:r>
            <a:endParaRPr/>
          </a:p>
          <a:p>
            <a:pPr indent="-342900" lvl="0" marL="457200" rtl="0" algn="l">
              <a:spcBef>
                <a:spcPts val="0"/>
              </a:spcBef>
              <a:spcAft>
                <a:spcPts val="0"/>
              </a:spcAft>
              <a:buSzPts val="1800"/>
              <a:buChar char="●"/>
            </a:pPr>
            <a:r>
              <a:rPr lang="pl"/>
              <a:t>bag of words</a:t>
            </a:r>
            <a:endParaRPr/>
          </a:p>
          <a:p>
            <a:pPr indent="-342900" lvl="0" marL="457200" rtl="0" algn="l">
              <a:spcBef>
                <a:spcPts val="0"/>
              </a:spcBef>
              <a:spcAft>
                <a:spcPts val="0"/>
              </a:spcAft>
              <a:buSzPts val="1800"/>
              <a:buChar char="●"/>
            </a:pPr>
            <a:r>
              <a:rPr lang="pl"/>
              <a:t>calculating the distance between 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Fake news - attempt 2</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l"/>
              <a:t>Visualizing all tweets for:</a:t>
            </a:r>
            <a:endParaRPr/>
          </a:p>
          <a:p>
            <a:pPr indent="-342900" lvl="0" marL="457200" rtl="0" algn="l">
              <a:spcBef>
                <a:spcPts val="1600"/>
              </a:spcBef>
              <a:spcAft>
                <a:spcPts val="0"/>
              </a:spcAft>
              <a:buSzPts val="1800"/>
              <a:buChar char="●"/>
            </a:pPr>
            <a:r>
              <a:rPr lang="pl"/>
              <a:t>from what device tweets come from</a:t>
            </a:r>
            <a:endParaRPr/>
          </a:p>
          <a:p>
            <a:pPr indent="-342900" lvl="0" marL="457200" rtl="0" algn="l">
              <a:spcBef>
                <a:spcPts val="0"/>
              </a:spcBef>
              <a:spcAft>
                <a:spcPts val="0"/>
              </a:spcAft>
              <a:buSzPts val="1800"/>
              <a:buChar char="●"/>
            </a:pPr>
            <a:r>
              <a:rPr lang="pl"/>
              <a:t>whether the account is verified (it turned out that only 26 out of 8882 accounts are verified)</a:t>
            </a:r>
            <a:endParaRPr/>
          </a:p>
          <a:p>
            <a:pPr indent="-342900" lvl="0" marL="457200" rtl="0" algn="l">
              <a:spcBef>
                <a:spcPts val="0"/>
              </a:spcBef>
              <a:spcAft>
                <a:spcPts val="0"/>
              </a:spcAft>
              <a:buSzPts val="1800"/>
              <a:buChar char="●"/>
            </a:pPr>
            <a:r>
              <a:rPr lang="pl"/>
              <a:t>number of tweets</a:t>
            </a:r>
            <a:endParaRPr/>
          </a:p>
          <a:p>
            <a:pPr indent="-342900" lvl="0" marL="457200" rtl="0" algn="l">
              <a:spcBef>
                <a:spcPts val="0"/>
              </a:spcBef>
              <a:spcAft>
                <a:spcPts val="0"/>
              </a:spcAft>
              <a:buSzPts val="1800"/>
              <a:buChar char="●"/>
            </a:pPr>
            <a:r>
              <a:rPr lang="pl"/>
              <a:t>whether they retweet any account fake</a:t>
            </a:r>
            <a:endParaRPr/>
          </a:p>
          <a:p>
            <a:pPr indent="-342900" lvl="0" marL="457200" rtl="0" algn="l">
              <a:spcBef>
                <a:spcPts val="0"/>
              </a:spcBef>
              <a:spcAft>
                <a:spcPts val="0"/>
              </a:spcAft>
              <a:buSzPts val="1800"/>
              <a:buChar char="●"/>
            </a:pPr>
            <a:r>
              <a:rPr lang="pl"/>
              <a:t>age</a:t>
            </a:r>
            <a:endParaRPr/>
          </a:p>
          <a:p>
            <a:pPr indent="-342900" lvl="0" marL="457200" rtl="0" algn="l">
              <a:spcBef>
                <a:spcPts val="0"/>
              </a:spcBef>
              <a:spcAft>
                <a:spcPts val="0"/>
              </a:spcAft>
              <a:buSzPts val="1800"/>
              <a:buChar char="●"/>
            </a:pPr>
            <a:r>
              <a:rPr lang="pl"/>
              <a:t>date of registration</a:t>
            </a:r>
            <a:endParaRPr/>
          </a:p>
          <a:p>
            <a:pPr indent="0" lvl="0" marL="0" rtl="0" algn="l">
              <a:spcBef>
                <a:spcPts val="1600"/>
              </a:spcBef>
              <a:spcAft>
                <a:spcPts val="1600"/>
              </a:spcAft>
              <a:buNone/>
            </a:pPr>
            <a:r>
              <a:rPr lang="pl"/>
              <a:t>Unfortunately, the visualization did not help to detect any groups (too little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