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9" r:id="rId7"/>
    <p:sldId id="264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6D133-1C4D-4E9A-B2E8-3E2A0F0D5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79276-A98D-40A1-8E4F-F8A72CA9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B1869-5193-4223-AC27-96A104C4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15C62-834A-4E15-B59C-FF84AF95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515B6-8BD3-42F6-BB0A-F39995A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7248-742A-4D25-8F0F-AD520478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F5BDEE-4B1D-4944-AB51-C449F72B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6FB35-1F10-4DFB-95A3-8018BD04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A61A0-8419-4C1A-B1F0-194A4B6A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5CAA2-0AF6-4F4D-AA81-CBBAEAB9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0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22029F-2BA3-43F7-8DE7-73924946C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3BFB81-7DED-4FE5-BE2A-6012D26C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914D9-1B55-499C-A854-05540B39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AC8FD-85D9-411C-BBE5-6D01205E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CA92-B4EA-4142-9001-A47F77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AB3B0-0CC2-4D0A-A9EF-0B0EB437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994D2-D8B5-45A5-AD0A-DF3AA0F8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24B8F-26A5-4B7F-ABE5-AF0CF38B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4098B-DBAB-4CD0-86DC-8A5F4080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A2166-99C6-42B8-BB23-D69E294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0B11D-5ADF-478D-B008-D09E0834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03DFB-D5F7-4632-9AD0-AFDDBD81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1505D-0FA0-4BB6-8D7A-677E3335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A7538-9251-48FB-BCC3-17677FD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CE566-E4E4-4971-9D89-ACC2DD6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ECC25-70FE-4D3C-8489-E3402AF8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801CB-9803-4314-8171-D7E21009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C7292-00D3-435F-8CBE-FA8D67F2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E84C3-67DA-477B-8F49-88629BCE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F2B4B-9FA3-4A51-B47A-220BC840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7AA105-B593-482F-A4D7-05A3D92A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89B95-D47C-4075-9253-21E3845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C4B1C-724C-4C3F-905C-2C0AEF0F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CBC7F-EC37-4B78-AA26-037A626A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DCE8D3-8A4C-471F-8339-32E20DBB0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E29A3E-C509-479C-919F-7F10211B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33A163-6405-412E-B8D3-43C7D724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F1E0E3-3985-40EB-BE50-80F775B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667609-0462-43D1-84CA-ABDE191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2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1D52D-FEDE-4E94-B17A-166E39E0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A68C60-1907-4142-A973-C304F561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620FD-516F-4D9C-876E-C7FBB602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81CB74-28A2-4745-9AC2-897469A0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8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A60E9E-0AFC-42B2-A918-F90CE54C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2CC2D-CB08-4E1A-B779-91586A07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2EDC8-7289-4007-9BFC-4F4EBCDF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AC541-BACD-427C-922D-46F7866E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AD3AD-36DF-4098-9411-FC630007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32C047-4A0C-404A-B004-608B9598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CFD3F7-5F30-4D60-8178-C069C297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ADC5B3-F692-4970-AE67-7F11A3DA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186EC8-0422-4CC0-962B-A95D727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235D1-9032-420C-B67E-675E8C18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7F3AC4-B139-4D7F-AD2F-D0F67A9C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7157DB-3119-4109-B62F-785E2BF4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056F59-C86E-4A0E-A21E-24F25AE9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ECBE8-548C-4007-8442-830BD9AF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0B687-340E-4652-8834-6426500D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24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7ED00-7E61-46EC-8708-EFE13136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45DD8-2A13-4CCB-A622-27D01DC2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9E2EE-6107-4B1A-90EE-19F03C5C9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DABB-9522-4C8E-B559-61D7C580793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C0A49-C725-4C45-8241-CB734894D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76969-C207-4801-846A-AC908C577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4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BB2F-2142-4508-A2E5-56BC52E0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436228"/>
            <a:ext cx="9144000" cy="557038"/>
          </a:xfrm>
        </p:spPr>
        <p:txBody>
          <a:bodyPr>
            <a:norm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 Молодежный научный форум</a:t>
            </a:r>
            <a:b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Программно-аппаратные комплексы систем искусственного интеллекта»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38D62F-CF6A-4DBA-A343-103E67C7E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501" y="2888974"/>
            <a:ext cx="9144000" cy="1655762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«Модели, алгоритмы и программы оценки надежности программного обеспечения»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F64CD-9B61-42F8-B510-0026E5D3FD15}"/>
              </a:ext>
            </a:extLst>
          </p:cNvPr>
          <p:cNvSpPr txBox="1"/>
          <p:nvPr/>
        </p:nvSpPr>
        <p:spPr>
          <a:xfrm>
            <a:off x="4740138" y="5797420"/>
            <a:ext cx="7045583" cy="69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150870" algn="r">
              <a:lnSpc>
                <a:spcPct val="115000"/>
              </a:lnSpc>
              <a:spcAft>
                <a:spcPts val="1000"/>
              </a:spcAft>
              <a:tabLst>
                <a:tab pos="378079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3МПП1901</a:t>
            </a:r>
          </a:p>
          <a:p>
            <a:pPr indent="3150870" algn="r">
              <a:lnSpc>
                <a:spcPct val="115000"/>
              </a:lnSpc>
              <a:spcAft>
                <a:spcPts val="1000"/>
              </a:spcAft>
              <a:tabLst>
                <a:tab pos="378079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Иванюк П. 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E8D1-11A6-44B2-ABF4-D11067E4B5C7}"/>
              </a:ext>
            </a:extLst>
          </p:cNvPr>
          <p:cNvSpPr txBox="1"/>
          <p:nvPr/>
        </p:nvSpPr>
        <p:spPr>
          <a:xfrm>
            <a:off x="5283200" y="1549400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</a:t>
            </a:r>
          </a:p>
        </p:txBody>
      </p:sp>
    </p:spTree>
    <p:extLst>
      <p:ext uri="{BB962C8B-B14F-4D97-AF65-F5344CB8AC3E}">
        <p14:creationId xmlns:p14="http://schemas.microsoft.com/office/powerpoint/2010/main" val="447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DD0B2-C0EE-4631-947A-D8EEABA09942}"/>
              </a:ext>
            </a:extLst>
          </p:cNvPr>
          <p:cNvSpPr txBox="1"/>
          <p:nvPr/>
        </p:nvSpPr>
        <p:spPr>
          <a:xfrm>
            <a:off x="1198664" y="1497092"/>
            <a:ext cx="9794672" cy="386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надёжности программного обеспечения приобретает все большее значение в связи увеличением объёма его производства и сложности, а также с постоянным усложнением разрабатываемых систем и расширением круга задач, возлагаемых на них.</a:t>
            </a:r>
          </a:p>
        </p:txBody>
      </p:sp>
    </p:spTree>
    <p:extLst>
      <p:ext uri="{BB962C8B-B14F-4D97-AF65-F5344CB8AC3E}">
        <p14:creationId xmlns:p14="http://schemas.microsoft.com/office/powerpoint/2010/main" val="140274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A6AABC-1949-4767-B66D-158EA185C999}"/>
              </a:ext>
            </a:extLst>
          </p:cNvPr>
          <p:cNvSpPr txBox="1"/>
          <p:nvPr/>
        </p:nvSpPr>
        <p:spPr>
          <a:xfrm>
            <a:off x="929861" y="2112510"/>
            <a:ext cx="103322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 надёжностью программного обеспечения понимается способность выполнять заданные функции, сохраняя во времени значения установленных, эксплуатационных показателей в заданных пределах, которые соответствуют заданным режимам и условиям работы и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зависят от числа оставшихся ошибок.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12D47-376A-4B32-883E-B8CDFEF05D76}"/>
              </a:ext>
            </a:extLst>
          </p:cNvPr>
          <p:cNvSpPr txBox="1"/>
          <p:nvPr/>
        </p:nvSpPr>
        <p:spPr>
          <a:xfrm>
            <a:off x="5176008" y="1753299"/>
            <a:ext cx="17276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Надежность ПО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307BD-A24E-4957-A846-800B3A0517B4}"/>
              </a:ext>
            </a:extLst>
          </p:cNvPr>
          <p:cNvSpPr txBox="1"/>
          <p:nvPr/>
        </p:nvSpPr>
        <p:spPr>
          <a:xfrm>
            <a:off x="1023458" y="4228049"/>
            <a:ext cx="265931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организационных методов разработки ПО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60DF3-D71A-4C2F-90DF-354A8D297D06}"/>
              </a:ext>
            </a:extLst>
          </p:cNvPr>
          <p:cNvSpPr txBox="1"/>
          <p:nvPr/>
        </p:nvSpPr>
        <p:spPr>
          <a:xfrm>
            <a:off x="4597168" y="4211272"/>
            <a:ext cx="275997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современных моделей и показателей надежности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17B52-837F-4496-B133-DA26E343C542}"/>
              </a:ext>
            </a:extLst>
          </p:cNvPr>
          <p:cNvSpPr txBox="1"/>
          <p:nvPr/>
        </p:nvSpPr>
        <p:spPr>
          <a:xfrm>
            <a:off x="8900720" y="4211272"/>
            <a:ext cx="1753298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Вероятность отказов и ошибок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A07A49F-A67A-4D43-834A-EE723D9A60E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53113" y="2122631"/>
            <a:ext cx="3099732" cy="210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64DD8EB-52E1-4E5C-AE7D-73700107639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5977157" y="2122631"/>
            <a:ext cx="62677" cy="208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1C9E7CE-1D01-4B8F-B281-C9E995A4CE39}"/>
              </a:ext>
            </a:extLst>
          </p:cNvPr>
          <p:cNvCxnSpPr>
            <a:cxnSpLocks/>
          </p:cNvCxnSpPr>
          <p:nvPr/>
        </p:nvCxnSpPr>
        <p:spPr>
          <a:xfrm>
            <a:off x="6618675" y="2122631"/>
            <a:ext cx="3305501" cy="208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5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0FCD3-8312-4147-8838-08F39548CCEA}"/>
              </a:ext>
            </a:extLst>
          </p:cNvPr>
          <p:cNvSpPr txBox="1"/>
          <p:nvPr/>
        </p:nvSpPr>
        <p:spPr>
          <a:xfrm>
            <a:off x="2638425" y="1381125"/>
            <a:ext cx="66741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Классификация моделей надежности программного обеспечения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052FE-3897-4222-B473-E7264133CFA9}"/>
              </a:ext>
            </a:extLst>
          </p:cNvPr>
          <p:cNvSpPr txBox="1"/>
          <p:nvPr/>
        </p:nvSpPr>
        <p:spPr>
          <a:xfrm>
            <a:off x="885825" y="2686050"/>
            <a:ext cx="272901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Прогнозирующие модели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8E328-4D6F-459D-8425-A276D189441C}"/>
              </a:ext>
            </a:extLst>
          </p:cNvPr>
          <p:cNvSpPr txBox="1"/>
          <p:nvPr/>
        </p:nvSpPr>
        <p:spPr>
          <a:xfrm>
            <a:off x="5092654" y="2686050"/>
            <a:ext cx="256929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Измерительные модели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4287-19C7-4CC7-99FF-01055B7F1BE9}"/>
              </a:ext>
            </a:extLst>
          </p:cNvPr>
          <p:cNvSpPr txBox="1"/>
          <p:nvPr/>
        </p:nvSpPr>
        <p:spPr>
          <a:xfrm>
            <a:off x="8896350" y="2686050"/>
            <a:ext cx="212583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Оценочные модели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24DFC-B66E-4259-A0CD-BDFA02722913}"/>
              </a:ext>
            </a:extLst>
          </p:cNvPr>
          <p:cNvSpPr txBox="1"/>
          <p:nvPr/>
        </p:nvSpPr>
        <p:spPr>
          <a:xfrm>
            <a:off x="4308106" y="4116943"/>
            <a:ext cx="1104900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Без подсчета ошибок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56A87-1ACB-4657-A494-8776286755C3}"/>
              </a:ext>
            </a:extLst>
          </p:cNvPr>
          <p:cNvSpPr txBox="1"/>
          <p:nvPr/>
        </p:nvSpPr>
        <p:spPr>
          <a:xfrm>
            <a:off x="6405564" y="4116943"/>
            <a:ext cx="11906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 подсчетом ошибок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3EF64-D9B0-488D-9D65-43996DB42786}"/>
              </a:ext>
            </a:extLst>
          </p:cNvPr>
          <p:cNvSpPr txBox="1"/>
          <p:nvPr/>
        </p:nvSpPr>
        <p:spPr>
          <a:xfrm>
            <a:off x="8134351" y="3872210"/>
            <a:ext cx="1104900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Выбор</a:t>
            </a:r>
          </a:p>
          <a:p>
            <a:r>
              <a:rPr lang="ru-RU" dirty="0"/>
              <a:t>области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C9D93-27DA-4B6F-AC45-E0D077D5EC63}"/>
              </a:ext>
            </a:extLst>
          </p:cNvPr>
          <p:cNvSpPr txBox="1"/>
          <p:nvPr/>
        </p:nvSpPr>
        <p:spPr>
          <a:xfrm>
            <a:off x="10317534" y="4010709"/>
            <a:ext cx="107240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Подсев</a:t>
            </a:r>
          </a:p>
          <a:p>
            <a:r>
              <a:rPr lang="ru-RU" dirty="0"/>
              <a:t>ошибок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0B97464-592E-48AD-ABBF-577E3930397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50334" y="1761053"/>
            <a:ext cx="1605907" cy="92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37596D6-AC7C-4BEC-BFAE-4D24C4C6ED9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5975525" y="1750457"/>
            <a:ext cx="401776" cy="935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B3FD48-05FF-411A-8489-413D85BE57C0}"/>
              </a:ext>
            </a:extLst>
          </p:cNvPr>
          <p:cNvCxnSpPr>
            <a:cxnSpLocks/>
          </p:cNvCxnSpPr>
          <p:nvPr/>
        </p:nvCxnSpPr>
        <p:spPr>
          <a:xfrm>
            <a:off x="7861606" y="1761053"/>
            <a:ext cx="1815794" cy="92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AA6A046-7FB6-42A7-A8C9-C7C915B77B5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60556" y="3055382"/>
            <a:ext cx="673472" cy="106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75F89DE-FF9B-4348-8F4D-AF90E5C8234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405564" y="3055382"/>
            <a:ext cx="595313" cy="106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ED6F268-4A3B-4F4F-8439-0F336D622AB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686801" y="3055382"/>
            <a:ext cx="452438" cy="816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92C43F6-C778-4621-A9D1-7960F8F2EDF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839325" y="3055382"/>
            <a:ext cx="1014413" cy="955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58DB9E8-36AC-4E77-A876-E6F7D8B82C97}"/>
              </a:ext>
            </a:extLst>
          </p:cNvPr>
          <p:cNvCxnSpPr>
            <a:cxnSpLocks/>
            <a:endCxn id="1043" idx="0"/>
          </p:cNvCxnSpPr>
          <p:nvPr/>
        </p:nvCxnSpPr>
        <p:spPr>
          <a:xfrm flipH="1">
            <a:off x="1169901" y="3055382"/>
            <a:ext cx="341226" cy="216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DDAE380-1D4C-4B45-B9D4-5BAF93B972AB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2382663" y="3055382"/>
            <a:ext cx="768157" cy="1849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0AEF38CB-A977-46A5-B47C-62551B5F02AF}"/>
              </a:ext>
            </a:extLst>
          </p:cNvPr>
          <p:cNvSpPr txBox="1"/>
          <p:nvPr/>
        </p:nvSpPr>
        <p:spPr>
          <a:xfrm>
            <a:off x="2429301" y="4904779"/>
            <a:ext cx="1443037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Основанные на структуре программы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9E01FB4-1E4C-42E0-956C-3C29EF4736E8}"/>
              </a:ext>
            </a:extLst>
          </p:cNvPr>
          <p:cNvSpPr txBox="1"/>
          <p:nvPr/>
        </p:nvSpPr>
        <p:spPr>
          <a:xfrm>
            <a:off x="491245" y="5215591"/>
            <a:ext cx="1357312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количеству ошибок</a:t>
            </a:r>
          </a:p>
        </p:txBody>
      </p:sp>
    </p:spTree>
    <p:extLst>
      <p:ext uri="{BB962C8B-B14F-4D97-AF65-F5344CB8AC3E}">
        <p14:creationId xmlns:p14="http://schemas.microsoft.com/office/powerpoint/2010/main" val="314028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AF437-E943-4797-9C2B-90A8D87B4493}"/>
              </a:ext>
            </a:extLst>
          </p:cNvPr>
          <p:cNvSpPr txBox="1"/>
          <p:nvPr/>
        </p:nvSpPr>
        <p:spPr>
          <a:xfrm>
            <a:off x="3766919" y="554634"/>
            <a:ext cx="37748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программного обеспечения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0282F-E5B0-45A5-9558-137D16824A82}"/>
              </a:ext>
            </a:extLst>
          </p:cNvPr>
          <p:cNvSpPr txBox="1"/>
          <p:nvPr/>
        </p:nvSpPr>
        <p:spPr>
          <a:xfrm>
            <a:off x="3064393" y="1703771"/>
            <a:ext cx="167866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Аналитические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4A1B3-BF37-4EDB-AFE2-86F2252BC77D}"/>
              </a:ext>
            </a:extLst>
          </p:cNvPr>
          <p:cNvSpPr txBox="1"/>
          <p:nvPr/>
        </p:nvSpPr>
        <p:spPr>
          <a:xfrm>
            <a:off x="7683091" y="1652739"/>
            <a:ext cx="16289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Эмпирические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63248-D40C-435B-8EE5-AD26B3067414}"/>
              </a:ext>
            </a:extLst>
          </p:cNvPr>
          <p:cNvSpPr txBox="1"/>
          <p:nvPr/>
        </p:nvSpPr>
        <p:spPr>
          <a:xfrm>
            <a:off x="1202130" y="2739634"/>
            <a:ext cx="1643399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Динамические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CD00-34B9-4C44-BC28-130DB17290DB}"/>
              </a:ext>
            </a:extLst>
          </p:cNvPr>
          <p:cNvSpPr txBox="1"/>
          <p:nvPr/>
        </p:nvSpPr>
        <p:spPr>
          <a:xfrm>
            <a:off x="4472830" y="2739634"/>
            <a:ext cx="1392625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Статические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220B50-0D27-4ACD-893C-065840BC128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903726" y="918855"/>
            <a:ext cx="718871" cy="784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7C91412-DE80-4FDA-B495-BE8FA4B8A9E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568580" y="934280"/>
            <a:ext cx="1928997" cy="718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21CC4A0-6D23-4A48-B26A-0A7A5D0D59B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023830" y="2062789"/>
            <a:ext cx="1479090" cy="676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E72F12E-C9C7-440F-88B2-172DAA4BAA7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184421" y="2073103"/>
            <a:ext cx="984722" cy="666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558F12-E782-4EF9-B85D-964B23313890}"/>
              </a:ext>
            </a:extLst>
          </p:cNvPr>
          <p:cNvSpPr txBox="1"/>
          <p:nvPr/>
        </p:nvSpPr>
        <p:spPr>
          <a:xfrm>
            <a:off x="6349102" y="2804921"/>
            <a:ext cx="2080954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Модели сложности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532F2B-2DCC-440F-B10D-D2AE23A1648A}"/>
              </a:ext>
            </a:extLst>
          </p:cNvPr>
          <p:cNvSpPr txBox="1"/>
          <p:nvPr/>
        </p:nvSpPr>
        <p:spPr>
          <a:xfrm>
            <a:off x="8633294" y="2793557"/>
            <a:ext cx="2352674" cy="923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Модели, определяющие время доводки программ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E23473B-2FA5-4581-971A-796FFB23164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389579" y="2037612"/>
            <a:ext cx="677508" cy="7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125668C-D569-490D-A31A-26FF851D2F2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724478" y="2022071"/>
            <a:ext cx="1085153" cy="7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6490AB-5033-4156-9FFA-423A6DDB8C21}"/>
              </a:ext>
            </a:extLst>
          </p:cNvPr>
          <p:cNvSpPr txBox="1"/>
          <p:nvPr/>
        </p:nvSpPr>
        <p:spPr>
          <a:xfrm>
            <a:off x="968427" y="3908451"/>
            <a:ext cx="145059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Шумана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A40ACA-9DE3-4CC5-B970-C5BF2D42BB93}"/>
              </a:ext>
            </a:extLst>
          </p:cNvPr>
          <p:cNvSpPr txBox="1"/>
          <p:nvPr/>
        </p:nvSpPr>
        <p:spPr>
          <a:xfrm>
            <a:off x="1591038" y="4462654"/>
            <a:ext cx="1411478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переходных вероятностей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CE153-7F68-4E15-9E80-7281456C98EE}"/>
              </a:ext>
            </a:extLst>
          </p:cNvPr>
          <p:cNvSpPr txBox="1"/>
          <p:nvPr/>
        </p:nvSpPr>
        <p:spPr>
          <a:xfrm>
            <a:off x="4126592" y="3667871"/>
            <a:ext cx="141147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Миллса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A56EB-DF0C-490D-8D61-CFEE597C841E}"/>
              </a:ext>
            </a:extLst>
          </p:cNvPr>
          <p:cNvSpPr txBox="1"/>
          <p:nvPr/>
        </p:nvSpPr>
        <p:spPr>
          <a:xfrm>
            <a:off x="4848232" y="4159445"/>
            <a:ext cx="1379673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Липова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51AE8C-C192-4576-9516-E0DD105F5930}"/>
              </a:ext>
            </a:extLst>
          </p:cNvPr>
          <p:cNvSpPr txBox="1"/>
          <p:nvPr/>
        </p:nvSpPr>
        <p:spPr>
          <a:xfrm>
            <a:off x="5574800" y="4662573"/>
            <a:ext cx="1379673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интуитивная модель</a:t>
            </a: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F279A30D-8B59-4D20-98BE-9939B8E0777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693722" y="3098652"/>
            <a:ext cx="59647" cy="80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1172B2F4-AF30-4C07-AFE1-A374ADCDAE7A}"/>
              </a:ext>
            </a:extLst>
          </p:cNvPr>
          <p:cNvCxnSpPr>
            <a:cxnSpLocks/>
          </p:cNvCxnSpPr>
          <p:nvPr/>
        </p:nvCxnSpPr>
        <p:spPr>
          <a:xfrm>
            <a:off x="2397921" y="3108966"/>
            <a:ext cx="288074" cy="135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6B63A7FA-9D3A-4AD8-BD86-23D32EAF1422}"/>
              </a:ext>
            </a:extLst>
          </p:cNvPr>
          <p:cNvCxnSpPr>
            <a:cxnSpLocks/>
          </p:cNvCxnSpPr>
          <p:nvPr/>
        </p:nvCxnSpPr>
        <p:spPr>
          <a:xfrm flipH="1">
            <a:off x="4663165" y="3108966"/>
            <a:ext cx="79893" cy="55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E1DC877E-3837-4109-AB91-80C201F9C012}"/>
              </a:ext>
            </a:extLst>
          </p:cNvPr>
          <p:cNvCxnSpPr>
            <a:cxnSpLocks/>
          </p:cNvCxnSpPr>
          <p:nvPr/>
        </p:nvCxnSpPr>
        <p:spPr>
          <a:xfrm>
            <a:off x="5309265" y="3098652"/>
            <a:ext cx="586587" cy="106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F7F855D-9E94-4125-91E9-03A4D1AFD113}"/>
              </a:ext>
            </a:extLst>
          </p:cNvPr>
          <p:cNvCxnSpPr>
            <a:cxnSpLocks/>
          </p:cNvCxnSpPr>
          <p:nvPr/>
        </p:nvCxnSpPr>
        <p:spPr>
          <a:xfrm>
            <a:off x="5698769" y="3108966"/>
            <a:ext cx="985243" cy="155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5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7F619-E575-464E-8953-1B6C2F6D37EC}"/>
              </a:ext>
            </a:extLst>
          </p:cNvPr>
          <p:cNvSpPr txBox="1"/>
          <p:nvPr/>
        </p:nvSpPr>
        <p:spPr>
          <a:xfrm>
            <a:off x="2266636" y="2239704"/>
            <a:ext cx="765872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Абсолютная надежность программ труднодостижима, но постоянно идёт работа над повышением надёжности. Потому что очень важна степень надёжности конкретного ПО.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0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FDF48-EFD7-4435-97EE-4B80F685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487" y="2766218"/>
            <a:ext cx="5610225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20802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204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XI Молодежный научный форум «Программно-аппаратные комплексы систем искусственного интеллекта»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 Молодежный научный форум «Программно-аппаратные комплексы систем искусственного интеллекта»</dc:title>
  <dc:creator>HP HP</dc:creator>
  <cp:lastModifiedBy>HP HP</cp:lastModifiedBy>
  <cp:revision>39</cp:revision>
  <dcterms:created xsi:type="dcterms:W3CDTF">2020-11-14T13:42:39Z</dcterms:created>
  <dcterms:modified xsi:type="dcterms:W3CDTF">2020-11-19T20:50:51Z</dcterms:modified>
</cp:coreProperties>
</file>