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1"/>
  </p:notesMasterIdLst>
  <p:sldIdLst>
    <p:sldId id="285" r:id="rId2"/>
    <p:sldId id="291" r:id="rId3"/>
    <p:sldId id="283" r:id="rId4"/>
    <p:sldId id="273" r:id="rId5"/>
    <p:sldId id="286" r:id="rId6"/>
    <p:sldId id="268" r:id="rId7"/>
    <p:sldId id="277" r:id="rId8"/>
    <p:sldId id="262" r:id="rId9"/>
    <p:sldId id="270" r:id="rId10"/>
    <p:sldId id="264" r:id="rId11"/>
    <p:sldId id="269" r:id="rId12"/>
    <p:sldId id="284" r:id="rId13"/>
    <p:sldId id="260" r:id="rId14"/>
    <p:sldId id="287" r:id="rId15"/>
    <p:sldId id="290" r:id="rId16"/>
    <p:sldId id="261" r:id="rId17"/>
    <p:sldId id="263" r:id="rId18"/>
    <p:sldId id="282" r:id="rId19"/>
    <p:sldId id="279" r:id="rId20"/>
    <p:sldId id="280" r:id="rId21"/>
    <p:sldId id="275" r:id="rId22"/>
    <p:sldId id="259" r:id="rId23"/>
    <p:sldId id="281" r:id="rId24"/>
    <p:sldId id="289" r:id="rId25"/>
    <p:sldId id="265" r:id="rId26"/>
    <p:sldId id="274" r:id="rId27"/>
    <p:sldId id="266" r:id="rId28"/>
    <p:sldId id="271" r:id="rId29"/>
    <p:sldId id="28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527F-23A0-4452-9CB8-F1CFC174B188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3BA-77A9-4F60-8913-08E284D7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276225"/>
            <a:ext cx="4386262" cy="24669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6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horizontal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429001"/>
            <a:ext cx="12192001" cy="3428999"/>
          </a:xfrm>
          <a:prstGeom prst="rect">
            <a:avLst/>
          </a:prstGeom>
          <a:solidFill>
            <a:srgbClr val="E20074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6186" tIns="76186" rIns="76186" bIns="76186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dirty="0" smtClean="0">
              <a:cs typeface="Arial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8908"/>
            <a:ext cx="11506640" cy="2046661"/>
          </a:xfrm>
          <a:noFill/>
        </p:spPr>
        <p:txBody>
          <a:bodyPr wrap="square" lIns="0" tIns="144000">
            <a:noAutofit/>
          </a:bodyPr>
          <a:lstStyle>
            <a:lvl1pPr>
              <a:defRPr sz="6349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en-US" dirty="0" smtClean="0"/>
              <a:t>Headline Ultra (60) 75 90 PT</a:t>
            </a:r>
          </a:p>
        </p:txBody>
      </p:sp>
      <p:grpSp>
        <p:nvGrpSpPr>
          <p:cNvPr id="9" name="Gruppieren 8"/>
          <p:cNvGrpSpPr/>
          <p:nvPr userDrawn="1"/>
        </p:nvGrpSpPr>
        <p:grpSpPr bwMode="black">
          <a:xfrm>
            <a:off x="342679" y="5833164"/>
            <a:ext cx="1390876" cy="687145"/>
            <a:chOff x="323850" y="5511800"/>
            <a:chExt cx="1314450" cy="64928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</p:grpSp>
      <p:grpSp>
        <p:nvGrpSpPr>
          <p:cNvPr id="16" name="Gruppieren 15"/>
          <p:cNvGrpSpPr/>
          <p:nvPr userDrawn="1"/>
        </p:nvGrpSpPr>
        <p:grpSpPr bwMode="black">
          <a:xfrm>
            <a:off x="9495919" y="6125495"/>
            <a:ext cx="2353403" cy="181446"/>
            <a:chOff x="8974138" y="5788025"/>
            <a:chExt cx="2224088" cy="171450"/>
          </a:xfrm>
        </p:grpSpPr>
        <p:sp>
          <p:nvSpPr>
            <p:cNvPr id="17" name="Freeform 39"/>
            <p:cNvSpPr>
              <a:spLocks/>
            </p:cNvSpPr>
            <p:nvPr userDrawn="1"/>
          </p:nvSpPr>
          <p:spPr bwMode="black">
            <a:xfrm>
              <a:off x="8974138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black">
            <a:xfrm>
              <a:off x="9094788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black">
            <a:xfrm>
              <a:off x="9161463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black">
            <a:xfrm>
              <a:off x="9280525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black">
            <a:xfrm>
              <a:off x="947261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black">
            <a:xfrm>
              <a:off x="95329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black">
            <a:xfrm>
              <a:off x="9729788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4" name="Freeform 46"/>
            <p:cNvSpPr>
              <a:spLocks noEditPoints="1"/>
            </p:cNvSpPr>
            <p:nvPr userDrawn="1"/>
          </p:nvSpPr>
          <p:spPr bwMode="black">
            <a:xfrm>
              <a:off x="9842500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5" name="Freeform 47"/>
            <p:cNvSpPr>
              <a:spLocks noEditPoints="1"/>
            </p:cNvSpPr>
            <p:nvPr userDrawn="1"/>
          </p:nvSpPr>
          <p:spPr bwMode="black">
            <a:xfrm>
              <a:off x="10006013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black">
            <a:xfrm>
              <a:off x="102060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black">
            <a:xfrm>
              <a:off x="10344150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8" name="Freeform 50"/>
            <p:cNvSpPr>
              <a:spLocks noEditPoints="1"/>
            </p:cNvSpPr>
            <p:nvPr userDrawn="1"/>
          </p:nvSpPr>
          <p:spPr bwMode="black">
            <a:xfrm>
              <a:off x="10483850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9" name="Freeform 51"/>
            <p:cNvSpPr>
              <a:spLocks noEditPoints="1"/>
            </p:cNvSpPr>
            <p:nvPr userDrawn="1"/>
          </p:nvSpPr>
          <p:spPr bwMode="black">
            <a:xfrm>
              <a:off x="10641013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black">
            <a:xfrm>
              <a:off x="1078706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black">
            <a:xfrm>
              <a:off x="10853738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black">
            <a:xfrm>
              <a:off x="10998200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black">
            <a:xfrm>
              <a:off x="11161713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</p:grpSp>
    </p:spTree>
    <p:extLst>
      <p:ext uri="{BB962C8B-B14F-4D97-AF65-F5344CB8AC3E}">
        <p14:creationId xmlns:p14="http://schemas.microsoft.com/office/powerpoint/2010/main" val="30563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3200" kern="1200" baseline="0" dirty="0">
                <a:solidFill>
                  <a:srgbClr val="E20074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1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7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1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6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AF6A-5C5A-481B-9C3E-92AA24507C07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515A-578B-4E27-B920-860D6C555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ejs/vue-class-component#caveats-of-class-properti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vuejs/vuex/pull/112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igogrek/how-i-stopped-loving-angular-c2935f7378c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efankrause.net/js-frameworks-benchmark7/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ship.com/consider-vuejs-next-web-project/" TargetMode="External"/><Relationship Id="rId2" Type="http://schemas.openxmlformats.org/officeDocument/2006/relationships/hyperlink" Target="https://about.gitlab.com/2016/10/20/why-we-chose-v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guru.co/blog/13-top-companies-that-have-trusted-vue.js-examples-of-applicatio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igogrek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tackoverflow.com/questions/22538638/how-to-have-conditional-elements-and-keep-dry-with-facebook-reacts-jsx/382318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state-management" TargetMode="External"/><Relationship Id="rId2" Type="http://schemas.openxmlformats.org/officeDocument/2006/relationships/hyperlink" Target="https://github.com/vuejs/vue-r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я начал любить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8896" y="5213959"/>
            <a:ext cx="420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Минин Игорь,</a:t>
            </a:r>
            <a:r>
              <a:rPr lang="en-US" sz="2800" b="1" dirty="0" smtClean="0">
                <a:solidFill>
                  <a:schemeClr val="bg1"/>
                </a:solidFill>
              </a:rPr>
              <a:t> T-Systems</a:t>
            </a:r>
            <a:r>
              <a:rPr lang="ru-RU" sz="2800" b="1" dirty="0" smtClean="0">
                <a:solidFill>
                  <a:schemeClr val="bg1"/>
                </a:solidFill>
              </a:rPr>
              <a:t> 2018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 </a:t>
            </a:r>
            <a:r>
              <a:rPr lang="ru-RU" dirty="0" smtClean="0"/>
              <a:t>добавь ...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trike="sngStrike" dirty="0" smtClean="0"/>
              <a:t>Воды</a:t>
            </a:r>
            <a:endParaRPr lang="en-US" strike="sngStrike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Vuex</a:t>
            </a:r>
            <a:r>
              <a:rPr lang="en-US" dirty="0" smtClean="0"/>
              <a:t> 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TypeScript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SCSS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</a:t>
            </a:r>
            <a:endParaRPr lang="ru-RU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Роутер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b="1" dirty="0" smtClean="0"/>
              <a:t>три</a:t>
            </a:r>
            <a:r>
              <a:rPr lang="ru-RU" dirty="0" smtClean="0"/>
              <a:t> раза переписанный и все равно ужасен</a:t>
            </a:r>
          </a:p>
          <a:p>
            <a:pPr lvl="1"/>
            <a:r>
              <a:rPr lang="ru-RU" b="1" dirty="0" smtClean="0"/>
              <a:t>Нет</a:t>
            </a:r>
            <a:r>
              <a:rPr lang="ru-RU" dirty="0" smtClean="0"/>
              <a:t> именованных роутов (!!!)</a:t>
            </a:r>
          </a:p>
          <a:p>
            <a:pPr lvl="1"/>
            <a:r>
              <a:rPr lang="ru-RU" dirty="0" smtClean="0"/>
              <a:t>Странная система ивентов, параметры = </a:t>
            </a:r>
            <a:r>
              <a:rPr lang="en-US" dirty="0" smtClean="0"/>
              <a:t>Observable</a:t>
            </a:r>
          </a:p>
          <a:p>
            <a:pPr lvl="1"/>
            <a:r>
              <a:rPr lang="ru-RU" b="1" dirty="0" smtClean="0"/>
              <a:t>Команды</a:t>
            </a:r>
            <a:r>
              <a:rPr lang="ru-RU" dirty="0" smtClean="0"/>
              <a:t> для навигации</a:t>
            </a:r>
            <a:endParaRPr lang="en-US" dirty="0" smtClean="0"/>
          </a:p>
          <a:p>
            <a:pPr lvl="1"/>
            <a:r>
              <a:rPr lang="en-US" dirty="0" smtClean="0"/>
              <a:t>Lazy Loading </a:t>
            </a:r>
            <a:r>
              <a:rPr lang="ru-RU" dirty="0" smtClean="0"/>
              <a:t>через строки</a:t>
            </a:r>
          </a:p>
          <a:p>
            <a:pPr marL="457200" lvl="1" indent="0">
              <a:buNone/>
            </a:pPr>
            <a:r>
              <a:rPr lang="ru-RU" dirty="0" smtClean="0"/>
              <a:t>    ...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простой и рабочий</a:t>
            </a:r>
          </a:p>
          <a:p>
            <a:pPr lvl="1"/>
            <a:r>
              <a:rPr lang="ru-RU" dirty="0" smtClean="0"/>
              <a:t>Нет абстрактных роутов, плохо ли?</a:t>
            </a:r>
            <a:endParaRPr lang="en-US" dirty="0" smtClean="0"/>
          </a:p>
          <a:p>
            <a:pPr lvl="1"/>
            <a:r>
              <a:rPr lang="ru-RU" dirty="0" smtClean="0"/>
              <a:t>Классная штука которая просто работает</a:t>
            </a:r>
            <a:r>
              <a:rPr lang="en-US" dirty="0" smtClean="0"/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97108" y="4395861"/>
            <a:ext cx="5162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`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/sub-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/:id'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и переиспользование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dirty="0" smtClean="0"/>
              <a:t>компоненты – классы</a:t>
            </a:r>
          </a:p>
          <a:p>
            <a:pPr marL="0" indent="0">
              <a:buNone/>
            </a:pPr>
            <a:r>
              <a:rPr lang="ru-RU" b="1" dirty="0" smtClean="0"/>
              <a:t>НО</a:t>
            </a:r>
            <a:r>
              <a:rPr lang="ru-RU" dirty="0" smtClean="0"/>
              <a:t> сложно использоваать фишки </a:t>
            </a:r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абстрактные классы, области видимости (</a:t>
            </a:r>
            <a:r>
              <a:rPr lang="en-US" dirty="0" smtClean="0"/>
              <a:t>DI, </a:t>
            </a:r>
            <a:r>
              <a:rPr lang="ru-RU" dirty="0" smtClean="0"/>
              <a:t>проблемы с </a:t>
            </a:r>
            <a:r>
              <a:rPr lang="en-US" dirty="0" smtClean="0"/>
              <a:t>AOT</a:t>
            </a:r>
            <a:r>
              <a:rPr lang="ru-RU" dirty="0" smtClean="0"/>
              <a:t>)</a:t>
            </a:r>
            <a:r>
              <a:rPr lang="en-US" dirty="0" smtClean="0"/>
              <a:t>, …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 </a:t>
            </a:r>
            <a:r>
              <a:rPr lang="en-US" dirty="0" err="1" smtClean="0"/>
              <a:t>Vue</a:t>
            </a:r>
            <a:r>
              <a:rPr lang="en-US" dirty="0" smtClean="0"/>
              <a:t> -</a:t>
            </a:r>
            <a:r>
              <a:rPr lang="ru-RU" dirty="0" smtClean="0"/>
              <a:t> объект</a:t>
            </a:r>
            <a:r>
              <a:rPr lang="ru-RU" dirty="0"/>
              <a:t>ы</a:t>
            </a:r>
            <a:r>
              <a:rPr lang="ru-RU" dirty="0" smtClean="0"/>
              <a:t> –просто работать и расширять</a:t>
            </a:r>
            <a:r>
              <a:rPr lang="en-US" dirty="0" smtClean="0"/>
              <a:t>/</a:t>
            </a:r>
            <a:r>
              <a:rPr lang="ru-RU" dirty="0" smtClean="0"/>
              <a:t>рефакторить</a:t>
            </a:r>
          </a:p>
          <a:p>
            <a:pPr marL="0" indent="0">
              <a:buNone/>
            </a:pPr>
            <a:r>
              <a:rPr lang="ru-RU" dirty="0" smtClean="0"/>
              <a:t>Для переиспользования кода есть </a:t>
            </a:r>
            <a:r>
              <a:rPr lang="en-US" dirty="0" err="1" smtClean="0"/>
              <a:t>Mixin</a:t>
            </a:r>
            <a:r>
              <a:rPr lang="en-US" dirty="0" smtClean="0"/>
              <a:t>’</a:t>
            </a:r>
            <a:r>
              <a:rPr lang="ru-RU" dirty="0" smtClean="0"/>
              <a:t>ы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Plugin’</a:t>
            </a:r>
            <a:r>
              <a:rPr lang="ru-RU" dirty="0" smtClean="0"/>
              <a:t>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667" cy="4351338"/>
          </a:xfrm>
        </p:spPr>
        <p:txBody>
          <a:bodyPr/>
          <a:lstStyle/>
          <a:p>
            <a:r>
              <a:rPr lang="ru-RU" dirty="0" smtClean="0"/>
              <a:t>Быстрые и простые в </a:t>
            </a:r>
            <a:r>
              <a:rPr lang="en-US" dirty="0" err="1" smtClean="0"/>
              <a:t>Vue</a:t>
            </a:r>
            <a:endParaRPr lang="en-US" dirty="0" smtClean="0"/>
          </a:p>
          <a:p>
            <a:r>
              <a:rPr lang="ru-RU" b="1" dirty="0" smtClean="0"/>
              <a:t>Огмроный</a:t>
            </a:r>
            <a:r>
              <a:rPr lang="ru-RU" dirty="0" smtClean="0"/>
              <a:t> выбор – </a:t>
            </a:r>
            <a:r>
              <a:rPr lang="en-US" dirty="0" smtClean="0"/>
              <a:t>Element</a:t>
            </a:r>
            <a:r>
              <a:rPr lang="ru-RU" dirty="0" smtClean="0"/>
              <a:t>, </a:t>
            </a:r>
            <a:r>
              <a:rPr lang="en-US" dirty="0" err="1" smtClean="0"/>
              <a:t>Vuetify</a:t>
            </a:r>
            <a:r>
              <a:rPr lang="en-US" dirty="0" smtClean="0"/>
              <a:t>, Quasar, </a:t>
            </a:r>
            <a:r>
              <a:rPr lang="en-US" dirty="0" err="1" smtClean="0"/>
              <a:t>Vue</a:t>
            </a:r>
            <a:r>
              <a:rPr lang="en-US" dirty="0" smtClean="0"/>
              <a:t>-Material, Muse, iView, </a:t>
            </a:r>
            <a:r>
              <a:rPr lang="en-US" dirty="0" err="1" smtClean="0"/>
              <a:t>etc</a:t>
            </a:r>
            <a:r>
              <a:rPr lang="en-US" dirty="0" smtClean="0"/>
              <a:t> etc.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Сложные и не всегда </a:t>
            </a:r>
          </a:p>
          <a:p>
            <a:pPr marL="0" indent="0">
              <a:buNone/>
            </a:pPr>
            <a:r>
              <a:rPr lang="ru-RU" dirty="0" smtClean="0"/>
              <a:t>быстрые в </a:t>
            </a:r>
            <a:r>
              <a:rPr lang="en-US" dirty="0" smtClean="0"/>
              <a:t>Angular</a:t>
            </a:r>
            <a:r>
              <a:rPr lang="ru-RU" dirty="0" smtClean="0"/>
              <a:t> </a:t>
            </a:r>
          </a:p>
          <a:p>
            <a:r>
              <a:rPr lang="ru-RU" dirty="0" smtClean="0"/>
              <a:t>Мало – материал, кларити</a:t>
            </a:r>
            <a:endParaRPr lang="ru-RU" dirty="0"/>
          </a:p>
        </p:txBody>
      </p:sp>
      <p:pic>
        <p:nvPicPr>
          <p:cNvPr id="3074" name="Picture 2" descr="https://cdn-images-1.medium.com/max/1600/0*DRA9itfCpIY3Hi-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42" y="1690688"/>
            <a:ext cx="4865158" cy="128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3855666"/>
            <a:ext cx="43719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326" y="3708028"/>
            <a:ext cx="2114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Реальный </a:t>
            </a:r>
            <a:r>
              <a:rPr lang="ru-RU" sz="8000" dirty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опыт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СЛИШКОМ МНОГО СВОБОДЫ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Множество способов делать одно и то же</a:t>
            </a:r>
            <a:endParaRPr lang="en-US" dirty="0" smtClean="0"/>
          </a:p>
          <a:p>
            <a:pPr lvl="1"/>
            <a:r>
              <a:rPr lang="ru-RU" dirty="0" smtClean="0"/>
              <a:t>Объявление компонентов, в т.ч. глобальные</a:t>
            </a:r>
          </a:p>
          <a:p>
            <a:pPr lvl="1"/>
            <a:r>
              <a:rPr lang="ru-RU" dirty="0" smtClean="0"/>
              <a:t>Примеси, </a:t>
            </a:r>
            <a:r>
              <a:rPr lang="ru-RU" dirty="0"/>
              <a:t>в т.ч. </a:t>
            </a:r>
            <a:r>
              <a:rPr lang="ru-RU" dirty="0" smtClean="0"/>
              <a:t>глобальные</a:t>
            </a:r>
          </a:p>
          <a:p>
            <a:pPr lvl="1"/>
            <a:r>
              <a:rPr lang="en-US" dirty="0" smtClean="0"/>
              <a:t>Plugin’</a:t>
            </a:r>
            <a:r>
              <a:rPr lang="ru-RU" dirty="0" smtClean="0"/>
              <a:t>ы</a:t>
            </a:r>
          </a:p>
          <a:p>
            <a:pPr marL="457200" lvl="1" indent="0">
              <a:buNone/>
            </a:pPr>
            <a:r>
              <a:rPr lang="ru-RU" dirty="0" smtClean="0"/>
              <a:t>    ...</a:t>
            </a:r>
            <a:endParaRPr lang="en-US" dirty="0" smtClean="0"/>
          </a:p>
          <a:p>
            <a:r>
              <a:rPr lang="ru-RU" dirty="0" smtClean="0"/>
              <a:t>Сложно заставить людей не использовать </a:t>
            </a:r>
            <a:r>
              <a:rPr lang="en-US" dirty="0" smtClean="0"/>
              <a:t>data()</a:t>
            </a:r>
            <a:r>
              <a:rPr lang="ru-RU" dirty="0"/>
              <a:t> </a:t>
            </a:r>
            <a:r>
              <a:rPr lang="ru-RU" dirty="0" smtClean="0"/>
              <a:t>вместо </a:t>
            </a:r>
            <a:r>
              <a:rPr lang="en-US" dirty="0" smtClean="0"/>
              <a:t>state</a:t>
            </a:r>
            <a:endParaRPr lang="ru-RU" dirty="0" smtClean="0"/>
          </a:p>
          <a:p>
            <a:r>
              <a:rPr lang="ru-RU" dirty="0" smtClean="0"/>
              <a:t>Нет четких паттернов для </a:t>
            </a:r>
            <a:r>
              <a:rPr lang="en-US" dirty="0" smtClean="0"/>
              <a:t>“</a:t>
            </a:r>
            <a:r>
              <a:rPr lang="ru-RU" dirty="0" smtClean="0"/>
              <a:t>сервисов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200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крут, но его надо уметь готовить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Angular – TS = </a:t>
            </a:r>
            <a:r>
              <a:rPr lang="ru-RU" dirty="0" smtClean="0"/>
              <a:t>тонны абстракци</a:t>
            </a:r>
            <a:r>
              <a:rPr lang="ru-RU" dirty="0"/>
              <a:t>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–TS = </a:t>
            </a:r>
            <a:r>
              <a:rPr lang="ru-RU" dirty="0" smtClean="0"/>
              <a:t>расширение возможностей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1026" name="Picture 2" descr="http://lurkmore.so/images/e/e0/Doing_it_wrong_dual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84" y="1690688"/>
            <a:ext cx="5079818" cy="40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 и не приняли мой </a:t>
            </a:r>
            <a:r>
              <a:rPr lang="en-US" dirty="0" smtClean="0"/>
              <a:t>Pull Request =(((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Два разных подхода к использованию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 нравтся </a:t>
            </a:r>
            <a:r>
              <a:rPr lang="en-US" dirty="0" smtClean="0"/>
              <a:t>class-component, </a:t>
            </a:r>
            <a:r>
              <a:rPr lang="ru-RU" dirty="0" smtClean="0"/>
              <a:t>мы используем </a:t>
            </a:r>
            <a:r>
              <a:rPr lang="en-US" dirty="0" err="1" smtClean="0"/>
              <a:t>Vue.extend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У </a:t>
            </a:r>
            <a:r>
              <a:rPr lang="en-US" dirty="0" smtClean="0"/>
              <a:t>class-component </a:t>
            </a:r>
            <a:r>
              <a:rPr lang="ru-RU" dirty="0" smtClean="0">
                <a:hlinkClick r:id="rId2"/>
              </a:rPr>
              <a:t>свои хитрости</a:t>
            </a:r>
            <a:r>
              <a:rPr lang="en-US" dirty="0" smtClean="0">
                <a:hlinkClick r:id="rId2"/>
              </a:rPr>
              <a:t> /</a:t>
            </a:r>
            <a:r>
              <a:rPr lang="ru-RU" dirty="0" smtClean="0">
                <a:hlinkClick r:id="rId2"/>
              </a:rPr>
              <a:t> недостатки</a:t>
            </a:r>
            <a:endParaRPr lang="en-US" dirty="0" smtClean="0"/>
          </a:p>
          <a:p>
            <a:pPr lvl="1"/>
            <a:r>
              <a:rPr lang="ru-RU" dirty="0" smtClean="0"/>
              <a:t>Хочется меньше уходить от </a:t>
            </a:r>
            <a:r>
              <a:rPr lang="en-US" dirty="0" smtClean="0"/>
              <a:t>ES6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компонентов</a:t>
            </a:r>
          </a:p>
          <a:p>
            <a:pPr lvl="1"/>
            <a:r>
              <a:rPr lang="ru-RU" dirty="0" smtClean="0"/>
              <a:t>Хочется чтобы команда понимала как работает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без </a:t>
            </a:r>
            <a:r>
              <a:rPr lang="en-US" dirty="0" err="1" smtClean="0"/>
              <a:t>TypeScript</a:t>
            </a:r>
            <a:endParaRPr lang="ru-RU" dirty="0" smtClean="0"/>
          </a:p>
          <a:p>
            <a:pPr marL="914400" lvl="2" indent="0">
              <a:buNone/>
            </a:pPr>
            <a:r>
              <a:rPr lang="ru-RU" i="1" dirty="0" smtClean="0"/>
              <a:t>Особенно после </a:t>
            </a:r>
            <a:r>
              <a:rPr lang="en-US" i="1" dirty="0" smtClean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0780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Tslint</a:t>
            </a:r>
            <a:r>
              <a:rPr lang="en-US" dirty="0" smtClean="0"/>
              <a:t> </a:t>
            </a:r>
            <a:r>
              <a:rPr lang="ru-RU" dirty="0" smtClean="0"/>
              <a:t>плохо работает с </a:t>
            </a:r>
            <a:r>
              <a:rPr lang="en-US" dirty="0" err="1" smtClean="0"/>
              <a:t>Vue</a:t>
            </a:r>
            <a:r>
              <a:rPr lang="ru-RU" dirty="0" smtClean="0"/>
              <a:t> </a:t>
            </a:r>
            <a:endParaRPr lang="ru-RU" dirty="0"/>
          </a:p>
          <a:p>
            <a:r>
              <a:rPr lang="en-US" dirty="0" err="1" smtClean="0"/>
              <a:t>Eslint</a:t>
            </a:r>
            <a:r>
              <a:rPr lang="ru-RU" dirty="0" smtClean="0"/>
              <a:t> для </a:t>
            </a:r>
            <a:r>
              <a:rPr lang="en-US" dirty="0" smtClean="0"/>
              <a:t>TS </a:t>
            </a:r>
            <a:r>
              <a:rPr lang="ru-RU" dirty="0" smtClean="0"/>
              <a:t>еще не супер, непонятные ошибки</a:t>
            </a:r>
          </a:p>
          <a:p>
            <a:r>
              <a:rPr lang="en-US" dirty="0" err="1" smtClean="0"/>
              <a:t>Vuex</a:t>
            </a:r>
            <a:r>
              <a:rPr lang="en-US" dirty="0" smtClean="0"/>
              <a:t> </a:t>
            </a:r>
            <a:r>
              <a:rPr lang="en-US" dirty="0"/>
              <a:t>store</a:t>
            </a:r>
            <a:r>
              <a:rPr lang="ru-RU" dirty="0"/>
              <a:t> не типизирован снаружи </a:t>
            </a:r>
            <a:endParaRPr lang="ru-RU" dirty="0" smtClean="0"/>
          </a:p>
          <a:p>
            <a:r>
              <a:rPr lang="en-US" dirty="0" err="1" smtClean="0"/>
              <a:t>Vue.extend</a:t>
            </a:r>
            <a:r>
              <a:rPr lang="en-US" dirty="0" smtClean="0"/>
              <a:t>()</a:t>
            </a:r>
            <a:r>
              <a:rPr lang="ru-RU" dirty="0" smtClean="0"/>
              <a:t> имеет свои минусы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Нельзя использовать как класс  ,          приватные методы и тд.</a:t>
            </a:r>
          </a:p>
          <a:p>
            <a:pPr lvl="1"/>
            <a:r>
              <a:rPr lang="ru-RU" dirty="0" smtClean="0">
                <a:hlinkClick r:id="rId2"/>
              </a:rPr>
              <a:t>Боль</a:t>
            </a:r>
            <a:r>
              <a:rPr lang="en-US" dirty="0" smtClean="0">
                <a:hlinkClick r:id="rId2"/>
              </a:rPr>
              <a:t> c </a:t>
            </a:r>
            <a:r>
              <a:rPr lang="en-US" dirty="0" err="1" smtClean="0">
                <a:hlinkClick r:id="rId2"/>
              </a:rPr>
              <a:t>Vuex</a:t>
            </a:r>
            <a:r>
              <a:rPr lang="ru-RU" dirty="0" smtClean="0">
                <a:hlinkClick r:id="rId2"/>
              </a:rPr>
              <a:t>  </a:t>
            </a:r>
            <a:r>
              <a:rPr lang="en-US" dirty="0" smtClean="0">
                <a:hlinkClick r:id="rId2"/>
              </a:rPr>
              <a:t>…</a:t>
            </a:r>
            <a:r>
              <a:rPr lang="en-US" dirty="0" err="1" smtClean="0">
                <a:hlinkClick r:id="rId2"/>
              </a:rPr>
              <a:t>mapWhatever</a:t>
            </a:r>
            <a:r>
              <a:rPr lang="en-US" dirty="0" smtClean="0">
                <a:hlinkClick r:id="rId2"/>
              </a:rPr>
              <a:t>()</a:t>
            </a:r>
            <a:endParaRPr lang="ru-RU" dirty="0" smtClean="0"/>
          </a:p>
          <a:p>
            <a:pPr lvl="1"/>
            <a:r>
              <a:rPr lang="ru-RU" dirty="0" smtClean="0"/>
              <a:t>Типизация </a:t>
            </a:r>
            <a:r>
              <a:rPr lang="en-US" dirty="0" smtClean="0"/>
              <a:t>data() </a:t>
            </a:r>
            <a:r>
              <a:rPr lang="ru-RU" dirty="0" smtClean="0"/>
              <a:t>неудобна</a:t>
            </a:r>
            <a:endParaRPr lang="en-US" dirty="0" smtClean="0"/>
          </a:p>
          <a:p>
            <a:pPr lvl="1"/>
            <a:r>
              <a:rPr lang="ru-RU" dirty="0" smtClean="0"/>
              <a:t>Типизация </a:t>
            </a:r>
            <a:r>
              <a:rPr lang="en-US" dirty="0" smtClean="0"/>
              <a:t>props</a:t>
            </a:r>
            <a:r>
              <a:rPr lang="ru-RU" dirty="0" smtClean="0"/>
              <a:t> практически невозможна</a:t>
            </a:r>
            <a:endParaRPr lang="en-US" dirty="0" smtClean="0"/>
          </a:p>
        </p:txBody>
      </p:sp>
      <p:pic>
        <p:nvPicPr>
          <p:cNvPr id="4098" name="Picture 2" descr="ÐÐ°ÑÑÐ¸Ð½ÐºÐ¸ Ð¿Ð¾ Ð·Ð°Ð¿ÑÐ¾ÑÑ captain 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30" y="3709621"/>
            <a:ext cx="672409" cy="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с </a:t>
            </a:r>
            <a:r>
              <a:rPr lang="en-US" dirty="0" err="1" smtClean="0"/>
              <a:t>Vuex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Проблема не только </a:t>
            </a:r>
            <a:r>
              <a:rPr lang="en-US" dirty="0" err="1" smtClean="0"/>
              <a:t>Vuex</a:t>
            </a:r>
            <a:r>
              <a:rPr lang="ru-RU" dirty="0" smtClean="0"/>
              <a:t> а почти любого </a:t>
            </a:r>
            <a:r>
              <a:rPr lang="en-US" dirty="0" smtClean="0"/>
              <a:t>State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046" y="3052494"/>
            <a:ext cx="641643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mapState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state =&gt; state.obj.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updateMessage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'updateMessage'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1477" y="3052494"/>
            <a:ext cx="55176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.obj.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'updateMessage'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41477" y="2592387"/>
            <a:ext cx="39780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523" y="2592387"/>
            <a:ext cx="579510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@input=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updateMessage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Короткий рекап статьи по Ангуляру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igogrek/how-i-stopped-loving-angular-c2935f7378c4</a:t>
            </a:r>
            <a:r>
              <a:rPr lang="ru-RU" dirty="0" smtClean="0"/>
              <a:t> </a:t>
            </a:r>
          </a:p>
          <a:p>
            <a:r>
              <a:rPr lang="ru-RU" dirty="0" smtClean="0"/>
              <a:t>Ужасный роутер</a:t>
            </a:r>
          </a:p>
          <a:p>
            <a:r>
              <a:rPr lang="ru-RU" dirty="0" smtClean="0"/>
              <a:t>Тяжеловесное и бесполезное </a:t>
            </a:r>
            <a:r>
              <a:rPr lang="en-US" dirty="0" smtClean="0"/>
              <a:t>Dependency Injection</a:t>
            </a:r>
            <a:r>
              <a:rPr lang="ru-RU" dirty="0" smtClean="0"/>
              <a:t>, модули</a:t>
            </a:r>
            <a:endParaRPr lang="en-US" dirty="0" smtClean="0"/>
          </a:p>
          <a:p>
            <a:r>
              <a:rPr lang="ru-RU" dirty="0" smtClean="0"/>
              <a:t>Тонны лишних абстракций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1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 </a:t>
            </a:r>
            <a:r>
              <a:rPr lang="en-US" dirty="0" err="1"/>
              <a:t>Vuex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Беда с </a:t>
            </a:r>
            <a:r>
              <a:rPr lang="en-US" dirty="0" err="1" smtClean="0"/>
              <a:t>mapGetters</a:t>
            </a:r>
            <a:r>
              <a:rPr lang="en-US" dirty="0" smtClean="0"/>
              <a:t>, </a:t>
            </a:r>
            <a:r>
              <a:rPr lang="ru-RU" dirty="0" smtClean="0"/>
              <a:t>мы решили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035" y="2437423"/>
            <a:ext cx="87659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mapTwoWay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&lt;T&gt;(getter: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mutation: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Vue): T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$store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getters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[getter];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Vue, value: T)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$store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(mutation, value);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6098" y="5768717"/>
            <a:ext cx="1109980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Util.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mapTwoWay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&lt;IDatasetExtra[]&gt;(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STRING_TAGS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UPDATE_STRING_TAGS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25359" y="6191551"/>
            <a:ext cx="28623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stringTags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59569" y="4931508"/>
            <a:ext cx="621302" cy="601711"/>
          </a:xfrm>
          <a:prstGeom prst="downArrow">
            <a:avLst>
              <a:gd name="adj1" fmla="val 50000"/>
              <a:gd name="adj2" fmla="val 48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 форм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93" y="1849072"/>
            <a:ext cx="503896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 коробки </a:t>
            </a:r>
            <a:r>
              <a:rPr lang="en-US" dirty="0" smtClean="0"/>
              <a:t>- </a:t>
            </a:r>
            <a:r>
              <a:rPr lang="ru-RU" dirty="0" smtClean="0"/>
              <a:t>нет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smtClean="0"/>
              <a:t>хожий механизм с </a:t>
            </a:r>
            <a:r>
              <a:rPr lang="en-US" dirty="0" smtClean="0"/>
              <a:t>template-driven form </a:t>
            </a:r>
            <a:r>
              <a:rPr lang="ru-RU" dirty="0" smtClean="0"/>
              <a:t>в </a:t>
            </a:r>
            <a:r>
              <a:rPr lang="en-US" dirty="0" smtClean="0"/>
              <a:t>Angular - </a:t>
            </a:r>
            <a:r>
              <a:rPr lang="en-US" b="1" dirty="0" err="1" smtClean="0"/>
              <a:t>vee</a:t>
            </a:r>
            <a:r>
              <a:rPr lang="en-US" b="1" dirty="0" smtClean="0"/>
              <a:t>-validate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Vuelidate</a:t>
            </a:r>
            <a:r>
              <a:rPr lang="en-US" dirty="0" smtClean="0"/>
              <a:t> </a:t>
            </a:r>
            <a:r>
              <a:rPr lang="ru-RU" dirty="0" smtClean="0"/>
              <a:t>супер!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83064" y="2407758"/>
            <a:ext cx="523009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v-validate=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'required|email'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83064" y="3146422"/>
            <a:ext cx="64229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v-model=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@input=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$v.name.$touch()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769032" y="3515754"/>
            <a:ext cx="642296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'vuelidate/lib/validators'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default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validations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фишка</a:t>
            </a:r>
            <a:r>
              <a:rPr lang="en-US" dirty="0" smtClean="0"/>
              <a:t>/</a:t>
            </a:r>
            <a:r>
              <a:rPr lang="ru-RU" dirty="0" smtClean="0"/>
              <a:t>проблема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библиотека, нет из коробки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ru-RU" dirty="0" smtClean="0"/>
              <a:t>Валидации</a:t>
            </a:r>
            <a:endParaRPr lang="en-US" dirty="0" smtClean="0"/>
          </a:p>
          <a:p>
            <a:pPr lvl="1"/>
            <a:r>
              <a:rPr lang="en-US" dirty="0" smtClean="0"/>
              <a:t>i18n</a:t>
            </a:r>
          </a:p>
          <a:p>
            <a:pPr lvl="1"/>
            <a:r>
              <a:rPr lang="en-US" dirty="0" smtClean="0"/>
              <a:t>..?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Официальные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этом есть такие крутые встроенные штуки как</a:t>
            </a:r>
            <a:r>
              <a:rPr lang="en-US" dirty="0"/>
              <a:t> </a:t>
            </a:r>
            <a:r>
              <a:rPr lang="en-US" b="1" dirty="0" smtClean="0"/>
              <a:t>Animation </a:t>
            </a:r>
            <a:r>
              <a:rPr lang="en-US" dirty="0" smtClean="0"/>
              <a:t>???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87" y="4857138"/>
            <a:ext cx="195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Nightwatch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e2e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 коробки выбор между </a:t>
            </a:r>
            <a:r>
              <a:rPr lang="en-US" dirty="0" err="1" smtClean="0"/>
              <a:t>Nightwatch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Cypress</a:t>
            </a:r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en-US" dirty="0" err="1"/>
              <a:t>Nightwatch</a:t>
            </a:r>
            <a:r>
              <a:rPr lang="en-US" dirty="0"/>
              <a:t> </a:t>
            </a:r>
            <a:r>
              <a:rPr lang="ru-RU" dirty="0" smtClean="0"/>
              <a:t>проблема с </a:t>
            </a:r>
            <a:r>
              <a:rPr lang="en-US" dirty="0" smtClean="0"/>
              <a:t>URL’</a:t>
            </a:r>
            <a:r>
              <a:rPr lang="ru-RU" dirty="0" smtClean="0"/>
              <a:t>ами содердащими хеши</a:t>
            </a:r>
          </a:p>
          <a:p>
            <a:pPr marL="0" indent="0">
              <a:buNone/>
            </a:pPr>
            <a:r>
              <a:rPr lang="ru-RU" dirty="0" smtClean="0"/>
              <a:t>Решение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3430" y="3743738"/>
            <a:ext cx="9772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'data:,'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client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globals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devServerURL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`/#/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hashed-</a:t>
            </a:r>
            <a:r>
              <a:rPr kumimoji="0" lang="en-US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Выводы</a:t>
            </a:r>
            <a:endParaRPr lang="ru-RU" sz="8000" dirty="0">
              <a:solidFill>
                <a:srgbClr val="E20074"/>
              </a:solidFill>
              <a:latin typeface="TeleGrotesk Headline Ultra" pitchFamily="2" charset="0"/>
              <a:cs typeface="TeleGrotesk Headline Ultr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разработки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Куча лишнего </a:t>
            </a:r>
            <a:r>
              <a:rPr lang="en-US" dirty="0" smtClean="0"/>
              <a:t>boilerplate </a:t>
            </a:r>
            <a:r>
              <a:rPr lang="ru-RU" dirty="0" smtClean="0"/>
              <a:t>в </a:t>
            </a:r>
            <a:r>
              <a:rPr lang="en-US" dirty="0" smtClean="0"/>
              <a:t>Angular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долго и медленно</a:t>
            </a:r>
            <a:endParaRPr lang="ru-RU" dirty="0"/>
          </a:p>
          <a:p>
            <a:pPr marL="0" indent="0" algn="ctr">
              <a:buNone/>
            </a:pPr>
            <a:r>
              <a:rPr lang="en-US" b="1" dirty="0" smtClean="0"/>
              <a:t>VS</a:t>
            </a:r>
            <a:endParaRPr lang="ru-RU" b="1" dirty="0" smtClean="0"/>
          </a:p>
          <a:p>
            <a:pPr marL="0" indent="0" algn="ctr">
              <a:buNone/>
            </a:pPr>
            <a:r>
              <a:rPr lang="ru-RU" dirty="0" smtClean="0"/>
              <a:t>Минимализм в </a:t>
            </a:r>
            <a:r>
              <a:rPr lang="en-US" dirty="0" err="1" smtClean="0"/>
              <a:t>Vue</a:t>
            </a:r>
            <a:r>
              <a:rPr lang="ru-RU" dirty="0"/>
              <a:t> </a:t>
            </a:r>
            <a:r>
              <a:rPr lang="ru-RU" dirty="0" smtClean="0"/>
              <a:t>– быстро и просто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Гигантское комьюнити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5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</a:t>
            </a:r>
            <a:r>
              <a:rPr lang="en-US" dirty="0"/>
              <a:t> </a:t>
            </a:r>
            <a:r>
              <a:rPr lang="ru-RU" dirty="0" smtClean="0"/>
              <a:t>крутой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b="1" dirty="0" smtClean="0"/>
              <a:t>VS</a:t>
            </a:r>
          </a:p>
          <a:p>
            <a:r>
              <a:rPr lang="en-US" dirty="0" err="1" smtClean="0"/>
              <a:t>Weex</a:t>
            </a:r>
            <a:r>
              <a:rPr lang="en-US" dirty="0" smtClean="0"/>
              <a:t> </a:t>
            </a:r>
            <a:r>
              <a:rPr lang="ru-RU" dirty="0" smtClean="0"/>
              <a:t>пока еще развивается</a:t>
            </a:r>
            <a:endParaRPr lang="en-US" dirty="0" smtClean="0"/>
          </a:p>
          <a:p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- </a:t>
            </a:r>
            <a:r>
              <a:rPr lang="ru-RU" dirty="0" smtClean="0"/>
              <a:t>пока гораздо менее мощный тулсет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8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http://www.stefankrause.net/js-frameworks-benchmark7/table.html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60" y="2130312"/>
            <a:ext cx="3266816" cy="4425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167" y="2130312"/>
            <a:ext cx="3439131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Пару слов от более авторитетных товарищей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https://about.gitlab.com/2016/10/20/why-we-chose-vue/</a:t>
            </a:r>
            <a:endParaRPr lang="en-US" dirty="0" smtClean="0"/>
          </a:p>
          <a:p>
            <a:r>
              <a:rPr lang="en-US" dirty="0" err="1" smtClean="0"/>
              <a:t>CodeShip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https://blog.codeship.com/consider-vuejs-next-web-project/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Alibaba, Xiaomi - </a:t>
            </a:r>
            <a:r>
              <a:rPr lang="en-US" dirty="0" smtClean="0">
                <a:hlinkClick r:id="rId4"/>
              </a:rPr>
              <a:t>https://www.netguru.co/blog/13-top-companies-that-have-trusted-vue.js-examples-of-applications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740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Спасибо</a:t>
            </a:r>
            <a:r>
              <a:rPr lang="en-US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, </a:t>
            </a:r>
            <a:r>
              <a:rPr lang="ru-RU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вопросы</a:t>
            </a:r>
            <a:r>
              <a:rPr lang="en-US" sz="8000" dirty="0" smtClean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?</a:t>
            </a:r>
            <a:endParaRPr lang="ru-RU" sz="8000" dirty="0">
              <a:solidFill>
                <a:srgbClr val="E20074"/>
              </a:solidFill>
              <a:latin typeface="TeleGrotesk Headline Ultra" pitchFamily="2" charset="0"/>
              <a:cs typeface="TeleGrotesk Headline Ultr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Минин Игорь</a:t>
            </a:r>
            <a:r>
              <a:rPr lang="ru-RU" b="1" dirty="0" smtClean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chemeClr val="tx1"/>
                </a:solidFill>
              </a:rPr>
              <a:t> T-Systems,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2018</a:t>
            </a:r>
          </a:p>
          <a:p>
            <a:r>
              <a:rPr lang="en-US" dirty="0" smtClean="0">
                <a:hlinkClick r:id="rId2"/>
              </a:rPr>
              <a:t>igogrek@gmail.com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9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Оговорка по </a:t>
            </a:r>
            <a:r>
              <a:rPr lang="en-US" dirty="0" smtClean="0"/>
              <a:t>DI - </a:t>
            </a:r>
            <a:r>
              <a:rPr lang="ru-RU" dirty="0" smtClean="0"/>
              <a:t>Юнит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ru-RU" dirty="0" smtClean="0"/>
              <a:t>в </a:t>
            </a:r>
            <a:r>
              <a:rPr lang="en-US" dirty="0" smtClean="0"/>
              <a:t>Angular</a:t>
            </a:r>
            <a:r>
              <a:rPr lang="ru-RU" dirty="0" smtClean="0"/>
              <a:t> удобно для мокирования внешних зависомстей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Во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мен</a:t>
            </a:r>
            <a:r>
              <a:rPr lang="en-US" dirty="0" smtClean="0"/>
              <a:t>e</a:t>
            </a:r>
            <a:r>
              <a:rPr lang="ru-RU" dirty="0" smtClean="0"/>
              <a:t>е удобно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Пару слов о Реакте и почему не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1" y="1555663"/>
            <a:ext cx="11371811" cy="515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Все </a:t>
            </a:r>
            <a:r>
              <a:rPr lang="ru-RU" b="1" dirty="0" smtClean="0">
                <a:solidFill>
                  <a:srgbClr val="FF0000"/>
                </a:solidFill>
              </a:rPr>
              <a:t>ОЧЕНЬ</a:t>
            </a:r>
            <a:r>
              <a:rPr lang="ru-RU" b="1" dirty="0" smtClean="0"/>
              <a:t> субъективно</a:t>
            </a:r>
            <a:endParaRPr lang="en-US" b="1" dirty="0" smtClean="0"/>
          </a:p>
          <a:p>
            <a:r>
              <a:rPr lang="ru-RU" dirty="0" smtClean="0"/>
              <a:t>Реактивность во </a:t>
            </a:r>
            <a:r>
              <a:rPr lang="en-US" dirty="0" err="1" smtClean="0"/>
              <a:t>Vue</a:t>
            </a:r>
            <a:r>
              <a:rPr lang="ru-RU" dirty="0" smtClean="0"/>
              <a:t> просто работает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strike="sngStrike" dirty="0" smtClean="0"/>
              <a:t>иммутабельность</a:t>
            </a:r>
            <a:r>
              <a:rPr lang="ru-RU" dirty="0" smtClean="0"/>
              <a:t>, </a:t>
            </a:r>
            <a:r>
              <a:rPr lang="ru-RU" strike="sngStrike" dirty="0" smtClean="0"/>
              <a:t>чистые функции</a:t>
            </a:r>
            <a:endParaRPr lang="en-US" strike="sngStrike" dirty="0" smtClean="0"/>
          </a:p>
          <a:p>
            <a:r>
              <a:rPr lang="ru-RU" dirty="0" smtClean="0"/>
              <a:t>Концепция крутая, </a:t>
            </a:r>
            <a:r>
              <a:rPr lang="ru-RU" dirty="0"/>
              <a:t>но </a:t>
            </a:r>
            <a:r>
              <a:rPr lang="ru-RU" dirty="0" smtClean="0"/>
              <a:t>многословная - долго</a:t>
            </a:r>
            <a:r>
              <a:rPr lang="en-US" dirty="0" smtClean="0"/>
              <a:t>/</a:t>
            </a:r>
            <a:r>
              <a:rPr lang="ru-RU" dirty="0" smtClean="0"/>
              <a:t>дорого</a:t>
            </a:r>
            <a:endParaRPr lang="en-US" strike="sngStrike" dirty="0"/>
          </a:p>
          <a:p>
            <a:r>
              <a:rPr lang="en-US" dirty="0" smtClean="0"/>
              <a:t>JSX </a:t>
            </a:r>
            <a:r>
              <a:rPr lang="ru-RU" dirty="0" smtClean="0"/>
              <a:t>плох</a:t>
            </a:r>
          </a:p>
          <a:p>
            <a:pPr lvl="1"/>
            <a:r>
              <a:rPr lang="ru-RU" dirty="0" smtClean="0"/>
              <a:t>Медленная миграция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дизайнерам плохо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реждевременная модулизация </a:t>
            </a:r>
            <a:r>
              <a:rPr lang="en-US" dirty="0" smtClean="0"/>
              <a:t>VS </a:t>
            </a:r>
            <a:r>
              <a:rPr lang="ru-RU" dirty="0" smtClean="0"/>
              <a:t>шаблон в </a:t>
            </a:r>
            <a:r>
              <a:rPr lang="en-US" dirty="0" smtClean="0"/>
              <a:t>Angular/</a:t>
            </a:r>
            <a:r>
              <a:rPr lang="en-US" dirty="0" err="1" smtClean="0"/>
              <a:t>Vue</a:t>
            </a:r>
            <a:r>
              <a:rPr lang="en-US" dirty="0" smtClean="0"/>
              <a:t> – </a:t>
            </a:r>
            <a:r>
              <a:rPr lang="ru-RU" dirty="0" smtClean="0"/>
              <a:t>выносишь по необходимости</a:t>
            </a:r>
          </a:p>
          <a:p>
            <a:pPr lvl="1"/>
            <a:r>
              <a:rPr lang="ru-RU" dirty="0" smtClean="0">
                <a:hlinkClick r:id="rId2"/>
              </a:rPr>
              <a:t>Кондиш</a:t>
            </a:r>
            <a:r>
              <a:rPr lang="en-US" dirty="0" smtClean="0">
                <a:hlinkClick r:id="rId2"/>
              </a:rPr>
              <a:t>e</a:t>
            </a:r>
            <a:r>
              <a:rPr lang="ru-RU" dirty="0" smtClean="0">
                <a:hlinkClick r:id="rId2"/>
              </a:rPr>
              <a:t>ны</a:t>
            </a:r>
            <a:r>
              <a:rPr lang="en-US" dirty="0" smtClean="0">
                <a:hlinkClick r:id="rId2"/>
              </a:rPr>
              <a:t> =</a:t>
            </a:r>
            <a:r>
              <a:rPr lang="ru-RU" dirty="0" smtClean="0">
                <a:hlinkClick r:id="rId2"/>
              </a:rPr>
              <a:t> боль </a:t>
            </a:r>
            <a:endParaRPr lang="en-US" dirty="0" smtClean="0"/>
          </a:p>
          <a:p>
            <a:r>
              <a:rPr lang="ru-RU" dirty="0" smtClean="0"/>
              <a:t>Формы адовые – смотри далее</a:t>
            </a:r>
          </a:p>
          <a:p>
            <a:r>
              <a:rPr lang="ru-RU" dirty="0"/>
              <a:t>с</a:t>
            </a:r>
            <a:r>
              <a:rPr lang="en-US" dirty="0" err="1" smtClean="0"/>
              <a:t>reate</a:t>
            </a:r>
            <a:r>
              <a:rPr lang="en-US" dirty="0" smtClean="0"/>
              <a:t>-react-app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4" name="Picture 2" descr="ÐÐ°ÑÑÐ¸Ð½ÐºÐ¸ Ð¿Ð¾ Ð·Ð°Ð¿ÑÐ¾ÑÑ Ð¿ÑÑ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75" y="5298795"/>
            <a:ext cx="1200587" cy="15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E20074"/>
                </a:solidFill>
                <a:latin typeface="TeleGrotesk Headline Ultra" pitchFamily="2" charset="0"/>
                <a:cs typeface="TeleGrotesk Headline Ultra" pitchFamily="2" charset="0"/>
              </a:rPr>
              <a:t>Отличия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Angular </a:t>
            </a:r>
            <a:r>
              <a:rPr lang="ru-RU" dirty="0" smtClean="0"/>
              <a:t>кривая и непонятная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Banana in a box</a:t>
            </a:r>
          </a:p>
          <a:p>
            <a:pPr marL="457200" lvl="1" indent="0">
              <a:buNone/>
            </a:pPr>
            <a:endParaRPr lang="ru-RU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простая и доходчивая</a:t>
            </a:r>
          </a:p>
          <a:p>
            <a:pPr marL="457200" lvl="1" indent="0">
              <a:buNone/>
            </a:pPr>
            <a:r>
              <a:rPr lang="ru-RU" dirty="0" smtClean="0"/>
              <a:t>На </a:t>
            </a:r>
            <a:r>
              <a:rPr lang="ru-RU" b="1" dirty="0" smtClean="0"/>
              <a:t>6</a:t>
            </a:r>
            <a:r>
              <a:rPr lang="ru-RU" dirty="0" smtClean="0"/>
              <a:t> языках, хотя хватило бы и английской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0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Раньше я думал что </a:t>
            </a:r>
            <a:r>
              <a:rPr lang="en-US" dirty="0" smtClean="0"/>
              <a:t>Angular CLI </a:t>
            </a:r>
            <a:r>
              <a:rPr lang="ru-RU" dirty="0" smtClean="0"/>
              <a:t>крутое, но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Сложно кастомизировать</a:t>
            </a:r>
          </a:p>
          <a:p>
            <a:pPr lvl="1"/>
            <a:r>
              <a:rPr lang="ru-RU" dirty="0" smtClean="0"/>
              <a:t>Множество пакетов и неконсистентно работает с версиями</a:t>
            </a:r>
          </a:p>
          <a:p>
            <a:pPr lvl="1"/>
            <a:r>
              <a:rPr lang="ru-RU" dirty="0" smtClean="0"/>
              <a:t>Боль при апгрейде</a:t>
            </a:r>
            <a:endParaRPr lang="en-US" dirty="0" smtClean="0"/>
          </a:p>
          <a:p>
            <a:pPr lvl="1"/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CLI 3 – </a:t>
            </a:r>
            <a:r>
              <a:rPr lang="ru-RU" dirty="0" smtClean="0"/>
              <a:t>самое крутое </a:t>
            </a:r>
            <a:r>
              <a:rPr lang="en-US" dirty="0" smtClean="0"/>
              <a:t>CLI </a:t>
            </a:r>
            <a:r>
              <a:rPr lang="ru-RU" dirty="0" smtClean="0"/>
              <a:t>на сегодня</a:t>
            </a:r>
          </a:p>
          <a:p>
            <a:pPr lvl="1"/>
            <a:r>
              <a:rPr lang="ru-RU" dirty="0" smtClean="0"/>
              <a:t>Кастомизация</a:t>
            </a:r>
          </a:p>
          <a:p>
            <a:pPr lvl="1"/>
            <a:r>
              <a:rPr lang="ru-RU" dirty="0" smtClean="0"/>
              <a:t>Простота и гибкость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738" y="1761026"/>
            <a:ext cx="3838737" cy="1654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59" y="3949865"/>
            <a:ext cx="5493306" cy="24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Zone.js vs </a:t>
            </a:r>
            <a:r>
              <a:rPr lang="en-US" dirty="0" err="1" smtClean="0"/>
              <a:t>Vue</a:t>
            </a:r>
            <a:r>
              <a:rPr lang="en-US" dirty="0" smtClean="0"/>
              <a:t> Reactivity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1428"/>
            <a:ext cx="11107189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Angular - Zone.js </a:t>
            </a:r>
            <a:endParaRPr lang="ru-RU" dirty="0" smtClean="0"/>
          </a:p>
          <a:p>
            <a:pPr lvl="1"/>
            <a:r>
              <a:rPr lang="en-US" dirty="0" smtClean="0"/>
              <a:t>Monkey</a:t>
            </a:r>
            <a:r>
              <a:rPr lang="ru-RU" dirty="0" smtClean="0"/>
              <a:t>-патчит стандартные </a:t>
            </a:r>
            <a:r>
              <a:rPr lang="en-US" dirty="0" smtClean="0"/>
              <a:t>API </a:t>
            </a:r>
            <a:r>
              <a:rPr lang="ru-RU" dirty="0" smtClean="0"/>
              <a:t>для отслеживания</a:t>
            </a:r>
            <a:endParaRPr lang="en-US" dirty="0" smtClean="0"/>
          </a:p>
          <a:p>
            <a:pPr lvl="1"/>
            <a:r>
              <a:rPr lang="ru-RU" dirty="0" smtClean="0"/>
              <a:t>Сложности с нестандартными АПИ</a:t>
            </a:r>
          </a:p>
          <a:p>
            <a:pPr lvl="1"/>
            <a:r>
              <a:rPr lang="ru-RU" dirty="0" smtClean="0"/>
              <a:t>Ужасные стектрейсы</a:t>
            </a:r>
          </a:p>
          <a:p>
            <a:pPr lvl="1"/>
            <a:r>
              <a:rPr lang="ru-RU" dirty="0" smtClean="0"/>
              <a:t>Хак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не нужен </a:t>
            </a:r>
            <a:r>
              <a:rPr lang="en-US" dirty="0" smtClean="0"/>
              <a:t>Zone.js, </a:t>
            </a:r>
            <a:r>
              <a:rPr lang="ru-RU" dirty="0" smtClean="0"/>
              <a:t>отслеживание работатет благодаря</a:t>
            </a:r>
            <a:r>
              <a:rPr lang="en-US" dirty="0" smtClean="0"/>
              <a:t> Observer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ативный </a:t>
            </a:r>
            <a:r>
              <a:rPr lang="en-US" dirty="0" err="1" smtClean="0"/>
              <a:t>Object.defineProperty</a:t>
            </a:r>
            <a:endParaRPr lang="ru-RU" dirty="0" smtClean="0"/>
          </a:p>
          <a:p>
            <a:pPr lvl="1"/>
            <a:r>
              <a:rPr lang="ru-RU" dirty="0" smtClean="0"/>
              <a:t>Есть подводные камни, но они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описаны и легки для понимания</a:t>
            </a:r>
            <a:endParaRPr lang="en-US" dirty="0" smtClean="0"/>
          </a:p>
          <a:p>
            <a:pPr lvl="1"/>
            <a:r>
              <a:rPr lang="en-US" dirty="0" smtClean="0"/>
              <a:t>2.6 </a:t>
            </a:r>
            <a:r>
              <a:rPr lang="ru-RU" dirty="0" smtClean="0"/>
              <a:t>не будет их иметь – переход на </a:t>
            </a:r>
            <a:r>
              <a:rPr lang="en-US" dirty="0" smtClean="0"/>
              <a:t>Proxy</a:t>
            </a:r>
          </a:p>
          <a:p>
            <a:pPr lvl="1"/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4901114"/>
            <a:ext cx="5857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ru-RU" dirty="0" smtClean="0"/>
              <a:t> </a:t>
            </a:r>
            <a:r>
              <a:rPr lang="en-US" dirty="0" smtClean="0"/>
              <a:t>vs state </a:t>
            </a:r>
            <a:r>
              <a:rPr lang="en-US" dirty="0" err="1" smtClean="0"/>
              <a:t>MANAgement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555663"/>
            <a:ext cx="4650278" cy="48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Нужен ли </a:t>
            </a:r>
            <a:r>
              <a:rPr lang="en-US" dirty="0" err="1" smtClean="0"/>
              <a:t>RxJS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ru-RU" dirty="0" smtClean="0"/>
              <a:t>сть </a:t>
            </a:r>
            <a:r>
              <a:rPr lang="en-US" b="1" u="sng" dirty="0" err="1" smtClean="0">
                <a:hlinkClick r:id="rId2"/>
              </a:rPr>
              <a:t>vue-rx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ru-RU" dirty="0" smtClean="0"/>
              <a:t>сть </a:t>
            </a:r>
            <a:r>
              <a:rPr lang="en-US" dirty="0" err="1" smtClean="0"/>
              <a:t>Vuex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ru-RU" dirty="0" smtClean="0">
                <a:hlinkClick r:id="rId3"/>
              </a:rPr>
              <a:t>вагон</a:t>
            </a:r>
            <a:r>
              <a:rPr lang="ru-RU" dirty="0" smtClean="0"/>
              <a:t> альтернатив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30" y="1386934"/>
            <a:ext cx="7276123" cy="51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15B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eleGrotesk Headline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14239</TotalTime>
  <Words>826</Words>
  <Application>Microsoft Office PowerPoint</Application>
  <PresentationFormat>Widescreen</PresentationFormat>
  <Paragraphs>184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TeleGrotesk Headline</vt:lpstr>
      <vt:lpstr>TeleGrotesk Headline Ultra</vt:lpstr>
      <vt:lpstr>Tele-GroteskNor</vt:lpstr>
      <vt:lpstr>Office Theme</vt:lpstr>
      <vt:lpstr>think-cell Folie</vt:lpstr>
      <vt:lpstr>Как я начал любить Vue</vt:lpstr>
      <vt:lpstr>Короткий рекап статьи по Ангуляру</vt:lpstr>
      <vt:lpstr>Оговорка по DI - Юнит тестирование</vt:lpstr>
      <vt:lpstr>Пару слов о Реакте и почему не</vt:lpstr>
      <vt:lpstr>Отличия</vt:lpstr>
      <vt:lpstr>Документация</vt:lpstr>
      <vt:lpstr>CLI</vt:lpstr>
      <vt:lpstr>Zone.js vs Vue Reactivity </vt:lpstr>
      <vt:lpstr>RxJS vs state MANAgement</vt:lpstr>
      <vt:lpstr>Просто добавь ...</vt:lpstr>
      <vt:lpstr>Роутер</vt:lpstr>
      <vt:lpstr>Расширение и переиспользование</vt:lpstr>
      <vt:lpstr>UI компоненты</vt:lpstr>
      <vt:lpstr>Реальный опыт</vt:lpstr>
      <vt:lpstr>СЛИШКОМ МНОГО СВОБОДЫ</vt:lpstr>
      <vt:lpstr>TypeScript</vt:lpstr>
      <vt:lpstr>Проблемы с TypeScript в Vue</vt:lpstr>
      <vt:lpstr>Проблемы с TypeScript в Vue</vt:lpstr>
      <vt:lpstr>Формы с Vuex </vt:lpstr>
      <vt:lpstr>Формы с Vuex </vt:lpstr>
      <vt:lpstr>Валидация форм</vt:lpstr>
      <vt:lpstr>Основная фишка/проблема Vue</vt:lpstr>
      <vt:lpstr>Nightwatch и e2e</vt:lpstr>
      <vt:lpstr>Выводы</vt:lpstr>
      <vt:lpstr>Скорость разработки</vt:lpstr>
      <vt:lpstr>Чего нет</vt:lpstr>
      <vt:lpstr>производительность </vt:lpstr>
      <vt:lpstr>Пару слов от более авторитетных товарищей</vt:lpstr>
      <vt:lpstr>Спасибо, вопросы?</vt:lpstr>
    </vt:vector>
  </TitlesOfParts>
  <Company>T-Systems 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я начал любить Vue</dc:title>
  <dc:creator>Minin Igor</dc:creator>
  <cp:lastModifiedBy>Vadim Gorbachev</cp:lastModifiedBy>
  <cp:revision>293</cp:revision>
  <dcterms:created xsi:type="dcterms:W3CDTF">2018-04-06T10:59:35Z</dcterms:created>
  <dcterms:modified xsi:type="dcterms:W3CDTF">2018-05-10T17:31:11Z</dcterms:modified>
</cp:coreProperties>
</file>