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31"/>
  </p:notesMasterIdLst>
  <p:sldIdLst>
    <p:sldId id="285" r:id="rId2"/>
    <p:sldId id="291" r:id="rId3"/>
    <p:sldId id="283" r:id="rId4"/>
    <p:sldId id="273" r:id="rId5"/>
    <p:sldId id="286" r:id="rId6"/>
    <p:sldId id="268" r:id="rId7"/>
    <p:sldId id="277" r:id="rId8"/>
    <p:sldId id="262" r:id="rId9"/>
    <p:sldId id="270" r:id="rId10"/>
    <p:sldId id="264" r:id="rId11"/>
    <p:sldId id="269" r:id="rId12"/>
    <p:sldId id="284" r:id="rId13"/>
    <p:sldId id="260" r:id="rId14"/>
    <p:sldId id="287" r:id="rId15"/>
    <p:sldId id="290" r:id="rId16"/>
    <p:sldId id="261" r:id="rId17"/>
    <p:sldId id="263" r:id="rId18"/>
    <p:sldId id="282" r:id="rId19"/>
    <p:sldId id="279" r:id="rId20"/>
    <p:sldId id="280" r:id="rId21"/>
    <p:sldId id="275" r:id="rId22"/>
    <p:sldId id="259" r:id="rId23"/>
    <p:sldId id="281" r:id="rId24"/>
    <p:sldId id="289" r:id="rId25"/>
    <p:sldId id="265" r:id="rId26"/>
    <p:sldId id="274" r:id="rId27"/>
    <p:sldId id="266" r:id="rId28"/>
    <p:sldId id="271" r:id="rId29"/>
    <p:sldId id="288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A527F-23A0-4452-9CB8-F1CFC174B188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3BA-77A9-4F60-8913-08E284D70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3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70188" y="276225"/>
            <a:ext cx="4386262" cy="24669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8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1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23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464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horizontal">
    <p:bg bwMode="ltGray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/>
          <p:cNvSpPr/>
          <p:nvPr userDrawn="1"/>
        </p:nvSpPr>
        <p:spPr bwMode="white">
          <a:xfrm>
            <a:off x="-1" y="3429001"/>
            <a:ext cx="12192001" cy="3428999"/>
          </a:xfrm>
          <a:prstGeom prst="rect">
            <a:avLst/>
          </a:prstGeom>
          <a:solidFill>
            <a:srgbClr val="E20074"/>
          </a:solidFill>
          <a:ln w="1905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76186" tIns="76186" rIns="76186" bIns="76186" rtlCol="0" anchor="ctr"/>
          <a:lstStyle/>
          <a:p>
            <a:pPr indent="3359" algn="ctr" defTabSz="483862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5" dirty="0" smtClean="0">
              <a:cs typeface="Arial" charset="0"/>
            </a:endParaRPr>
          </a:p>
        </p:txBody>
      </p:sp>
      <p:sp>
        <p:nvSpPr>
          <p:cNvPr id="45058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42681" y="3428908"/>
            <a:ext cx="11506640" cy="2046661"/>
          </a:xfrm>
          <a:noFill/>
        </p:spPr>
        <p:txBody>
          <a:bodyPr wrap="square" lIns="0" tIns="144000">
            <a:noAutofit/>
          </a:bodyPr>
          <a:lstStyle>
            <a:lvl1pPr>
              <a:defRPr sz="6349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en-US" dirty="0" smtClean="0"/>
              <a:t>Headline Ultra (60) 75 90 PT</a:t>
            </a:r>
          </a:p>
        </p:txBody>
      </p:sp>
      <p:grpSp>
        <p:nvGrpSpPr>
          <p:cNvPr id="9" name="Gruppieren 8"/>
          <p:cNvGrpSpPr/>
          <p:nvPr userDrawn="1"/>
        </p:nvGrpSpPr>
        <p:grpSpPr bwMode="black">
          <a:xfrm>
            <a:off x="342679" y="5833164"/>
            <a:ext cx="1390876" cy="687145"/>
            <a:chOff x="323850" y="5511800"/>
            <a:chExt cx="1314450" cy="649288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black">
            <a:xfrm>
              <a:off x="323850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42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black">
            <a:xfrm>
              <a:off x="723900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3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black">
            <a:xfrm>
              <a:off x="1116013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39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black">
            <a:xfrm>
              <a:off x="1508125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4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black">
            <a:xfrm>
              <a:off x="323850" y="5511800"/>
              <a:ext cx="530225" cy="649288"/>
            </a:xfrm>
            <a:custGeom>
              <a:avLst/>
              <a:gdLst>
                <a:gd name="T0" fmla="*/ 306 w 310"/>
                <a:gd name="T1" fmla="*/ 0 h 378"/>
                <a:gd name="T2" fmla="*/ 4 w 310"/>
                <a:gd name="T3" fmla="*/ 0 h 378"/>
                <a:gd name="T4" fmla="*/ 0 w 310"/>
                <a:gd name="T5" fmla="*/ 133 h 378"/>
                <a:gd name="T6" fmla="*/ 20 w 310"/>
                <a:gd name="T7" fmla="*/ 136 h 378"/>
                <a:gd name="T8" fmla="*/ 51 w 310"/>
                <a:gd name="T9" fmla="*/ 49 h 378"/>
                <a:gd name="T10" fmla="*/ 125 w 310"/>
                <a:gd name="T11" fmla="*/ 18 h 378"/>
                <a:gd name="T12" fmla="*/ 125 w 310"/>
                <a:gd name="T13" fmla="*/ 297 h 378"/>
                <a:gd name="T14" fmla="*/ 114 w 310"/>
                <a:gd name="T15" fmla="*/ 344 h 378"/>
                <a:gd name="T16" fmla="*/ 84 w 310"/>
                <a:gd name="T17" fmla="*/ 356 h 378"/>
                <a:gd name="T18" fmla="*/ 62 w 310"/>
                <a:gd name="T19" fmla="*/ 356 h 378"/>
                <a:gd name="T20" fmla="*/ 62 w 310"/>
                <a:gd name="T21" fmla="*/ 378 h 378"/>
                <a:gd name="T22" fmla="*/ 248 w 310"/>
                <a:gd name="T23" fmla="*/ 378 h 378"/>
                <a:gd name="T24" fmla="*/ 248 w 310"/>
                <a:gd name="T25" fmla="*/ 356 h 378"/>
                <a:gd name="T26" fmla="*/ 227 w 310"/>
                <a:gd name="T27" fmla="*/ 356 h 378"/>
                <a:gd name="T28" fmla="*/ 196 w 310"/>
                <a:gd name="T29" fmla="*/ 344 h 378"/>
                <a:gd name="T30" fmla="*/ 185 w 310"/>
                <a:gd name="T31" fmla="*/ 297 h 378"/>
                <a:gd name="T32" fmla="*/ 185 w 310"/>
                <a:gd name="T33" fmla="*/ 18 h 378"/>
                <a:gd name="T34" fmla="*/ 259 w 310"/>
                <a:gd name="T35" fmla="*/ 49 h 378"/>
                <a:gd name="T36" fmla="*/ 290 w 310"/>
                <a:gd name="T37" fmla="*/ 136 h 378"/>
                <a:gd name="T38" fmla="*/ 310 w 310"/>
                <a:gd name="T39" fmla="*/ 133 h 378"/>
                <a:gd name="T40" fmla="*/ 306 w 310"/>
                <a:gd name="T4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" h="378">
                  <a:moveTo>
                    <a:pt x="30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4" y="97"/>
                    <a:pt x="34" y="68"/>
                    <a:pt x="51" y="49"/>
                  </a:cubicBezTo>
                  <a:cubicBezTo>
                    <a:pt x="69" y="29"/>
                    <a:pt x="93" y="19"/>
                    <a:pt x="125" y="18"/>
                  </a:cubicBezTo>
                  <a:cubicBezTo>
                    <a:pt x="125" y="297"/>
                    <a:pt x="125" y="297"/>
                    <a:pt x="125" y="297"/>
                  </a:cubicBezTo>
                  <a:cubicBezTo>
                    <a:pt x="125" y="321"/>
                    <a:pt x="122" y="337"/>
                    <a:pt x="114" y="344"/>
                  </a:cubicBezTo>
                  <a:cubicBezTo>
                    <a:pt x="108" y="350"/>
                    <a:pt x="98" y="354"/>
                    <a:pt x="84" y="356"/>
                  </a:cubicBezTo>
                  <a:cubicBezTo>
                    <a:pt x="79" y="356"/>
                    <a:pt x="72" y="356"/>
                    <a:pt x="62" y="356"/>
                  </a:cubicBezTo>
                  <a:cubicBezTo>
                    <a:pt x="62" y="378"/>
                    <a:pt x="62" y="378"/>
                    <a:pt x="62" y="378"/>
                  </a:cubicBezTo>
                  <a:cubicBezTo>
                    <a:pt x="248" y="378"/>
                    <a:pt x="248" y="378"/>
                    <a:pt x="248" y="378"/>
                  </a:cubicBezTo>
                  <a:cubicBezTo>
                    <a:pt x="248" y="356"/>
                    <a:pt x="248" y="356"/>
                    <a:pt x="248" y="356"/>
                  </a:cubicBezTo>
                  <a:cubicBezTo>
                    <a:pt x="238" y="356"/>
                    <a:pt x="231" y="356"/>
                    <a:pt x="227" y="356"/>
                  </a:cubicBezTo>
                  <a:cubicBezTo>
                    <a:pt x="212" y="354"/>
                    <a:pt x="202" y="350"/>
                    <a:pt x="196" y="344"/>
                  </a:cubicBezTo>
                  <a:cubicBezTo>
                    <a:pt x="189" y="337"/>
                    <a:pt x="185" y="321"/>
                    <a:pt x="185" y="297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217" y="19"/>
                    <a:pt x="241" y="29"/>
                    <a:pt x="259" y="49"/>
                  </a:cubicBezTo>
                  <a:cubicBezTo>
                    <a:pt x="276" y="68"/>
                    <a:pt x="286" y="97"/>
                    <a:pt x="290" y="136"/>
                  </a:cubicBezTo>
                  <a:cubicBezTo>
                    <a:pt x="310" y="133"/>
                    <a:pt x="310" y="133"/>
                    <a:pt x="310" y="133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</p:grpSp>
      <p:grpSp>
        <p:nvGrpSpPr>
          <p:cNvPr id="16" name="Gruppieren 15"/>
          <p:cNvGrpSpPr/>
          <p:nvPr userDrawn="1"/>
        </p:nvGrpSpPr>
        <p:grpSpPr bwMode="black">
          <a:xfrm>
            <a:off x="9495919" y="6125495"/>
            <a:ext cx="2353403" cy="181446"/>
            <a:chOff x="8974138" y="5788025"/>
            <a:chExt cx="2224088" cy="171450"/>
          </a:xfrm>
        </p:grpSpPr>
        <p:sp>
          <p:nvSpPr>
            <p:cNvPr id="17" name="Freeform 39"/>
            <p:cNvSpPr>
              <a:spLocks/>
            </p:cNvSpPr>
            <p:nvPr userDrawn="1"/>
          </p:nvSpPr>
          <p:spPr bwMode="black">
            <a:xfrm>
              <a:off x="8974138" y="5791200"/>
              <a:ext cx="100013" cy="163513"/>
            </a:xfrm>
            <a:custGeom>
              <a:avLst/>
              <a:gdLst>
                <a:gd name="T0" fmla="*/ 0 w 63"/>
                <a:gd name="T1" fmla="*/ 103 h 103"/>
                <a:gd name="T2" fmla="*/ 0 w 63"/>
                <a:gd name="T3" fmla="*/ 0 h 103"/>
                <a:gd name="T4" fmla="*/ 22 w 63"/>
                <a:gd name="T5" fmla="*/ 0 h 103"/>
                <a:gd name="T6" fmla="*/ 22 w 63"/>
                <a:gd name="T7" fmla="*/ 84 h 103"/>
                <a:gd name="T8" fmla="*/ 63 w 63"/>
                <a:gd name="T9" fmla="*/ 84 h 103"/>
                <a:gd name="T10" fmla="*/ 63 w 63"/>
                <a:gd name="T11" fmla="*/ 103 h 103"/>
                <a:gd name="T12" fmla="*/ 0 w 63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4"/>
                  </a:lnTo>
                  <a:lnTo>
                    <a:pt x="63" y="84"/>
                  </a:lnTo>
                  <a:lnTo>
                    <a:pt x="63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18" name="Freeform 40"/>
            <p:cNvSpPr>
              <a:spLocks/>
            </p:cNvSpPr>
            <p:nvPr userDrawn="1"/>
          </p:nvSpPr>
          <p:spPr bwMode="black">
            <a:xfrm>
              <a:off x="9094788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0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19" name="Freeform 41"/>
            <p:cNvSpPr>
              <a:spLocks/>
            </p:cNvSpPr>
            <p:nvPr userDrawn="1"/>
          </p:nvSpPr>
          <p:spPr bwMode="black">
            <a:xfrm>
              <a:off x="9161463" y="5791200"/>
              <a:ext cx="98425" cy="163513"/>
            </a:xfrm>
            <a:custGeom>
              <a:avLst/>
              <a:gdLst>
                <a:gd name="T0" fmla="*/ 0 w 62"/>
                <a:gd name="T1" fmla="*/ 103 h 103"/>
                <a:gd name="T2" fmla="*/ 0 w 62"/>
                <a:gd name="T3" fmla="*/ 0 h 103"/>
                <a:gd name="T4" fmla="*/ 62 w 62"/>
                <a:gd name="T5" fmla="*/ 0 h 103"/>
                <a:gd name="T6" fmla="*/ 62 w 62"/>
                <a:gd name="T7" fmla="*/ 19 h 103"/>
                <a:gd name="T8" fmla="*/ 22 w 62"/>
                <a:gd name="T9" fmla="*/ 19 h 103"/>
                <a:gd name="T10" fmla="*/ 22 w 62"/>
                <a:gd name="T11" fmla="*/ 43 h 103"/>
                <a:gd name="T12" fmla="*/ 57 w 62"/>
                <a:gd name="T13" fmla="*/ 43 h 103"/>
                <a:gd name="T14" fmla="*/ 57 w 62"/>
                <a:gd name="T15" fmla="*/ 61 h 103"/>
                <a:gd name="T16" fmla="*/ 22 w 62"/>
                <a:gd name="T17" fmla="*/ 61 h 103"/>
                <a:gd name="T18" fmla="*/ 22 w 62"/>
                <a:gd name="T19" fmla="*/ 103 h 103"/>
                <a:gd name="T20" fmla="*/ 0 w 62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03">
                  <a:moveTo>
                    <a:pt x="0" y="10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19"/>
                  </a:lnTo>
                  <a:lnTo>
                    <a:pt x="22" y="19"/>
                  </a:lnTo>
                  <a:lnTo>
                    <a:pt x="22" y="43"/>
                  </a:lnTo>
                  <a:lnTo>
                    <a:pt x="57" y="43"/>
                  </a:lnTo>
                  <a:lnTo>
                    <a:pt x="57" y="61"/>
                  </a:lnTo>
                  <a:lnTo>
                    <a:pt x="22" y="61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0" name="Freeform 42"/>
            <p:cNvSpPr>
              <a:spLocks/>
            </p:cNvSpPr>
            <p:nvPr userDrawn="1"/>
          </p:nvSpPr>
          <p:spPr bwMode="black">
            <a:xfrm>
              <a:off x="9280525" y="5791200"/>
              <a:ext cx="106363" cy="163513"/>
            </a:xfrm>
            <a:custGeom>
              <a:avLst/>
              <a:gdLst>
                <a:gd name="T0" fmla="*/ 0 w 67"/>
                <a:gd name="T1" fmla="*/ 103 h 103"/>
                <a:gd name="T2" fmla="*/ 0 w 67"/>
                <a:gd name="T3" fmla="*/ 0 h 103"/>
                <a:gd name="T4" fmla="*/ 66 w 67"/>
                <a:gd name="T5" fmla="*/ 0 h 103"/>
                <a:gd name="T6" fmla="*/ 66 w 67"/>
                <a:gd name="T7" fmla="*/ 19 h 103"/>
                <a:gd name="T8" fmla="*/ 22 w 67"/>
                <a:gd name="T9" fmla="*/ 19 h 103"/>
                <a:gd name="T10" fmla="*/ 22 w 67"/>
                <a:gd name="T11" fmla="*/ 41 h 103"/>
                <a:gd name="T12" fmla="*/ 62 w 67"/>
                <a:gd name="T13" fmla="*/ 41 h 103"/>
                <a:gd name="T14" fmla="*/ 62 w 67"/>
                <a:gd name="T15" fmla="*/ 59 h 103"/>
                <a:gd name="T16" fmla="*/ 22 w 67"/>
                <a:gd name="T17" fmla="*/ 59 h 103"/>
                <a:gd name="T18" fmla="*/ 22 w 67"/>
                <a:gd name="T19" fmla="*/ 84 h 103"/>
                <a:gd name="T20" fmla="*/ 67 w 67"/>
                <a:gd name="T21" fmla="*/ 84 h 103"/>
                <a:gd name="T22" fmla="*/ 67 w 67"/>
                <a:gd name="T23" fmla="*/ 103 h 103"/>
                <a:gd name="T24" fmla="*/ 0 w 67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3">
                  <a:moveTo>
                    <a:pt x="0" y="103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1"/>
                  </a:lnTo>
                  <a:lnTo>
                    <a:pt x="62" y="41"/>
                  </a:lnTo>
                  <a:lnTo>
                    <a:pt x="62" y="59"/>
                  </a:lnTo>
                  <a:lnTo>
                    <a:pt x="22" y="59"/>
                  </a:lnTo>
                  <a:lnTo>
                    <a:pt x="22" y="84"/>
                  </a:lnTo>
                  <a:lnTo>
                    <a:pt x="67" y="84"/>
                  </a:lnTo>
                  <a:lnTo>
                    <a:pt x="67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1" name="Freeform 43"/>
            <p:cNvSpPr>
              <a:spLocks/>
            </p:cNvSpPr>
            <p:nvPr userDrawn="1"/>
          </p:nvSpPr>
          <p:spPr bwMode="black">
            <a:xfrm>
              <a:off x="9472613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2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2" name="Freeform 44"/>
            <p:cNvSpPr>
              <a:spLocks/>
            </p:cNvSpPr>
            <p:nvPr userDrawn="1"/>
          </p:nvSpPr>
          <p:spPr bwMode="black">
            <a:xfrm>
              <a:off x="9532938" y="5788025"/>
              <a:ext cx="114300" cy="171450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0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0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1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0 w 88"/>
                <a:gd name="T35" fmla="*/ 22 h 132"/>
                <a:gd name="T36" fmla="*/ 30 w 88"/>
                <a:gd name="T37" fmla="*/ 25 h 132"/>
                <a:gd name="T38" fmla="*/ 26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5 w 88"/>
                <a:gd name="T45" fmla="*/ 66 h 132"/>
                <a:gd name="T46" fmla="*/ 88 w 88"/>
                <a:gd name="T47" fmla="*/ 93 h 132"/>
                <a:gd name="T48" fmla="*/ 76 w 88"/>
                <a:gd name="T49" fmla="*/ 121 h 132"/>
                <a:gd name="T50" fmla="*/ 44 w 88"/>
                <a:gd name="T51" fmla="*/ 132 h 132"/>
                <a:gd name="T52" fmla="*/ 7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0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49" y="110"/>
                    <a:pt x="54" y="109"/>
                    <a:pt x="57" y="105"/>
                  </a:cubicBezTo>
                  <a:cubicBezTo>
                    <a:pt x="59" y="103"/>
                    <a:pt x="60" y="99"/>
                    <a:pt x="60" y="95"/>
                  </a:cubicBezTo>
                  <a:cubicBezTo>
                    <a:pt x="60" y="90"/>
                    <a:pt x="58" y="86"/>
                    <a:pt x="54" y="82"/>
                  </a:cubicBezTo>
                  <a:cubicBezTo>
                    <a:pt x="52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1" y="47"/>
                    <a:pt x="1" y="35"/>
                  </a:cubicBezTo>
                  <a:cubicBezTo>
                    <a:pt x="1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49" y="23"/>
                    <a:pt x="45" y="22"/>
                    <a:pt x="40" y="22"/>
                  </a:cubicBezTo>
                  <a:cubicBezTo>
                    <a:pt x="36" y="22"/>
                    <a:pt x="33" y="23"/>
                    <a:pt x="30" y="25"/>
                  </a:cubicBezTo>
                  <a:cubicBezTo>
                    <a:pt x="28" y="27"/>
                    <a:pt x="26" y="30"/>
                    <a:pt x="26" y="35"/>
                  </a:cubicBezTo>
                  <a:cubicBezTo>
                    <a:pt x="26" y="39"/>
                    <a:pt x="28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1" y="57"/>
                    <a:pt x="70" y="61"/>
                    <a:pt x="75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6" y="121"/>
                  </a:cubicBezTo>
                  <a:cubicBezTo>
                    <a:pt x="68" y="128"/>
                    <a:pt x="57" y="132"/>
                    <a:pt x="44" y="132"/>
                  </a:cubicBezTo>
                  <a:cubicBezTo>
                    <a:pt x="27" y="132"/>
                    <a:pt x="15" y="126"/>
                    <a:pt x="7" y="114"/>
                  </a:cubicBezTo>
                  <a:cubicBezTo>
                    <a:pt x="3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3" name="Freeform 45"/>
            <p:cNvSpPr>
              <a:spLocks/>
            </p:cNvSpPr>
            <p:nvPr userDrawn="1"/>
          </p:nvSpPr>
          <p:spPr bwMode="black">
            <a:xfrm>
              <a:off x="9729788" y="5791200"/>
              <a:ext cx="98425" cy="163513"/>
            </a:xfrm>
            <a:custGeom>
              <a:avLst/>
              <a:gdLst>
                <a:gd name="T0" fmla="*/ 0 w 62"/>
                <a:gd name="T1" fmla="*/ 103 h 103"/>
                <a:gd name="T2" fmla="*/ 0 w 62"/>
                <a:gd name="T3" fmla="*/ 0 h 103"/>
                <a:gd name="T4" fmla="*/ 62 w 62"/>
                <a:gd name="T5" fmla="*/ 0 h 103"/>
                <a:gd name="T6" fmla="*/ 62 w 62"/>
                <a:gd name="T7" fmla="*/ 19 h 103"/>
                <a:gd name="T8" fmla="*/ 22 w 62"/>
                <a:gd name="T9" fmla="*/ 19 h 103"/>
                <a:gd name="T10" fmla="*/ 22 w 62"/>
                <a:gd name="T11" fmla="*/ 43 h 103"/>
                <a:gd name="T12" fmla="*/ 57 w 62"/>
                <a:gd name="T13" fmla="*/ 43 h 103"/>
                <a:gd name="T14" fmla="*/ 57 w 62"/>
                <a:gd name="T15" fmla="*/ 61 h 103"/>
                <a:gd name="T16" fmla="*/ 22 w 62"/>
                <a:gd name="T17" fmla="*/ 61 h 103"/>
                <a:gd name="T18" fmla="*/ 22 w 62"/>
                <a:gd name="T19" fmla="*/ 103 h 103"/>
                <a:gd name="T20" fmla="*/ 0 w 62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03">
                  <a:moveTo>
                    <a:pt x="0" y="10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19"/>
                  </a:lnTo>
                  <a:lnTo>
                    <a:pt x="22" y="19"/>
                  </a:lnTo>
                  <a:lnTo>
                    <a:pt x="22" y="43"/>
                  </a:lnTo>
                  <a:lnTo>
                    <a:pt x="57" y="43"/>
                  </a:lnTo>
                  <a:lnTo>
                    <a:pt x="57" y="61"/>
                  </a:lnTo>
                  <a:lnTo>
                    <a:pt x="22" y="61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4" name="Freeform 46"/>
            <p:cNvSpPr>
              <a:spLocks noEditPoints="1"/>
            </p:cNvSpPr>
            <p:nvPr userDrawn="1"/>
          </p:nvSpPr>
          <p:spPr bwMode="black">
            <a:xfrm>
              <a:off x="9842500" y="5788025"/>
              <a:ext cx="138113" cy="171450"/>
            </a:xfrm>
            <a:custGeom>
              <a:avLst/>
              <a:gdLst>
                <a:gd name="T0" fmla="*/ 54 w 107"/>
                <a:gd name="T1" fmla="*/ 0 h 132"/>
                <a:gd name="T2" fmla="*/ 90 w 107"/>
                <a:gd name="T3" fmla="*/ 17 h 132"/>
                <a:gd name="T4" fmla="*/ 107 w 107"/>
                <a:gd name="T5" fmla="*/ 66 h 132"/>
                <a:gd name="T6" fmla="*/ 94 w 107"/>
                <a:gd name="T7" fmla="*/ 111 h 132"/>
                <a:gd name="T8" fmla="*/ 76 w 107"/>
                <a:gd name="T9" fmla="*/ 127 h 132"/>
                <a:gd name="T10" fmla="*/ 53 w 107"/>
                <a:gd name="T11" fmla="*/ 132 h 132"/>
                <a:gd name="T12" fmla="*/ 12 w 107"/>
                <a:gd name="T13" fmla="*/ 110 h 132"/>
                <a:gd name="T14" fmla="*/ 0 w 107"/>
                <a:gd name="T15" fmla="*/ 66 h 132"/>
                <a:gd name="T16" fmla="*/ 15 w 107"/>
                <a:gd name="T17" fmla="*/ 17 h 132"/>
                <a:gd name="T18" fmla="*/ 54 w 107"/>
                <a:gd name="T19" fmla="*/ 0 h 132"/>
                <a:gd name="T20" fmla="*/ 53 w 107"/>
                <a:gd name="T21" fmla="*/ 23 h 132"/>
                <a:gd name="T22" fmla="*/ 34 w 107"/>
                <a:gd name="T23" fmla="*/ 35 h 132"/>
                <a:gd name="T24" fmla="*/ 27 w 107"/>
                <a:gd name="T25" fmla="*/ 66 h 132"/>
                <a:gd name="T26" fmla="*/ 34 w 107"/>
                <a:gd name="T27" fmla="*/ 97 h 132"/>
                <a:gd name="T28" fmla="*/ 44 w 107"/>
                <a:gd name="T29" fmla="*/ 106 h 132"/>
                <a:gd name="T30" fmla="*/ 53 w 107"/>
                <a:gd name="T31" fmla="*/ 109 h 132"/>
                <a:gd name="T32" fmla="*/ 67 w 107"/>
                <a:gd name="T33" fmla="*/ 104 h 132"/>
                <a:gd name="T34" fmla="*/ 77 w 107"/>
                <a:gd name="T35" fmla="*/ 87 h 132"/>
                <a:gd name="T36" fmla="*/ 80 w 107"/>
                <a:gd name="T37" fmla="*/ 66 h 132"/>
                <a:gd name="T38" fmla="*/ 73 w 107"/>
                <a:gd name="T39" fmla="*/ 35 h 132"/>
                <a:gd name="T40" fmla="*/ 53 w 107"/>
                <a:gd name="T4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32">
                  <a:moveTo>
                    <a:pt x="54" y="0"/>
                  </a:moveTo>
                  <a:cubicBezTo>
                    <a:pt x="69" y="0"/>
                    <a:pt x="81" y="6"/>
                    <a:pt x="90" y="17"/>
                  </a:cubicBezTo>
                  <a:cubicBezTo>
                    <a:pt x="101" y="29"/>
                    <a:pt x="107" y="45"/>
                    <a:pt x="107" y="66"/>
                  </a:cubicBezTo>
                  <a:cubicBezTo>
                    <a:pt x="107" y="84"/>
                    <a:pt x="103" y="99"/>
                    <a:pt x="94" y="111"/>
                  </a:cubicBezTo>
                  <a:cubicBezTo>
                    <a:pt x="89" y="118"/>
                    <a:pt x="83" y="123"/>
                    <a:pt x="76" y="127"/>
                  </a:cubicBezTo>
                  <a:cubicBezTo>
                    <a:pt x="69" y="130"/>
                    <a:pt x="62" y="132"/>
                    <a:pt x="53" y="132"/>
                  </a:cubicBezTo>
                  <a:cubicBezTo>
                    <a:pt x="36" y="132"/>
                    <a:pt x="22" y="125"/>
                    <a:pt x="12" y="110"/>
                  </a:cubicBezTo>
                  <a:cubicBezTo>
                    <a:pt x="4" y="99"/>
                    <a:pt x="0" y="84"/>
                    <a:pt x="0" y="66"/>
                  </a:cubicBezTo>
                  <a:cubicBezTo>
                    <a:pt x="0" y="46"/>
                    <a:pt x="5" y="29"/>
                    <a:pt x="15" y="17"/>
                  </a:cubicBezTo>
                  <a:cubicBezTo>
                    <a:pt x="25" y="6"/>
                    <a:pt x="38" y="0"/>
                    <a:pt x="54" y="0"/>
                  </a:cubicBezTo>
                  <a:close/>
                  <a:moveTo>
                    <a:pt x="53" y="23"/>
                  </a:moveTo>
                  <a:cubicBezTo>
                    <a:pt x="45" y="23"/>
                    <a:pt x="38" y="27"/>
                    <a:pt x="34" y="35"/>
                  </a:cubicBezTo>
                  <a:cubicBezTo>
                    <a:pt x="29" y="44"/>
                    <a:pt x="27" y="54"/>
                    <a:pt x="27" y="66"/>
                  </a:cubicBezTo>
                  <a:cubicBezTo>
                    <a:pt x="27" y="78"/>
                    <a:pt x="29" y="89"/>
                    <a:pt x="34" y="97"/>
                  </a:cubicBezTo>
                  <a:cubicBezTo>
                    <a:pt x="36" y="101"/>
                    <a:pt x="39" y="104"/>
                    <a:pt x="44" y="106"/>
                  </a:cubicBezTo>
                  <a:cubicBezTo>
                    <a:pt x="47" y="108"/>
                    <a:pt x="50" y="109"/>
                    <a:pt x="53" y="109"/>
                  </a:cubicBezTo>
                  <a:cubicBezTo>
                    <a:pt x="59" y="109"/>
                    <a:pt x="63" y="107"/>
                    <a:pt x="67" y="104"/>
                  </a:cubicBezTo>
                  <a:cubicBezTo>
                    <a:pt x="71" y="100"/>
                    <a:pt x="75" y="94"/>
                    <a:pt x="77" y="87"/>
                  </a:cubicBezTo>
                  <a:cubicBezTo>
                    <a:pt x="79" y="80"/>
                    <a:pt x="80" y="73"/>
                    <a:pt x="80" y="66"/>
                  </a:cubicBezTo>
                  <a:cubicBezTo>
                    <a:pt x="80" y="54"/>
                    <a:pt x="77" y="43"/>
                    <a:pt x="73" y="35"/>
                  </a:cubicBezTo>
                  <a:cubicBezTo>
                    <a:pt x="68" y="27"/>
                    <a:pt x="61" y="23"/>
                    <a:pt x="5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5" name="Freeform 47"/>
            <p:cNvSpPr>
              <a:spLocks noEditPoints="1"/>
            </p:cNvSpPr>
            <p:nvPr userDrawn="1"/>
          </p:nvSpPr>
          <p:spPr bwMode="black">
            <a:xfrm>
              <a:off x="10006013" y="5791200"/>
              <a:ext cx="122238" cy="163513"/>
            </a:xfrm>
            <a:custGeom>
              <a:avLst/>
              <a:gdLst>
                <a:gd name="T0" fmla="*/ 0 w 94"/>
                <a:gd name="T1" fmla="*/ 126 h 126"/>
                <a:gd name="T2" fmla="*/ 0 w 94"/>
                <a:gd name="T3" fmla="*/ 0 h 126"/>
                <a:gd name="T4" fmla="*/ 49 w 94"/>
                <a:gd name="T5" fmla="*/ 0 h 126"/>
                <a:gd name="T6" fmla="*/ 78 w 94"/>
                <a:gd name="T7" fmla="*/ 9 h 126"/>
                <a:gd name="T8" fmla="*/ 90 w 94"/>
                <a:gd name="T9" fmla="*/ 35 h 126"/>
                <a:gd name="T10" fmla="*/ 81 w 94"/>
                <a:gd name="T11" fmla="*/ 59 h 126"/>
                <a:gd name="T12" fmla="*/ 72 w 94"/>
                <a:gd name="T13" fmla="*/ 66 h 126"/>
                <a:gd name="T14" fmla="*/ 84 w 94"/>
                <a:gd name="T15" fmla="*/ 76 h 126"/>
                <a:gd name="T16" fmla="*/ 88 w 94"/>
                <a:gd name="T17" fmla="*/ 89 h 126"/>
                <a:gd name="T18" fmla="*/ 89 w 94"/>
                <a:gd name="T19" fmla="*/ 108 h 126"/>
                <a:gd name="T20" fmla="*/ 91 w 94"/>
                <a:gd name="T21" fmla="*/ 121 h 126"/>
                <a:gd name="T22" fmla="*/ 94 w 94"/>
                <a:gd name="T23" fmla="*/ 126 h 126"/>
                <a:gd name="T24" fmla="*/ 66 w 94"/>
                <a:gd name="T25" fmla="*/ 126 h 126"/>
                <a:gd name="T26" fmla="*/ 64 w 94"/>
                <a:gd name="T27" fmla="*/ 119 h 126"/>
                <a:gd name="T28" fmla="*/ 63 w 94"/>
                <a:gd name="T29" fmla="*/ 102 h 126"/>
                <a:gd name="T30" fmla="*/ 59 w 94"/>
                <a:gd name="T31" fmla="*/ 85 h 126"/>
                <a:gd name="T32" fmla="*/ 51 w 94"/>
                <a:gd name="T33" fmla="*/ 77 h 126"/>
                <a:gd name="T34" fmla="*/ 43 w 94"/>
                <a:gd name="T35" fmla="*/ 76 h 126"/>
                <a:gd name="T36" fmla="*/ 27 w 94"/>
                <a:gd name="T37" fmla="*/ 76 h 126"/>
                <a:gd name="T38" fmla="*/ 27 w 94"/>
                <a:gd name="T39" fmla="*/ 126 h 126"/>
                <a:gd name="T40" fmla="*/ 0 w 94"/>
                <a:gd name="T41" fmla="*/ 126 h 126"/>
                <a:gd name="T42" fmla="*/ 27 w 94"/>
                <a:gd name="T43" fmla="*/ 56 h 126"/>
                <a:gd name="T44" fmla="*/ 42 w 94"/>
                <a:gd name="T45" fmla="*/ 56 h 126"/>
                <a:gd name="T46" fmla="*/ 59 w 94"/>
                <a:gd name="T47" fmla="*/ 51 h 126"/>
                <a:gd name="T48" fmla="*/ 63 w 94"/>
                <a:gd name="T49" fmla="*/ 38 h 126"/>
                <a:gd name="T50" fmla="*/ 56 w 94"/>
                <a:gd name="T51" fmla="*/ 24 h 126"/>
                <a:gd name="T52" fmla="*/ 43 w 94"/>
                <a:gd name="T53" fmla="*/ 22 h 126"/>
                <a:gd name="T54" fmla="*/ 27 w 94"/>
                <a:gd name="T55" fmla="*/ 22 h 126"/>
                <a:gd name="T56" fmla="*/ 27 w 94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1" y="0"/>
                    <a:pt x="71" y="3"/>
                    <a:pt x="78" y="9"/>
                  </a:cubicBezTo>
                  <a:cubicBezTo>
                    <a:pt x="86" y="15"/>
                    <a:pt x="90" y="24"/>
                    <a:pt x="90" y="35"/>
                  </a:cubicBezTo>
                  <a:cubicBezTo>
                    <a:pt x="90" y="45"/>
                    <a:pt x="87" y="53"/>
                    <a:pt x="81" y="59"/>
                  </a:cubicBezTo>
                  <a:cubicBezTo>
                    <a:pt x="79" y="62"/>
                    <a:pt x="76" y="64"/>
                    <a:pt x="72" y="66"/>
                  </a:cubicBezTo>
                  <a:cubicBezTo>
                    <a:pt x="77" y="68"/>
                    <a:pt x="81" y="71"/>
                    <a:pt x="84" y="76"/>
                  </a:cubicBezTo>
                  <a:cubicBezTo>
                    <a:pt x="85" y="79"/>
                    <a:pt x="87" y="83"/>
                    <a:pt x="88" y="89"/>
                  </a:cubicBezTo>
                  <a:cubicBezTo>
                    <a:pt x="88" y="91"/>
                    <a:pt x="88" y="97"/>
                    <a:pt x="89" y="108"/>
                  </a:cubicBezTo>
                  <a:cubicBezTo>
                    <a:pt x="90" y="115"/>
                    <a:pt x="90" y="119"/>
                    <a:pt x="91" y="121"/>
                  </a:cubicBezTo>
                  <a:cubicBezTo>
                    <a:pt x="92" y="122"/>
                    <a:pt x="92" y="124"/>
                    <a:pt x="94" y="126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5" y="124"/>
                    <a:pt x="64" y="121"/>
                    <a:pt x="64" y="119"/>
                  </a:cubicBezTo>
                  <a:cubicBezTo>
                    <a:pt x="64" y="117"/>
                    <a:pt x="63" y="112"/>
                    <a:pt x="63" y="102"/>
                  </a:cubicBezTo>
                  <a:cubicBezTo>
                    <a:pt x="62" y="94"/>
                    <a:pt x="61" y="88"/>
                    <a:pt x="59" y="85"/>
                  </a:cubicBezTo>
                  <a:cubicBezTo>
                    <a:pt x="57" y="81"/>
                    <a:pt x="55" y="78"/>
                    <a:pt x="51" y="77"/>
                  </a:cubicBezTo>
                  <a:cubicBezTo>
                    <a:pt x="49" y="77"/>
                    <a:pt x="46" y="76"/>
                    <a:pt x="43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2" y="56"/>
                    <a:pt x="42" y="56"/>
                    <a:pt x="42" y="56"/>
                  </a:cubicBezTo>
                  <a:cubicBezTo>
                    <a:pt x="50" y="56"/>
                    <a:pt x="56" y="54"/>
                    <a:pt x="59" y="51"/>
                  </a:cubicBezTo>
                  <a:cubicBezTo>
                    <a:pt x="61" y="48"/>
                    <a:pt x="63" y="44"/>
                    <a:pt x="63" y="38"/>
                  </a:cubicBezTo>
                  <a:cubicBezTo>
                    <a:pt x="63" y="32"/>
                    <a:pt x="61" y="27"/>
                    <a:pt x="56" y="24"/>
                  </a:cubicBezTo>
                  <a:cubicBezTo>
                    <a:pt x="54" y="23"/>
                    <a:pt x="49" y="22"/>
                    <a:pt x="43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black">
            <a:xfrm>
              <a:off x="10206038" y="5788025"/>
              <a:ext cx="114300" cy="171450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1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1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2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1 w 88"/>
                <a:gd name="T35" fmla="*/ 22 h 132"/>
                <a:gd name="T36" fmla="*/ 31 w 88"/>
                <a:gd name="T37" fmla="*/ 25 h 132"/>
                <a:gd name="T38" fmla="*/ 27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6 w 88"/>
                <a:gd name="T45" fmla="*/ 66 h 132"/>
                <a:gd name="T46" fmla="*/ 88 w 88"/>
                <a:gd name="T47" fmla="*/ 93 h 132"/>
                <a:gd name="T48" fmla="*/ 77 w 88"/>
                <a:gd name="T49" fmla="*/ 121 h 132"/>
                <a:gd name="T50" fmla="*/ 44 w 88"/>
                <a:gd name="T51" fmla="*/ 132 h 132"/>
                <a:gd name="T52" fmla="*/ 8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1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50" y="110"/>
                    <a:pt x="54" y="109"/>
                    <a:pt x="57" y="105"/>
                  </a:cubicBezTo>
                  <a:cubicBezTo>
                    <a:pt x="59" y="103"/>
                    <a:pt x="61" y="99"/>
                    <a:pt x="61" y="95"/>
                  </a:cubicBezTo>
                  <a:cubicBezTo>
                    <a:pt x="61" y="90"/>
                    <a:pt x="59" y="86"/>
                    <a:pt x="54" y="82"/>
                  </a:cubicBezTo>
                  <a:cubicBezTo>
                    <a:pt x="53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2" y="47"/>
                    <a:pt x="2" y="35"/>
                  </a:cubicBezTo>
                  <a:cubicBezTo>
                    <a:pt x="2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50" y="23"/>
                    <a:pt x="46" y="22"/>
                    <a:pt x="41" y="22"/>
                  </a:cubicBezTo>
                  <a:cubicBezTo>
                    <a:pt x="36" y="22"/>
                    <a:pt x="33" y="23"/>
                    <a:pt x="31" y="25"/>
                  </a:cubicBezTo>
                  <a:cubicBezTo>
                    <a:pt x="28" y="27"/>
                    <a:pt x="27" y="30"/>
                    <a:pt x="27" y="35"/>
                  </a:cubicBezTo>
                  <a:cubicBezTo>
                    <a:pt x="27" y="39"/>
                    <a:pt x="29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2" y="57"/>
                    <a:pt x="70" y="61"/>
                    <a:pt x="76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7" y="121"/>
                  </a:cubicBezTo>
                  <a:cubicBezTo>
                    <a:pt x="68" y="128"/>
                    <a:pt x="58" y="132"/>
                    <a:pt x="44" y="132"/>
                  </a:cubicBezTo>
                  <a:cubicBezTo>
                    <a:pt x="28" y="132"/>
                    <a:pt x="16" y="126"/>
                    <a:pt x="8" y="114"/>
                  </a:cubicBezTo>
                  <a:cubicBezTo>
                    <a:pt x="4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black">
            <a:xfrm>
              <a:off x="10344150" y="5791200"/>
              <a:ext cx="122238" cy="163513"/>
            </a:xfrm>
            <a:custGeom>
              <a:avLst/>
              <a:gdLst>
                <a:gd name="T0" fmla="*/ 0 w 77"/>
                <a:gd name="T1" fmla="*/ 103 h 103"/>
                <a:gd name="T2" fmla="*/ 0 w 77"/>
                <a:gd name="T3" fmla="*/ 0 h 103"/>
                <a:gd name="T4" fmla="*/ 22 w 77"/>
                <a:gd name="T5" fmla="*/ 0 h 103"/>
                <a:gd name="T6" fmla="*/ 22 w 77"/>
                <a:gd name="T7" fmla="*/ 39 h 103"/>
                <a:gd name="T8" fmla="*/ 55 w 77"/>
                <a:gd name="T9" fmla="*/ 39 h 103"/>
                <a:gd name="T10" fmla="*/ 55 w 77"/>
                <a:gd name="T11" fmla="*/ 0 h 103"/>
                <a:gd name="T12" fmla="*/ 77 w 77"/>
                <a:gd name="T13" fmla="*/ 0 h 103"/>
                <a:gd name="T14" fmla="*/ 77 w 77"/>
                <a:gd name="T15" fmla="*/ 103 h 103"/>
                <a:gd name="T16" fmla="*/ 55 w 77"/>
                <a:gd name="T17" fmla="*/ 103 h 103"/>
                <a:gd name="T18" fmla="*/ 55 w 77"/>
                <a:gd name="T19" fmla="*/ 58 h 103"/>
                <a:gd name="T20" fmla="*/ 22 w 77"/>
                <a:gd name="T21" fmla="*/ 58 h 103"/>
                <a:gd name="T22" fmla="*/ 22 w 77"/>
                <a:gd name="T23" fmla="*/ 103 h 103"/>
                <a:gd name="T24" fmla="*/ 0 w 77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9"/>
                  </a:lnTo>
                  <a:lnTo>
                    <a:pt x="55" y="39"/>
                  </a:lnTo>
                  <a:lnTo>
                    <a:pt x="55" y="0"/>
                  </a:lnTo>
                  <a:lnTo>
                    <a:pt x="77" y="0"/>
                  </a:lnTo>
                  <a:lnTo>
                    <a:pt x="77" y="103"/>
                  </a:lnTo>
                  <a:lnTo>
                    <a:pt x="55" y="103"/>
                  </a:lnTo>
                  <a:lnTo>
                    <a:pt x="55" y="58"/>
                  </a:lnTo>
                  <a:lnTo>
                    <a:pt x="22" y="58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8" name="Freeform 50"/>
            <p:cNvSpPr>
              <a:spLocks noEditPoints="1"/>
            </p:cNvSpPr>
            <p:nvPr userDrawn="1"/>
          </p:nvSpPr>
          <p:spPr bwMode="black">
            <a:xfrm>
              <a:off x="10483850" y="5791200"/>
              <a:ext cx="139700" cy="163513"/>
            </a:xfrm>
            <a:custGeom>
              <a:avLst/>
              <a:gdLst>
                <a:gd name="T0" fmla="*/ 33 w 88"/>
                <a:gd name="T1" fmla="*/ 0 h 103"/>
                <a:gd name="T2" fmla="*/ 55 w 88"/>
                <a:gd name="T3" fmla="*/ 0 h 103"/>
                <a:gd name="T4" fmla="*/ 88 w 88"/>
                <a:gd name="T5" fmla="*/ 103 h 103"/>
                <a:gd name="T6" fmla="*/ 65 w 88"/>
                <a:gd name="T7" fmla="*/ 103 h 103"/>
                <a:gd name="T8" fmla="*/ 58 w 88"/>
                <a:gd name="T9" fmla="*/ 80 h 103"/>
                <a:gd name="T10" fmla="*/ 29 w 88"/>
                <a:gd name="T11" fmla="*/ 80 h 103"/>
                <a:gd name="T12" fmla="*/ 23 w 88"/>
                <a:gd name="T13" fmla="*/ 103 h 103"/>
                <a:gd name="T14" fmla="*/ 0 w 88"/>
                <a:gd name="T15" fmla="*/ 103 h 103"/>
                <a:gd name="T16" fmla="*/ 33 w 88"/>
                <a:gd name="T17" fmla="*/ 0 h 103"/>
                <a:gd name="T18" fmla="*/ 34 w 88"/>
                <a:gd name="T19" fmla="*/ 63 h 103"/>
                <a:gd name="T20" fmla="*/ 54 w 88"/>
                <a:gd name="T21" fmla="*/ 63 h 103"/>
                <a:gd name="T22" fmla="*/ 43 w 88"/>
                <a:gd name="T23" fmla="*/ 28 h 103"/>
                <a:gd name="T24" fmla="*/ 34 w 88"/>
                <a:gd name="T25" fmla="*/ 6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03">
                  <a:moveTo>
                    <a:pt x="33" y="0"/>
                  </a:moveTo>
                  <a:lnTo>
                    <a:pt x="55" y="0"/>
                  </a:lnTo>
                  <a:lnTo>
                    <a:pt x="88" y="103"/>
                  </a:lnTo>
                  <a:lnTo>
                    <a:pt x="65" y="103"/>
                  </a:lnTo>
                  <a:lnTo>
                    <a:pt x="58" y="80"/>
                  </a:lnTo>
                  <a:lnTo>
                    <a:pt x="29" y="80"/>
                  </a:lnTo>
                  <a:lnTo>
                    <a:pt x="23" y="103"/>
                  </a:lnTo>
                  <a:lnTo>
                    <a:pt x="0" y="103"/>
                  </a:lnTo>
                  <a:lnTo>
                    <a:pt x="33" y="0"/>
                  </a:lnTo>
                  <a:close/>
                  <a:moveTo>
                    <a:pt x="34" y="63"/>
                  </a:moveTo>
                  <a:lnTo>
                    <a:pt x="54" y="63"/>
                  </a:lnTo>
                  <a:lnTo>
                    <a:pt x="43" y="28"/>
                  </a:lnTo>
                  <a:lnTo>
                    <a:pt x="34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9" name="Freeform 51"/>
            <p:cNvSpPr>
              <a:spLocks noEditPoints="1"/>
            </p:cNvSpPr>
            <p:nvPr userDrawn="1"/>
          </p:nvSpPr>
          <p:spPr bwMode="black">
            <a:xfrm>
              <a:off x="10641013" y="5791200"/>
              <a:ext cx="120650" cy="163513"/>
            </a:xfrm>
            <a:custGeom>
              <a:avLst/>
              <a:gdLst>
                <a:gd name="T0" fmla="*/ 0 w 93"/>
                <a:gd name="T1" fmla="*/ 126 h 126"/>
                <a:gd name="T2" fmla="*/ 0 w 93"/>
                <a:gd name="T3" fmla="*/ 0 h 126"/>
                <a:gd name="T4" fmla="*/ 48 w 93"/>
                <a:gd name="T5" fmla="*/ 0 h 126"/>
                <a:gd name="T6" fmla="*/ 77 w 93"/>
                <a:gd name="T7" fmla="*/ 9 h 126"/>
                <a:gd name="T8" fmla="*/ 89 w 93"/>
                <a:gd name="T9" fmla="*/ 35 h 126"/>
                <a:gd name="T10" fmla="*/ 81 w 93"/>
                <a:gd name="T11" fmla="*/ 59 h 126"/>
                <a:gd name="T12" fmla="*/ 71 w 93"/>
                <a:gd name="T13" fmla="*/ 66 h 126"/>
                <a:gd name="T14" fmla="*/ 83 w 93"/>
                <a:gd name="T15" fmla="*/ 76 h 126"/>
                <a:gd name="T16" fmla="*/ 87 w 93"/>
                <a:gd name="T17" fmla="*/ 89 h 126"/>
                <a:gd name="T18" fmla="*/ 89 w 93"/>
                <a:gd name="T19" fmla="*/ 108 h 126"/>
                <a:gd name="T20" fmla="*/ 91 w 93"/>
                <a:gd name="T21" fmla="*/ 121 h 126"/>
                <a:gd name="T22" fmla="*/ 93 w 93"/>
                <a:gd name="T23" fmla="*/ 126 h 126"/>
                <a:gd name="T24" fmla="*/ 65 w 93"/>
                <a:gd name="T25" fmla="*/ 126 h 126"/>
                <a:gd name="T26" fmla="*/ 63 w 93"/>
                <a:gd name="T27" fmla="*/ 119 h 126"/>
                <a:gd name="T28" fmla="*/ 62 w 93"/>
                <a:gd name="T29" fmla="*/ 102 h 126"/>
                <a:gd name="T30" fmla="*/ 59 w 93"/>
                <a:gd name="T31" fmla="*/ 85 h 126"/>
                <a:gd name="T32" fmla="*/ 50 w 93"/>
                <a:gd name="T33" fmla="*/ 77 h 126"/>
                <a:gd name="T34" fmla="*/ 42 w 93"/>
                <a:gd name="T35" fmla="*/ 76 h 126"/>
                <a:gd name="T36" fmla="*/ 27 w 93"/>
                <a:gd name="T37" fmla="*/ 76 h 126"/>
                <a:gd name="T38" fmla="*/ 27 w 93"/>
                <a:gd name="T39" fmla="*/ 126 h 126"/>
                <a:gd name="T40" fmla="*/ 0 w 93"/>
                <a:gd name="T41" fmla="*/ 126 h 126"/>
                <a:gd name="T42" fmla="*/ 27 w 93"/>
                <a:gd name="T43" fmla="*/ 56 h 126"/>
                <a:gd name="T44" fmla="*/ 41 w 93"/>
                <a:gd name="T45" fmla="*/ 56 h 126"/>
                <a:gd name="T46" fmla="*/ 58 w 93"/>
                <a:gd name="T47" fmla="*/ 51 h 126"/>
                <a:gd name="T48" fmla="*/ 62 w 93"/>
                <a:gd name="T49" fmla="*/ 38 h 126"/>
                <a:gd name="T50" fmla="*/ 56 w 93"/>
                <a:gd name="T51" fmla="*/ 24 h 126"/>
                <a:gd name="T52" fmla="*/ 42 w 93"/>
                <a:gd name="T53" fmla="*/ 22 h 126"/>
                <a:gd name="T54" fmla="*/ 27 w 93"/>
                <a:gd name="T55" fmla="*/ 22 h 126"/>
                <a:gd name="T56" fmla="*/ 27 w 93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1" y="0"/>
                    <a:pt x="70" y="3"/>
                    <a:pt x="77" y="9"/>
                  </a:cubicBezTo>
                  <a:cubicBezTo>
                    <a:pt x="85" y="15"/>
                    <a:pt x="89" y="24"/>
                    <a:pt x="89" y="35"/>
                  </a:cubicBezTo>
                  <a:cubicBezTo>
                    <a:pt x="89" y="45"/>
                    <a:pt x="86" y="53"/>
                    <a:pt x="81" y="59"/>
                  </a:cubicBezTo>
                  <a:cubicBezTo>
                    <a:pt x="78" y="62"/>
                    <a:pt x="75" y="64"/>
                    <a:pt x="71" y="66"/>
                  </a:cubicBezTo>
                  <a:cubicBezTo>
                    <a:pt x="76" y="68"/>
                    <a:pt x="80" y="71"/>
                    <a:pt x="83" y="76"/>
                  </a:cubicBezTo>
                  <a:cubicBezTo>
                    <a:pt x="85" y="79"/>
                    <a:pt x="86" y="83"/>
                    <a:pt x="87" y="89"/>
                  </a:cubicBezTo>
                  <a:cubicBezTo>
                    <a:pt x="87" y="91"/>
                    <a:pt x="88" y="97"/>
                    <a:pt x="89" y="108"/>
                  </a:cubicBezTo>
                  <a:cubicBezTo>
                    <a:pt x="89" y="115"/>
                    <a:pt x="90" y="119"/>
                    <a:pt x="91" y="121"/>
                  </a:cubicBezTo>
                  <a:cubicBezTo>
                    <a:pt x="91" y="122"/>
                    <a:pt x="92" y="124"/>
                    <a:pt x="93" y="126"/>
                  </a:cubicBezTo>
                  <a:cubicBezTo>
                    <a:pt x="65" y="126"/>
                    <a:pt x="65" y="126"/>
                    <a:pt x="65" y="126"/>
                  </a:cubicBezTo>
                  <a:cubicBezTo>
                    <a:pt x="64" y="124"/>
                    <a:pt x="64" y="121"/>
                    <a:pt x="63" y="119"/>
                  </a:cubicBezTo>
                  <a:cubicBezTo>
                    <a:pt x="63" y="117"/>
                    <a:pt x="63" y="112"/>
                    <a:pt x="62" y="102"/>
                  </a:cubicBezTo>
                  <a:cubicBezTo>
                    <a:pt x="61" y="94"/>
                    <a:pt x="60" y="88"/>
                    <a:pt x="59" y="85"/>
                  </a:cubicBezTo>
                  <a:cubicBezTo>
                    <a:pt x="57" y="81"/>
                    <a:pt x="54" y="78"/>
                    <a:pt x="50" y="77"/>
                  </a:cubicBezTo>
                  <a:cubicBezTo>
                    <a:pt x="48" y="77"/>
                    <a:pt x="46" y="76"/>
                    <a:pt x="42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1" y="56"/>
                    <a:pt x="41" y="56"/>
                    <a:pt x="41" y="56"/>
                  </a:cubicBezTo>
                  <a:cubicBezTo>
                    <a:pt x="50" y="56"/>
                    <a:pt x="55" y="54"/>
                    <a:pt x="58" y="51"/>
                  </a:cubicBezTo>
                  <a:cubicBezTo>
                    <a:pt x="61" y="48"/>
                    <a:pt x="62" y="44"/>
                    <a:pt x="62" y="38"/>
                  </a:cubicBezTo>
                  <a:cubicBezTo>
                    <a:pt x="62" y="32"/>
                    <a:pt x="60" y="27"/>
                    <a:pt x="56" y="24"/>
                  </a:cubicBezTo>
                  <a:cubicBezTo>
                    <a:pt x="53" y="23"/>
                    <a:pt x="48" y="22"/>
                    <a:pt x="42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black">
            <a:xfrm>
              <a:off x="10787063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2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black">
            <a:xfrm>
              <a:off x="10853738" y="5791200"/>
              <a:ext cx="120650" cy="163513"/>
            </a:xfrm>
            <a:custGeom>
              <a:avLst/>
              <a:gdLst>
                <a:gd name="T0" fmla="*/ 0 w 76"/>
                <a:gd name="T1" fmla="*/ 103 h 103"/>
                <a:gd name="T2" fmla="*/ 0 w 76"/>
                <a:gd name="T3" fmla="*/ 0 h 103"/>
                <a:gd name="T4" fmla="*/ 22 w 76"/>
                <a:gd name="T5" fmla="*/ 0 h 103"/>
                <a:gd name="T6" fmla="*/ 55 w 76"/>
                <a:gd name="T7" fmla="*/ 66 h 103"/>
                <a:gd name="T8" fmla="*/ 55 w 76"/>
                <a:gd name="T9" fmla="*/ 0 h 103"/>
                <a:gd name="T10" fmla="*/ 76 w 76"/>
                <a:gd name="T11" fmla="*/ 0 h 103"/>
                <a:gd name="T12" fmla="*/ 76 w 76"/>
                <a:gd name="T13" fmla="*/ 103 h 103"/>
                <a:gd name="T14" fmla="*/ 54 w 76"/>
                <a:gd name="T15" fmla="*/ 103 h 103"/>
                <a:gd name="T16" fmla="*/ 21 w 76"/>
                <a:gd name="T17" fmla="*/ 37 h 103"/>
                <a:gd name="T18" fmla="*/ 21 w 76"/>
                <a:gd name="T19" fmla="*/ 103 h 103"/>
                <a:gd name="T20" fmla="*/ 0 w 76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5" y="66"/>
                  </a:lnTo>
                  <a:lnTo>
                    <a:pt x="55" y="0"/>
                  </a:lnTo>
                  <a:lnTo>
                    <a:pt x="76" y="0"/>
                  </a:lnTo>
                  <a:lnTo>
                    <a:pt x="76" y="103"/>
                  </a:lnTo>
                  <a:lnTo>
                    <a:pt x="54" y="103"/>
                  </a:lnTo>
                  <a:lnTo>
                    <a:pt x="21" y="37"/>
                  </a:lnTo>
                  <a:lnTo>
                    <a:pt x="21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black">
            <a:xfrm>
              <a:off x="10998200" y="5788025"/>
              <a:ext cx="133350" cy="171450"/>
            </a:xfrm>
            <a:custGeom>
              <a:avLst/>
              <a:gdLst>
                <a:gd name="T0" fmla="*/ 102 w 102"/>
                <a:gd name="T1" fmla="*/ 129 h 132"/>
                <a:gd name="T2" fmla="*/ 82 w 102"/>
                <a:gd name="T3" fmla="*/ 129 h 132"/>
                <a:gd name="T4" fmla="*/ 82 w 102"/>
                <a:gd name="T5" fmla="*/ 115 h 132"/>
                <a:gd name="T6" fmla="*/ 73 w 102"/>
                <a:gd name="T7" fmla="*/ 124 h 132"/>
                <a:gd name="T8" fmla="*/ 51 w 102"/>
                <a:gd name="T9" fmla="*/ 132 h 132"/>
                <a:gd name="T10" fmla="*/ 14 w 102"/>
                <a:gd name="T11" fmla="*/ 113 h 132"/>
                <a:gd name="T12" fmla="*/ 0 w 102"/>
                <a:gd name="T13" fmla="*/ 67 h 132"/>
                <a:gd name="T14" fmla="*/ 14 w 102"/>
                <a:gd name="T15" fmla="*/ 20 h 132"/>
                <a:gd name="T16" fmla="*/ 54 w 102"/>
                <a:gd name="T17" fmla="*/ 0 h 132"/>
                <a:gd name="T18" fmla="*/ 89 w 102"/>
                <a:gd name="T19" fmla="*/ 16 h 132"/>
                <a:gd name="T20" fmla="*/ 100 w 102"/>
                <a:gd name="T21" fmla="*/ 39 h 132"/>
                <a:gd name="T22" fmla="*/ 100 w 102"/>
                <a:gd name="T23" fmla="*/ 45 h 132"/>
                <a:gd name="T24" fmla="*/ 74 w 102"/>
                <a:gd name="T25" fmla="*/ 45 h 132"/>
                <a:gd name="T26" fmla="*/ 70 w 102"/>
                <a:gd name="T27" fmla="*/ 32 h 132"/>
                <a:gd name="T28" fmla="*/ 53 w 102"/>
                <a:gd name="T29" fmla="*/ 23 h 132"/>
                <a:gd name="T30" fmla="*/ 34 w 102"/>
                <a:gd name="T31" fmla="*/ 35 h 132"/>
                <a:gd name="T32" fmla="*/ 27 w 102"/>
                <a:gd name="T33" fmla="*/ 66 h 132"/>
                <a:gd name="T34" fmla="*/ 35 w 102"/>
                <a:gd name="T35" fmla="*/ 99 h 132"/>
                <a:gd name="T36" fmla="*/ 54 w 102"/>
                <a:gd name="T37" fmla="*/ 109 h 132"/>
                <a:gd name="T38" fmla="*/ 72 w 102"/>
                <a:gd name="T39" fmla="*/ 100 h 132"/>
                <a:gd name="T40" fmla="*/ 77 w 102"/>
                <a:gd name="T41" fmla="*/ 81 h 132"/>
                <a:gd name="T42" fmla="*/ 55 w 102"/>
                <a:gd name="T43" fmla="*/ 81 h 132"/>
                <a:gd name="T44" fmla="*/ 55 w 102"/>
                <a:gd name="T45" fmla="*/ 61 h 132"/>
                <a:gd name="T46" fmla="*/ 102 w 102"/>
                <a:gd name="T47" fmla="*/ 61 h 132"/>
                <a:gd name="T48" fmla="*/ 102 w 102"/>
                <a:gd name="T49" fmla="*/ 1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32">
                  <a:moveTo>
                    <a:pt x="102" y="129"/>
                  </a:moveTo>
                  <a:cubicBezTo>
                    <a:pt x="82" y="129"/>
                    <a:pt x="82" y="129"/>
                    <a:pt x="82" y="129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79" y="119"/>
                    <a:pt x="76" y="122"/>
                    <a:pt x="73" y="124"/>
                  </a:cubicBezTo>
                  <a:cubicBezTo>
                    <a:pt x="67" y="129"/>
                    <a:pt x="59" y="132"/>
                    <a:pt x="51" y="132"/>
                  </a:cubicBezTo>
                  <a:cubicBezTo>
                    <a:pt x="35" y="132"/>
                    <a:pt x="23" y="125"/>
                    <a:pt x="14" y="113"/>
                  </a:cubicBezTo>
                  <a:cubicBezTo>
                    <a:pt x="5" y="101"/>
                    <a:pt x="0" y="85"/>
                    <a:pt x="0" y="67"/>
                  </a:cubicBezTo>
                  <a:cubicBezTo>
                    <a:pt x="0" y="48"/>
                    <a:pt x="5" y="33"/>
                    <a:pt x="14" y="20"/>
                  </a:cubicBezTo>
                  <a:cubicBezTo>
                    <a:pt x="24" y="7"/>
                    <a:pt x="37" y="0"/>
                    <a:pt x="54" y="0"/>
                  </a:cubicBezTo>
                  <a:cubicBezTo>
                    <a:pt x="68" y="0"/>
                    <a:pt x="79" y="5"/>
                    <a:pt x="89" y="16"/>
                  </a:cubicBezTo>
                  <a:cubicBezTo>
                    <a:pt x="94" y="23"/>
                    <a:pt x="98" y="30"/>
                    <a:pt x="100" y="39"/>
                  </a:cubicBezTo>
                  <a:cubicBezTo>
                    <a:pt x="100" y="40"/>
                    <a:pt x="100" y="42"/>
                    <a:pt x="100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3" y="40"/>
                    <a:pt x="72" y="35"/>
                    <a:pt x="70" y="32"/>
                  </a:cubicBezTo>
                  <a:cubicBezTo>
                    <a:pt x="66" y="26"/>
                    <a:pt x="60" y="23"/>
                    <a:pt x="53" y="23"/>
                  </a:cubicBezTo>
                  <a:cubicBezTo>
                    <a:pt x="45" y="23"/>
                    <a:pt x="39" y="27"/>
                    <a:pt x="34" y="35"/>
                  </a:cubicBezTo>
                  <a:cubicBezTo>
                    <a:pt x="30" y="43"/>
                    <a:pt x="27" y="53"/>
                    <a:pt x="27" y="66"/>
                  </a:cubicBezTo>
                  <a:cubicBezTo>
                    <a:pt x="27" y="80"/>
                    <a:pt x="30" y="91"/>
                    <a:pt x="35" y="99"/>
                  </a:cubicBezTo>
                  <a:cubicBezTo>
                    <a:pt x="39" y="106"/>
                    <a:pt x="46" y="109"/>
                    <a:pt x="54" y="109"/>
                  </a:cubicBezTo>
                  <a:cubicBezTo>
                    <a:pt x="62" y="109"/>
                    <a:pt x="68" y="106"/>
                    <a:pt x="72" y="100"/>
                  </a:cubicBezTo>
                  <a:cubicBezTo>
                    <a:pt x="75" y="95"/>
                    <a:pt x="77" y="89"/>
                    <a:pt x="77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02" y="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black">
            <a:xfrm>
              <a:off x="11161713" y="5919788"/>
              <a:ext cx="36513" cy="34925"/>
            </a:xfrm>
            <a:custGeom>
              <a:avLst/>
              <a:gdLst>
                <a:gd name="T0" fmla="*/ 23 w 23"/>
                <a:gd name="T1" fmla="*/ 0 h 22"/>
                <a:gd name="T2" fmla="*/ 23 w 23"/>
                <a:gd name="T3" fmla="*/ 22 h 22"/>
                <a:gd name="T4" fmla="*/ 0 w 23"/>
                <a:gd name="T5" fmla="*/ 22 h 22"/>
                <a:gd name="T6" fmla="*/ 0 w 23"/>
                <a:gd name="T7" fmla="*/ 0 h 22"/>
                <a:gd name="T8" fmla="*/ 12 w 23"/>
                <a:gd name="T9" fmla="*/ 0 h 22"/>
                <a:gd name="T10" fmla="*/ 23 w 2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23" y="0"/>
                  </a:moveTo>
                  <a:lnTo>
                    <a:pt x="23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</p:grpSp>
    </p:spTree>
    <p:extLst>
      <p:ext uri="{BB962C8B-B14F-4D97-AF65-F5344CB8AC3E}">
        <p14:creationId xmlns:p14="http://schemas.microsoft.com/office/powerpoint/2010/main" val="30563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ru-RU" sz="3200" kern="1200" baseline="0" dirty="0">
                <a:solidFill>
                  <a:srgbClr val="E20074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81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28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87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41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28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75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42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46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23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uejs/vue-class-component#caveats-of-class-properti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github.com/vuejs/vuex/pull/112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igogrek/how-i-stopped-loving-angular-c2935f7378c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stefankrause.net/js-frameworks-benchmark7/tab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eship.com/consider-vuejs-next-web-project/" TargetMode="External"/><Relationship Id="rId2" Type="http://schemas.openxmlformats.org/officeDocument/2006/relationships/hyperlink" Target="https://about.gitlab.com/2016/10/20/why-we-chose-vu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tguru.co/blog/13-top-companies-that-have-trusted-vue.js-examples-of-application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igogrek@gmail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stackoverflow.com/questions/22538638/how-to-have-conditional-elements-and-keep-dry-with-facebook-reacts-jsx/3823186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awesome-vue#state-management" TargetMode="External"/><Relationship Id="rId2" Type="http://schemas.openxmlformats.org/officeDocument/2006/relationships/hyperlink" Target="https://github.com/vuejs/vue-r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8000" b="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я начал любить </a:t>
            </a:r>
            <a:r>
              <a:rPr lang="en-US" dirty="0" err="1"/>
              <a:t>Vue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8896" y="5213959"/>
            <a:ext cx="420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Минин Игорь,</a:t>
            </a:r>
            <a:r>
              <a:rPr lang="en-US" sz="2800" b="1" dirty="0" smtClean="0">
                <a:solidFill>
                  <a:schemeClr val="bg1"/>
                </a:solidFill>
              </a:rPr>
              <a:t> T-Systems</a:t>
            </a:r>
            <a:r>
              <a:rPr lang="ru-RU" sz="2800" b="1" dirty="0" smtClean="0">
                <a:solidFill>
                  <a:schemeClr val="bg1"/>
                </a:solidFill>
              </a:rPr>
              <a:t> 2018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0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 </a:t>
            </a:r>
            <a:r>
              <a:rPr lang="ru-RU" dirty="0" smtClean="0"/>
              <a:t>добавь ...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strike="sngStrike" dirty="0" smtClean="0"/>
              <a:t>Воды</a:t>
            </a:r>
            <a:endParaRPr lang="en-US" strike="sngStrike" dirty="0" smtClean="0"/>
          </a:p>
          <a:p>
            <a:r>
              <a:rPr lang="ru-RU" dirty="0" smtClean="0"/>
              <a:t> </a:t>
            </a:r>
            <a:r>
              <a:rPr lang="en-US" dirty="0" err="1" smtClean="0"/>
              <a:t>RxJS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en-US" dirty="0" err="1" smtClean="0"/>
              <a:t>Vuex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en-US" dirty="0" err="1" smtClean="0"/>
              <a:t>TypeScript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 smtClean="0"/>
              <a:t>SCSS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…</a:t>
            </a:r>
            <a:endParaRPr lang="ru-RU" dirty="0" smtClean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Роутер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Angular </a:t>
            </a:r>
            <a:r>
              <a:rPr lang="ru-RU" b="1" dirty="0" smtClean="0"/>
              <a:t>три</a:t>
            </a:r>
            <a:r>
              <a:rPr lang="ru-RU" dirty="0" smtClean="0"/>
              <a:t> раза переписанный и все равно ужасен</a:t>
            </a:r>
          </a:p>
          <a:p>
            <a:pPr lvl="1"/>
            <a:r>
              <a:rPr lang="ru-RU" b="1" dirty="0" smtClean="0"/>
              <a:t>Нет</a:t>
            </a:r>
            <a:r>
              <a:rPr lang="ru-RU" dirty="0" smtClean="0"/>
              <a:t> именованных роутов (!!!)</a:t>
            </a:r>
          </a:p>
          <a:p>
            <a:pPr lvl="1"/>
            <a:r>
              <a:rPr lang="ru-RU" dirty="0" smtClean="0"/>
              <a:t>Странная система ивентов, параметры = </a:t>
            </a:r>
            <a:r>
              <a:rPr lang="en-US" dirty="0" smtClean="0"/>
              <a:t>Observable</a:t>
            </a:r>
          </a:p>
          <a:p>
            <a:pPr lvl="1"/>
            <a:r>
              <a:rPr lang="ru-RU" b="1" dirty="0" smtClean="0"/>
              <a:t>Команды</a:t>
            </a:r>
            <a:r>
              <a:rPr lang="ru-RU" dirty="0" smtClean="0"/>
              <a:t> для навигации</a:t>
            </a:r>
            <a:endParaRPr lang="en-US" dirty="0" smtClean="0"/>
          </a:p>
          <a:p>
            <a:pPr lvl="1"/>
            <a:r>
              <a:rPr lang="en-US" dirty="0" smtClean="0"/>
              <a:t>Lazy Loading </a:t>
            </a:r>
            <a:r>
              <a:rPr lang="ru-RU" dirty="0" smtClean="0"/>
              <a:t>через </a:t>
            </a:r>
            <a:r>
              <a:rPr lang="ru-RU" dirty="0" smtClean="0"/>
              <a:t>строки</a:t>
            </a:r>
          </a:p>
          <a:p>
            <a:pPr marL="457200" lvl="1" indent="0">
              <a:buNone/>
            </a:pPr>
            <a:r>
              <a:rPr lang="ru-RU" dirty="0" smtClean="0"/>
              <a:t>    ...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ru-RU" dirty="0" smtClean="0"/>
              <a:t>простой и рабочий</a:t>
            </a:r>
          </a:p>
          <a:p>
            <a:pPr lvl="1"/>
            <a:r>
              <a:rPr lang="ru-RU" dirty="0" smtClean="0"/>
              <a:t>Нет абстрактных роутов, </a:t>
            </a:r>
            <a:r>
              <a:rPr lang="ru-RU" dirty="0" smtClean="0"/>
              <a:t>плохо ли?</a:t>
            </a:r>
            <a:endParaRPr lang="en-US" dirty="0" smtClean="0"/>
          </a:p>
          <a:p>
            <a:pPr lvl="1"/>
            <a:r>
              <a:rPr lang="ru-RU" dirty="0" smtClean="0"/>
              <a:t>Классная штука которая просто работает</a:t>
            </a:r>
            <a:r>
              <a:rPr lang="en-US" dirty="0" smtClean="0"/>
              <a:t>:</a:t>
            </a:r>
            <a:endParaRPr lang="ru-RU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97108" y="4395861"/>
            <a:ext cx="516220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`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/sub-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/:id'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1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Расширение и переиспользование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Angular </a:t>
            </a:r>
            <a:r>
              <a:rPr lang="ru-RU" dirty="0" smtClean="0"/>
              <a:t>компоненты </a:t>
            </a:r>
            <a:r>
              <a:rPr lang="ru-RU" dirty="0" smtClean="0"/>
              <a:t>– </a:t>
            </a:r>
            <a:r>
              <a:rPr lang="ru-RU" dirty="0" smtClean="0"/>
              <a:t>классы</a:t>
            </a:r>
          </a:p>
          <a:p>
            <a:pPr marL="0" indent="0">
              <a:buNone/>
            </a:pPr>
            <a:r>
              <a:rPr lang="ru-RU" b="1" dirty="0" smtClean="0"/>
              <a:t>НО</a:t>
            </a:r>
            <a:r>
              <a:rPr lang="ru-RU" dirty="0" smtClean="0"/>
              <a:t> сложно использоваать фишки </a:t>
            </a:r>
            <a:r>
              <a:rPr lang="en-US" dirty="0" err="1" smtClean="0"/>
              <a:t>TypeScript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абстрактны</a:t>
            </a:r>
            <a:r>
              <a:rPr lang="ru-RU" dirty="0" smtClean="0"/>
              <a:t>е</a:t>
            </a:r>
            <a:r>
              <a:rPr lang="ru-RU" dirty="0" smtClean="0"/>
              <a:t> классы, области видимости </a:t>
            </a:r>
            <a:r>
              <a:rPr lang="ru-RU" dirty="0" smtClean="0"/>
              <a:t>(</a:t>
            </a:r>
            <a:r>
              <a:rPr lang="en-US" dirty="0" smtClean="0"/>
              <a:t>DI, </a:t>
            </a:r>
            <a:r>
              <a:rPr lang="ru-RU" dirty="0" smtClean="0"/>
              <a:t>проблемы с </a:t>
            </a:r>
            <a:r>
              <a:rPr lang="en-US" dirty="0" smtClean="0"/>
              <a:t>AOT</a:t>
            </a:r>
            <a:r>
              <a:rPr lang="ru-RU" dirty="0" smtClean="0"/>
              <a:t>)</a:t>
            </a:r>
            <a:r>
              <a:rPr lang="en-US" dirty="0" smtClean="0"/>
              <a:t>, …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объект</a:t>
            </a:r>
            <a:r>
              <a:rPr lang="ru-RU" dirty="0"/>
              <a:t>ы</a:t>
            </a:r>
            <a:r>
              <a:rPr lang="ru-RU" dirty="0" smtClean="0"/>
              <a:t> –просто </a:t>
            </a:r>
            <a:r>
              <a:rPr lang="ru-RU" dirty="0" smtClean="0"/>
              <a:t>работать и расширять</a:t>
            </a:r>
            <a:r>
              <a:rPr lang="en-US" dirty="0" smtClean="0"/>
              <a:t>/</a:t>
            </a:r>
            <a:r>
              <a:rPr lang="ru-RU" dirty="0" smtClean="0"/>
              <a:t>рефакторить</a:t>
            </a:r>
          </a:p>
          <a:p>
            <a:pPr marL="0" indent="0">
              <a:buNone/>
            </a:pPr>
            <a:r>
              <a:rPr lang="ru-RU" dirty="0" smtClean="0"/>
              <a:t>Для переиспользования кода есть </a:t>
            </a:r>
            <a:r>
              <a:rPr lang="en-US" dirty="0" err="1" smtClean="0"/>
              <a:t>Mixin</a:t>
            </a:r>
            <a:r>
              <a:rPr lang="en-US" dirty="0" smtClean="0"/>
              <a:t>’</a:t>
            </a:r>
            <a:r>
              <a:rPr lang="ru-RU" dirty="0" smtClean="0"/>
              <a:t>ы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Plugin’</a:t>
            </a:r>
            <a:r>
              <a:rPr lang="ru-RU" dirty="0" smtClean="0"/>
              <a:t>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4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ru-RU" dirty="0" smtClean="0"/>
              <a:t>компоненты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667" cy="4351338"/>
          </a:xfrm>
        </p:spPr>
        <p:txBody>
          <a:bodyPr/>
          <a:lstStyle/>
          <a:p>
            <a:r>
              <a:rPr lang="ru-RU" dirty="0" smtClean="0"/>
              <a:t>Быстрые и простые в </a:t>
            </a:r>
            <a:r>
              <a:rPr lang="en-US" dirty="0" err="1" smtClean="0"/>
              <a:t>Vue</a:t>
            </a:r>
            <a:endParaRPr lang="en-US" dirty="0" smtClean="0"/>
          </a:p>
          <a:p>
            <a:r>
              <a:rPr lang="ru-RU" b="1" dirty="0" smtClean="0"/>
              <a:t>Огмроный</a:t>
            </a:r>
            <a:r>
              <a:rPr lang="ru-RU" dirty="0" smtClean="0"/>
              <a:t> выбор – </a:t>
            </a:r>
            <a:r>
              <a:rPr lang="en-US" dirty="0" smtClean="0"/>
              <a:t>Element</a:t>
            </a:r>
            <a:r>
              <a:rPr lang="ru-RU" dirty="0" smtClean="0"/>
              <a:t>, </a:t>
            </a:r>
            <a:r>
              <a:rPr lang="en-US" dirty="0" err="1" smtClean="0"/>
              <a:t>Vuetify</a:t>
            </a:r>
            <a:r>
              <a:rPr lang="en-US" dirty="0" smtClean="0"/>
              <a:t>, Quasar, </a:t>
            </a:r>
            <a:r>
              <a:rPr lang="en-US" dirty="0" err="1" smtClean="0"/>
              <a:t>Vue</a:t>
            </a:r>
            <a:r>
              <a:rPr lang="en-US" dirty="0" smtClean="0"/>
              <a:t>-Material, Muse, iView, </a:t>
            </a:r>
            <a:r>
              <a:rPr lang="en-US" dirty="0" err="1" smtClean="0"/>
              <a:t>etc</a:t>
            </a:r>
            <a:r>
              <a:rPr lang="en-US" dirty="0" smtClean="0"/>
              <a:t> etc.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Сложные и не всегда </a:t>
            </a:r>
          </a:p>
          <a:p>
            <a:pPr marL="0" indent="0">
              <a:buNone/>
            </a:pPr>
            <a:r>
              <a:rPr lang="ru-RU" dirty="0" smtClean="0"/>
              <a:t>быстрые в </a:t>
            </a:r>
            <a:r>
              <a:rPr lang="en-US" dirty="0" smtClean="0"/>
              <a:t>Angular</a:t>
            </a:r>
            <a:r>
              <a:rPr lang="ru-RU" dirty="0" smtClean="0"/>
              <a:t> </a:t>
            </a:r>
          </a:p>
          <a:p>
            <a:r>
              <a:rPr lang="ru-RU" dirty="0" smtClean="0"/>
              <a:t>Мало – материал, </a:t>
            </a:r>
            <a:r>
              <a:rPr lang="ru-RU" dirty="0" smtClean="0"/>
              <a:t>кларити</a:t>
            </a:r>
            <a:endParaRPr lang="ru-RU" dirty="0"/>
          </a:p>
        </p:txBody>
      </p:sp>
      <p:pic>
        <p:nvPicPr>
          <p:cNvPr id="3074" name="Picture 2" descr="https://cdn-images-1.medium.com/max/1600/0*DRA9itfCpIY3Hi-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442" y="1690688"/>
            <a:ext cx="4865158" cy="128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412" y="3855666"/>
            <a:ext cx="4371975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6326" y="3708028"/>
            <a:ext cx="21145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 smtClean="0">
                <a:solidFill>
                  <a:srgbClr val="E20074"/>
                </a:solidFill>
                <a:latin typeface="TeleGrotesk Headline Ultra" pitchFamily="2" charset="0"/>
                <a:cs typeface="TeleGrotesk Headline Ultra" pitchFamily="2" charset="0"/>
              </a:rPr>
              <a:t>Реальный </a:t>
            </a:r>
            <a:r>
              <a:rPr lang="ru-RU" sz="8000" dirty="0">
                <a:solidFill>
                  <a:srgbClr val="E20074"/>
                </a:solidFill>
                <a:latin typeface="TeleGrotesk Headline Ultra" pitchFamily="2" charset="0"/>
                <a:cs typeface="TeleGrotesk Headline Ultra" pitchFamily="2" charset="0"/>
              </a:rPr>
              <a:t>опыт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2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СЛИШКОМ МНОГО СВОБОДЫ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Множество способов делать одно </a:t>
            </a:r>
            <a:r>
              <a:rPr lang="ru-RU" dirty="0" smtClean="0"/>
              <a:t>и то </a:t>
            </a:r>
            <a:r>
              <a:rPr lang="ru-RU" dirty="0" smtClean="0"/>
              <a:t>же</a:t>
            </a:r>
            <a:endParaRPr lang="en-US" dirty="0" smtClean="0"/>
          </a:p>
          <a:p>
            <a:pPr lvl="1"/>
            <a:r>
              <a:rPr lang="ru-RU" dirty="0" smtClean="0"/>
              <a:t>Объявление компонентов, в т.ч. глобальные</a:t>
            </a:r>
          </a:p>
          <a:p>
            <a:pPr lvl="1"/>
            <a:r>
              <a:rPr lang="ru-RU" dirty="0" smtClean="0"/>
              <a:t>Примеси, </a:t>
            </a:r>
            <a:r>
              <a:rPr lang="ru-RU" dirty="0"/>
              <a:t>в т.ч. </a:t>
            </a:r>
            <a:r>
              <a:rPr lang="ru-RU" dirty="0" smtClean="0"/>
              <a:t>глобальные</a:t>
            </a:r>
          </a:p>
          <a:p>
            <a:pPr lvl="1"/>
            <a:r>
              <a:rPr lang="en-US" dirty="0" smtClean="0"/>
              <a:t>Plugin’</a:t>
            </a:r>
            <a:r>
              <a:rPr lang="ru-RU" dirty="0" smtClean="0"/>
              <a:t>ы</a:t>
            </a:r>
          </a:p>
          <a:p>
            <a:pPr marL="457200" lvl="1" indent="0">
              <a:buNone/>
            </a:pPr>
            <a:r>
              <a:rPr lang="ru-RU" dirty="0" smtClean="0"/>
              <a:t>    ...</a:t>
            </a:r>
            <a:endParaRPr lang="en-US" dirty="0" smtClean="0"/>
          </a:p>
          <a:p>
            <a:r>
              <a:rPr lang="ru-RU" dirty="0" smtClean="0"/>
              <a:t>Сложно заставить людей не использовать </a:t>
            </a:r>
            <a:r>
              <a:rPr lang="en-US" dirty="0" smtClean="0"/>
              <a:t>data()</a:t>
            </a:r>
            <a:r>
              <a:rPr lang="ru-RU" dirty="0"/>
              <a:t> </a:t>
            </a:r>
            <a:r>
              <a:rPr lang="ru-RU" dirty="0" smtClean="0"/>
              <a:t>вместо </a:t>
            </a:r>
            <a:r>
              <a:rPr lang="en-US" dirty="0" smtClean="0"/>
              <a:t>state</a:t>
            </a:r>
            <a:endParaRPr lang="ru-RU" dirty="0" smtClean="0"/>
          </a:p>
          <a:p>
            <a:r>
              <a:rPr lang="ru-RU" dirty="0" smtClean="0"/>
              <a:t>Нет четких паттернов для </a:t>
            </a:r>
            <a:r>
              <a:rPr lang="en-US" dirty="0" smtClean="0"/>
              <a:t>“</a:t>
            </a:r>
            <a:r>
              <a:rPr lang="ru-RU" dirty="0" smtClean="0"/>
              <a:t>сервисов</a:t>
            </a:r>
            <a:r>
              <a:rPr lang="en-US" dirty="0" smtClean="0"/>
              <a:t>”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469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92004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ru-RU" dirty="0" smtClean="0"/>
              <a:t>крут</a:t>
            </a:r>
            <a:r>
              <a:rPr lang="ru-RU" dirty="0" smtClean="0"/>
              <a:t>, </a:t>
            </a:r>
            <a:r>
              <a:rPr lang="ru-RU" dirty="0" smtClean="0"/>
              <a:t>но его надо уметь готовить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Angular – TS = </a:t>
            </a:r>
            <a:r>
              <a:rPr lang="ru-RU" dirty="0" smtClean="0"/>
              <a:t>тонны абстракци</a:t>
            </a:r>
            <a:r>
              <a:rPr lang="ru-RU" dirty="0"/>
              <a:t>й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Vue</a:t>
            </a:r>
            <a:r>
              <a:rPr lang="en-US" dirty="0" smtClean="0"/>
              <a:t> –TS = </a:t>
            </a:r>
            <a:r>
              <a:rPr lang="ru-RU" dirty="0" smtClean="0"/>
              <a:t>расширение возможностей </a:t>
            </a:r>
            <a:r>
              <a:rPr lang="en-US" dirty="0" smtClean="0"/>
              <a:t>JS</a:t>
            </a:r>
            <a:endParaRPr lang="ru-RU" dirty="0"/>
          </a:p>
        </p:txBody>
      </p:sp>
      <p:pic>
        <p:nvPicPr>
          <p:cNvPr id="1026" name="Picture 2" descr="http://lurkmore.so/images/e/e0/Doing_it_wrong_dual_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584" y="1690688"/>
            <a:ext cx="5079818" cy="406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7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с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Vue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7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Так и н</a:t>
            </a:r>
            <a:r>
              <a:rPr lang="ru-RU" dirty="0" smtClean="0"/>
              <a:t>е </a:t>
            </a:r>
            <a:r>
              <a:rPr lang="ru-RU" dirty="0" smtClean="0"/>
              <a:t>приняли мой </a:t>
            </a:r>
            <a:r>
              <a:rPr lang="en-US" dirty="0" smtClean="0"/>
              <a:t>Pull Request =(((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Два разных подхода к использованию </a:t>
            </a:r>
            <a:r>
              <a:rPr lang="en-US" dirty="0" err="1" smtClean="0"/>
              <a:t>TypeScript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Не нравтся </a:t>
            </a:r>
            <a:r>
              <a:rPr lang="en-US" dirty="0" smtClean="0"/>
              <a:t>class-component, </a:t>
            </a:r>
            <a:r>
              <a:rPr lang="ru-RU" dirty="0" smtClean="0"/>
              <a:t>мы </a:t>
            </a:r>
            <a:r>
              <a:rPr lang="ru-RU" dirty="0" smtClean="0"/>
              <a:t>используем </a:t>
            </a:r>
            <a:r>
              <a:rPr lang="en-US" dirty="0" err="1" smtClean="0"/>
              <a:t>Vue.extend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ru-RU" dirty="0" smtClean="0"/>
              <a:t>У </a:t>
            </a:r>
            <a:r>
              <a:rPr lang="en-US" dirty="0" smtClean="0"/>
              <a:t>class-component </a:t>
            </a:r>
            <a:r>
              <a:rPr lang="ru-RU" dirty="0" smtClean="0">
                <a:hlinkClick r:id="rId2"/>
              </a:rPr>
              <a:t>свои хитрости</a:t>
            </a:r>
            <a:r>
              <a:rPr lang="en-US" dirty="0" smtClean="0">
                <a:hlinkClick r:id="rId2"/>
              </a:rPr>
              <a:t> /</a:t>
            </a:r>
            <a:r>
              <a:rPr lang="ru-RU" dirty="0" smtClean="0">
                <a:hlinkClick r:id="rId2"/>
              </a:rPr>
              <a:t> недостатки</a:t>
            </a:r>
            <a:endParaRPr lang="en-US" dirty="0" smtClean="0"/>
          </a:p>
          <a:p>
            <a:pPr lvl="1"/>
            <a:r>
              <a:rPr lang="ru-RU" dirty="0" smtClean="0"/>
              <a:t>Хочется меньше </a:t>
            </a:r>
            <a:r>
              <a:rPr lang="ru-RU" dirty="0" smtClean="0"/>
              <a:t>уходить от </a:t>
            </a:r>
            <a:r>
              <a:rPr lang="en-US" dirty="0" smtClean="0"/>
              <a:t>ES6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ru-RU" dirty="0" smtClean="0"/>
              <a:t>компонентов</a:t>
            </a:r>
          </a:p>
          <a:p>
            <a:pPr lvl="1"/>
            <a:r>
              <a:rPr lang="ru-RU" dirty="0" smtClean="0"/>
              <a:t>Хочется чтобы команда понимала как </a:t>
            </a:r>
            <a:r>
              <a:rPr lang="ru-RU" dirty="0" smtClean="0"/>
              <a:t>работает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ru-RU" dirty="0" smtClean="0"/>
              <a:t>без </a:t>
            </a:r>
            <a:r>
              <a:rPr lang="en-US" dirty="0" err="1" smtClean="0"/>
              <a:t>TypeScript</a:t>
            </a:r>
            <a:endParaRPr lang="ru-RU" dirty="0" smtClean="0"/>
          </a:p>
          <a:p>
            <a:pPr marL="914400" lvl="2" indent="0">
              <a:buNone/>
            </a:pPr>
            <a:r>
              <a:rPr lang="ru-RU" i="1" dirty="0" smtClean="0"/>
              <a:t>Особенно после </a:t>
            </a:r>
            <a:r>
              <a:rPr lang="en-US" i="1" dirty="0" smtClean="0"/>
              <a:t>Angular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0780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с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Vue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71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Tslint</a:t>
            </a:r>
            <a:r>
              <a:rPr lang="en-US" dirty="0" smtClean="0"/>
              <a:t> </a:t>
            </a:r>
            <a:r>
              <a:rPr lang="ru-RU" dirty="0" smtClean="0"/>
              <a:t>плохо работает с </a:t>
            </a:r>
            <a:r>
              <a:rPr lang="en-US" dirty="0" err="1" smtClean="0"/>
              <a:t>Vue</a:t>
            </a:r>
            <a:r>
              <a:rPr lang="ru-RU" dirty="0" smtClean="0"/>
              <a:t> </a:t>
            </a:r>
            <a:endParaRPr lang="ru-RU" dirty="0"/>
          </a:p>
          <a:p>
            <a:r>
              <a:rPr lang="en-US" dirty="0" err="1" smtClean="0"/>
              <a:t>Eslint</a:t>
            </a:r>
            <a:r>
              <a:rPr lang="ru-RU" dirty="0" smtClean="0"/>
              <a:t> </a:t>
            </a:r>
            <a:r>
              <a:rPr lang="ru-RU" dirty="0" smtClean="0"/>
              <a:t>для </a:t>
            </a:r>
            <a:r>
              <a:rPr lang="en-US" dirty="0" smtClean="0"/>
              <a:t>TS </a:t>
            </a:r>
            <a:r>
              <a:rPr lang="ru-RU" dirty="0" smtClean="0"/>
              <a:t>еще не </a:t>
            </a:r>
            <a:r>
              <a:rPr lang="ru-RU" dirty="0" smtClean="0"/>
              <a:t>супер</a:t>
            </a:r>
            <a:r>
              <a:rPr lang="ru-RU" dirty="0" smtClean="0"/>
              <a:t>, непонятные ошибки</a:t>
            </a:r>
            <a:endParaRPr lang="ru-RU" dirty="0" smtClean="0"/>
          </a:p>
          <a:p>
            <a:r>
              <a:rPr lang="en-US" dirty="0" err="1" smtClean="0"/>
              <a:t>Vuex</a:t>
            </a:r>
            <a:r>
              <a:rPr lang="en-US" dirty="0" smtClean="0"/>
              <a:t> </a:t>
            </a:r>
            <a:r>
              <a:rPr lang="en-US" dirty="0"/>
              <a:t>store</a:t>
            </a:r>
            <a:r>
              <a:rPr lang="ru-RU" dirty="0"/>
              <a:t> не типизирован снаружи </a:t>
            </a:r>
            <a:endParaRPr lang="ru-RU" dirty="0" smtClean="0"/>
          </a:p>
          <a:p>
            <a:r>
              <a:rPr lang="en-US" dirty="0" err="1" smtClean="0"/>
              <a:t>Vue.extend</a:t>
            </a:r>
            <a:r>
              <a:rPr lang="en-US" dirty="0" smtClean="0"/>
              <a:t>()</a:t>
            </a:r>
            <a:r>
              <a:rPr lang="ru-RU" dirty="0" smtClean="0"/>
              <a:t> имеет свои минусы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ru-RU" dirty="0" smtClean="0"/>
              <a:t>Нельзя использовать как </a:t>
            </a:r>
            <a:r>
              <a:rPr lang="ru-RU" dirty="0" smtClean="0"/>
              <a:t>класс  ,          приватные методы и тд.</a:t>
            </a:r>
            <a:endParaRPr lang="ru-RU" dirty="0" smtClean="0"/>
          </a:p>
          <a:p>
            <a:pPr lvl="1"/>
            <a:r>
              <a:rPr lang="ru-RU" dirty="0" smtClean="0">
                <a:hlinkClick r:id="rId2"/>
              </a:rPr>
              <a:t>Боль</a:t>
            </a:r>
            <a:r>
              <a:rPr lang="en-US" dirty="0" smtClean="0">
                <a:hlinkClick r:id="rId2"/>
              </a:rPr>
              <a:t> c </a:t>
            </a:r>
            <a:r>
              <a:rPr lang="en-US" dirty="0" err="1" smtClean="0">
                <a:hlinkClick r:id="rId2"/>
              </a:rPr>
              <a:t>Vuex</a:t>
            </a:r>
            <a:r>
              <a:rPr lang="ru-RU" dirty="0" smtClean="0">
                <a:hlinkClick r:id="rId2"/>
              </a:rPr>
              <a:t>  </a:t>
            </a:r>
            <a:r>
              <a:rPr lang="en-US" dirty="0" smtClean="0">
                <a:hlinkClick r:id="rId2"/>
              </a:rPr>
              <a:t>…</a:t>
            </a:r>
            <a:r>
              <a:rPr lang="en-US" dirty="0" err="1" smtClean="0">
                <a:hlinkClick r:id="rId2"/>
              </a:rPr>
              <a:t>mapWhatever</a:t>
            </a:r>
            <a:r>
              <a:rPr lang="en-US" dirty="0" smtClean="0">
                <a:hlinkClick r:id="rId2"/>
              </a:rPr>
              <a:t>()</a:t>
            </a:r>
            <a:endParaRPr lang="ru-RU" dirty="0" smtClean="0"/>
          </a:p>
          <a:p>
            <a:pPr lvl="1"/>
            <a:r>
              <a:rPr lang="ru-RU" dirty="0" smtClean="0"/>
              <a:t>Типизация </a:t>
            </a:r>
            <a:r>
              <a:rPr lang="en-US" dirty="0" smtClean="0"/>
              <a:t>data() </a:t>
            </a:r>
            <a:r>
              <a:rPr lang="ru-RU" dirty="0" smtClean="0"/>
              <a:t>неудобна</a:t>
            </a:r>
            <a:endParaRPr lang="en-US" dirty="0" smtClean="0"/>
          </a:p>
          <a:p>
            <a:pPr lvl="1"/>
            <a:r>
              <a:rPr lang="ru-RU" dirty="0" smtClean="0"/>
              <a:t>Типизация </a:t>
            </a:r>
            <a:r>
              <a:rPr lang="en-US" dirty="0" smtClean="0"/>
              <a:t>props</a:t>
            </a:r>
            <a:r>
              <a:rPr lang="ru-RU" dirty="0" smtClean="0"/>
              <a:t> </a:t>
            </a:r>
            <a:r>
              <a:rPr lang="ru-RU" dirty="0" smtClean="0"/>
              <a:t>практически невозможна</a:t>
            </a:r>
            <a:endParaRPr lang="en-US" dirty="0" smtClean="0"/>
          </a:p>
        </p:txBody>
      </p:sp>
      <p:pic>
        <p:nvPicPr>
          <p:cNvPr id="4098" name="Picture 2" descr="ÐÐ°ÑÑÐ¸Ð½ÐºÐ¸ Ð¿Ð¾ Ð·Ð°Ð¿ÑÐ¾ÑÑ captain h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730" y="3709621"/>
            <a:ext cx="672409" cy="6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 с </a:t>
            </a:r>
            <a:r>
              <a:rPr lang="en-US" dirty="0" err="1" smtClean="0"/>
              <a:t>Vuex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1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Проблема не только </a:t>
            </a:r>
            <a:r>
              <a:rPr lang="en-US" dirty="0" err="1" smtClean="0"/>
              <a:t>Vuex</a:t>
            </a:r>
            <a:r>
              <a:rPr lang="ru-RU" dirty="0" smtClean="0"/>
              <a:t> а почти любого </a:t>
            </a:r>
            <a:r>
              <a:rPr lang="en-US" dirty="0" smtClean="0"/>
              <a:t>State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046" y="3052494"/>
            <a:ext cx="6416431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computed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mapState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state =&gt; state.obj.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message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updateMessage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$store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'updateMessage'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41477" y="3052494"/>
            <a:ext cx="55176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computed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get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$store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.obj.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message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set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$store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'updateMessage'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541477" y="2592387"/>
            <a:ext cx="39780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v-model=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523" y="2592387"/>
            <a:ext cx="5795107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:value=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@input=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updateMessage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Короткий рекап статьи по Ангуляру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https://medium.com/@</a:t>
            </a:r>
            <a:r>
              <a:rPr lang="en-US" dirty="0" smtClean="0">
                <a:hlinkClick r:id="rId2"/>
              </a:rPr>
              <a:t>igogrek/how-i-stopped-loving-angular-c2935f7378c4</a:t>
            </a:r>
            <a:r>
              <a:rPr lang="ru-RU" dirty="0" smtClean="0"/>
              <a:t> </a:t>
            </a:r>
            <a:endParaRPr lang="ru-RU" dirty="0" smtClean="0"/>
          </a:p>
          <a:p>
            <a:r>
              <a:rPr lang="ru-RU" dirty="0" smtClean="0"/>
              <a:t>Ужасный </a:t>
            </a:r>
            <a:r>
              <a:rPr lang="ru-RU" dirty="0" smtClean="0"/>
              <a:t>роутер</a:t>
            </a:r>
          </a:p>
          <a:p>
            <a:r>
              <a:rPr lang="ru-RU" dirty="0" smtClean="0"/>
              <a:t>Тяжеловесное и бесполезное </a:t>
            </a:r>
            <a:r>
              <a:rPr lang="en-US" dirty="0" smtClean="0"/>
              <a:t>Dependency Injection</a:t>
            </a:r>
            <a:r>
              <a:rPr lang="ru-RU" dirty="0" smtClean="0"/>
              <a:t>, модули</a:t>
            </a:r>
            <a:endParaRPr lang="en-US" dirty="0" smtClean="0"/>
          </a:p>
          <a:p>
            <a:r>
              <a:rPr lang="ru-RU" dirty="0" smtClean="0"/>
              <a:t>Тонны лишних абстракций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1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 с </a:t>
            </a:r>
            <a:r>
              <a:rPr lang="en-US" dirty="0" err="1"/>
              <a:t>Vuex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1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+ </a:t>
            </a:r>
            <a:r>
              <a:rPr lang="ru-RU" dirty="0" smtClean="0"/>
              <a:t>Беда с </a:t>
            </a:r>
            <a:r>
              <a:rPr lang="en-US" dirty="0" err="1" smtClean="0"/>
              <a:t>mapGetters</a:t>
            </a:r>
            <a:r>
              <a:rPr lang="en-US" dirty="0" smtClean="0"/>
              <a:t>, </a:t>
            </a:r>
            <a:r>
              <a:rPr lang="ru-RU" dirty="0" smtClean="0"/>
              <a:t>мы решили</a:t>
            </a:r>
            <a:r>
              <a:rPr lang="en-US" dirty="0" smtClean="0"/>
              <a:t>:</a:t>
            </a:r>
            <a:endParaRPr lang="ru-RU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13035" y="2437423"/>
            <a:ext cx="876592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static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mapTwoWay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&lt;T&gt;(getter: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mutation: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Vue): T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$store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getters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[getter];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Vue, value: T)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$store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commit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(mutation, value);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};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46098" y="5768717"/>
            <a:ext cx="1109980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stringTags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Util.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mapTwoWay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&lt;IDatasetExtra[]&gt;(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STRING_TAGS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UPDATE_STRING_TAGS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625359" y="6191551"/>
            <a:ext cx="286234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v-model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stringTags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ru-RU" altLang="ru-RU" sz="4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759569" y="4931508"/>
            <a:ext cx="621302" cy="601711"/>
          </a:xfrm>
          <a:prstGeom prst="downArrow">
            <a:avLst>
              <a:gd name="adj1" fmla="val 50000"/>
              <a:gd name="adj2" fmla="val 48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2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Валидация форм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93" y="1849072"/>
            <a:ext cx="503896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Из коробки </a:t>
            </a:r>
            <a:r>
              <a:rPr lang="en-US" dirty="0" smtClean="0"/>
              <a:t>- </a:t>
            </a:r>
            <a:r>
              <a:rPr lang="ru-RU" dirty="0" smtClean="0"/>
              <a:t>нет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ru-RU" dirty="0" smtClean="0"/>
              <a:t>хожий </a:t>
            </a:r>
            <a:r>
              <a:rPr lang="ru-RU" dirty="0" smtClean="0"/>
              <a:t>механизм с </a:t>
            </a:r>
            <a:r>
              <a:rPr lang="en-US" dirty="0" smtClean="0"/>
              <a:t>template-driven form </a:t>
            </a:r>
            <a:r>
              <a:rPr lang="ru-RU" dirty="0" smtClean="0"/>
              <a:t>в </a:t>
            </a:r>
            <a:r>
              <a:rPr lang="en-US" dirty="0" smtClean="0"/>
              <a:t>Angular - </a:t>
            </a:r>
            <a:r>
              <a:rPr lang="en-US" b="1" dirty="0" err="1" smtClean="0"/>
              <a:t>vee</a:t>
            </a:r>
            <a:r>
              <a:rPr lang="en-US" b="1" dirty="0" smtClean="0"/>
              <a:t>-validate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Vuelidate</a:t>
            </a:r>
            <a:r>
              <a:rPr lang="en-US" dirty="0" smtClean="0"/>
              <a:t> </a:t>
            </a:r>
            <a:r>
              <a:rPr lang="ru-RU" dirty="0" smtClean="0"/>
              <a:t>супер!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83064" y="2407758"/>
            <a:ext cx="523009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v-validate=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'required|email'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683064" y="3146422"/>
            <a:ext cx="642296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v-model=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@input=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$v.name.$touch()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769032" y="3515754"/>
            <a:ext cx="6422967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'vuelidate/lib/validators'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 default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''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validations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фишка</a:t>
            </a:r>
            <a:r>
              <a:rPr lang="en-US" dirty="0" smtClean="0"/>
              <a:t>/</a:t>
            </a:r>
            <a:r>
              <a:rPr lang="ru-RU" dirty="0" smtClean="0"/>
              <a:t>проблема </a:t>
            </a:r>
            <a:r>
              <a:rPr lang="en-US" dirty="0" err="1" smtClean="0"/>
              <a:t>Vue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 библиотека, нет из коробки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HTTP</a:t>
            </a:r>
          </a:p>
          <a:p>
            <a:pPr lvl="1"/>
            <a:r>
              <a:rPr lang="ru-RU" dirty="0" smtClean="0"/>
              <a:t>Валидации</a:t>
            </a:r>
            <a:endParaRPr lang="en-US" dirty="0" smtClean="0"/>
          </a:p>
          <a:p>
            <a:pPr lvl="1"/>
            <a:r>
              <a:rPr lang="en-US" dirty="0" smtClean="0"/>
              <a:t>i18n</a:t>
            </a:r>
          </a:p>
          <a:p>
            <a:pPr lvl="1"/>
            <a:r>
              <a:rPr lang="en-US" dirty="0" smtClean="0"/>
              <a:t>..?</a:t>
            </a:r>
            <a:endParaRPr lang="en-US" dirty="0"/>
          </a:p>
          <a:p>
            <a:pPr marL="457200" lvl="1" indent="0">
              <a:buNone/>
            </a:pPr>
            <a:r>
              <a:rPr lang="ru-RU" dirty="0" smtClean="0"/>
              <a:t>Официальные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Router</a:t>
            </a:r>
          </a:p>
          <a:p>
            <a:pPr lvl="1"/>
            <a:r>
              <a:rPr lang="en-US" dirty="0" smtClean="0"/>
              <a:t>State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 smtClean="0"/>
              <a:t>этом есть такие крутые встроенные штуки </a:t>
            </a:r>
            <a:r>
              <a:rPr lang="ru-RU" dirty="0" smtClean="0"/>
              <a:t>как</a:t>
            </a:r>
            <a:r>
              <a:rPr lang="en-US" dirty="0"/>
              <a:t> </a:t>
            </a:r>
            <a:r>
              <a:rPr lang="en-US" b="1" dirty="0" smtClean="0"/>
              <a:t>Animation </a:t>
            </a:r>
            <a:r>
              <a:rPr lang="en-US" dirty="0" smtClean="0"/>
              <a:t>???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287" y="4857138"/>
            <a:ext cx="19526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Nightwatch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e2e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Из коробки </a:t>
            </a:r>
            <a:r>
              <a:rPr lang="ru-RU" dirty="0" smtClean="0"/>
              <a:t>выбор </a:t>
            </a:r>
            <a:r>
              <a:rPr lang="ru-RU" dirty="0" smtClean="0"/>
              <a:t>между </a:t>
            </a:r>
            <a:r>
              <a:rPr lang="en-US" dirty="0" err="1" smtClean="0"/>
              <a:t>Nightwatch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Cypress</a:t>
            </a:r>
          </a:p>
          <a:p>
            <a:pPr marL="0" indent="0">
              <a:buNone/>
            </a:pPr>
            <a:r>
              <a:rPr lang="ru-RU" dirty="0" smtClean="0"/>
              <a:t>У </a:t>
            </a:r>
            <a:r>
              <a:rPr lang="en-US" dirty="0" err="1"/>
              <a:t>Nightwatch</a:t>
            </a:r>
            <a:r>
              <a:rPr lang="en-US" dirty="0"/>
              <a:t> </a:t>
            </a:r>
            <a:r>
              <a:rPr lang="ru-RU" dirty="0" smtClean="0"/>
              <a:t>проблема с </a:t>
            </a:r>
            <a:r>
              <a:rPr lang="en-US" dirty="0" smtClean="0"/>
              <a:t>URL’</a:t>
            </a:r>
            <a:r>
              <a:rPr lang="ru-RU" dirty="0" smtClean="0"/>
              <a:t>ами </a:t>
            </a:r>
            <a:r>
              <a:rPr lang="ru-RU" dirty="0" smtClean="0"/>
              <a:t>содердащими хеши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Решение</a:t>
            </a:r>
            <a:r>
              <a:rPr lang="en-US" dirty="0" smtClean="0"/>
              <a:t>:</a:t>
            </a:r>
          </a:p>
          <a:p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73430" y="3743738"/>
            <a:ext cx="977290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url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'data:,'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url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client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globals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devServerURL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`/#/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hashed-</a:t>
            </a:r>
            <a:r>
              <a:rPr kumimoji="0" lang="en-US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url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 smtClean="0">
                <a:solidFill>
                  <a:srgbClr val="E20074"/>
                </a:solidFill>
                <a:latin typeface="TeleGrotesk Headline Ultra" pitchFamily="2" charset="0"/>
                <a:cs typeface="TeleGrotesk Headline Ultra" pitchFamily="2" charset="0"/>
              </a:rPr>
              <a:t>Выводы</a:t>
            </a:r>
            <a:endParaRPr lang="ru-RU" sz="8000" dirty="0">
              <a:solidFill>
                <a:srgbClr val="E20074"/>
              </a:solidFill>
              <a:latin typeface="TeleGrotesk Headline Ultra" pitchFamily="2" charset="0"/>
              <a:cs typeface="TeleGrotesk Headline Ultra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Скорость разработки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Куча лишнего </a:t>
            </a:r>
            <a:r>
              <a:rPr lang="en-US" dirty="0" smtClean="0"/>
              <a:t>boilerplate </a:t>
            </a:r>
            <a:r>
              <a:rPr lang="ru-RU" dirty="0" smtClean="0"/>
              <a:t>в </a:t>
            </a:r>
            <a:r>
              <a:rPr lang="en-US" dirty="0" smtClean="0"/>
              <a:t>Angular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долго и медленно</a:t>
            </a:r>
            <a:endParaRPr lang="ru-RU" dirty="0"/>
          </a:p>
          <a:p>
            <a:pPr marL="0" indent="0" algn="ctr">
              <a:buNone/>
            </a:pPr>
            <a:r>
              <a:rPr lang="en-US" b="1" dirty="0" smtClean="0"/>
              <a:t>VS</a:t>
            </a:r>
            <a:endParaRPr lang="ru-RU" b="1" dirty="0" smtClean="0"/>
          </a:p>
          <a:p>
            <a:pPr marL="0" indent="0" algn="ctr">
              <a:buNone/>
            </a:pPr>
            <a:r>
              <a:rPr lang="ru-RU" dirty="0" smtClean="0"/>
              <a:t>Минимализм в </a:t>
            </a:r>
            <a:r>
              <a:rPr lang="en-US" dirty="0" err="1" smtClean="0"/>
              <a:t>Vue</a:t>
            </a:r>
            <a:r>
              <a:rPr lang="ru-RU" dirty="0"/>
              <a:t> </a:t>
            </a:r>
            <a:r>
              <a:rPr lang="ru-RU" dirty="0" smtClean="0"/>
              <a:t>– быстро и просто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Гигантское комьюнити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45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нет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Native</a:t>
            </a:r>
            <a:r>
              <a:rPr lang="en-US" dirty="0"/>
              <a:t> </a:t>
            </a:r>
            <a:r>
              <a:rPr lang="ru-RU" dirty="0" smtClean="0"/>
              <a:t>крутой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b="1" dirty="0" smtClean="0"/>
              <a:t>VS</a:t>
            </a:r>
            <a:endParaRPr lang="en-US" b="1" dirty="0" smtClean="0"/>
          </a:p>
          <a:p>
            <a:r>
              <a:rPr lang="en-US" dirty="0" err="1" smtClean="0"/>
              <a:t>Weex</a:t>
            </a:r>
            <a:r>
              <a:rPr lang="en-US" dirty="0" smtClean="0"/>
              <a:t> </a:t>
            </a:r>
            <a:r>
              <a:rPr lang="ru-RU" dirty="0" smtClean="0"/>
              <a:t>пока еще развивается</a:t>
            </a:r>
            <a:endParaRPr lang="en-US" dirty="0" smtClean="0"/>
          </a:p>
          <a:p>
            <a:r>
              <a:rPr lang="en-US" dirty="0" err="1" smtClean="0"/>
              <a:t>NativeScript</a:t>
            </a:r>
            <a:r>
              <a:rPr lang="en-US" dirty="0" smtClean="0"/>
              <a:t> </a:t>
            </a:r>
            <a:r>
              <a:rPr lang="en-US" dirty="0" err="1" smtClean="0"/>
              <a:t>Vue</a:t>
            </a:r>
            <a:r>
              <a:rPr lang="en-US" dirty="0" smtClean="0"/>
              <a:t> - </a:t>
            </a:r>
            <a:r>
              <a:rPr lang="ru-RU" dirty="0" smtClean="0"/>
              <a:t>пока гораздо менее мощный тулсет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8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http://www.stefankrause.net/js-frameworks-benchmark7/table.html</a:t>
            </a: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760" y="2130312"/>
            <a:ext cx="3266816" cy="4425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167" y="2130312"/>
            <a:ext cx="3439131" cy="455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Пару слов от более авторитетных товарищей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https://about.gitlab.com/2016/10/20/why-we-chose-vue/</a:t>
            </a:r>
            <a:endParaRPr lang="en-US" dirty="0" smtClean="0"/>
          </a:p>
          <a:p>
            <a:r>
              <a:rPr lang="en-US" dirty="0" err="1" smtClean="0"/>
              <a:t>CodeShip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https://blog.codeship.com/consider-vuejs-next-web-project/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Alibaba, Xiaomi - </a:t>
            </a:r>
            <a:r>
              <a:rPr lang="en-US" dirty="0" smtClean="0">
                <a:hlinkClick r:id="rId4"/>
              </a:rPr>
              <a:t>https://www.netguru.co/blog/13-top-companies-that-have-trusted-vue.js-examples-of-applications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740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 smtClean="0">
                <a:solidFill>
                  <a:srgbClr val="E20074"/>
                </a:solidFill>
                <a:latin typeface="TeleGrotesk Headline Ultra" pitchFamily="2" charset="0"/>
                <a:cs typeface="TeleGrotesk Headline Ultra" pitchFamily="2" charset="0"/>
              </a:rPr>
              <a:t>Спасибо</a:t>
            </a:r>
            <a:r>
              <a:rPr lang="en-US" sz="8000" dirty="0" smtClean="0">
                <a:solidFill>
                  <a:srgbClr val="E20074"/>
                </a:solidFill>
                <a:latin typeface="TeleGrotesk Headline Ultra" pitchFamily="2" charset="0"/>
                <a:cs typeface="TeleGrotesk Headline Ultra" pitchFamily="2" charset="0"/>
              </a:rPr>
              <a:t>, </a:t>
            </a:r>
            <a:r>
              <a:rPr lang="ru-RU" sz="8000" dirty="0" smtClean="0">
                <a:solidFill>
                  <a:srgbClr val="E20074"/>
                </a:solidFill>
                <a:latin typeface="TeleGrotesk Headline Ultra" pitchFamily="2" charset="0"/>
                <a:cs typeface="TeleGrotesk Headline Ultra" pitchFamily="2" charset="0"/>
              </a:rPr>
              <a:t>вопросы</a:t>
            </a:r>
            <a:r>
              <a:rPr lang="en-US" sz="8000" dirty="0" smtClean="0">
                <a:solidFill>
                  <a:srgbClr val="E20074"/>
                </a:solidFill>
                <a:latin typeface="TeleGrotesk Headline Ultra" pitchFamily="2" charset="0"/>
                <a:cs typeface="TeleGrotesk Headline Ultra" pitchFamily="2" charset="0"/>
              </a:rPr>
              <a:t>?</a:t>
            </a:r>
            <a:endParaRPr lang="ru-RU" sz="8000" dirty="0">
              <a:solidFill>
                <a:srgbClr val="E20074"/>
              </a:solidFill>
              <a:latin typeface="TeleGrotesk Headline Ultra" pitchFamily="2" charset="0"/>
              <a:cs typeface="TeleGrotesk Headline Ultra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Минин Игорь</a:t>
            </a:r>
            <a:r>
              <a:rPr lang="ru-RU" b="1" dirty="0" smtClean="0">
                <a:solidFill>
                  <a:schemeClr val="tx1"/>
                </a:solidFill>
              </a:rPr>
              <a:t>,</a:t>
            </a:r>
            <a:r>
              <a:rPr lang="en-US" b="1" dirty="0" smtClean="0">
                <a:solidFill>
                  <a:schemeClr val="tx1"/>
                </a:solidFill>
              </a:rPr>
              <a:t> T-Systems,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2018</a:t>
            </a:r>
          </a:p>
          <a:p>
            <a:r>
              <a:rPr lang="en-US" dirty="0" smtClean="0">
                <a:hlinkClick r:id="rId2"/>
              </a:rPr>
              <a:t>igogrek@gmail.com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9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Оговорка по </a:t>
            </a:r>
            <a:r>
              <a:rPr lang="en-US" dirty="0" smtClean="0"/>
              <a:t>DI - </a:t>
            </a:r>
            <a:r>
              <a:rPr lang="ru-RU" dirty="0" smtClean="0"/>
              <a:t>Юнит тестирование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 </a:t>
            </a:r>
            <a:r>
              <a:rPr lang="ru-RU" dirty="0" smtClean="0"/>
              <a:t>в </a:t>
            </a:r>
            <a:r>
              <a:rPr lang="en-US" dirty="0" smtClean="0"/>
              <a:t>Angular</a:t>
            </a:r>
            <a:r>
              <a:rPr lang="ru-RU" dirty="0" smtClean="0"/>
              <a:t> удобно </a:t>
            </a:r>
            <a:r>
              <a:rPr lang="ru-RU" dirty="0" smtClean="0"/>
              <a:t>для мокирования </a:t>
            </a:r>
            <a:r>
              <a:rPr lang="ru-RU" dirty="0" smtClean="0"/>
              <a:t>внешних зависомстей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В</a:t>
            </a:r>
            <a:r>
              <a:rPr lang="ru-RU" dirty="0" smtClean="0"/>
              <a:t>о</a:t>
            </a:r>
            <a:r>
              <a:rPr lang="ru-RU" dirty="0" smtClean="0"/>
              <a:t>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ru-RU" dirty="0" smtClean="0"/>
              <a:t>мен</a:t>
            </a:r>
            <a:r>
              <a:rPr lang="en-US" dirty="0" smtClean="0"/>
              <a:t>e</a:t>
            </a:r>
            <a:r>
              <a:rPr lang="ru-RU" dirty="0" smtClean="0"/>
              <a:t>е удобно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0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Пару слов о Реакте и почему не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1" y="1555663"/>
            <a:ext cx="11371811" cy="5159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Все </a:t>
            </a:r>
            <a:r>
              <a:rPr lang="ru-RU" b="1" dirty="0" smtClean="0">
                <a:solidFill>
                  <a:srgbClr val="FF0000"/>
                </a:solidFill>
              </a:rPr>
              <a:t>ОЧЕНЬ</a:t>
            </a:r>
            <a:r>
              <a:rPr lang="ru-RU" b="1" dirty="0" smtClean="0"/>
              <a:t> субъективно</a:t>
            </a:r>
            <a:endParaRPr lang="en-US" b="1" dirty="0" smtClean="0"/>
          </a:p>
          <a:p>
            <a:r>
              <a:rPr lang="ru-RU" dirty="0" smtClean="0"/>
              <a:t>Реактивность во </a:t>
            </a:r>
            <a:r>
              <a:rPr lang="en-US" dirty="0" err="1" smtClean="0"/>
              <a:t>Vue</a:t>
            </a:r>
            <a:r>
              <a:rPr lang="ru-RU" dirty="0" smtClean="0"/>
              <a:t> </a:t>
            </a:r>
            <a:r>
              <a:rPr lang="ru-RU" dirty="0" smtClean="0"/>
              <a:t>просто </a:t>
            </a:r>
            <a:r>
              <a:rPr lang="ru-RU" dirty="0" smtClean="0"/>
              <a:t>работает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strike="sngStrike" dirty="0" smtClean="0"/>
              <a:t>иммутабельность</a:t>
            </a:r>
            <a:r>
              <a:rPr lang="ru-RU" dirty="0" smtClean="0"/>
              <a:t>, </a:t>
            </a:r>
            <a:r>
              <a:rPr lang="ru-RU" strike="sngStrike" dirty="0" smtClean="0"/>
              <a:t>чистые функции</a:t>
            </a:r>
            <a:endParaRPr lang="en-US" strike="sngStrike" dirty="0" smtClean="0"/>
          </a:p>
          <a:p>
            <a:r>
              <a:rPr lang="ru-RU" dirty="0" smtClean="0"/>
              <a:t>Концепция крутая, </a:t>
            </a:r>
            <a:r>
              <a:rPr lang="ru-RU" dirty="0"/>
              <a:t>но </a:t>
            </a:r>
            <a:r>
              <a:rPr lang="ru-RU" dirty="0" smtClean="0"/>
              <a:t>многословная - долго</a:t>
            </a:r>
            <a:r>
              <a:rPr lang="en-US" dirty="0" smtClean="0"/>
              <a:t>/</a:t>
            </a:r>
            <a:r>
              <a:rPr lang="ru-RU" dirty="0" smtClean="0"/>
              <a:t>дорого</a:t>
            </a:r>
            <a:endParaRPr lang="en-US" strike="sngStrike" dirty="0"/>
          </a:p>
          <a:p>
            <a:r>
              <a:rPr lang="en-US" dirty="0" smtClean="0"/>
              <a:t>JSX </a:t>
            </a:r>
            <a:r>
              <a:rPr lang="ru-RU" dirty="0" smtClean="0"/>
              <a:t>плох</a:t>
            </a:r>
          </a:p>
          <a:p>
            <a:pPr lvl="1"/>
            <a:r>
              <a:rPr lang="ru-RU" dirty="0" smtClean="0"/>
              <a:t>Медленная миграция </a:t>
            </a:r>
            <a:r>
              <a:rPr lang="en-US" dirty="0" smtClean="0"/>
              <a:t>HTML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д</a:t>
            </a:r>
            <a:r>
              <a:rPr lang="ru-RU" dirty="0" smtClean="0"/>
              <a:t>изайнерам </a:t>
            </a:r>
            <a:r>
              <a:rPr lang="ru-RU" dirty="0" smtClean="0"/>
              <a:t>плохо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реждевременная модулизация </a:t>
            </a:r>
            <a:r>
              <a:rPr lang="en-US" dirty="0" smtClean="0"/>
              <a:t>VS </a:t>
            </a:r>
            <a:r>
              <a:rPr lang="ru-RU" dirty="0" smtClean="0"/>
              <a:t>шаблон </a:t>
            </a:r>
            <a:r>
              <a:rPr lang="ru-RU" dirty="0" smtClean="0"/>
              <a:t>в </a:t>
            </a:r>
            <a:r>
              <a:rPr lang="en-US" dirty="0" smtClean="0"/>
              <a:t>Angular/</a:t>
            </a:r>
            <a:r>
              <a:rPr lang="en-US" dirty="0" err="1" smtClean="0"/>
              <a:t>Vue</a:t>
            </a:r>
            <a:r>
              <a:rPr lang="en-US" dirty="0" smtClean="0"/>
              <a:t> – </a:t>
            </a:r>
            <a:r>
              <a:rPr lang="ru-RU" dirty="0" smtClean="0"/>
              <a:t>выносишь </a:t>
            </a:r>
            <a:r>
              <a:rPr lang="ru-RU" dirty="0" smtClean="0"/>
              <a:t>по необходимости</a:t>
            </a:r>
            <a:endParaRPr lang="ru-RU" dirty="0" smtClean="0"/>
          </a:p>
          <a:p>
            <a:pPr lvl="1"/>
            <a:r>
              <a:rPr lang="ru-RU" dirty="0" smtClean="0">
                <a:hlinkClick r:id="rId2"/>
              </a:rPr>
              <a:t>Кондиш</a:t>
            </a:r>
            <a:r>
              <a:rPr lang="en-US" dirty="0" smtClean="0">
                <a:hlinkClick r:id="rId2"/>
              </a:rPr>
              <a:t>e</a:t>
            </a:r>
            <a:r>
              <a:rPr lang="ru-RU" dirty="0" smtClean="0">
                <a:hlinkClick r:id="rId2"/>
              </a:rPr>
              <a:t>ны</a:t>
            </a:r>
            <a:r>
              <a:rPr lang="en-US" dirty="0" smtClean="0">
                <a:hlinkClick r:id="rId2"/>
              </a:rPr>
              <a:t> =</a:t>
            </a:r>
            <a:r>
              <a:rPr lang="ru-RU" dirty="0" smtClean="0">
                <a:hlinkClick r:id="rId2"/>
              </a:rPr>
              <a:t> боль </a:t>
            </a:r>
            <a:endParaRPr lang="en-US" dirty="0" smtClean="0"/>
          </a:p>
          <a:p>
            <a:r>
              <a:rPr lang="ru-RU" dirty="0" smtClean="0"/>
              <a:t>Формы </a:t>
            </a:r>
            <a:r>
              <a:rPr lang="ru-RU" dirty="0" smtClean="0"/>
              <a:t>адовые – смотри далее</a:t>
            </a:r>
          </a:p>
          <a:p>
            <a:r>
              <a:rPr lang="ru-RU" dirty="0"/>
              <a:t>с</a:t>
            </a:r>
            <a:r>
              <a:rPr lang="en-US" dirty="0" err="1" smtClean="0"/>
              <a:t>reate</a:t>
            </a:r>
            <a:r>
              <a:rPr lang="en-US" dirty="0" smtClean="0"/>
              <a:t>-react-app 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3074" name="Picture 2" descr="ÐÐ°ÑÑÐ¸Ð½ÐºÐ¸ Ð¿Ð¾ Ð·Ð°Ð¿ÑÐ¾ÑÑ Ð¿ÑÑ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075" y="5298795"/>
            <a:ext cx="1200587" cy="155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8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E20074"/>
                </a:solidFill>
                <a:latin typeface="TeleGrotesk Headline Ultra" pitchFamily="2" charset="0"/>
                <a:cs typeface="TeleGrotesk Headline Ultra" pitchFamily="2" charset="0"/>
              </a:rPr>
              <a:t>Отличия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85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Angular </a:t>
            </a:r>
            <a:r>
              <a:rPr lang="ru-RU" dirty="0" smtClean="0"/>
              <a:t>кривая и непонятная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Banana in a box</a:t>
            </a:r>
          </a:p>
          <a:p>
            <a:pPr marL="457200" lvl="1" indent="0">
              <a:buNone/>
            </a:pPr>
            <a:endParaRPr lang="ru-RU" b="1" dirty="0" smtClean="0"/>
          </a:p>
          <a:p>
            <a:r>
              <a:rPr lang="ru-RU" dirty="0" smtClean="0"/>
              <a:t>В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ru-RU" dirty="0" smtClean="0"/>
              <a:t>простая и доходчивая</a:t>
            </a:r>
          </a:p>
          <a:p>
            <a:pPr marL="457200" lvl="1" indent="0">
              <a:buNone/>
            </a:pPr>
            <a:r>
              <a:rPr lang="ru-RU" dirty="0" smtClean="0"/>
              <a:t>На </a:t>
            </a:r>
            <a:r>
              <a:rPr lang="ru-RU" b="1" dirty="0" smtClean="0"/>
              <a:t>6</a:t>
            </a:r>
            <a:r>
              <a:rPr lang="ru-RU" dirty="0" smtClean="0"/>
              <a:t> языках, хотя хватило бы и английской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3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001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Раньше я думал что </a:t>
            </a:r>
            <a:r>
              <a:rPr lang="en-US" dirty="0" smtClean="0"/>
              <a:t>Angular CLI </a:t>
            </a:r>
            <a:r>
              <a:rPr lang="ru-RU" dirty="0" smtClean="0"/>
              <a:t>крутое, </a:t>
            </a:r>
            <a:r>
              <a:rPr lang="ru-RU" dirty="0" smtClean="0"/>
              <a:t>но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ru-RU" dirty="0" smtClean="0"/>
              <a:t>Сложно кастомизировать</a:t>
            </a:r>
          </a:p>
          <a:p>
            <a:pPr lvl="1"/>
            <a:r>
              <a:rPr lang="ru-RU" dirty="0" smtClean="0"/>
              <a:t>Множество пакетов </a:t>
            </a:r>
            <a:r>
              <a:rPr lang="ru-RU" dirty="0" smtClean="0"/>
              <a:t>и неконсистентно работает с версиями</a:t>
            </a:r>
          </a:p>
          <a:p>
            <a:pPr lvl="1"/>
            <a:r>
              <a:rPr lang="ru-RU" dirty="0" smtClean="0"/>
              <a:t>Боль при </a:t>
            </a:r>
            <a:r>
              <a:rPr lang="ru-RU" dirty="0" smtClean="0"/>
              <a:t>апгрейде</a:t>
            </a:r>
            <a:endParaRPr lang="en-US" dirty="0" smtClean="0"/>
          </a:p>
          <a:p>
            <a:pPr lvl="1"/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Vue</a:t>
            </a:r>
            <a:r>
              <a:rPr lang="en-US" dirty="0" smtClean="0"/>
              <a:t> CLI 3 – </a:t>
            </a:r>
            <a:r>
              <a:rPr lang="ru-RU" dirty="0" smtClean="0"/>
              <a:t>самое </a:t>
            </a:r>
            <a:r>
              <a:rPr lang="ru-RU" dirty="0" smtClean="0"/>
              <a:t>крутое </a:t>
            </a:r>
            <a:r>
              <a:rPr lang="en-US" dirty="0" smtClean="0"/>
              <a:t>CLI </a:t>
            </a:r>
            <a:r>
              <a:rPr lang="ru-RU" dirty="0" smtClean="0"/>
              <a:t>на сегодня</a:t>
            </a:r>
          </a:p>
          <a:p>
            <a:pPr lvl="1"/>
            <a:r>
              <a:rPr lang="ru-RU" dirty="0" smtClean="0"/>
              <a:t>Кастомизация</a:t>
            </a:r>
          </a:p>
          <a:p>
            <a:pPr lvl="1"/>
            <a:r>
              <a:rPr lang="ru-RU" dirty="0" smtClean="0"/>
              <a:t>Простота и гибкость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738" y="1761026"/>
            <a:ext cx="3838737" cy="1654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859" y="3949865"/>
            <a:ext cx="5493306" cy="24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Zone.js vs </a:t>
            </a:r>
            <a:r>
              <a:rPr lang="en-US" dirty="0" err="1" smtClean="0"/>
              <a:t>Vue</a:t>
            </a:r>
            <a:r>
              <a:rPr lang="en-US" dirty="0" smtClean="0"/>
              <a:t> Reactivity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1428"/>
            <a:ext cx="11107189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Angular - </a:t>
            </a:r>
            <a:r>
              <a:rPr lang="en-US" dirty="0" smtClean="0"/>
              <a:t>Zone.js </a:t>
            </a:r>
            <a:endParaRPr lang="ru-RU" dirty="0" smtClean="0"/>
          </a:p>
          <a:p>
            <a:pPr lvl="1"/>
            <a:r>
              <a:rPr lang="en-US" dirty="0" smtClean="0"/>
              <a:t>Monkey</a:t>
            </a:r>
            <a:r>
              <a:rPr lang="ru-RU" dirty="0" smtClean="0"/>
              <a:t>-патчит стандартные </a:t>
            </a:r>
            <a:r>
              <a:rPr lang="en-US" dirty="0" smtClean="0"/>
              <a:t>API </a:t>
            </a:r>
            <a:r>
              <a:rPr lang="ru-RU" dirty="0" smtClean="0"/>
              <a:t>для отслеживания</a:t>
            </a:r>
            <a:endParaRPr lang="en-US" dirty="0" smtClean="0"/>
          </a:p>
          <a:p>
            <a:pPr lvl="1"/>
            <a:r>
              <a:rPr lang="ru-RU" dirty="0" smtClean="0"/>
              <a:t>Сложности с нестандартными </a:t>
            </a:r>
            <a:r>
              <a:rPr lang="ru-RU" dirty="0" smtClean="0"/>
              <a:t>АПИ</a:t>
            </a:r>
            <a:endParaRPr lang="ru-RU" dirty="0" smtClean="0"/>
          </a:p>
          <a:p>
            <a:pPr lvl="1"/>
            <a:r>
              <a:rPr lang="ru-RU" dirty="0" smtClean="0"/>
              <a:t>Ужасные стектрейсы</a:t>
            </a:r>
          </a:p>
          <a:p>
            <a:pPr lvl="1"/>
            <a:r>
              <a:rPr lang="ru-RU" dirty="0" smtClean="0"/>
              <a:t>Хак</a:t>
            </a:r>
            <a:r>
              <a:rPr lang="en-US" dirty="0" smtClean="0"/>
              <a:t>?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ru-RU" dirty="0" smtClean="0"/>
              <a:t>не нужен </a:t>
            </a:r>
            <a:r>
              <a:rPr lang="en-US" dirty="0" smtClean="0"/>
              <a:t>Zone.js, </a:t>
            </a:r>
            <a:r>
              <a:rPr lang="ru-RU" dirty="0" smtClean="0"/>
              <a:t>отслеживание </a:t>
            </a:r>
            <a:r>
              <a:rPr lang="ru-RU" dirty="0" smtClean="0"/>
              <a:t>работатет </a:t>
            </a:r>
            <a:r>
              <a:rPr lang="ru-RU" dirty="0" smtClean="0"/>
              <a:t>благодаря</a:t>
            </a:r>
            <a:r>
              <a:rPr lang="en-US" dirty="0" smtClean="0"/>
              <a:t> Observer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ативный </a:t>
            </a:r>
            <a:r>
              <a:rPr lang="en-US" dirty="0" err="1" smtClean="0"/>
              <a:t>Object.defineProperty</a:t>
            </a:r>
            <a:endParaRPr lang="ru-RU" dirty="0" smtClean="0"/>
          </a:p>
          <a:p>
            <a:pPr lvl="1"/>
            <a:r>
              <a:rPr lang="ru-RU" dirty="0" smtClean="0"/>
              <a:t>Есть подводные камни, но </a:t>
            </a:r>
            <a:r>
              <a:rPr lang="ru-RU" dirty="0" smtClean="0"/>
              <a:t>они</a:t>
            </a:r>
            <a:endParaRPr lang="en-US" dirty="0" smtClean="0"/>
          </a:p>
          <a:p>
            <a:pPr marL="457200" lvl="1" indent="0">
              <a:buNone/>
            </a:pPr>
            <a:r>
              <a:rPr lang="ru-RU" dirty="0" smtClean="0"/>
              <a:t>описаны и легки для понимания</a:t>
            </a:r>
            <a:endParaRPr lang="en-US" dirty="0" smtClean="0"/>
          </a:p>
          <a:p>
            <a:pPr lvl="1"/>
            <a:r>
              <a:rPr lang="en-US" dirty="0" smtClean="0"/>
              <a:t>2.6 </a:t>
            </a:r>
            <a:r>
              <a:rPr lang="ru-RU" dirty="0" smtClean="0"/>
              <a:t>не будет их иметь – переход на </a:t>
            </a:r>
            <a:r>
              <a:rPr lang="en-US" dirty="0" smtClean="0"/>
              <a:t>Proxy</a:t>
            </a:r>
          </a:p>
          <a:p>
            <a:pPr lvl="1"/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4901114"/>
            <a:ext cx="58578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ru-RU" dirty="0" smtClean="0"/>
              <a:t> </a:t>
            </a:r>
            <a:r>
              <a:rPr lang="en-US" dirty="0" smtClean="0"/>
              <a:t>vs state </a:t>
            </a:r>
            <a:r>
              <a:rPr lang="en-US" dirty="0" err="1" smtClean="0"/>
              <a:t>MANAgement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2" y="1555663"/>
            <a:ext cx="4650278" cy="482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Нужен ли </a:t>
            </a:r>
            <a:r>
              <a:rPr lang="en-US" dirty="0" err="1" smtClean="0"/>
              <a:t>RxJS</a:t>
            </a:r>
            <a:r>
              <a:rPr lang="ru-RU" dirty="0" smtClean="0"/>
              <a:t>?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E</a:t>
            </a:r>
            <a:r>
              <a:rPr lang="ru-RU" dirty="0" smtClean="0"/>
              <a:t>сть </a:t>
            </a:r>
            <a:r>
              <a:rPr lang="en-US" b="1" u="sng" dirty="0" err="1" smtClean="0">
                <a:hlinkClick r:id="rId2"/>
              </a:rPr>
              <a:t>vue-rx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</a:t>
            </a:r>
            <a:r>
              <a:rPr lang="ru-RU" dirty="0" smtClean="0"/>
              <a:t>сть </a:t>
            </a:r>
            <a:r>
              <a:rPr lang="en-US" dirty="0" err="1" smtClean="0"/>
              <a:t>Vuex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ru-RU" dirty="0" smtClean="0">
                <a:hlinkClick r:id="rId3"/>
              </a:rPr>
              <a:t>вагон</a:t>
            </a:r>
            <a:r>
              <a:rPr lang="ru-RU" dirty="0" smtClean="0"/>
              <a:t> альтернатив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830" y="1386934"/>
            <a:ext cx="7276123" cy="51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B15B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eleGrotesk Headline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14239</TotalTime>
  <Words>826</Words>
  <Application>Microsoft Office PowerPoint</Application>
  <PresentationFormat>Widescreen</PresentationFormat>
  <Paragraphs>184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TeleGrotesk Headline</vt:lpstr>
      <vt:lpstr>TeleGrotesk Headline Ultra</vt:lpstr>
      <vt:lpstr>Tele-GroteskNor</vt:lpstr>
      <vt:lpstr>Office Theme</vt:lpstr>
      <vt:lpstr>think-cell Folie</vt:lpstr>
      <vt:lpstr>Как я начал любить Vue</vt:lpstr>
      <vt:lpstr>Короткий рекап статьи по Ангуляру</vt:lpstr>
      <vt:lpstr>Оговорка по DI - Юнит тестирование</vt:lpstr>
      <vt:lpstr>Пару слов о Реакте и почему не</vt:lpstr>
      <vt:lpstr>Отличия</vt:lpstr>
      <vt:lpstr>Документация</vt:lpstr>
      <vt:lpstr>CLI</vt:lpstr>
      <vt:lpstr>Zone.js vs Vue Reactivity </vt:lpstr>
      <vt:lpstr>RxJS vs state MANAgement</vt:lpstr>
      <vt:lpstr>Просто добавь ...</vt:lpstr>
      <vt:lpstr>Роутер</vt:lpstr>
      <vt:lpstr>Расширение и переиспользование</vt:lpstr>
      <vt:lpstr>UI компоненты</vt:lpstr>
      <vt:lpstr>Реальный опыт</vt:lpstr>
      <vt:lpstr>СЛИШКОМ МНОГО СВОБОДЫ</vt:lpstr>
      <vt:lpstr>TypeScript</vt:lpstr>
      <vt:lpstr>Проблемы с TypeScript в Vue</vt:lpstr>
      <vt:lpstr>Проблемы с TypeScript в Vue</vt:lpstr>
      <vt:lpstr>Формы с Vuex </vt:lpstr>
      <vt:lpstr>Формы с Vuex </vt:lpstr>
      <vt:lpstr>Валидация форм</vt:lpstr>
      <vt:lpstr>Основная фишка/проблема Vue</vt:lpstr>
      <vt:lpstr>Nightwatch и e2e</vt:lpstr>
      <vt:lpstr>Выводы</vt:lpstr>
      <vt:lpstr>Скорость разработки</vt:lpstr>
      <vt:lpstr>Чего нет</vt:lpstr>
      <vt:lpstr>производительность </vt:lpstr>
      <vt:lpstr>Пару слов от более авторитетных товарищей</vt:lpstr>
      <vt:lpstr>Спасибо, вопросы?</vt:lpstr>
    </vt:vector>
  </TitlesOfParts>
  <Company>T-Systems RUS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я начал любить Vue</dc:title>
  <dc:creator>Minin Igor</dc:creator>
  <cp:lastModifiedBy>Minin Igor</cp:lastModifiedBy>
  <cp:revision>293</cp:revision>
  <dcterms:created xsi:type="dcterms:W3CDTF">2018-04-06T10:59:35Z</dcterms:created>
  <dcterms:modified xsi:type="dcterms:W3CDTF">2018-05-10T15:46:33Z</dcterms:modified>
</cp:coreProperties>
</file>