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media/image1.jpe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2.jpeg" ContentType="image/jpeg"/>
  <Override PartName="/ppt/notesSlides/notesSlide6.xml" ContentType="application/vnd.openxmlformats-officedocument.presentationml.notesSlide+xml"/>
  <Override PartName="/ppt/media/image3.jpe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4.jpeg" ContentType="image/jpeg"/>
  <Override PartName="/ppt/notesSlides/notesSlide10.xml" ContentType="application/vnd.openxmlformats-officedocument.presentationml.notesSlide+xml"/>
  <Override PartName="/ppt/media/image5.jpeg" ContentType="image/jpe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6.jpeg" ContentType="image/jpeg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000000"/>
                </a:solidFill>
                <a:latin typeface="Avenir Next Regular"/>
              </a:defRPr>
            </a:pPr>
            <a:r>
              <a:rPr b="0" i="0" strike="noStrike" sz="5000" u="none">
                <a:solidFill>
                  <a:srgbClr val="000000"/>
                </a:solidFill>
                <a:latin typeface="Avenir Next Regular"/>
              </a:rPr>
              <a:t>Успешные сканирования (тыс)</a:t>
            </a:r>
          </a:p>
        </c:rich>
      </c:tx>
      <c:layout>
        <c:manualLayout>
          <c:xMode val="edge"/>
          <c:yMode val="edge"/>
          <c:x val="0.0860105"/>
          <c:y val="0"/>
          <c:w val="0.827979"/>
          <c:h val="0.184466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24712"/>
          <c:y val="0.184466"/>
          <c:w val="0.842409"/>
          <c:h val="0.693452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Количесто сканирований</c:v>
                </c:pt>
              </c:strCache>
            </c:strRef>
          </c:tx>
          <c:spPr>
            <a:noFill/>
            <a:ln w="76200" cap="flat">
              <a:solidFill>
                <a:srgbClr val="14EC89"/>
              </a:solidFill>
              <a:prstDash val="solid"/>
              <a:miter lim="400000"/>
            </a:ln>
            <a:effectLst/>
          </c:spPr>
          <c:marker>
            <c:symbol val="circle"/>
            <c:size val="14"/>
            <c:spPr>
              <a:noFill/>
              <a:ln w="76200" cap="flat">
                <a:solidFill>
                  <a:srgbClr val="14EC89"/>
                </a:solidFill>
                <a:prstDash val="solid"/>
                <a:miter lim="400000"/>
              </a:ln>
              <a:effectLst/>
            </c:spPr>
          </c:marker>
          <c:dLbls>
            <c:numFmt formatCode="#,##0" sourceLinked="0"/>
            <c:txPr>
              <a:bodyPr/>
              <a:lstStyle/>
              <a:p>
                <a:pPr>
                  <a:defRPr b="0" i="0" strike="noStrike" sz="5000" u="none">
                    <a:solidFill>
                      <a:srgbClr val="000000"/>
                    </a:solidFill>
                    <a:latin typeface="Avenir Next Regular"/>
                  </a:defRPr>
                </a:pPr>
              </a:p>
            </c:txPr>
            <c:dLblPos val="b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Sheet1!$B$1:$E$1</c:f>
              <c:strCache>
                <c:ptCount val="4"/>
                <c:pt idx="0">
                  <c:v>янв</c:v>
                </c:pt>
                <c:pt idx="1">
                  <c:v>апр</c:v>
                </c:pt>
                <c:pt idx="2">
                  <c:v>июль</c:v>
                </c:pt>
                <c:pt idx="3">
                  <c:v>сен</c:v>
                </c:pt>
              </c:strCache>
            </c:strRef>
          </c:cat>
          <c:val>
            <c:numRef>
              <c:f>Sheet1!$B$2:$E$2</c:f>
              <c:numCache>
                <c:ptCount val="4"/>
                <c:pt idx="0">
                  <c:v>500.000000</c:v>
                </c:pt>
                <c:pt idx="1">
                  <c:v>650.000000</c:v>
                </c:pt>
                <c:pt idx="2">
                  <c:v>780.000000</c:v>
                </c:pt>
                <c:pt idx="3">
                  <c:v>1000.000000</c:v>
                </c:pt>
              </c:numCache>
            </c:numRef>
          </c:val>
          <c:smooth val="0"/>
        </c:ser>
        <c:marker val="1"/>
        <c:axId val="2094734552"/>
        <c:axId val="2094734553"/>
      </c:line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Avenir Next Regular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000000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Avenir Next Regular"/>
              </a:defRPr>
            </a:pPr>
          </a:p>
        </c:txPr>
        <c:crossAx val="2094734552"/>
        <c:crosses val="autoZero"/>
        <c:crossBetween val="midCat"/>
        <c:majorUnit val="250"/>
        <c:minorUnit val="12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5" name="Shape 15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 Представиться, рассказать о себе</a:t>
            </a:r>
          </a:p>
          <a:p>
            <a:pPr marL="256116" indent="-256116">
              <a:buClr>
                <a:srgbClr val="000000"/>
              </a:buClr>
              <a:buSzPct val="100000"/>
              <a:buChar char="-"/>
            </a:pPr>
            <a:r>
              <a:t>Слова паразиты, постараться убрать, лучше смотреть в зал, молчать, искать глазами Толяна</a:t>
            </a:r>
          </a:p>
          <a:p>
            <a:pPr marL="256116" indent="-256116">
              <a:buClr>
                <a:srgbClr val="000000"/>
              </a:buClr>
              <a:buSzPct val="100000"/>
              <a:buChar char="-"/>
            </a:pPr>
            <a:r>
              <a:t>Заранее до доклада «почувствовать зал», походить, посмотреь, подышать</a:t>
            </a:r>
          </a:p>
          <a:p>
            <a:pPr marL="256116" indent="-256116">
              <a:buClr>
                <a:srgbClr val="000000"/>
              </a:buClr>
              <a:buSzPct val="100000"/>
              <a:buChar char="-"/>
            </a:pPr>
            <a:r>
              <a:t>Предмет в руках, указатель, не прятать руки, не теребить ничего</a:t>
            </a:r>
          </a:p>
          <a:p>
            <a:pPr marL="256116" indent="-256116">
              <a:buClr>
                <a:srgbClr val="000000"/>
              </a:buClr>
              <a:buSzPct val="100000"/>
              <a:buChar char="-"/>
            </a:pPr>
            <a:r>
              <a:t>Побольше интерактива (как второй слайд)</a:t>
            </a:r>
          </a:p>
          <a:p>
            <a:pPr marL="256116" indent="-256116">
              <a:buClr>
                <a:srgbClr val="000000"/>
              </a:buClr>
              <a:buSzPct val="100000"/>
              <a:buChar char="-"/>
            </a:pPr>
            <a:r>
              <a:t>Заключительный слайд, контакты, канал и тд</a:t>
            </a:r>
          </a:p>
          <a:p>
            <a:pPr marL="256116" indent="-256116">
              <a:buClr>
                <a:srgbClr val="000000"/>
              </a:buClr>
              <a:buSzPct val="100000"/>
              <a:buChar char="-"/>
            </a:pPr>
            <a:r>
              <a:t>Вставляем вопросы, перед фонариков какой-то интерактив или диалог</a:t>
            </a:r>
          </a:p>
          <a:p>
            <a:pPr marL="256116" indent="-256116">
              <a:buClr>
                <a:srgbClr val="000000"/>
              </a:buClr>
              <a:buSzPct val="100000"/>
              <a:buChar char="-"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6" name="Shape 2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Если начать гуглить то, как включить фонарик/вспышку в Web, то вряд ли получится найти решение, которое сейчас будет работать на IOS.</a:t>
            </a:r>
          </a:p>
          <a:p>
            <a:pPr/>
            <a:r>
              <a:t>На IOS все относительно просто, за исключением того, что не поддерживается Image Capture API, через который в большинстве туториалов включают вспышку. Safari это API пока не поддерживает. </a:t>
            </a:r>
            <a:br/>
            <a:r>
              <a:t>Также Safari 16 не поддерживает вспышку от слова совсем. По крайней мере никак не удалось ее там завести.</a:t>
            </a:r>
            <a:br/>
            <a:r>
              <a:t>В Android все еще интереснее. Бывали случаи, когда камера работала ТОЛЬКО на одном конкретном девайсе. То есть нужно включить какую-то конкретную камеру, а потом включить фонарик, только тогда он заработает.</a:t>
            </a:r>
          </a:p>
          <a:p>
            <a:pPr/>
          </a:p>
          <a:p>
            <a:pPr/>
            <a:r>
              <a:t>С зумом и проще и сложнее одновременно! </a:t>
            </a:r>
            <a:br/>
            <a:r>
              <a:t>Зум переключается сам собой, достаточно прикидывать нужное число</a:t>
            </a:r>
            <a:br/>
            <a:r>
              <a:t>В случае если девайс не передан, будет происходить переключение на объектив, который наиболее подходит для конкретного зума, в противном случае будет просто цифровой зум</a:t>
            </a:r>
          </a:p>
          <a:p>
            <a:p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Диалог или интерактив, возможно вопрос в зал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2" name="Shape 24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Я вот все рассказал, и кажется, что все достаточно просто. Я тоже так думал, пока не столкнулся с этой проблемой. </a:t>
            </a:r>
            <a:br/>
            <a:r>
              <a:t>У нас это называют «Серый экран». Проблема старая, воспроизводится только в Safari PWA, способов воспроизведения нет. Появляется неожиданно, пропасть может после обновления версии ОС, но не факт, что не появится снова. </a:t>
            </a:r>
          </a:p>
          <a:p>
            <a:pPr/>
            <a:r>
              <a:t>На экране вы видите QR - это один из последних ишью в багзилле webkit, проблему уже пытались несколько раз фиксить, но результатов не дало.</a:t>
            </a:r>
          </a:p>
          <a:p>
            <a:pPr/>
            <a:r>
              <a:t>У нас с этой проблемой сталкивается достаточно много людей (вспоминаем, что 95% пользователей на сафари). </a:t>
            </a:r>
            <a:br/>
            <a:r>
              <a:t>Как чинить?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Shape 25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Описываю то, что на слайдах.</a:t>
            </a:r>
            <a:br/>
            <a:r>
              <a:t>Пробуем</a:t>
            </a:r>
            <a:br/>
            <a:r>
              <a:t>В первом случае loadData даже не вызывается</a:t>
            </a:r>
          </a:p>
          <a:p>
            <a:pPr/>
            <a:r>
              <a:t>Во втором это никак не помогло</a:t>
            </a:r>
          </a:p>
          <a:p>
            <a:pPr/>
            <a:r>
              <a:t>В третьем также эффекта не было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60" name="Shape 26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Пауза, выдох, смотрим на Толяна, ждем вопросов спокойно</a:t>
            </a:r>
          </a:p>
          <a:p>
            <a:pPr/>
            <a:r>
              <a:t>Это уникальный шанс! Обыграть в своем стиле, в целом побольше юмора </a:t>
            </a:r>
          </a:p>
          <a:p>
            <a:pPr/>
            <a:r>
              <a:t>Побольше улыбаться, не стесняться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5" name="Shape 1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 Т-Банке я работаю над относительно новым продуктом - над умной камерой. Этот инструмент позволяет без труда сканировать QR коды, квитанции и номера телефонов, что полезно на рынках или при оплате услуг частным мастерам.</a:t>
            </a:r>
          </a:p>
          <a:p>
            <a:pPr/>
            <a:r>
              <a:t>Отдельно отмечу, что около 95% пользователей WEB версии умной камеры сидят на IOS, что понятно, учитывая то, что нативно приложение поставить непросто.</a:t>
            </a:r>
            <a:br/>
            <a:r>
              <a:t>Средняя скорость сканирования у нас 8 секунд с момента нажатия на кнопку «открыть» </a:t>
            </a:r>
          </a:p>
          <a:p>
            <a:pPr/>
            <a:r>
              <a:t>Над камерой в WEB работают всего два разработчика</a:t>
            </a:r>
          </a:p>
          <a:p>
            <a:pPr/>
            <a:r>
              <a:t>На графике видно, что рост колоссальный, как и ответственность, которая на нас ложиться</a:t>
            </a:r>
          </a:p>
          <a:p>
            <a:pPr/>
            <a:br/>
            <a:r>
              <a:t>Данные выше - это не просто продакт плейсмент, они нам понадобятся по ходу рассказа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 фото вы видите наглядно процесс дебага умной камеры. Дело в том, что после сканирования запись видео останавливается и у меня в коллекции накопилось достаточно много.</a:t>
            </a:r>
          </a:p>
          <a:p>
            <a:pPr/>
            <a:r>
              <a:t>Как выглядит процесс получения даных с камеры в WEB - описываю пункты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Shape 18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Рассказ про то, что происходит в коде</a:t>
            </a:r>
            <a:br/>
            <a:r>
              <a:t>- После вызова getUserMedia происходит запрос доступов</a:t>
            </a:r>
          </a:p>
          <a:p>
            <a:pPr marL="256116" indent="-256116">
              <a:buClr>
                <a:srgbClr val="000000"/>
              </a:buClr>
              <a:buSzPct val="100000"/>
              <a:buChar char="-"/>
            </a:pPr>
            <a:r>
              <a:t>Внутрь getUserMedia прокидываются констрейнты - свойства, применяемые к потоку (ширина видео, зум, девайс и тд)</a:t>
            </a:r>
          </a:p>
          <a:p>
            <a:pPr marL="256116" indent="-256116">
              <a:buClr>
                <a:srgbClr val="000000"/>
              </a:buClr>
              <a:buSzPct val="100000"/>
              <a:buChar char="-"/>
            </a:pPr>
            <a:r>
              <a:t>Не работает в IOS, но работает в WebView - меньше контроля за UX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9" name="Shape 1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autoplay - Safari по умолчанию блокируют автоматическое воспроизведение мультимедийного содержимого</a:t>
            </a:r>
          </a:p>
          <a:p>
            <a:pPr/>
          </a:p>
          <a:p>
            <a:pPr/>
            <a:r>
              <a:t>muted - Safari на IOS не позволяет автовоспроизведение, если звук включен, для предотвращения нежелательного шума</a:t>
            </a:r>
          </a:p>
          <a:p>
            <a:pPr/>
          </a:p>
          <a:p>
            <a:pPr/>
            <a:r>
              <a:t>playsinline : Этот атрибут используется для воспровидео в рамках элемента, а не в полноэкранном режиме. Без этого Safari автоматически переходит в полноэкранный режим.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Shape 19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Сказать, что проблем с выбором много и лучше вообще не выбирать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Сжатие нам нужно, потому что даже Barcode Detection API в некоторых браузерах может упасть, если размер изображения переваливает за 2 мб, а у нас еще есть передача изображений на бэкенд.</a:t>
            </a:r>
            <a:br/>
            <a:r>
              <a:t>Браузер предлагает достаточно простой способ сжимать картинки, но результат не всегда очевиден (собственно, как и любое сжатие). </a:t>
            </a:r>
          </a:p>
          <a:p>
            <a:pPr/>
            <a:r>
              <a:t>Открыв пример, вы сможете попробовать сжать картинку из вашей галереи, уровень качества выставлен на 0.5, а галочка With resize уменьшит изображение пропорционально до 1000 px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Объясняю что происходит в коде</a:t>
            </a:r>
            <a:br/>
            <a:r>
              <a:t>Упоминаю, что можно использовать Worker и новое API - OffscreenCanvas. </a:t>
            </a:r>
            <a:br/>
            <a:r>
              <a:t>Это позволит разгрузить main thread и выполнять операции сжатия даже быстрее</a:t>
            </a:r>
          </a:p>
          <a:p>
            <a:pPr/>
            <a:r>
              <a:t>Сказать, что теряем прозрачность, возможно, стоит это обработать, заливка будет черным, но его можно изменить (fill style)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6" name="Shape 21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Спрашиваем что-то, подводим к теме улучшения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12" name="Автор и дата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13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Информационное сообщ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Уровень текста 1…"/>
          <p:cNvSpPr txBox="1"/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Информационное сообщение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Важный фа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Уровень текста 1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Информация о факте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Информация о факте</a:t>
            </a:r>
          </a:p>
        </p:txBody>
      </p:sp>
      <p:sp>
        <p:nvSpPr>
          <p:cNvPr id="10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Авторство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Авторство</a:t>
            </a:r>
          </a:p>
        </p:txBody>
      </p:sp>
      <p:sp>
        <p:nvSpPr>
          <p:cNvPr id="116" name="Уровень текста 1…"/>
          <p:cNvSpPr txBox="1"/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pPr/>
            <a:r>
              <a:t>«Важная цитата»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988149250_2145x1620.jpg"/>
          <p:cNvSpPr/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1169517375_2880x1920.jpg"/>
          <p:cNvSpPr/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184386109_2439x1626.jpg"/>
          <p:cNvSpPr/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1169517375_2880x1920.jpg"/>
          <p:cNvSpPr/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Автор и дата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Автор и дата</a:t>
            </a:r>
          </a:p>
        </p:txBody>
      </p:sp>
      <p:sp>
        <p:nvSpPr>
          <p:cNvPr id="23" name="Заголовок презентации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>
                <a:solidFill>
                  <a:srgbClr val="FFFFFF"/>
                </a:solidFill>
              </a:defRPr>
            </a:lvl1pPr>
          </a:lstStyle>
          <a:p>
            <a:pPr/>
            <a:r>
              <a:t>Заголовок презентации</a:t>
            </a:r>
          </a:p>
        </p:txBody>
      </p:sp>
      <p:sp>
        <p:nvSpPr>
          <p:cNvPr id="2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презентации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 фото (вариан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84386109_2439x1626.jpg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Заголовок слайда"/>
          <p:cNvSpPr txBox="1"/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34" name="Уровень текста 1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pPr/>
            <a:r>
              <a:t>Подзаголовок слайда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43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44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Уровень текста 1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988149250_2145x1620.jpg"/>
          <p:cNvSpPr/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Заголовок слайда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слайда</a:t>
            </a:r>
          </a:p>
        </p:txBody>
      </p:sp>
      <p:sp>
        <p:nvSpPr>
          <p:cNvPr id="62" name="Уровень текста 1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Подзаголовок слайда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64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Заголовок раздела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pPr/>
            <a:r>
              <a:t>Заголовок раздела</a:t>
            </a:r>
          </a:p>
        </p:txBody>
      </p:sp>
      <p:sp>
        <p:nvSpPr>
          <p:cNvPr id="7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Заголовок слайда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Заголовок слайда</a:t>
            </a:r>
          </a:p>
        </p:txBody>
      </p:sp>
      <p:sp>
        <p:nvSpPr>
          <p:cNvPr id="80" name="Подзаголовок слайда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слайда</a:t>
            </a:r>
          </a:p>
        </p:txBody>
      </p:sp>
      <p:sp>
        <p:nvSpPr>
          <p:cNvPr id="8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Заголовок повестки дня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Заголовок повестки дня</a:t>
            </a:r>
          </a:p>
        </p:txBody>
      </p:sp>
      <p:sp>
        <p:nvSpPr>
          <p:cNvPr id="89" name="Подзаголовок повестки дня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pPr/>
            <a:r>
              <a:t>Подзаголовок повестки дня</a:t>
            </a:r>
          </a:p>
        </p:txBody>
      </p:sp>
      <p:sp>
        <p:nvSpPr>
          <p:cNvPr id="90" name="Уровень текста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Темы повестки дня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слайда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Заголовок слайда</a:t>
            </a:r>
          </a:p>
        </p:txBody>
      </p:sp>
      <p:sp>
        <p:nvSpPr>
          <p:cNvPr id="3" name="Уровень текста 1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Текст пункта на слайде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eg"/><Relationship Id="rId4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5.jpeg"/><Relationship Id="rId5" Type="http://schemas.openxmlformats.org/officeDocument/2006/relationships/image" Target="../media/image9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eg"/><Relationship Id="rId3" Type="http://schemas.openxmlformats.org/officeDocument/2006/relationships/image" Target="../media/image2.tif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1.xml"/><Relationship Id="rId4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Как использовать камеру в WEB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339" sz="11300"/>
            </a:lvl1pPr>
          </a:lstStyle>
          <a:p>
            <a:pPr/>
            <a:r>
              <a:t>Как использовать камеру в WEB</a:t>
            </a:r>
          </a:p>
        </p:txBody>
      </p:sp>
      <p:sp>
        <p:nvSpPr>
          <p:cNvPr id="152" name="Тарасов Матвей, T-Ban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Тарасов Матвей, T-Bank</a:t>
            </a:r>
          </a:p>
        </p:txBody>
      </p:sp>
      <p:sp>
        <p:nvSpPr>
          <p:cNvPr id="153" name="И сохранить нервы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И сохранить нервы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Сжимаем картин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Сжимаем картинки</a:t>
            </a:r>
          </a:p>
        </p:txBody>
      </p:sp>
      <p:sp>
        <p:nvSpPr>
          <p:cNvPr id="209" name="// читаем файл const file = event.target.files[0];…"/>
          <p:cNvSpPr txBox="1"/>
          <p:nvPr/>
        </p:nvSpPr>
        <p:spPr>
          <a:xfrm>
            <a:off x="1090137" y="1875188"/>
            <a:ext cx="15635772" cy="1061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5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3"/>
                </a:solidFill>
              </a:rPr>
              <a:t>// читаем файл</a:t>
            </a:r>
            <a:br/>
            <a:r>
              <a:rPr>
                <a:solidFill>
                  <a:srgbClr val="0000FF"/>
                </a:solidFill>
              </a:rPr>
              <a:t>const</a:t>
            </a:r>
            <a:r>
              <a:t> </a:t>
            </a:r>
            <a:r>
              <a:rPr>
                <a:solidFill>
                  <a:srgbClr val="0070C1"/>
                </a:solidFill>
              </a:rPr>
              <a:t>file</a:t>
            </a:r>
            <a:r>
              <a:t> = </a:t>
            </a:r>
            <a:r>
              <a:rPr>
                <a:solidFill>
                  <a:srgbClr val="001080"/>
                </a:solidFill>
              </a:rPr>
              <a:t>event</a:t>
            </a:r>
            <a:r>
              <a:t>.</a:t>
            </a:r>
            <a:r>
              <a:rPr>
                <a:solidFill>
                  <a:srgbClr val="001080"/>
                </a:solidFill>
              </a:rPr>
              <a:t>target</a:t>
            </a:r>
            <a:r>
              <a:t>.</a:t>
            </a:r>
            <a:r>
              <a:rPr>
                <a:solidFill>
                  <a:srgbClr val="001080"/>
                </a:solidFill>
              </a:rPr>
              <a:t>files</a:t>
            </a:r>
            <a:r>
              <a:t>[</a:t>
            </a:r>
            <a:r>
              <a:rPr>
                <a:solidFill>
                  <a:srgbClr val="098658"/>
                </a:solidFill>
              </a:rPr>
              <a:t>0</a:t>
            </a:r>
            <a:r>
              <a:t>];</a:t>
            </a:r>
          </a:p>
          <a:p>
            <a:pPr algn="l" defTabSz="457200">
              <a:defRPr sz="35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const</a:t>
            </a:r>
            <a:r>
              <a:t> </a:t>
            </a:r>
            <a:r>
              <a:rPr>
                <a:solidFill>
                  <a:srgbClr val="0070C1"/>
                </a:solidFill>
              </a:rPr>
              <a:t>reader</a:t>
            </a:r>
            <a:r>
              <a:t> = </a:t>
            </a:r>
            <a:r>
              <a:rPr>
                <a:solidFill>
                  <a:srgbClr val="0000FF"/>
                </a:solidFill>
              </a:rPr>
              <a:t>new</a:t>
            </a:r>
            <a:r>
              <a:t> </a:t>
            </a:r>
            <a:r>
              <a:rPr>
                <a:solidFill>
                  <a:srgbClr val="267F99"/>
                </a:solidFill>
              </a:rPr>
              <a:t>FileReader</a:t>
            </a:r>
            <a:r>
              <a:t>();</a:t>
            </a:r>
          </a:p>
          <a:p>
            <a:pPr algn="l" defTabSz="457200">
              <a:defRPr sz="350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const</a:t>
            </a:r>
            <a:r>
              <a:t> </a:t>
            </a:r>
            <a:r>
              <a:rPr>
                <a:solidFill>
                  <a:srgbClr val="0070C1"/>
                </a:solidFill>
              </a:rPr>
              <a:t>img = await reader</a:t>
            </a:r>
            <a:r>
              <a:rPr>
                <a:solidFill>
                  <a:srgbClr val="3B3B3B"/>
                </a:solidFill>
              </a:rPr>
              <a:t>.</a:t>
            </a:r>
            <a:r>
              <a:t>readAsDataURL</a:t>
            </a:r>
            <a:r>
              <a:rPr>
                <a:solidFill>
                  <a:srgbClr val="3B3B3B"/>
                </a:solidFill>
              </a:rPr>
              <a:t>(</a:t>
            </a:r>
            <a:r>
              <a:rPr>
                <a:solidFill>
                  <a:srgbClr val="0070C1"/>
                </a:solidFill>
              </a:rPr>
              <a:t>file</a:t>
            </a:r>
            <a:r>
              <a:rPr>
                <a:solidFill>
                  <a:srgbClr val="3B3B3B"/>
                </a:solidFill>
              </a:rPr>
              <a:t>);</a:t>
            </a:r>
            <a:endParaRPr>
              <a:solidFill>
                <a:srgbClr val="3B3B3B"/>
              </a:solidFill>
            </a:endParaRPr>
          </a:p>
          <a:p>
            <a:pPr algn="l" defTabSz="457200">
              <a:defRPr sz="3500">
                <a:solidFill>
                  <a:srgbClr val="0070C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br>
              <a:rPr>
                <a:solidFill>
                  <a:srgbClr val="3B3B3B"/>
                </a:solidFill>
              </a:rPr>
            </a:br>
            <a:r>
              <a:rPr>
                <a:solidFill>
                  <a:schemeClr val="accent3"/>
                </a:solidFill>
              </a:rPr>
              <a:t>// либо просто берем видео</a:t>
            </a:r>
            <a:endParaRPr>
              <a:solidFill>
                <a:schemeClr val="accent3"/>
              </a:solidFill>
            </a:endParaRPr>
          </a:p>
          <a:p>
            <a:pPr algn="l" defTabSz="457200">
              <a:defRPr sz="120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sz="3500">
                <a:solidFill>
                  <a:srgbClr val="0000FF"/>
                </a:solidFill>
              </a:rPr>
              <a:t>const</a:t>
            </a:r>
            <a:r>
              <a:rPr sz="3500">
                <a:solidFill>
                  <a:srgbClr val="3B3B3B"/>
                </a:solidFill>
              </a:rPr>
              <a:t> </a:t>
            </a:r>
            <a:r>
              <a:rPr sz="3500">
                <a:solidFill>
                  <a:srgbClr val="0070C1"/>
                </a:solidFill>
              </a:rPr>
              <a:t>video</a:t>
            </a:r>
            <a:r>
              <a:rPr sz="3500">
                <a:solidFill>
                  <a:srgbClr val="3B3B3B"/>
                </a:solidFill>
              </a:rPr>
              <a:t> = </a:t>
            </a:r>
            <a:r>
              <a:rPr sz="3500">
                <a:solidFill>
                  <a:srgbClr val="001080"/>
                </a:solidFill>
              </a:rPr>
              <a:t>document</a:t>
            </a:r>
            <a:r>
              <a:rPr sz="3500">
                <a:solidFill>
                  <a:srgbClr val="3B3B3B"/>
                </a:solidFill>
              </a:rPr>
              <a:t>.</a:t>
            </a:r>
            <a:r>
              <a:rPr sz="3500"/>
              <a:t>getElementById</a:t>
            </a:r>
            <a:r>
              <a:rPr sz="3500">
                <a:solidFill>
                  <a:srgbClr val="3B3B3B"/>
                </a:solidFill>
              </a:rPr>
              <a:t>(</a:t>
            </a:r>
            <a:r>
              <a:rPr sz="3500">
                <a:solidFill>
                  <a:srgbClr val="A31515"/>
                </a:solidFill>
              </a:rPr>
              <a:t>'video'</a:t>
            </a:r>
            <a:r>
              <a:rPr sz="3500">
                <a:solidFill>
                  <a:srgbClr val="3B3B3B"/>
                </a:solidFill>
              </a:rPr>
              <a:t>);</a:t>
            </a:r>
            <a:endParaRPr>
              <a:solidFill>
                <a:srgbClr val="3B3B3B"/>
              </a:solidFill>
            </a:endParaRPr>
          </a:p>
          <a:p>
            <a:pPr algn="l" defTabSz="457200">
              <a:defRPr sz="1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3500">
                <a:solidFill>
                  <a:srgbClr val="0070C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br>
              <a:rPr>
                <a:solidFill>
                  <a:srgbClr val="3B3B3B"/>
                </a:solidFill>
              </a:rPr>
            </a:br>
            <a:r>
              <a:rPr>
                <a:solidFill>
                  <a:schemeClr val="accent3"/>
                </a:solidFill>
              </a:rPr>
              <a:t>// создаем Canvas</a:t>
            </a:r>
            <a:endParaRPr>
              <a:solidFill>
                <a:srgbClr val="3B3B3B"/>
              </a:solidFill>
            </a:endParaRPr>
          </a:p>
          <a:p>
            <a:pPr algn="l" defTabSz="457200">
              <a:defRPr sz="350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const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0070C1"/>
                </a:solidFill>
              </a:rPr>
              <a:t>canvas</a:t>
            </a:r>
            <a:r>
              <a:rPr>
                <a:solidFill>
                  <a:srgbClr val="3B3B3B"/>
                </a:solidFill>
              </a:rPr>
              <a:t> = </a:t>
            </a:r>
            <a:r>
              <a:rPr>
                <a:solidFill>
                  <a:srgbClr val="001080"/>
                </a:solidFill>
              </a:rPr>
              <a:t>document</a:t>
            </a:r>
            <a:r>
              <a:rPr>
                <a:solidFill>
                  <a:srgbClr val="3B3B3B"/>
                </a:solidFill>
              </a:rPr>
              <a:t>.</a:t>
            </a:r>
            <a:r>
              <a:t>createElement</a:t>
            </a:r>
            <a:r>
              <a:rPr>
                <a:solidFill>
                  <a:srgbClr val="3B3B3B"/>
                </a:solidFill>
              </a:rPr>
              <a:t>(</a:t>
            </a:r>
            <a:r>
              <a:rPr>
                <a:solidFill>
                  <a:srgbClr val="A31515"/>
                </a:solidFill>
              </a:rPr>
              <a:t>'canvas'</a:t>
            </a:r>
            <a:r>
              <a:rPr>
                <a:solidFill>
                  <a:srgbClr val="3B3B3B"/>
                </a:solidFill>
              </a:rPr>
              <a:t>);</a:t>
            </a:r>
            <a:endParaRPr>
              <a:solidFill>
                <a:srgbClr val="3B3B3B"/>
              </a:solidFill>
            </a:endParaRPr>
          </a:p>
          <a:p>
            <a:pPr algn="l" defTabSz="457200">
              <a:defRPr sz="35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FF"/>
                </a:solidFill>
              </a:rPr>
              <a:t>const</a:t>
            </a:r>
            <a:r>
              <a:t> </a:t>
            </a:r>
            <a:r>
              <a:rPr>
                <a:solidFill>
                  <a:srgbClr val="0070C1"/>
                </a:solidFill>
              </a:rPr>
              <a:t>ctx</a:t>
            </a:r>
            <a:r>
              <a:t> = </a:t>
            </a:r>
            <a:r>
              <a:rPr>
                <a:solidFill>
                  <a:srgbClr val="0070C1"/>
                </a:solidFill>
              </a:rPr>
              <a:t>canvas</a:t>
            </a:r>
            <a:r>
              <a:t>.</a:t>
            </a:r>
            <a:r>
              <a:rPr>
                <a:solidFill>
                  <a:srgbClr val="795E26"/>
                </a:solidFill>
              </a:rPr>
              <a:t>getContext</a:t>
            </a:r>
            <a:r>
              <a:t>(</a:t>
            </a:r>
            <a:r>
              <a:rPr>
                <a:solidFill>
                  <a:srgbClr val="A31515"/>
                </a:solidFill>
              </a:rPr>
              <a:t>'2d'</a:t>
            </a:r>
            <a:r>
              <a:t>);</a:t>
            </a:r>
          </a:p>
          <a:p>
            <a:pPr algn="l" defTabSz="457200">
              <a:defRPr sz="1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3500">
                <a:solidFill>
                  <a:srgbClr val="0070C1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canvas</a:t>
            </a:r>
            <a:r>
              <a:rPr>
                <a:solidFill>
                  <a:srgbClr val="3B3B3B"/>
                </a:solidFill>
              </a:rPr>
              <a:t>.</a:t>
            </a:r>
            <a:r>
              <a:rPr>
                <a:solidFill>
                  <a:srgbClr val="001080"/>
                </a:solidFill>
              </a:rPr>
              <a:t>width</a:t>
            </a:r>
            <a:r>
              <a:rPr>
                <a:solidFill>
                  <a:srgbClr val="3B3B3B"/>
                </a:solidFill>
              </a:rPr>
              <a:t> = </a:t>
            </a:r>
            <a:r>
              <a:rPr>
                <a:solidFill>
                  <a:srgbClr val="001080"/>
                </a:solidFill>
              </a:rPr>
              <a:t>width</a:t>
            </a:r>
            <a:r>
              <a:rPr>
                <a:solidFill>
                  <a:srgbClr val="3B3B3B"/>
                </a:solidFill>
              </a:rPr>
              <a:t>;</a:t>
            </a:r>
            <a:endParaRPr>
              <a:solidFill>
                <a:srgbClr val="3B3B3B"/>
              </a:solidFill>
            </a:endParaRPr>
          </a:p>
          <a:p>
            <a:pPr algn="l" defTabSz="457200">
              <a:defRPr sz="35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70C1"/>
                </a:solidFill>
              </a:rPr>
              <a:t>canvas</a:t>
            </a:r>
            <a:r>
              <a:t>.</a:t>
            </a:r>
            <a:r>
              <a:rPr>
                <a:solidFill>
                  <a:srgbClr val="001080"/>
                </a:solidFill>
              </a:rPr>
              <a:t>height</a:t>
            </a:r>
            <a:r>
              <a:t> = </a:t>
            </a:r>
            <a:r>
              <a:rPr>
                <a:solidFill>
                  <a:srgbClr val="001080"/>
                </a:solidFill>
              </a:rPr>
              <a:t>height</a:t>
            </a:r>
            <a:r>
              <a:t>;</a:t>
            </a:r>
          </a:p>
          <a:p>
            <a:pPr algn="l" defTabSz="457200">
              <a:defRPr sz="35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35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3"/>
                </a:solidFill>
              </a:rPr>
              <a:t>// отрисовываем изображение на Canvas </a:t>
            </a:r>
            <a:br/>
            <a:r>
              <a:rPr>
                <a:solidFill>
                  <a:srgbClr val="0070C1"/>
                </a:solidFill>
              </a:rPr>
              <a:t>ctx</a:t>
            </a:r>
            <a:r>
              <a:t>.</a:t>
            </a:r>
            <a:r>
              <a:rPr>
                <a:solidFill>
                  <a:srgbClr val="795E26"/>
                </a:solidFill>
              </a:rPr>
              <a:t>drawImage</a:t>
            </a:r>
            <a:r>
              <a:t>(</a:t>
            </a:r>
            <a:r>
              <a:rPr>
                <a:solidFill>
                  <a:srgbClr val="0070C1"/>
                </a:solidFill>
              </a:rPr>
              <a:t>img</a:t>
            </a:r>
            <a:r>
              <a:t>, </a:t>
            </a:r>
            <a:r>
              <a:rPr>
                <a:solidFill>
                  <a:srgbClr val="098658"/>
                </a:solidFill>
              </a:rPr>
              <a:t>0</a:t>
            </a:r>
            <a:r>
              <a:t>, </a:t>
            </a:r>
            <a:r>
              <a:rPr>
                <a:solidFill>
                  <a:srgbClr val="098658"/>
                </a:solidFill>
              </a:rPr>
              <a:t>0</a:t>
            </a:r>
            <a:r>
              <a:t>, </a:t>
            </a:r>
            <a:r>
              <a:rPr>
                <a:solidFill>
                  <a:srgbClr val="001080"/>
                </a:solidFill>
              </a:rPr>
              <a:t>width</a:t>
            </a:r>
            <a:r>
              <a:t>, </a:t>
            </a:r>
            <a:r>
              <a:rPr>
                <a:solidFill>
                  <a:srgbClr val="001080"/>
                </a:solidFill>
              </a:rPr>
              <a:t>height</a:t>
            </a:r>
            <a:r>
              <a:t>);</a:t>
            </a:r>
          </a:p>
          <a:p>
            <a:pPr algn="l" defTabSz="457200">
              <a:defRPr sz="35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35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chemeClr val="accent3"/>
                </a:solidFill>
              </a:rPr>
              <a:t>// забираем изображение с Canvas со степенью качества 0.5</a:t>
            </a:r>
            <a:br/>
            <a:r>
              <a:rPr>
                <a:solidFill>
                  <a:srgbClr val="0070C1"/>
                </a:solidFill>
              </a:rPr>
              <a:t>compressedImage</a:t>
            </a:r>
            <a:r>
              <a:t>.</a:t>
            </a:r>
            <a:r>
              <a:rPr>
                <a:solidFill>
                  <a:srgbClr val="001080"/>
                </a:solidFill>
              </a:rPr>
              <a:t>src</a:t>
            </a:r>
            <a:r>
              <a:t> = </a:t>
            </a:r>
            <a:r>
              <a:rPr>
                <a:solidFill>
                  <a:srgbClr val="0070C1"/>
                </a:solidFill>
              </a:rPr>
              <a:t>canvas</a:t>
            </a:r>
            <a:r>
              <a:t>.</a:t>
            </a:r>
            <a:r>
              <a:rPr>
                <a:solidFill>
                  <a:srgbClr val="795E26"/>
                </a:solidFill>
              </a:rPr>
              <a:t>toDataURL</a:t>
            </a:r>
            <a:r>
              <a:t>(</a:t>
            </a:r>
            <a:r>
              <a:rPr>
                <a:solidFill>
                  <a:srgbClr val="A31515"/>
                </a:solidFill>
              </a:rPr>
              <a:t>"image/jpeg"</a:t>
            </a:r>
            <a:r>
              <a:t>, </a:t>
            </a:r>
            <a:r>
              <a:rPr>
                <a:solidFill>
                  <a:srgbClr val="098658"/>
                </a:solidFill>
              </a:rPr>
              <a:t>0.5</a:t>
            </a:r>
            <a:r>
              <a:t>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telegram-cloud-photo-size-2-5463278089791463631-y.jpg" descr="telegram-cloud-photo-size-2-5463278089791463631-y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05920" y="1974010"/>
            <a:ext cx="7325985" cy="976798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992634" y="5776909"/>
            <a:ext cx="2417270" cy="21621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3" grpId="1"/>
      <p:bldP build="whole" bldLvl="1" animBg="1" rev="0" advAuto="0" spid="214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Фонарик и зум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Фонарик и зум</a:t>
            </a:r>
          </a:p>
        </p:txBody>
      </p:sp>
      <p:pic>
        <p:nvPicPr>
          <p:cNvPr id="219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60447" y="3701857"/>
            <a:ext cx="5721445" cy="558761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20" name="Пример 5…"/>
          <p:cNvSpPr txBox="1"/>
          <p:nvPr/>
        </p:nvSpPr>
        <p:spPr>
          <a:xfrm>
            <a:off x="2431239" y="9279384"/>
            <a:ext cx="4579861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800"/>
            </a:pPr>
            <a:r>
              <a:t>Пример 5</a:t>
            </a:r>
          </a:p>
          <a:p>
            <a:pPr>
              <a:defRPr sz="3800"/>
            </a:pPr>
            <a:r>
              <a:t>фонарик и зум</a:t>
            </a:r>
          </a:p>
        </p:txBody>
      </p:sp>
      <p:sp>
        <p:nvSpPr>
          <p:cNvPr id="221" name="track.applyConstraints({…"/>
          <p:cNvSpPr txBox="1"/>
          <p:nvPr/>
        </p:nvSpPr>
        <p:spPr>
          <a:xfrm>
            <a:off x="9751947" y="3020873"/>
            <a:ext cx="6475810" cy="251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algn="l" defTabSz="457200">
              <a:defRPr sz="320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70C1"/>
                </a:solidFill>
              </a:rPr>
              <a:t>track</a:t>
            </a:r>
            <a:r>
              <a:rPr>
                <a:solidFill>
                  <a:srgbClr val="3B3B3B"/>
                </a:solidFill>
              </a:rPr>
              <a:t>.</a:t>
            </a:r>
            <a:r>
              <a:t>applyConstraints</a:t>
            </a:r>
            <a:r>
              <a:rPr>
                <a:solidFill>
                  <a:srgbClr val="3B3B3B"/>
                </a:solidFill>
              </a:rPr>
              <a:t>({</a:t>
            </a:r>
            <a:endParaRPr>
              <a:solidFill>
                <a:srgbClr val="3B3B3B"/>
              </a:solidFill>
            </a:endParaRPr>
          </a:p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1080"/>
                </a:solidFill>
              </a:rPr>
              <a:t>advanced:</a:t>
            </a:r>
            <a:r>
              <a:t> [{ </a:t>
            </a:r>
            <a:r>
              <a:rPr>
                <a:solidFill>
                  <a:srgbClr val="001080"/>
                </a:solidFill>
              </a:rPr>
              <a:t>zoom:</a:t>
            </a:r>
            <a:r>
              <a:t> </a:t>
            </a:r>
            <a:r>
              <a:rPr>
                <a:solidFill>
                  <a:srgbClr val="0070C1"/>
                </a:solidFill>
              </a:rPr>
              <a:t>3</a:t>
            </a:r>
            <a:r>
              <a:t>}]</a:t>
            </a:r>
          </a:p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});</a:t>
            </a:r>
          </a:p>
        </p:txBody>
      </p:sp>
      <p:sp>
        <p:nvSpPr>
          <p:cNvPr id="222" name="track.applyConstraints({…"/>
          <p:cNvSpPr txBox="1"/>
          <p:nvPr/>
        </p:nvSpPr>
        <p:spPr>
          <a:xfrm>
            <a:off x="9714835" y="8701065"/>
            <a:ext cx="7699178" cy="203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200">
                <a:solidFill>
                  <a:srgbClr val="795E26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70C1"/>
                </a:solidFill>
              </a:rPr>
              <a:t>track</a:t>
            </a:r>
            <a:r>
              <a:rPr>
                <a:solidFill>
                  <a:srgbClr val="3B3B3B"/>
                </a:solidFill>
              </a:rPr>
              <a:t>.</a:t>
            </a:r>
            <a:r>
              <a:t>applyConstraints</a:t>
            </a:r>
            <a:r>
              <a:rPr>
                <a:solidFill>
                  <a:srgbClr val="3B3B3B"/>
                </a:solidFill>
              </a:rPr>
              <a:t>({</a:t>
            </a:r>
            <a:endParaRPr>
              <a:solidFill>
                <a:srgbClr val="3B3B3B"/>
              </a:solidFill>
            </a:endParaRPr>
          </a:p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>
                <a:solidFill>
                  <a:srgbClr val="001080"/>
                </a:solidFill>
              </a:rPr>
              <a:t>advanced:</a:t>
            </a:r>
            <a:r>
              <a:t> [{ </a:t>
            </a:r>
            <a:r>
              <a:rPr>
                <a:solidFill>
                  <a:srgbClr val="001080"/>
                </a:solidFill>
              </a:rPr>
              <a:t>torch:</a:t>
            </a:r>
            <a:r>
              <a:t> </a:t>
            </a:r>
            <a:r>
              <a:rPr>
                <a:solidFill>
                  <a:srgbClr val="0000FF"/>
                </a:solidFill>
              </a:rPr>
              <a:t>true</a:t>
            </a:r>
            <a:r>
              <a:t> }]</a:t>
            </a:r>
          </a:p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});</a:t>
            </a:r>
          </a:p>
        </p:txBody>
      </p:sp>
      <p:pic>
        <p:nvPicPr>
          <p:cNvPr id="223" name="telegram-cloud-photo-size-2-5442789940443341496-x.jpg" descr="telegram-cloud-photo-size-2-5442789940443341496-x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767008" y="5614065"/>
            <a:ext cx="6946901" cy="2286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ng" descr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845782" y="10581331"/>
            <a:ext cx="2032001" cy="2032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Какие могут ждать проблемы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Какие могут ждать проблемы</a:t>
            </a:r>
          </a:p>
        </p:txBody>
      </p:sp>
      <p:sp>
        <p:nvSpPr>
          <p:cNvPr id="229" name="Мерцание камеры при запуске из-за автоматического выбора девайса…"/>
          <p:cNvSpPr txBox="1"/>
          <p:nvPr>
            <p:ph type="body" idx="1"/>
          </p:nvPr>
        </p:nvSpPr>
        <p:spPr>
          <a:xfrm>
            <a:off x="1270000" y="2954932"/>
            <a:ext cx="21844000" cy="9745068"/>
          </a:xfrm>
          <a:prstGeom prst="rect">
            <a:avLst/>
          </a:prstGeom>
        </p:spPr>
        <p:txBody>
          <a:bodyPr/>
          <a:lstStyle/>
          <a:p>
            <a:pPr marL="558800" indent="-558800">
              <a:lnSpc>
                <a:spcPct val="120000"/>
              </a:lnSpc>
              <a:defRPr sz="4900"/>
            </a:pPr>
            <a:r>
              <a:t>Мерцание камеры при запуске из-за автоматического выбора девайса</a:t>
            </a:r>
          </a:p>
          <a:p>
            <a:pPr marL="558800" indent="-558800">
              <a:lnSpc>
                <a:spcPct val="120000"/>
              </a:lnSpc>
              <a:defRPr sz="4900"/>
            </a:pPr>
            <a:r>
              <a:t>Не работает фонарик по причине &lt;причина&gt;</a:t>
            </a:r>
          </a:p>
          <a:p>
            <a:pPr marL="558800" indent="-558800">
              <a:lnSpc>
                <a:spcPct val="120000"/>
              </a:lnSpc>
              <a:defRPr sz="4900"/>
            </a:pPr>
            <a:r>
              <a:t>Краш при загрузке большого изображения</a:t>
            </a:r>
          </a:p>
          <a:p>
            <a:pPr marL="558800" indent="-558800">
              <a:lnSpc>
                <a:spcPct val="120000"/>
              </a:lnSpc>
              <a:defRPr sz="4900"/>
            </a:pPr>
            <a:r>
              <a:t>Низкое качество изображения с камеры в потоке</a:t>
            </a:r>
          </a:p>
          <a:p>
            <a:pPr marL="558800" indent="-558800">
              <a:lnSpc>
                <a:spcPct val="120000"/>
              </a:lnSpc>
              <a:defRPr sz="4900"/>
            </a:pPr>
            <a:r>
              <a:t>Сломанный поток (aka «Серый экран» в Т-Банке)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Сломанный поток или «серый экран»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Сломанный поток или «серый экран»</a:t>
            </a:r>
          </a:p>
        </p:txBody>
      </p:sp>
      <p:sp>
        <p:nvSpPr>
          <p:cNvPr id="234" name="Первое появление: IOS  16 (2022)"/>
          <p:cNvSpPr txBox="1"/>
          <p:nvPr/>
        </p:nvSpPr>
        <p:spPr>
          <a:xfrm>
            <a:off x="1183232" y="3914804"/>
            <a:ext cx="743224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Первое появление: IOS  16 (2022)</a:t>
            </a:r>
          </a:p>
        </p:txBody>
      </p:sp>
      <p:sp>
        <p:nvSpPr>
          <p:cNvPr id="235" name="Первый фикс: IOS 17.0 (сентябрь 2023)"/>
          <p:cNvSpPr txBox="1"/>
          <p:nvPr/>
        </p:nvSpPr>
        <p:spPr>
          <a:xfrm>
            <a:off x="1136634" y="4943987"/>
            <a:ext cx="857798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Первый фикс: IOS 17.0 (сентябрь 2023)</a:t>
            </a:r>
          </a:p>
        </p:txBody>
      </p:sp>
      <p:sp>
        <p:nvSpPr>
          <p:cNvPr id="236" name="Новое появление: IOS 17.1 (октябрь 2023)"/>
          <p:cNvSpPr txBox="1"/>
          <p:nvPr/>
        </p:nvSpPr>
        <p:spPr>
          <a:xfrm>
            <a:off x="1140840" y="5973169"/>
            <a:ext cx="9321395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Новое появление: IOS 17.1 (октябрь 2023)</a:t>
            </a:r>
          </a:p>
        </p:txBody>
      </p:sp>
      <p:pic>
        <p:nvPicPr>
          <p:cNvPr id="237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23632" y="7354898"/>
            <a:ext cx="4245867" cy="4050654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Webkit bug tracker"/>
          <p:cNvSpPr txBox="1"/>
          <p:nvPr/>
        </p:nvSpPr>
        <p:spPr>
          <a:xfrm>
            <a:off x="1321012" y="11488207"/>
            <a:ext cx="4851106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Webkit bug tracker</a:t>
            </a:r>
          </a:p>
        </p:txBody>
      </p:sp>
      <p:sp>
        <p:nvSpPr>
          <p:cNvPr id="239" name="Только Safari PWA"/>
          <p:cNvSpPr txBox="1"/>
          <p:nvPr/>
        </p:nvSpPr>
        <p:spPr>
          <a:xfrm>
            <a:off x="1142717" y="2885621"/>
            <a:ext cx="4054907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600"/>
            </a:lvl1pPr>
          </a:lstStyle>
          <a:p>
            <a:pPr/>
            <a:r>
              <a:t>Только Safari PWA</a:t>
            </a:r>
          </a:p>
        </p:txBody>
      </p:sp>
      <p:pic>
        <p:nvPicPr>
          <p:cNvPr id="240" name="Изображение" descr="Изображение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763440" y="2699775"/>
            <a:ext cx="4555174" cy="9875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Попытки починит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Попытки починить </a:t>
            </a:r>
          </a:p>
        </p:txBody>
      </p:sp>
      <p:graphicFrame>
        <p:nvGraphicFramePr>
          <p:cNvPr id="245" name="Tаблица 1"/>
          <p:cNvGraphicFramePr/>
          <p:nvPr/>
        </p:nvGraphicFramePr>
        <p:xfrm>
          <a:off x="2108777" y="3199283"/>
          <a:ext cx="20179146" cy="84328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6722148"/>
                <a:gridCol w="6722148"/>
                <a:gridCol w="6722148"/>
              </a:tblGrid>
              <a:tr h="6372705">
                <a:tc>
                  <a:txBody>
                    <a:bodyPr/>
                    <a:lstStyle/>
                    <a:p>
                      <a:pPr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/>
                      </a:pPr>
                      <a:r>
                        <a:rPr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Вызываем .play() на теге video раньше, чем отрабатывает событие loadMetaData / loadeddata. Дожидаемся и после запускаем.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/>
                      </a:pPr>
                      <a:r>
                        <a:rPr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После пойманной ошибки пересоздание тега video может пофиксить проблему  В случае возникновения ошибки создаем тег заново руками и аттачим туда поток с камеры заново</a:t>
                      </a: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1800"/>
                      </a:pPr>
                      <a:r>
                        <a:rPr sz="3600"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Ошибка появляется из-за неправильного выбора девайса, с которого отображаем поток. Перебираем девизы, пока не найдем нужный</a:t>
                      </a:r>
                    </a:p>
                  </a:txBody>
                  <a:tcPr marL="50800" marR="50800" marT="50800" marB="50800" anchor="ctr" anchorCtr="0" horzOverflow="overflow"/>
                </a:tc>
              </a:tr>
              <a:tr h="2047395">
                <a:tc>
                  <a:txBody>
                    <a:bodyPr/>
                    <a:lstStyle/>
                    <a:p>
                      <a:pPr algn="l" defTabSz="127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 sz="4000">
                          <a:latin typeface="Helvetica Neue"/>
                          <a:ea typeface="Helvetica Neue"/>
                          <a:cs typeface="Helvetica Neue"/>
                          <a:sym typeface="Helvetica Neue"/>
                        </a:defRPr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</a:p>
                  </a:txBody>
                  <a:tcPr marL="50800" marR="50800" marT="50800" marB="50800" anchor="ctr" anchorCtr="0" horzOverflow="overflow"/>
                </a:tc>
              </a:tr>
            </a:tbl>
          </a:graphicData>
        </a:graphic>
      </p:graphicFrame>
      <p:pic>
        <p:nvPicPr>
          <p:cNvPr id="246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32787" y="9802863"/>
            <a:ext cx="1557437" cy="1557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7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13281" y="9802863"/>
            <a:ext cx="1557438" cy="15574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93776" y="9802863"/>
            <a:ext cx="1557437" cy="15574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0" fill="hold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2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7" grpId="2"/>
      <p:bldP build="whole" bldLvl="1" animBg="1" rev="0" advAuto="0" spid="246" grpId="1"/>
      <p:bldP build="whole" bldLvl="1" animBg="1" rev="0" advAuto="0" spid="248" grpId="3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Временные решения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Временные решения</a:t>
            </a:r>
          </a:p>
        </p:txBody>
      </p:sp>
      <p:pic>
        <p:nvPicPr>
          <p:cNvPr id="253" name="telegram-cloud-photo-size-2-5443162601870713213-x.jpg" descr="telegram-cloud-photo-size-2-5443162601870713213-x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732203" y="5243364"/>
            <a:ext cx="4940604" cy="2514475"/>
          </a:xfrm>
          <a:prstGeom prst="rect">
            <a:avLst/>
          </a:prstGeom>
          <a:ln w="12700">
            <a:miter lim="400000"/>
          </a:ln>
        </p:spPr>
      </p:pic>
      <p:sp>
        <p:nvSpPr>
          <p:cNvPr id="254" name="Проверяем Canvas по интервалу, если на экране все залито одним цветом, то показываем ошибку…"/>
          <p:cNvSpPr txBox="1"/>
          <p:nvPr>
            <p:ph type="body" sz="half" idx="1"/>
          </p:nvPr>
        </p:nvSpPr>
        <p:spPr>
          <a:xfrm>
            <a:off x="1270000" y="2212227"/>
            <a:ext cx="11698162" cy="9423283"/>
          </a:xfrm>
          <a:prstGeom prst="rect">
            <a:avLst/>
          </a:prstGeom>
        </p:spPr>
        <p:txBody>
          <a:bodyPr/>
          <a:lstStyle/>
          <a:p>
            <a:pPr marL="608837" indent="-549148" defTabSz="2292095">
              <a:lnSpc>
                <a:spcPct val="120000"/>
              </a:lnSpc>
              <a:spcBef>
                <a:spcPts val="2200"/>
              </a:spcBef>
              <a:defRPr sz="4512"/>
            </a:pPr>
          </a:p>
          <a:p>
            <a:pPr marL="608837" indent="-549148" defTabSz="2292095">
              <a:lnSpc>
                <a:spcPct val="120000"/>
              </a:lnSpc>
              <a:spcBef>
                <a:spcPts val="2200"/>
              </a:spcBef>
              <a:defRPr sz="4512"/>
            </a:pPr>
            <a:r>
              <a:t>Проверяем Canvas по интервалу, если на экране все залито одним цветом, то показываем ошибку</a:t>
            </a:r>
          </a:p>
          <a:p>
            <a:pPr marL="608837" indent="-549148" defTabSz="2292095">
              <a:lnSpc>
                <a:spcPct val="120000"/>
              </a:lnSpc>
              <a:spcBef>
                <a:spcPts val="2200"/>
              </a:spcBef>
              <a:defRPr sz="4512"/>
            </a:pPr>
            <a:r>
              <a:t>Так как ошибка только в PWA, уводим человека в обычный браузер</a:t>
            </a:r>
          </a:p>
          <a:p>
            <a:pPr marL="608837" indent="-549148" defTabSz="2292095">
              <a:lnSpc>
                <a:spcPct val="120000"/>
              </a:lnSpc>
              <a:spcBef>
                <a:spcPts val="2200"/>
              </a:spcBef>
              <a:defRPr sz="4512"/>
            </a:pPr>
            <a:r>
              <a:t>Даже не показываем камеру, а сразу предлагаем сделать снимок или загрузить изображение</a:t>
            </a:r>
          </a:p>
        </p:txBody>
      </p:sp>
      <p:pic>
        <p:nvPicPr>
          <p:cNvPr id="255" name="Изображение" descr="Изображение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003802" y="3042657"/>
            <a:ext cx="4236163" cy="91837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Заключ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Заключение</a:t>
            </a:r>
          </a:p>
        </p:txBody>
      </p:sp>
      <p:sp>
        <p:nvSpPr>
          <p:cNvPr id="258" name="Мы в компании активно будем и дальше развивать WEB, считаем платформу перспективной и нужной…"/>
          <p:cNvSpPr txBox="1"/>
          <p:nvPr/>
        </p:nvSpPr>
        <p:spPr>
          <a:xfrm>
            <a:off x="1419738" y="3352800"/>
            <a:ext cx="19261444" cy="701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520700" indent="-508000" algn="l">
              <a:lnSpc>
                <a:spcPct val="150000"/>
              </a:lnSpc>
              <a:buClr>
                <a:srgbClr val="000000"/>
              </a:buClr>
              <a:buSzPct val="100000"/>
              <a:buChar char="•"/>
              <a:defRPr sz="4700"/>
            </a:pPr>
            <a:r>
              <a:t>Мы в компании активно будем и дальше развивать WEB, считаем платформу перспективной и нужной</a:t>
            </a:r>
          </a:p>
          <a:p>
            <a:pPr marL="520700" indent="-508000" algn="l">
              <a:lnSpc>
                <a:spcPct val="150000"/>
              </a:lnSpc>
              <a:buClr>
                <a:srgbClr val="000000"/>
              </a:buClr>
              <a:buSzPct val="100000"/>
              <a:buChar char="•"/>
              <a:defRPr sz="4700"/>
            </a:pPr>
            <a:r>
              <a:t>Не рекомендую использовать камеру в PWA, если основные клиенты на IOS</a:t>
            </a:r>
          </a:p>
          <a:p>
            <a:pPr marL="520700" indent="-508000" algn="l">
              <a:lnSpc>
                <a:spcPct val="150000"/>
              </a:lnSpc>
              <a:buClr>
                <a:srgbClr val="000000"/>
              </a:buClr>
              <a:buSzPct val="100000"/>
              <a:buChar char="•"/>
              <a:defRPr sz="4700"/>
            </a:pPr>
            <a:r>
              <a:t>Картинки сжимаем, при сжатии по возможности используем OffscreenCanvas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258800" y="2031776"/>
            <a:ext cx="9652447" cy="9652448"/>
          </a:xfrm>
          <a:prstGeom prst="rect">
            <a:avLst/>
          </a:prstGeom>
          <a:ln w="12700">
            <a:miter lim="400000"/>
          </a:ln>
        </p:spPr>
      </p:pic>
      <p:sp>
        <p:nvSpPr>
          <p:cNvPr id="263" name="Телеграмм канал"/>
          <p:cNvSpPr txBox="1"/>
          <p:nvPr/>
        </p:nvSpPr>
        <p:spPr>
          <a:xfrm>
            <a:off x="15795093" y="11768584"/>
            <a:ext cx="4579860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Телеграмм канал</a:t>
            </a:r>
          </a:p>
        </p:txBody>
      </p:sp>
      <p:sp>
        <p:nvSpPr>
          <p:cNvPr id="264" name="email: mtarasov777@gmail.com…"/>
          <p:cNvSpPr txBox="1"/>
          <p:nvPr/>
        </p:nvSpPr>
        <p:spPr>
          <a:xfrm>
            <a:off x="1444093" y="7310884"/>
            <a:ext cx="10518003" cy="551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sz="5200"/>
            </a:pPr>
            <a:r>
              <a:t>email: mtarasov777@gmail.com</a:t>
            </a:r>
          </a:p>
          <a:p>
            <a:pPr algn="l">
              <a:defRPr sz="5200"/>
            </a:pPr>
          </a:p>
          <a:p>
            <a:pPr algn="l">
              <a:defRPr sz="5200"/>
            </a:pPr>
            <a:r>
              <a:t>tg: @dryrainbow</a:t>
            </a:r>
          </a:p>
          <a:p>
            <a:pPr algn="l">
              <a:defRPr sz="5200"/>
            </a:pPr>
          </a:p>
          <a:p>
            <a:pPr algn="l">
              <a:defRPr sz="5200"/>
            </a:pPr>
            <a:r>
              <a:t>vk: @mtarasoff</a:t>
            </a:r>
          </a:p>
        </p:txBody>
      </p:sp>
      <p:pic>
        <p:nvPicPr>
          <p:cNvPr id="265" name="2024-09-30 13.28.05.png" descr="2024-09-30 13.28.0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49253" y="1509881"/>
            <a:ext cx="5107683" cy="51076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азал мой коллега, услышав название доклада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Сказал мой коллега, услышав название доклада</a:t>
            </a:r>
          </a:p>
        </p:txBody>
      </p:sp>
      <p:sp>
        <p:nvSpPr>
          <p:cNvPr id="158" name="«Никак»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«Никак»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«Умная камера» в T-Банк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«Умная камера» в T-Банк</a:t>
            </a:r>
          </a:p>
        </p:txBody>
      </p:sp>
      <p:sp>
        <p:nvSpPr>
          <p:cNvPr id="161" name="Умеем сканировать QR коды, телефоны, карты и квитанции…"/>
          <p:cNvSpPr txBox="1"/>
          <p:nvPr>
            <p:ph type="body" sz="half" idx="1"/>
          </p:nvPr>
        </p:nvSpPr>
        <p:spPr>
          <a:xfrm>
            <a:off x="1270000" y="3294044"/>
            <a:ext cx="10251987" cy="6666614"/>
          </a:xfrm>
          <a:prstGeom prst="rect">
            <a:avLst/>
          </a:prstGeom>
        </p:spPr>
        <p:txBody>
          <a:bodyPr/>
          <a:lstStyle/>
          <a:p>
            <a:pPr/>
            <a:r>
              <a:t>Умеем сканировать QR коды, телефоны, карты и квитанции</a:t>
            </a:r>
          </a:p>
          <a:p>
            <a:pPr/>
            <a:r>
              <a:t>95% пользователей на Safari IOS</a:t>
            </a:r>
          </a:p>
          <a:p>
            <a:pPr/>
            <a:r>
              <a:t>React + Effector</a:t>
            </a:r>
          </a:p>
          <a:p>
            <a:pPr/>
            <a:r>
              <a:t>2 разработчика в WEB</a:t>
            </a:r>
          </a:p>
        </p:txBody>
      </p:sp>
      <p:graphicFrame>
        <p:nvGraphicFramePr>
          <p:cNvPr id="162" name="Успешные сканирования (тыс)"/>
          <p:cNvGraphicFramePr/>
          <p:nvPr/>
        </p:nvGraphicFramePr>
        <p:xfrm>
          <a:off x="12573495" y="3202462"/>
          <a:ext cx="11008480" cy="784860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  <p:pic>
        <p:nvPicPr>
          <p:cNvPr id="163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84474" y="10600412"/>
            <a:ext cx="5935108" cy="21292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Техническая часть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Техническая часть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План доклад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План доклада</a:t>
            </a:r>
          </a:p>
        </p:txBody>
      </p:sp>
      <p:sp>
        <p:nvSpPr>
          <p:cNvPr id="170" name="С высоты птичьего полета…"/>
          <p:cNvSpPr txBox="1"/>
          <p:nvPr>
            <p:ph type="body" sz="half" idx="1"/>
          </p:nvPr>
        </p:nvSpPr>
        <p:spPr>
          <a:xfrm>
            <a:off x="1341090" y="3750037"/>
            <a:ext cx="9931290" cy="8432801"/>
          </a:xfrm>
          <a:prstGeom prst="rect">
            <a:avLst/>
          </a:prstGeom>
        </p:spPr>
        <p:txBody>
          <a:bodyPr/>
          <a:lstStyle/>
          <a:p>
            <a:pPr/>
            <a:r>
              <a:t>С высоты птичьего полета</a:t>
            </a:r>
          </a:p>
          <a:p>
            <a:pPr/>
            <a:r>
              <a:t>Первые примеры</a:t>
            </a:r>
          </a:p>
          <a:p>
            <a:pPr/>
            <a:r>
              <a:t>Выбор девайса</a:t>
            </a:r>
          </a:p>
          <a:p>
            <a:pPr/>
            <a:r>
              <a:t>Сжатие изображений</a:t>
            </a:r>
          </a:p>
          <a:p>
            <a:pPr/>
            <a:r>
              <a:t>Улучшаем камеру</a:t>
            </a:r>
          </a:p>
          <a:p>
            <a:pPr/>
            <a:r>
              <a:t>Проблема на миллион</a:t>
            </a:r>
          </a:p>
          <a:p>
            <a:pPr/>
            <a:r>
              <a:t>Итоги</a:t>
            </a:r>
          </a:p>
        </p:txBody>
      </p:sp>
      <p:pic>
        <p:nvPicPr>
          <p:cNvPr id="171" name="telegram-cloud-photo-size-2-5442763754027736526-x.jpg" descr="telegram-cloud-photo-size-2-5442763754027736526-x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155694" y="3782903"/>
            <a:ext cx="9931290" cy="74484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Маленький пример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Маленький пример</a:t>
            </a:r>
          </a:p>
        </p:txBody>
      </p:sp>
      <p:pic>
        <p:nvPicPr>
          <p:cNvPr id="176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02842" y="3590966"/>
            <a:ext cx="5765820" cy="576582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77" name="Пример 1…"/>
          <p:cNvSpPr txBox="1"/>
          <p:nvPr/>
        </p:nvSpPr>
        <p:spPr>
          <a:xfrm>
            <a:off x="2561672" y="9427316"/>
            <a:ext cx="4448160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800"/>
            </a:pPr>
            <a:r>
              <a:t>Пример 1 </a:t>
            </a:r>
          </a:p>
          <a:p>
            <a:pPr>
              <a:defRPr sz="3800"/>
            </a:pPr>
            <a:r>
              <a:t>мало где работает</a:t>
            </a:r>
          </a:p>
        </p:txBody>
      </p:sp>
      <p:sp>
        <p:nvSpPr>
          <p:cNvPr id="178" name="navigator.mediaDevices.getUserMedia({ video: true })…"/>
          <p:cNvSpPr txBox="1"/>
          <p:nvPr/>
        </p:nvSpPr>
        <p:spPr>
          <a:xfrm>
            <a:off x="9399165" y="5253161"/>
            <a:ext cx="13081993" cy="444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200">
                <a:solidFill>
                  <a:srgbClr val="00108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B3B3B"/>
                </a:solidFill>
              </a:rPr>
              <a:t> </a:t>
            </a:r>
            <a:r>
              <a:t>navigator</a:t>
            </a:r>
            <a:r>
              <a:rPr>
                <a:solidFill>
                  <a:srgbClr val="3B3B3B"/>
                </a:solidFill>
              </a:rPr>
              <a:t>.</a:t>
            </a:r>
            <a:r>
              <a:t>mediaDevices</a:t>
            </a:r>
            <a:r>
              <a:rPr>
                <a:solidFill>
                  <a:srgbClr val="3B3B3B"/>
                </a:solidFill>
              </a:rPr>
              <a:t>.</a:t>
            </a:r>
            <a:r>
              <a:rPr>
                <a:solidFill>
                  <a:srgbClr val="795E26"/>
                </a:solidFill>
              </a:rPr>
              <a:t>getUserMedia</a:t>
            </a:r>
            <a:r>
              <a:rPr>
                <a:solidFill>
                  <a:srgbClr val="3B3B3B"/>
                </a:solidFill>
              </a:rPr>
              <a:t>({ </a:t>
            </a:r>
            <a:r>
              <a:t>video: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0000FF"/>
                </a:solidFill>
              </a:rPr>
              <a:t>true</a:t>
            </a:r>
            <a:r>
              <a:rPr>
                <a:solidFill>
                  <a:srgbClr val="3B3B3B"/>
                </a:solidFill>
              </a:rPr>
              <a:t> })</a:t>
            </a:r>
            <a:endParaRPr>
              <a:solidFill>
                <a:srgbClr val="3B3B3B"/>
              </a:solidFill>
            </a:endParaRPr>
          </a:p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.</a:t>
            </a:r>
            <a:r>
              <a:rPr>
                <a:solidFill>
                  <a:srgbClr val="795E26"/>
                </a:solidFill>
              </a:rPr>
              <a:t>then</a:t>
            </a:r>
            <a:r>
              <a:t>(</a:t>
            </a:r>
            <a:r>
              <a:rPr>
                <a:solidFill>
                  <a:srgbClr val="001080"/>
                </a:solidFill>
              </a:rPr>
              <a:t>stream</a:t>
            </a:r>
            <a:r>
              <a:t> </a:t>
            </a:r>
            <a:r>
              <a:rPr>
                <a:solidFill>
                  <a:srgbClr val="0000FF"/>
                </a:solidFill>
              </a:rPr>
              <a:t>=&gt;</a:t>
            </a:r>
            <a:r>
              <a:t> {</a:t>
            </a:r>
          </a:p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  <a:r>
              <a:rPr>
                <a:solidFill>
                  <a:srgbClr val="0070C1"/>
                </a:solidFill>
              </a:rPr>
              <a:t>video</a:t>
            </a:r>
            <a:r>
              <a:t>.</a:t>
            </a:r>
            <a:r>
              <a:rPr>
                <a:solidFill>
                  <a:srgbClr val="001080"/>
                </a:solidFill>
              </a:rPr>
              <a:t>srcObject</a:t>
            </a:r>
            <a:r>
              <a:t> = </a:t>
            </a:r>
            <a:r>
              <a:rPr>
                <a:solidFill>
                  <a:srgbClr val="001080"/>
                </a:solidFill>
              </a:rPr>
              <a:t>stream</a:t>
            </a:r>
            <a:r>
              <a:t>;</a:t>
            </a:r>
          </a:p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  <a:r>
              <a:rPr>
                <a:solidFill>
                  <a:srgbClr val="0070C1"/>
                </a:solidFill>
              </a:rPr>
              <a:t>video</a:t>
            </a:r>
            <a:r>
              <a:t>.</a:t>
            </a:r>
            <a:r>
              <a:rPr>
                <a:solidFill>
                  <a:srgbClr val="795E26"/>
                </a:solidFill>
              </a:rPr>
              <a:t>play</a:t>
            </a:r>
            <a:r>
              <a:t>();</a:t>
            </a:r>
          </a:p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})</a:t>
            </a:r>
          </a:p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.</a:t>
            </a:r>
            <a:r>
              <a:rPr>
                <a:solidFill>
                  <a:srgbClr val="795E26"/>
                </a:solidFill>
              </a:rPr>
              <a:t>catch</a:t>
            </a:r>
            <a:r>
              <a:t>(</a:t>
            </a:r>
            <a:r>
              <a:rPr>
                <a:solidFill>
                  <a:srgbClr val="001080"/>
                </a:solidFill>
              </a:rPr>
              <a:t>error</a:t>
            </a:r>
            <a:r>
              <a:t> </a:t>
            </a:r>
            <a:r>
              <a:rPr>
                <a:solidFill>
                  <a:srgbClr val="0000FF"/>
                </a:solidFill>
              </a:rPr>
              <a:t>=&gt;</a:t>
            </a:r>
            <a:r>
              <a:t> {</a:t>
            </a:r>
          </a:p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</a:t>
            </a:r>
            <a:r>
              <a:rPr>
                <a:solidFill>
                  <a:srgbClr val="001080"/>
                </a:solidFill>
              </a:rPr>
              <a:t>console</a:t>
            </a:r>
            <a:r>
              <a:t>.</a:t>
            </a:r>
            <a:r>
              <a:rPr>
                <a:solidFill>
                  <a:srgbClr val="795E26"/>
                </a:solidFill>
              </a:rPr>
              <a:t>error</a:t>
            </a:r>
            <a:r>
              <a:t>(</a:t>
            </a:r>
            <a:r>
              <a:rPr>
                <a:solidFill>
                  <a:srgbClr val="001080"/>
                </a:solidFill>
              </a:rPr>
              <a:t>error</a:t>
            </a:r>
            <a:r>
              <a:t>);</a:t>
            </a:r>
          </a:p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});</a:t>
            </a:r>
          </a:p>
        </p:txBody>
      </p:sp>
      <p:sp>
        <p:nvSpPr>
          <p:cNvPr id="179" name="&lt;video id=&quot;video&quot; class=&quot;video&quot;&gt;&lt;/video&gt;"/>
          <p:cNvSpPr txBox="1"/>
          <p:nvPr/>
        </p:nvSpPr>
        <p:spPr>
          <a:xfrm>
            <a:off x="9571609" y="3554758"/>
            <a:ext cx="12737103" cy="154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defRPr sz="3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&lt;video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id</a:t>
            </a:r>
            <a:r>
              <a:rPr>
                <a:solidFill>
                  <a:srgbClr val="3B3B3B"/>
                </a:solidFill>
              </a:rPr>
              <a:t>=</a:t>
            </a:r>
            <a:r>
              <a:rPr>
                <a:solidFill>
                  <a:srgbClr val="0000FF"/>
                </a:solidFill>
              </a:rPr>
              <a:t>"video"</a:t>
            </a:r>
            <a:r>
              <a:rPr>
                <a:solidFill>
                  <a:srgbClr val="3B3B3B"/>
                </a:solidFill>
              </a:rPr>
              <a:t> </a:t>
            </a:r>
            <a:r>
              <a:rPr>
                <a:solidFill>
                  <a:srgbClr val="E50000"/>
                </a:solidFill>
              </a:rPr>
              <a:t>class</a:t>
            </a:r>
            <a:r>
              <a:rPr>
                <a:solidFill>
                  <a:srgbClr val="3B3B3B"/>
                </a:solidFill>
              </a:rPr>
              <a:t>=</a:t>
            </a:r>
            <a:r>
              <a:rPr>
                <a:solidFill>
                  <a:srgbClr val="0000FF"/>
                </a:solidFill>
              </a:rPr>
              <a:t>"video"</a:t>
            </a:r>
            <a:r>
              <a:t>&gt;&lt;/video&gt;</a:t>
            </a:r>
            <a:endParaRPr>
              <a:solidFill>
                <a:srgbClr val="3B3B3B"/>
              </a:solidFill>
            </a:endParaRPr>
          </a:p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Быстро чиним в Safari (не только)"/>
          <p:cNvSpPr txBox="1"/>
          <p:nvPr>
            <p:ph type="body" idx="21"/>
          </p:nvPr>
        </p:nvSpPr>
        <p:spPr>
          <a:xfrm>
            <a:off x="1270000" y="1063492"/>
            <a:ext cx="21844000" cy="1016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Быстро чиним в Safari (не только)</a:t>
            </a:r>
          </a:p>
        </p:txBody>
      </p:sp>
      <p:pic>
        <p:nvPicPr>
          <p:cNvPr id="184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5273" y="3597313"/>
            <a:ext cx="5670699" cy="5599816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85" name="&lt;video…"/>
          <p:cNvSpPr txBox="1"/>
          <p:nvPr/>
        </p:nvSpPr>
        <p:spPr>
          <a:xfrm>
            <a:off x="8831758" y="4416020"/>
            <a:ext cx="6720484" cy="396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3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B3B3B"/>
                </a:solidFill>
              </a:rPr>
              <a:t>    </a:t>
            </a:r>
            <a:r>
              <a:t>&lt;video</a:t>
            </a:r>
            <a:r>
              <a:rPr>
                <a:solidFill>
                  <a:srgbClr val="3B3B3B"/>
                </a:solidFill>
              </a:rPr>
              <a:t> </a:t>
            </a:r>
            <a:endParaRPr>
              <a:solidFill>
                <a:srgbClr val="3B3B3B"/>
              </a:solidFill>
            </a:endParaRPr>
          </a:p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E50000"/>
                </a:solidFill>
              </a:rPr>
              <a:t>autoplay</a:t>
            </a:r>
            <a:r>
              <a:t>=</a:t>
            </a:r>
            <a:r>
              <a:rPr>
                <a:solidFill>
                  <a:srgbClr val="0000FF"/>
                </a:solidFill>
              </a:rPr>
              <a:t>"true"</a:t>
            </a:r>
            <a:r>
              <a:t> </a:t>
            </a:r>
          </a:p>
          <a:p>
            <a:pPr algn="l" defTabSz="457200">
              <a:defRPr sz="3200">
                <a:solidFill>
                  <a:srgbClr val="E5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B3B3B"/>
                </a:solidFill>
              </a:rPr>
              <a:t>        </a:t>
            </a:r>
            <a:r>
              <a:t>playsinline</a:t>
            </a:r>
            <a:r>
              <a:rPr>
                <a:solidFill>
                  <a:srgbClr val="3B3B3B"/>
                </a:solidFill>
              </a:rPr>
              <a:t>=</a:t>
            </a:r>
            <a:r>
              <a:rPr>
                <a:solidFill>
                  <a:srgbClr val="0000FF"/>
                </a:solidFill>
              </a:rPr>
              <a:t>"true"</a:t>
            </a:r>
            <a:r>
              <a:rPr>
                <a:solidFill>
                  <a:srgbClr val="3B3B3B"/>
                </a:solidFill>
              </a:rPr>
              <a:t> </a:t>
            </a:r>
            <a:endParaRPr>
              <a:solidFill>
                <a:srgbClr val="3B3B3B"/>
              </a:solidFill>
            </a:endParaRPr>
          </a:p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E50000"/>
                </a:solidFill>
              </a:rPr>
              <a:t>muted</a:t>
            </a:r>
            <a:r>
              <a:t>=</a:t>
            </a:r>
            <a:r>
              <a:rPr>
                <a:solidFill>
                  <a:srgbClr val="0000FF"/>
                </a:solidFill>
              </a:rPr>
              <a:t>"true"</a:t>
            </a:r>
            <a:r>
              <a:t> </a:t>
            </a:r>
          </a:p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E50000"/>
                </a:solidFill>
              </a:rPr>
              <a:t>id</a:t>
            </a:r>
            <a:r>
              <a:t>=</a:t>
            </a:r>
            <a:r>
              <a:rPr>
                <a:solidFill>
                  <a:srgbClr val="0000FF"/>
                </a:solidFill>
              </a:rPr>
              <a:t>"video"</a:t>
            </a:r>
            <a:r>
              <a:t> </a:t>
            </a:r>
          </a:p>
          <a:p>
            <a:pPr algn="l" defTabSz="457200">
              <a:defRPr sz="32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E50000"/>
                </a:solidFill>
              </a:rPr>
              <a:t>class</a:t>
            </a:r>
            <a:r>
              <a:t>=</a:t>
            </a:r>
            <a:r>
              <a:rPr>
                <a:solidFill>
                  <a:srgbClr val="0000FF"/>
                </a:solidFill>
              </a:rPr>
              <a:t>"video"</a:t>
            </a:r>
            <a:r>
              <a:rPr>
                <a:solidFill>
                  <a:srgbClr val="800000"/>
                </a:solidFill>
              </a:rPr>
              <a:t>&gt;</a:t>
            </a:r>
          </a:p>
          <a:p>
            <a:pPr algn="l" defTabSz="457200">
              <a:defRPr sz="3200">
                <a:solidFill>
                  <a:srgbClr val="8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3B3B3B"/>
                </a:solidFill>
              </a:rPr>
              <a:t>    </a:t>
            </a:r>
            <a:r>
              <a:t>&lt;/video&gt;</a:t>
            </a:r>
            <a:endParaRPr>
              <a:solidFill>
                <a:srgbClr val="3B3B3B"/>
              </a:solidFill>
            </a:endParaRPr>
          </a:p>
        </p:txBody>
      </p:sp>
      <p:sp>
        <p:nvSpPr>
          <p:cNvPr id="186" name="Пример 2…"/>
          <p:cNvSpPr txBox="1"/>
          <p:nvPr/>
        </p:nvSpPr>
        <p:spPr>
          <a:xfrm>
            <a:off x="2530693" y="9230074"/>
            <a:ext cx="4579860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800"/>
            </a:pPr>
            <a:r>
              <a:t>Пример 2 </a:t>
            </a:r>
          </a:p>
          <a:p>
            <a:pPr>
              <a:defRPr sz="3800"/>
            </a:pPr>
            <a:r>
              <a:t>работает</a:t>
            </a:r>
          </a:p>
        </p:txBody>
      </p:sp>
      <p:pic>
        <p:nvPicPr>
          <p:cNvPr id="187" name="telegram-cloud-photo-size-2-5431756401388152812-y.jpg" descr="telegram-cloud-photo-size-2-5431756401388152812-y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227282" y="2297540"/>
            <a:ext cx="4579860" cy="99359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Выбор девайс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Выбор девайса</a:t>
            </a:r>
          </a:p>
        </p:txBody>
      </p:sp>
      <p:sp>
        <p:nvSpPr>
          <p:cNvPr id="192" name="Пример 3…"/>
          <p:cNvSpPr txBox="1"/>
          <p:nvPr/>
        </p:nvSpPr>
        <p:spPr>
          <a:xfrm>
            <a:off x="2431239" y="9279384"/>
            <a:ext cx="4579861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800"/>
            </a:pPr>
            <a:r>
              <a:t>Пример 3</a:t>
            </a:r>
          </a:p>
          <a:p>
            <a:pPr>
              <a:defRPr sz="3800"/>
            </a:pPr>
            <a:r>
              <a:t>выбор девайса</a:t>
            </a:r>
          </a:p>
        </p:txBody>
      </p:sp>
      <p:pic>
        <p:nvPicPr>
          <p:cNvPr id="193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873637" y="3658373"/>
            <a:ext cx="5695065" cy="5587610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pic>
        <p:nvPicPr>
          <p:cNvPr id="194" name="telegram-cloud-photo-size-2-5438510748562219951-y.jpg" descr="telegram-cloud-photo-size-2-5438510748562219951-y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357587" y="2545142"/>
            <a:ext cx="5162120" cy="9617925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camera2 1,…"/>
          <p:cNvSpPr txBox="1"/>
          <p:nvPr/>
        </p:nvSpPr>
        <p:spPr>
          <a:xfrm>
            <a:off x="10330372" y="3533852"/>
            <a:ext cx="3707942" cy="80015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 defTabSz="457200">
              <a:defRPr sz="47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camera2 1,</a:t>
            </a:r>
          </a:p>
          <a:p>
            <a:pPr algn="l" defTabSz="457200">
              <a:defRPr sz="47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arrière,</a:t>
            </a:r>
          </a:p>
          <a:p>
            <a:pPr algn="l" defTabSz="457200">
              <a:defRPr sz="47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trasera,</a:t>
            </a:r>
          </a:p>
          <a:p>
            <a:pPr algn="l" defTabSz="457200">
              <a:defRPr sz="47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trás,</a:t>
            </a:r>
          </a:p>
          <a:p>
            <a:pPr algn="l" defTabSz="457200">
              <a:defRPr sz="47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zadná,</a:t>
            </a:r>
          </a:p>
          <a:p>
            <a:pPr algn="l" defTabSz="457200">
              <a:defRPr sz="47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задня,</a:t>
            </a:r>
          </a:p>
          <a:p>
            <a:pPr algn="l" defTabSz="457200">
              <a:defRPr sz="47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stražnj</a:t>
            </a:r>
          </a:p>
          <a:p>
            <a:pPr algn="l" defTabSz="457200">
              <a:defRPr sz="47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背置,</a:t>
            </a:r>
          </a:p>
          <a:p>
            <a:pPr algn="l" defTabSz="457200">
              <a:defRPr sz="47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задней,</a:t>
            </a:r>
          </a:p>
          <a:p>
            <a:pPr algn="l" defTabSz="457200">
              <a:defRPr sz="47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الخلفية,</a:t>
            </a:r>
          </a:p>
          <a:p>
            <a:pPr algn="l" defTabSz="457200">
              <a:defRPr sz="4700">
                <a:solidFill>
                  <a:srgbClr val="3B3B3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후,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lt" backwards="0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Сжимаем картин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Сжимаем картинки</a:t>
            </a:r>
          </a:p>
        </p:txBody>
      </p:sp>
      <p:sp>
        <p:nvSpPr>
          <p:cNvPr id="200" name="Пример 4…"/>
          <p:cNvSpPr txBox="1"/>
          <p:nvPr/>
        </p:nvSpPr>
        <p:spPr>
          <a:xfrm>
            <a:off x="2431239" y="9279384"/>
            <a:ext cx="4579861" cy="1422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3800"/>
            </a:pPr>
            <a:r>
              <a:t>Пример 4 </a:t>
            </a:r>
          </a:p>
          <a:p>
            <a:pPr>
              <a:defRPr sz="3800"/>
            </a:pPr>
            <a:r>
              <a:t>сжатие</a:t>
            </a:r>
          </a:p>
        </p:txBody>
      </p:sp>
      <p:pic>
        <p:nvPicPr>
          <p:cNvPr id="201" name="pasted-image.png" descr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230620" y="3225800"/>
            <a:ext cx="13220701" cy="7264400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190 KB"/>
          <p:cNvSpPr txBox="1"/>
          <p:nvPr/>
        </p:nvSpPr>
        <p:spPr>
          <a:xfrm>
            <a:off x="11349659" y="10889368"/>
            <a:ext cx="1684682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190 KB</a:t>
            </a:r>
          </a:p>
        </p:txBody>
      </p:sp>
      <p:sp>
        <p:nvSpPr>
          <p:cNvPr id="203" name="80 KB"/>
          <p:cNvSpPr txBox="1"/>
          <p:nvPr/>
        </p:nvSpPr>
        <p:spPr>
          <a:xfrm>
            <a:off x="19084683" y="10889368"/>
            <a:ext cx="1404773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pPr/>
            <a:r>
              <a:t>80 KB</a:t>
            </a:r>
          </a:p>
        </p:txBody>
      </p:sp>
      <p:pic>
        <p:nvPicPr>
          <p:cNvPr id="204" name="pasted-image.png" descr="pasted-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90245" y="3676796"/>
            <a:ext cx="5861849" cy="558761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