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256" r:id="rId2"/>
    <p:sldId id="258" r:id="rId3"/>
    <p:sldId id="274" r:id="rId4"/>
    <p:sldId id="259" r:id="rId5"/>
    <p:sldId id="260" r:id="rId6"/>
    <p:sldId id="276" r:id="rId7"/>
    <p:sldId id="261" r:id="rId8"/>
    <p:sldId id="277" r:id="rId9"/>
    <p:sldId id="278" r:id="rId10"/>
    <p:sldId id="281" r:id="rId11"/>
    <p:sldId id="303" r:id="rId12"/>
    <p:sldId id="282" r:id="rId13"/>
    <p:sldId id="304" r:id="rId14"/>
    <p:sldId id="283" r:id="rId15"/>
    <p:sldId id="305" r:id="rId16"/>
    <p:sldId id="284" r:id="rId17"/>
    <p:sldId id="306" r:id="rId18"/>
    <p:sldId id="285" r:id="rId19"/>
    <p:sldId id="307" r:id="rId20"/>
    <p:sldId id="295" r:id="rId21"/>
    <p:sldId id="308" r:id="rId22"/>
    <p:sldId id="296" r:id="rId23"/>
    <p:sldId id="309" r:id="rId24"/>
    <p:sldId id="297" r:id="rId25"/>
    <p:sldId id="310" r:id="rId26"/>
    <p:sldId id="298" r:id="rId27"/>
    <p:sldId id="311" r:id="rId28"/>
    <p:sldId id="299" r:id="rId29"/>
    <p:sldId id="312" r:id="rId30"/>
    <p:sldId id="300" r:id="rId31"/>
    <p:sldId id="301" r:id="rId32"/>
    <p:sldId id="302" r:id="rId33"/>
    <p:sldId id="313" r:id="rId34"/>
    <p:sldId id="263" r:id="rId35"/>
    <p:sldId id="264" r:id="rId36"/>
    <p:sldId id="279" r:id="rId37"/>
    <p:sldId id="280" r:id="rId38"/>
    <p:sldId id="290" r:id="rId39"/>
    <p:sldId id="265" r:id="rId40"/>
    <p:sldId id="291" r:id="rId41"/>
    <p:sldId id="292" r:id="rId42"/>
    <p:sldId id="293" r:id="rId43"/>
    <p:sldId id="286" r:id="rId44"/>
    <p:sldId id="294" r:id="rId45"/>
    <p:sldId id="266" r:id="rId46"/>
    <p:sldId id="287" r:id="rId47"/>
    <p:sldId id="288" r:id="rId48"/>
    <p:sldId id="289" r:id="rId49"/>
    <p:sldId id="271" r:id="rId50"/>
    <p:sldId id="272" r:id="rId51"/>
    <p:sldId id="273"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921" autoAdjust="0"/>
    <p:restoredTop sz="94660"/>
  </p:normalViewPr>
  <p:slideViewPr>
    <p:cSldViewPr snapToGrid="0">
      <p:cViewPr varScale="1">
        <p:scale>
          <a:sx n="68" d="100"/>
          <a:sy n="68" d="100"/>
        </p:scale>
        <p:origin x="-586"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fd6a19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fd6a19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9fd6a19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9fd6a19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600192f5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5600192f5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6001844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6001844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600192f5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600192f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600192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60019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600192f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600192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0018442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0018442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00192f5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00192f5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0018442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0018442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600192f5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600192f5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instagram.com/p/CurOGWLorxF/?igshid=MzRlODBiNWFlZ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ideo" Target="file:///C:\Users\LENOVO\Desktop\Independence%20Day%20Celebration%20Special%20Discount%20Sale%20-%20hanushavombarelli@gmail.com%20-%20Gmail_files\WhatsApp%20Video%202023-07-27%20at%2021.35.12.mp4"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1.jpeg"/></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5.xml.rels><?xml version="1.0" encoding="UTF-8" standalone="yes"?>
<Relationships xmlns="http://schemas.openxmlformats.org/package/2006/relationships"><Relationship Id="rId3" Type="http://schemas.openxmlformats.org/officeDocument/2006/relationships/hyperlink" Target="http://www.pepsico.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britannia.co.in/"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bikanervala.com/"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64461" y="452082"/>
            <a:ext cx="7610100" cy="1724288"/>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900" b="1" dirty="0">
                <a:solidFill>
                  <a:srgbClr val="434343"/>
                </a:solidFill>
              </a:rPr>
              <a:t>Comprehensive Digital Marketing </a:t>
            </a:r>
          </a:p>
          <a:p>
            <a:pPr marL="0" lvl="0" indent="0" algn="ctr" rtl="0">
              <a:lnSpc>
                <a:spcPct val="115000"/>
              </a:lnSpc>
              <a:spcBef>
                <a:spcPts val="0"/>
              </a:spcBef>
              <a:spcAft>
                <a:spcPts val="0"/>
              </a:spcAft>
              <a:buNone/>
            </a:pPr>
            <a:r>
              <a:rPr lang="en-GB" sz="2900" b="1" dirty="0" smtClean="0">
                <a:solidFill>
                  <a:srgbClr val="434343"/>
                </a:solidFill>
              </a:rPr>
              <a:t>Project Work</a:t>
            </a:r>
            <a:r>
              <a:rPr lang="en-GB" sz="2700" b="1" dirty="0">
                <a:solidFill>
                  <a:srgbClr val="434343"/>
                </a:solidFill>
              </a:rPr>
              <a:t> </a:t>
            </a:r>
            <a:r>
              <a:rPr lang="en-GB" sz="2700" b="1" dirty="0" smtClean="0">
                <a:solidFill>
                  <a:srgbClr val="434343"/>
                </a:solidFill>
              </a:rPr>
              <a:t>On </a:t>
            </a:r>
          </a:p>
          <a:p>
            <a:pPr marL="0" lvl="0" indent="0" algn="ctr" rtl="0">
              <a:lnSpc>
                <a:spcPct val="115000"/>
              </a:lnSpc>
              <a:spcBef>
                <a:spcPts val="0"/>
              </a:spcBef>
              <a:spcAft>
                <a:spcPts val="0"/>
              </a:spcAft>
              <a:buNone/>
            </a:pPr>
            <a:r>
              <a:rPr lang="en-GB" sz="2700" b="1" dirty="0" smtClean="0">
                <a:solidFill>
                  <a:srgbClr val="434343"/>
                </a:solidFill>
              </a:rPr>
              <a:t>HALDIRAM’S </a:t>
            </a:r>
            <a:endParaRPr lang="en-GB" sz="2900" b="1" dirty="0" smtClean="0">
              <a:solidFill>
                <a:srgbClr val="434343"/>
              </a:solidFill>
            </a:endParaRPr>
          </a:p>
        </p:txBody>
      </p:sp>
      <p:sp>
        <p:nvSpPr>
          <p:cNvPr id="5" name="TextBox 4"/>
          <p:cNvSpPr txBox="1"/>
          <p:nvPr/>
        </p:nvSpPr>
        <p:spPr>
          <a:xfrm>
            <a:off x="5435599" y="2627086"/>
            <a:ext cx="3040743" cy="1421282"/>
          </a:xfrm>
          <a:prstGeom prst="rect">
            <a:avLst/>
          </a:prstGeom>
          <a:noFill/>
        </p:spPr>
        <p:txBody>
          <a:bodyPr wrap="square" rtlCol="0">
            <a:spAutoFit/>
          </a:bodyPr>
          <a:lstStyle/>
          <a:p>
            <a:r>
              <a:rPr lang="en-US" b="1" dirty="0" smtClean="0"/>
              <a:t>TEAM MEMBERS:</a:t>
            </a:r>
          </a:p>
          <a:p>
            <a:endParaRPr lang="en-US" b="1" dirty="0" smtClean="0"/>
          </a:p>
          <a:p>
            <a:r>
              <a:rPr lang="en-US" b="1" dirty="0" smtClean="0"/>
              <a:t>PITHANI TEJASREE</a:t>
            </a:r>
          </a:p>
          <a:p>
            <a:r>
              <a:rPr lang="en-US" b="1" dirty="0" smtClean="0"/>
              <a:t>RUBY BHANU</a:t>
            </a:r>
          </a:p>
          <a:p>
            <a:r>
              <a:rPr lang="en-US" b="1" dirty="0" smtClean="0"/>
              <a:t>P.V.SRAVAN KUMAR</a:t>
            </a:r>
          </a:p>
          <a:p>
            <a:r>
              <a:rPr lang="en-US" b="1" dirty="0" smtClean="0"/>
              <a:t>S HARISH </a:t>
            </a:r>
          </a:p>
        </p:txBody>
      </p:sp>
    </p:spTree>
  </p:cSld>
  <p:clrMapOvr>
    <a:masterClrMapping/>
  </p:clrMapOvr>
  <p:transition advTm="546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224971"/>
            <a:ext cx="8549271" cy="464458"/>
          </a:xfrm>
        </p:spPr>
        <p:txBody>
          <a:bodyPr>
            <a:normAutofit fontScale="90000"/>
          </a:bodyPr>
          <a:lstStyle/>
          <a:p>
            <a:pPr lvl="0"/>
            <a:r>
              <a:rPr lang="en-US" b="1" dirty="0" smtClean="0">
                <a:solidFill>
                  <a:srgbClr val="434343"/>
                </a:solidFill>
              </a:rPr>
              <a:t>Part 2: SEO AUDIT  </a:t>
            </a:r>
            <a:r>
              <a:rPr lang="en-US" dirty="0" smtClean="0">
                <a:solidFill>
                  <a:srgbClr val="000000"/>
                </a:solidFill>
              </a:rPr>
              <a:t/>
            </a:r>
            <a:br>
              <a:rPr lang="en-US" dirty="0" smtClean="0">
                <a:solidFill>
                  <a:srgbClr val="000000"/>
                </a:solidFill>
              </a:rPr>
            </a:br>
            <a:r>
              <a:rPr lang="en-US" dirty="0" smtClean="0">
                <a:solidFill>
                  <a:srgbClr val="000000"/>
                </a:solidFill>
              </a:rPr>
              <a:t> </a:t>
            </a:r>
            <a:endParaRPr lang="en-US" dirty="0"/>
          </a:p>
        </p:txBody>
      </p:sp>
      <p:pic>
        <p:nvPicPr>
          <p:cNvPr id="6" name="Picture 5" descr="WhatsApp Image 2023-07-27 at 9.07.09 PM.jpeg"/>
          <p:cNvPicPr>
            <a:picLocks noChangeAspect="1"/>
          </p:cNvPicPr>
          <p:nvPr/>
        </p:nvPicPr>
        <p:blipFill>
          <a:blip r:embed="rId2"/>
          <a:stretch>
            <a:fillRect/>
          </a:stretch>
        </p:blipFill>
        <p:spPr>
          <a:xfrm>
            <a:off x="522514" y="820057"/>
            <a:ext cx="7844972" cy="3841129"/>
          </a:xfrm>
          <a:prstGeom prst="rect">
            <a:avLst/>
          </a:prstGeom>
        </p:spPr>
      </p:pic>
    </p:spTree>
  </p:cSld>
  <p:clrMapOvr>
    <a:masterClrMapping/>
  </p:clrMapOvr>
  <p:transition advTm="1429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3-07-27 at 9.07.17 PM.jpeg"/>
          <p:cNvPicPr>
            <a:picLocks noChangeAspect="1"/>
          </p:cNvPicPr>
          <p:nvPr/>
        </p:nvPicPr>
        <p:blipFill>
          <a:blip r:embed="rId2"/>
          <a:stretch>
            <a:fillRect/>
          </a:stretch>
        </p:blipFill>
        <p:spPr>
          <a:xfrm>
            <a:off x="406400" y="435429"/>
            <a:ext cx="8323943" cy="4129314"/>
          </a:xfrm>
          <a:prstGeom prst="rect">
            <a:avLst/>
          </a:prstGeom>
        </p:spPr>
      </p:pic>
    </p:spTree>
  </p:cSld>
  <p:clrMapOvr>
    <a:masterClrMapping/>
  </p:clrMapOvr>
  <p:transition advTm="568"/>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14" y="118454"/>
            <a:ext cx="8520600" cy="572700"/>
          </a:xfrm>
        </p:spPr>
        <p:txBody>
          <a:bodyPr>
            <a:normAutofit fontScale="90000"/>
          </a:bodyPr>
          <a:lstStyle/>
          <a:p>
            <a:r>
              <a:rPr lang="en-US" dirty="0" smtClean="0">
                <a:solidFill>
                  <a:srgbClr val="000000"/>
                </a:solidFill>
              </a:rPr>
              <a:t/>
            </a:r>
            <a:br>
              <a:rPr lang="en-US" dirty="0" smtClean="0">
                <a:solidFill>
                  <a:srgbClr val="000000"/>
                </a:solidFill>
              </a:rPr>
            </a:br>
            <a:r>
              <a:rPr lang="en-US" dirty="0" smtClean="0">
                <a:solidFill>
                  <a:srgbClr val="000000"/>
                </a:solidFill>
              </a:rPr>
              <a:t> </a:t>
            </a:r>
            <a:endParaRPr lang="en-US" dirty="0"/>
          </a:p>
        </p:txBody>
      </p:sp>
      <p:pic>
        <p:nvPicPr>
          <p:cNvPr id="5" name="Picture 4" descr="WhatsApp Image 2023-07-27 at 9.07.26 PM.jpeg"/>
          <p:cNvPicPr>
            <a:picLocks noChangeAspect="1"/>
          </p:cNvPicPr>
          <p:nvPr/>
        </p:nvPicPr>
        <p:blipFill>
          <a:blip r:embed="rId2"/>
          <a:stretch>
            <a:fillRect/>
          </a:stretch>
        </p:blipFill>
        <p:spPr>
          <a:xfrm>
            <a:off x="355600" y="486229"/>
            <a:ext cx="8193314" cy="3850200"/>
          </a:xfrm>
          <a:prstGeom prst="rect">
            <a:avLst/>
          </a:prstGeom>
        </p:spPr>
      </p:pic>
    </p:spTree>
  </p:cSld>
  <p:clrMapOvr>
    <a:masterClrMapping/>
  </p:clrMapOvr>
  <p:transition advTm="428"/>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3-07-27 at 9.07.34 PM.jpeg"/>
          <p:cNvPicPr>
            <a:picLocks noChangeAspect="1"/>
          </p:cNvPicPr>
          <p:nvPr/>
        </p:nvPicPr>
        <p:blipFill>
          <a:blip r:embed="rId2"/>
          <a:stretch>
            <a:fillRect/>
          </a:stretch>
        </p:blipFill>
        <p:spPr>
          <a:xfrm>
            <a:off x="696686" y="341086"/>
            <a:ext cx="7467599" cy="4245428"/>
          </a:xfrm>
          <a:prstGeom prst="rect">
            <a:avLst/>
          </a:prstGeom>
        </p:spPr>
      </p:pic>
    </p:spTree>
  </p:cSld>
  <p:clrMapOvr>
    <a:masterClrMapping/>
  </p:clrMapOvr>
  <p:transition advTm="908"/>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71" y="256339"/>
            <a:ext cx="8520600" cy="572700"/>
          </a:xfrm>
        </p:spPr>
        <p:txBody>
          <a:bodyPr>
            <a:normAutofit fontScale="90000"/>
          </a:bodyPr>
          <a:lstStyle/>
          <a:p>
            <a:r>
              <a:rPr lang="en-US" dirty="0" smtClean="0">
                <a:solidFill>
                  <a:srgbClr val="000000"/>
                </a:solidFill>
              </a:rPr>
              <a:t/>
            </a:r>
            <a:br>
              <a:rPr lang="en-US" dirty="0" smtClean="0">
                <a:solidFill>
                  <a:srgbClr val="000000"/>
                </a:solidFill>
              </a:rPr>
            </a:br>
            <a:r>
              <a:rPr lang="en-US" dirty="0" smtClean="0">
                <a:solidFill>
                  <a:srgbClr val="000000"/>
                </a:solidFill>
              </a:rPr>
              <a:t> </a:t>
            </a:r>
            <a:endParaRPr lang="en-US" dirty="0"/>
          </a:p>
        </p:txBody>
      </p:sp>
      <p:pic>
        <p:nvPicPr>
          <p:cNvPr id="7" name="Picture 6" descr="WhatsApp Image 2023-07-27 at 9.07.41 PM.jpeg"/>
          <p:cNvPicPr>
            <a:picLocks noChangeAspect="1"/>
          </p:cNvPicPr>
          <p:nvPr/>
        </p:nvPicPr>
        <p:blipFill>
          <a:blip r:embed="rId2"/>
          <a:stretch>
            <a:fillRect/>
          </a:stretch>
        </p:blipFill>
        <p:spPr>
          <a:xfrm>
            <a:off x="515257" y="537029"/>
            <a:ext cx="8149772" cy="4187371"/>
          </a:xfrm>
          <a:prstGeom prst="rect">
            <a:avLst/>
          </a:prstGeom>
        </p:spPr>
      </p:pic>
    </p:spTree>
  </p:cSld>
  <p:clrMapOvr>
    <a:masterClrMapping/>
  </p:clrMapOvr>
  <p:transition advTm="80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3-07-27 at 9.08.10 PM.jpeg"/>
          <p:cNvPicPr>
            <a:picLocks noChangeAspect="1"/>
          </p:cNvPicPr>
          <p:nvPr/>
        </p:nvPicPr>
        <p:blipFill>
          <a:blip r:embed="rId2"/>
          <a:stretch>
            <a:fillRect/>
          </a:stretch>
        </p:blipFill>
        <p:spPr>
          <a:xfrm>
            <a:off x="362857" y="357169"/>
            <a:ext cx="8142514" cy="4272888"/>
          </a:xfrm>
          <a:prstGeom prst="rect">
            <a:avLst/>
          </a:prstGeom>
        </p:spPr>
      </p:pic>
    </p:spTree>
  </p:cSld>
  <p:clrMapOvr>
    <a:masterClrMapping/>
  </p:clrMapOvr>
  <p:transition advTm="90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43" y="278141"/>
            <a:ext cx="4572000" cy="707886"/>
          </a:xfrm>
          <a:prstGeom prst="rect">
            <a:avLst/>
          </a:prstGeom>
        </p:spPr>
        <p:txBody>
          <a:bodyPr>
            <a:spAutoFit/>
          </a:bodyPr>
          <a:lstStyle/>
          <a:p>
            <a:r>
              <a:rPr lang="en-US" sz="2000" dirty="0" smtClean="0"/>
              <a:t/>
            </a:r>
            <a:br>
              <a:rPr lang="en-US" sz="2000" dirty="0" smtClean="0"/>
            </a:br>
            <a:r>
              <a:rPr lang="en-US" sz="2000" dirty="0" smtClean="0"/>
              <a:t> </a:t>
            </a:r>
            <a:endParaRPr lang="en-US" sz="2000" dirty="0"/>
          </a:p>
        </p:txBody>
      </p:sp>
      <p:pic>
        <p:nvPicPr>
          <p:cNvPr id="5" name="Picture 4" descr="WhatsApp Image 2023-07-27 at 9.08.26 PM.jpeg"/>
          <p:cNvPicPr>
            <a:picLocks noChangeAspect="1"/>
          </p:cNvPicPr>
          <p:nvPr/>
        </p:nvPicPr>
        <p:blipFill>
          <a:blip r:embed="rId2"/>
          <a:stretch>
            <a:fillRect/>
          </a:stretch>
        </p:blipFill>
        <p:spPr>
          <a:xfrm>
            <a:off x="239486" y="268514"/>
            <a:ext cx="8033657" cy="4412343"/>
          </a:xfrm>
          <a:prstGeom prst="rect">
            <a:avLst/>
          </a:prstGeom>
        </p:spPr>
      </p:pic>
    </p:spTree>
  </p:cSld>
  <p:clrMapOvr>
    <a:masterClrMapping/>
  </p:clrMapOvr>
  <p:transition advTm="82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8.41 PM.jpeg"/>
          <p:cNvPicPr>
            <a:picLocks noChangeAspect="1"/>
          </p:cNvPicPr>
          <p:nvPr/>
        </p:nvPicPr>
        <p:blipFill>
          <a:blip r:embed="rId2"/>
          <a:stretch>
            <a:fillRect/>
          </a:stretch>
        </p:blipFill>
        <p:spPr>
          <a:xfrm>
            <a:off x="449943" y="399143"/>
            <a:ext cx="8186057" cy="4368800"/>
          </a:xfrm>
          <a:prstGeom prst="rect">
            <a:avLst/>
          </a:prstGeom>
        </p:spPr>
      </p:pic>
    </p:spTree>
  </p:cSld>
  <p:clrMapOvr>
    <a:masterClrMapping/>
  </p:clrMapOvr>
  <p:transition advTm="56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07-27 at 9.09.01 PM.jpeg"/>
          <p:cNvPicPr>
            <a:picLocks noChangeAspect="1"/>
          </p:cNvPicPr>
          <p:nvPr/>
        </p:nvPicPr>
        <p:blipFill>
          <a:blip r:embed="rId2"/>
          <a:stretch>
            <a:fillRect/>
          </a:stretch>
        </p:blipFill>
        <p:spPr>
          <a:xfrm>
            <a:off x="595087" y="333829"/>
            <a:ext cx="7612742" cy="4216400"/>
          </a:xfrm>
          <a:prstGeom prst="rect">
            <a:avLst/>
          </a:prstGeom>
        </p:spPr>
      </p:pic>
    </p:spTree>
  </p:cSld>
  <p:clrMapOvr>
    <a:masterClrMapping/>
  </p:clrMapOvr>
  <p:transition advTm="43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9.08 PM.jpeg"/>
          <p:cNvPicPr>
            <a:picLocks noChangeAspect="1"/>
          </p:cNvPicPr>
          <p:nvPr/>
        </p:nvPicPr>
        <p:blipFill>
          <a:blip r:embed="rId2"/>
          <a:stretch>
            <a:fillRect/>
          </a:stretch>
        </p:blipFill>
        <p:spPr>
          <a:xfrm>
            <a:off x="711199" y="413657"/>
            <a:ext cx="7917543" cy="4390572"/>
          </a:xfrm>
          <a:prstGeom prst="rect">
            <a:avLst/>
          </a:prstGeom>
        </p:spPr>
      </p:pic>
    </p:spTree>
  </p:cSld>
  <p:clrMapOvr>
    <a:masterClrMapping/>
  </p:clrMapOvr>
  <p:transition advTm="35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657893" y="123371"/>
            <a:ext cx="7610100" cy="186586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a:t>
            </a:r>
            <a:r>
              <a:rPr lang="en-GB" sz="1900" b="1" dirty="0" smtClean="0">
                <a:solidFill>
                  <a:srgbClr val="434343"/>
                </a:solidFill>
              </a:rPr>
              <a:t>Persona                                                                                               </a:t>
            </a:r>
          </a:p>
          <a:p>
            <a:pPr marL="0" lvl="0" indent="0" algn="ctr" rtl="0">
              <a:lnSpc>
                <a:spcPct val="115000"/>
              </a:lnSpc>
              <a:spcBef>
                <a:spcPts val="0"/>
              </a:spcBef>
              <a:spcAft>
                <a:spcPts val="0"/>
              </a:spcAft>
              <a:buNone/>
            </a:pPr>
            <a:endParaRPr lang="en-GB" sz="1900" b="1" dirty="0" smtClean="0">
              <a:solidFill>
                <a:srgbClr val="434343"/>
              </a:solidFill>
            </a:endParaRPr>
          </a:p>
          <a:p>
            <a:pPr marL="0" lvl="0" indent="0" algn="ctr" rtl="0">
              <a:lnSpc>
                <a:spcPct val="115000"/>
              </a:lnSpc>
              <a:spcBef>
                <a:spcPts val="0"/>
              </a:spcBef>
              <a:spcAft>
                <a:spcPts val="0"/>
              </a:spcAft>
              <a:buNone/>
            </a:pPr>
            <a:endParaRPr lang="en-GB" sz="1900" b="1" dirty="0" smtClean="0">
              <a:solidFill>
                <a:srgbClr val="434343"/>
              </a:solidFill>
            </a:endParaRPr>
          </a:p>
          <a:p>
            <a:pPr marL="0" lvl="0" indent="0" algn="ctr" rtl="0">
              <a:lnSpc>
                <a:spcPct val="115000"/>
              </a:lnSpc>
              <a:spcBef>
                <a:spcPts val="0"/>
              </a:spcBef>
              <a:spcAft>
                <a:spcPts val="0"/>
              </a:spcAft>
              <a:buNone/>
            </a:pPr>
            <a:endParaRPr sz="1900"/>
          </a:p>
        </p:txBody>
      </p:sp>
      <p:sp>
        <p:nvSpPr>
          <p:cNvPr id="68" name="Google Shape;68;p15"/>
          <p:cNvSpPr txBox="1"/>
          <p:nvPr/>
        </p:nvSpPr>
        <p:spPr>
          <a:xfrm>
            <a:off x="766950" y="1023458"/>
            <a:ext cx="7380000" cy="3662511"/>
          </a:xfrm>
          <a:prstGeom prst="rect">
            <a:avLst/>
          </a:prstGeom>
          <a:noFill/>
          <a:ln>
            <a:noFill/>
          </a:ln>
        </p:spPr>
        <p:txBody>
          <a:bodyPr spcFirstLastPara="1" wrap="square" lIns="91425" tIns="91425" rIns="91425" bIns="91425" anchor="t" anchorCtr="0">
            <a:spAutoFit/>
          </a:bodyPr>
          <a:lstStyle/>
          <a:p>
            <a:pPr marL="457200" lvl="0" indent="-317500">
              <a:buSzPts val="1400"/>
            </a:pPr>
            <a:r>
              <a:rPr lang="en-GB" sz="1600" b="1" dirty="0" smtClean="0">
                <a:solidFill>
                  <a:srgbClr val="434343"/>
                </a:solidFill>
              </a:rPr>
              <a:t>COMPANY/TOPIC FOR PROJECT :  HALDIRAM’S</a:t>
            </a:r>
            <a:endParaRPr lang="en-GB" sz="1600" dirty="0" smtClean="0"/>
          </a:p>
          <a:p>
            <a:pPr marL="457200" lvl="0" indent="-317500" algn="l" rtl="0">
              <a:spcBef>
                <a:spcPts val="0"/>
              </a:spcBef>
              <a:spcAft>
                <a:spcPts val="0"/>
              </a:spcAft>
              <a:buSzPts val="1400"/>
              <a:buChar char="●"/>
            </a:pPr>
            <a:r>
              <a:rPr lang="en-GB" b="1" dirty="0" smtClean="0"/>
              <a:t>Research </a:t>
            </a:r>
            <a:r>
              <a:rPr lang="en-GB" b="1" dirty="0"/>
              <a:t>Brand Identity: </a:t>
            </a:r>
            <a:r>
              <a:rPr lang="en-GB" dirty="0"/>
              <a:t>Study the brand's mission, values, vision, and unique selling propositions (USPs</a:t>
            </a:r>
            <a:r>
              <a:rPr lang="en-GB" dirty="0" smtClean="0"/>
              <a:t>).</a:t>
            </a:r>
          </a:p>
          <a:p>
            <a:pPr marL="457200" lvl="0" indent="-317500" algn="l" rtl="0">
              <a:spcBef>
                <a:spcPts val="0"/>
              </a:spcBef>
              <a:spcAft>
                <a:spcPts val="0"/>
              </a:spcAft>
              <a:buSzPts val="1400"/>
            </a:pPr>
            <a:endParaRPr lang="en-GB" dirty="0" smtClean="0"/>
          </a:p>
          <a:p>
            <a:pPr marL="457200" lvl="0" indent="-317500" algn="l" rtl="0">
              <a:spcBef>
                <a:spcPts val="0"/>
              </a:spcBef>
              <a:spcAft>
                <a:spcPts val="0"/>
              </a:spcAft>
              <a:buSzPts val="1400"/>
            </a:pPr>
            <a:r>
              <a:rPr lang="en-GB" b="1" dirty="0" smtClean="0">
                <a:solidFill>
                  <a:schemeClr val="tx1"/>
                </a:solidFill>
              </a:rPr>
              <a:t>BRAND COLOUR:</a:t>
            </a:r>
            <a:r>
              <a:rPr lang="en-GB" b="1" dirty="0" smtClean="0"/>
              <a:t> </a:t>
            </a:r>
            <a:r>
              <a:rPr lang="en-GB" dirty="0" smtClean="0"/>
              <a:t>RED &amp; YELLOW</a:t>
            </a:r>
          </a:p>
          <a:p>
            <a:pPr marL="457200" lvl="0" indent="-317500" algn="l" rtl="0">
              <a:spcBef>
                <a:spcPts val="0"/>
              </a:spcBef>
              <a:spcAft>
                <a:spcPts val="0"/>
              </a:spcAft>
              <a:buSzPts val="1400"/>
            </a:pPr>
            <a:endParaRPr lang="en-GB" b="1" dirty="0" smtClean="0"/>
          </a:p>
          <a:p>
            <a:pPr marL="457200" lvl="0" indent="-317500" algn="l" rtl="0">
              <a:spcBef>
                <a:spcPts val="0"/>
              </a:spcBef>
              <a:spcAft>
                <a:spcPts val="0"/>
              </a:spcAft>
              <a:buSzPts val="1400"/>
            </a:pPr>
            <a:r>
              <a:rPr lang="en-GB" b="1" dirty="0" smtClean="0"/>
              <a:t>LOGO:</a:t>
            </a:r>
          </a:p>
          <a:p>
            <a:pPr marL="457200" lvl="0" indent="-317500" algn="l" rtl="0">
              <a:spcBef>
                <a:spcPts val="0"/>
              </a:spcBef>
              <a:spcAft>
                <a:spcPts val="0"/>
              </a:spcAft>
              <a:buSzPts val="1400"/>
            </a:pPr>
            <a:endParaRPr lang="en-GB" b="1" dirty="0" smtClean="0"/>
          </a:p>
          <a:p>
            <a:pPr marL="457200" lvl="0" indent="-317500" algn="l" rtl="0">
              <a:spcBef>
                <a:spcPts val="0"/>
              </a:spcBef>
              <a:spcAft>
                <a:spcPts val="0"/>
              </a:spcAft>
              <a:buSzPts val="1400"/>
            </a:pPr>
            <a:endParaRPr lang="en-GB" b="1" dirty="0" smtClean="0"/>
          </a:p>
          <a:p>
            <a:pPr marL="457200" lvl="0" indent="-317500" algn="l" rtl="0">
              <a:spcBef>
                <a:spcPts val="0"/>
              </a:spcBef>
              <a:spcAft>
                <a:spcPts val="0"/>
              </a:spcAft>
              <a:buSzPts val="1400"/>
            </a:pPr>
            <a:endParaRPr lang="en-GB" b="1" dirty="0" smtClean="0"/>
          </a:p>
          <a:p>
            <a:pPr marL="457200" lvl="0" indent="-317500" algn="l" rtl="0">
              <a:spcBef>
                <a:spcPts val="0"/>
              </a:spcBef>
              <a:spcAft>
                <a:spcPts val="0"/>
              </a:spcAft>
              <a:buSzPts val="1400"/>
            </a:pPr>
            <a:endParaRPr lang="en-GB" b="1" dirty="0" smtClean="0"/>
          </a:p>
          <a:p>
            <a:pPr marL="457200" lvl="0" indent="-317500" algn="l" rtl="0">
              <a:spcBef>
                <a:spcPts val="0"/>
              </a:spcBef>
              <a:spcAft>
                <a:spcPts val="0"/>
              </a:spcAft>
              <a:buSzPts val="1400"/>
            </a:pPr>
            <a:endParaRPr lang="en-GB" b="1" dirty="0" smtClean="0"/>
          </a:p>
          <a:p>
            <a:pPr marL="457200" lvl="0" indent="-317500" algn="l" rtl="0">
              <a:spcBef>
                <a:spcPts val="0"/>
              </a:spcBef>
              <a:spcAft>
                <a:spcPts val="0"/>
              </a:spcAft>
              <a:buSzPts val="1400"/>
            </a:pPr>
            <a:r>
              <a:rPr lang="en-GB" b="1" dirty="0" smtClean="0"/>
              <a:t>MISSION/VALUES:</a:t>
            </a:r>
          </a:p>
          <a:p>
            <a:pPr marL="457200" lvl="0" indent="-317500">
              <a:buSzPts val="1400"/>
            </a:pPr>
            <a:r>
              <a:rPr lang="en-GB" dirty="0" smtClean="0"/>
              <a:t>Haldiram’s vision and mission is to </a:t>
            </a:r>
            <a:r>
              <a:rPr lang="en-US" dirty="0" smtClean="0"/>
              <a:t>review, recreate and rediscover the trend of healthy   eating and innovate and invent fresh new methods to nourish and delight everyone we serve. To provide our customers perfect taste and quality in best of packaging.</a:t>
            </a:r>
          </a:p>
        </p:txBody>
      </p:sp>
      <p:pic>
        <p:nvPicPr>
          <p:cNvPr id="1026" name="Picture 2" descr="C:\Users\lavan\Downloads\LOGO.jpg"/>
          <p:cNvPicPr>
            <a:picLocks noChangeAspect="1" noChangeArrowheads="1"/>
          </p:cNvPicPr>
          <p:nvPr/>
        </p:nvPicPr>
        <p:blipFill>
          <a:blip r:embed="rId3"/>
          <a:srcRect/>
          <a:stretch>
            <a:fillRect/>
          </a:stretch>
        </p:blipFill>
        <p:spPr bwMode="auto">
          <a:xfrm>
            <a:off x="2344284" y="2344056"/>
            <a:ext cx="2131987" cy="11992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advTm="31668"/>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9.14 PM.jpeg"/>
          <p:cNvPicPr>
            <a:picLocks noChangeAspect="1"/>
          </p:cNvPicPr>
          <p:nvPr/>
        </p:nvPicPr>
        <p:blipFill>
          <a:blip r:embed="rId2"/>
          <a:stretch>
            <a:fillRect/>
          </a:stretch>
        </p:blipFill>
        <p:spPr>
          <a:xfrm>
            <a:off x="609600" y="355600"/>
            <a:ext cx="7975600" cy="4230914"/>
          </a:xfrm>
          <a:prstGeom prst="rect">
            <a:avLst/>
          </a:prstGeom>
        </p:spPr>
      </p:pic>
    </p:spTree>
  </p:cSld>
  <p:clrMapOvr>
    <a:masterClrMapping/>
  </p:clrMapOvr>
  <p:transition advTm="328"/>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9.27 PM.jpeg"/>
          <p:cNvPicPr>
            <a:picLocks noChangeAspect="1"/>
          </p:cNvPicPr>
          <p:nvPr/>
        </p:nvPicPr>
        <p:blipFill>
          <a:blip r:embed="rId2"/>
          <a:stretch>
            <a:fillRect/>
          </a:stretch>
        </p:blipFill>
        <p:spPr>
          <a:xfrm>
            <a:off x="762000" y="246742"/>
            <a:ext cx="7743371" cy="4630057"/>
          </a:xfrm>
          <a:prstGeom prst="rect">
            <a:avLst/>
          </a:prstGeom>
        </p:spPr>
      </p:pic>
    </p:spTree>
  </p:cSld>
  <p:clrMapOvr>
    <a:masterClrMapping/>
  </p:clrMapOvr>
  <p:transition advTm="438"/>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9.32 PM.jpeg"/>
          <p:cNvPicPr>
            <a:picLocks noChangeAspect="1"/>
          </p:cNvPicPr>
          <p:nvPr/>
        </p:nvPicPr>
        <p:blipFill>
          <a:blip r:embed="rId2"/>
          <a:stretch>
            <a:fillRect/>
          </a:stretch>
        </p:blipFill>
        <p:spPr>
          <a:xfrm>
            <a:off x="1204686" y="645886"/>
            <a:ext cx="7010400" cy="3875313"/>
          </a:xfrm>
          <a:prstGeom prst="rect">
            <a:avLst/>
          </a:prstGeom>
        </p:spPr>
      </p:pic>
    </p:spTree>
  </p:cSld>
  <p:clrMapOvr>
    <a:masterClrMapping/>
  </p:clrMapOvr>
  <p:transition advTm="408"/>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9.38 PM.jpeg"/>
          <p:cNvPicPr>
            <a:picLocks noChangeAspect="1"/>
          </p:cNvPicPr>
          <p:nvPr/>
        </p:nvPicPr>
        <p:blipFill>
          <a:blip r:embed="rId2"/>
          <a:stretch>
            <a:fillRect/>
          </a:stretch>
        </p:blipFill>
        <p:spPr>
          <a:xfrm>
            <a:off x="645886" y="464457"/>
            <a:ext cx="7148285" cy="4027714"/>
          </a:xfrm>
          <a:prstGeom prst="rect">
            <a:avLst/>
          </a:prstGeom>
        </p:spPr>
      </p:pic>
    </p:spTree>
  </p:cSld>
  <p:clrMapOvr>
    <a:masterClrMapping/>
  </p:clrMapOvr>
  <p:transition advTm="438"/>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09.51 PM.jpeg"/>
          <p:cNvPicPr>
            <a:picLocks noChangeAspect="1"/>
          </p:cNvPicPr>
          <p:nvPr/>
        </p:nvPicPr>
        <p:blipFill>
          <a:blip r:embed="rId2"/>
          <a:stretch>
            <a:fillRect/>
          </a:stretch>
        </p:blipFill>
        <p:spPr>
          <a:xfrm>
            <a:off x="812800" y="899886"/>
            <a:ext cx="7409543" cy="3628571"/>
          </a:xfrm>
          <a:prstGeom prst="rect">
            <a:avLst/>
          </a:prstGeom>
        </p:spPr>
      </p:pic>
    </p:spTree>
  </p:cSld>
  <p:clrMapOvr>
    <a:masterClrMapping/>
  </p:clrMapOvr>
  <p:transition advTm="378"/>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10.01 PM.jpeg"/>
          <p:cNvPicPr>
            <a:picLocks noChangeAspect="1"/>
          </p:cNvPicPr>
          <p:nvPr/>
        </p:nvPicPr>
        <p:blipFill>
          <a:blip r:embed="rId2"/>
          <a:stretch>
            <a:fillRect/>
          </a:stretch>
        </p:blipFill>
        <p:spPr>
          <a:xfrm>
            <a:off x="870857" y="667657"/>
            <a:ext cx="7699829" cy="3868057"/>
          </a:xfrm>
          <a:prstGeom prst="rect">
            <a:avLst/>
          </a:prstGeom>
        </p:spPr>
      </p:pic>
    </p:spTree>
  </p:cSld>
  <p:clrMapOvr>
    <a:masterClrMapping/>
  </p:clrMapOvr>
  <p:transition advTm="908"/>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10.08 PM.jpeg"/>
          <p:cNvPicPr>
            <a:picLocks noChangeAspect="1"/>
          </p:cNvPicPr>
          <p:nvPr/>
        </p:nvPicPr>
        <p:blipFill>
          <a:blip r:embed="rId2"/>
          <a:stretch>
            <a:fillRect/>
          </a:stretch>
        </p:blipFill>
        <p:spPr>
          <a:xfrm>
            <a:off x="703943" y="246743"/>
            <a:ext cx="7598228" cy="4296228"/>
          </a:xfrm>
          <a:prstGeom prst="rect">
            <a:avLst/>
          </a:prstGeom>
        </p:spPr>
      </p:pic>
    </p:spTree>
  </p:cSld>
  <p:clrMapOvr>
    <a:masterClrMapping/>
  </p:clrMapOvr>
  <p:transition advTm="54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10.26 PM.jpeg"/>
          <p:cNvPicPr>
            <a:picLocks noChangeAspect="1"/>
          </p:cNvPicPr>
          <p:nvPr/>
        </p:nvPicPr>
        <p:blipFill>
          <a:blip r:embed="rId2"/>
          <a:stretch>
            <a:fillRect/>
          </a:stretch>
        </p:blipFill>
        <p:spPr>
          <a:xfrm>
            <a:off x="950686" y="522514"/>
            <a:ext cx="7315200" cy="3744686"/>
          </a:xfrm>
          <a:prstGeom prst="rect">
            <a:avLst/>
          </a:prstGeom>
        </p:spPr>
      </p:pic>
    </p:spTree>
  </p:cSld>
  <p:clrMapOvr>
    <a:masterClrMapping/>
  </p:clrMapOvr>
  <p:transition advTm="74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10.48 PM.jpeg"/>
          <p:cNvPicPr>
            <a:picLocks noChangeAspect="1"/>
          </p:cNvPicPr>
          <p:nvPr/>
        </p:nvPicPr>
        <p:blipFill>
          <a:blip r:embed="rId2"/>
          <a:stretch>
            <a:fillRect/>
          </a:stretch>
        </p:blipFill>
        <p:spPr>
          <a:xfrm>
            <a:off x="769257" y="312058"/>
            <a:ext cx="7612743" cy="4296228"/>
          </a:xfrm>
          <a:prstGeom prst="rect">
            <a:avLst/>
          </a:prstGeom>
        </p:spPr>
      </p:pic>
    </p:spTree>
  </p:cSld>
  <p:clrMapOvr>
    <a:masterClrMapping/>
  </p:clrMapOvr>
  <p:transition advTm="74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9.10.54 PM.jpeg"/>
          <p:cNvPicPr>
            <a:picLocks noChangeAspect="1"/>
          </p:cNvPicPr>
          <p:nvPr/>
        </p:nvPicPr>
        <p:blipFill>
          <a:blip r:embed="rId2"/>
          <a:stretch>
            <a:fillRect/>
          </a:stretch>
        </p:blipFill>
        <p:spPr>
          <a:xfrm>
            <a:off x="820057" y="326571"/>
            <a:ext cx="7525657" cy="4441372"/>
          </a:xfrm>
          <a:prstGeom prst="rect">
            <a:avLst/>
          </a:prstGeom>
        </p:spPr>
      </p:pic>
    </p:spTree>
  </p:cSld>
  <p:clrMapOvr>
    <a:masterClrMapping/>
  </p:clrMapOvr>
  <p:transition advTm="57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sz="1600" b="1" dirty="0" smtClean="0"/>
              <a:t>USP : </a:t>
            </a:r>
            <a:r>
              <a:rPr lang="en-GB" sz="1300" dirty="0" smtClean="0"/>
              <a:t>The USP </a:t>
            </a:r>
            <a:r>
              <a:rPr lang="en-GB" sz="1600" dirty="0" smtClean="0"/>
              <a:t>of Haldiram’s</a:t>
            </a:r>
            <a:r>
              <a:rPr lang="en-GB" sz="1600" b="1" dirty="0" smtClean="0"/>
              <a:t>  </a:t>
            </a:r>
            <a:r>
              <a:rPr lang="en-GB" sz="1600" dirty="0" smtClean="0"/>
              <a:t>is providing </a:t>
            </a:r>
            <a:r>
              <a:rPr lang="en-GB" sz="1600" b="1" dirty="0" smtClean="0"/>
              <a:t> </a:t>
            </a:r>
            <a:r>
              <a:rPr lang="en-US" sz="1600" dirty="0" smtClean="0"/>
              <a:t>wide range of hygienic, tasty and authentic Indian savories and sweets.</a:t>
            </a:r>
            <a:br>
              <a:rPr lang="en-US" sz="1600" dirty="0" smtClean="0"/>
            </a:br>
            <a:r>
              <a:rPr lang="en-GB" b="1" dirty="0" smtClean="0"/>
              <a:t/>
            </a:r>
            <a:br>
              <a:rPr lang="en-GB" b="1" dirty="0" smtClean="0"/>
            </a:br>
            <a:endParaRPr lang="en-US" dirty="0"/>
          </a:p>
        </p:txBody>
      </p:sp>
      <p:sp>
        <p:nvSpPr>
          <p:cNvPr id="3" name="Text Placeholder 2"/>
          <p:cNvSpPr>
            <a:spLocks noGrp="1"/>
          </p:cNvSpPr>
          <p:nvPr>
            <p:ph type="body" idx="1"/>
          </p:nvPr>
        </p:nvSpPr>
        <p:spPr>
          <a:xfrm>
            <a:off x="260900" y="1036361"/>
            <a:ext cx="8520600" cy="3416400"/>
          </a:xfrm>
        </p:spPr>
        <p:txBody>
          <a:bodyPr>
            <a:normAutofit/>
          </a:bodyPr>
          <a:lstStyle/>
          <a:p>
            <a:pPr>
              <a:buNone/>
            </a:pPr>
            <a:r>
              <a:rPr lang="en-US" sz="1400" b="1" dirty="0" smtClean="0"/>
              <a:t>TAGLINE: </a:t>
            </a:r>
            <a:r>
              <a:rPr lang="en-US" sz="1400" dirty="0" smtClean="0"/>
              <a:t>“Delicious bhi Dooriyaanbhi” /  Don’t eat at home today; Always in good taste.</a:t>
            </a:r>
          </a:p>
          <a:p>
            <a:pPr>
              <a:buNone/>
            </a:pPr>
            <a:endParaRPr lang="en-US" sz="1400" dirty="0" smtClean="0"/>
          </a:p>
          <a:p>
            <a:pPr>
              <a:buNone/>
            </a:pPr>
            <a:r>
              <a:rPr lang="en-US" sz="1400" b="1" dirty="0" smtClean="0"/>
              <a:t>Brand Messaging </a:t>
            </a:r>
            <a:r>
              <a:rPr lang="en-US" sz="1400" dirty="0" smtClean="0"/>
              <a:t>: As Classics as your Taste</a:t>
            </a:r>
            <a:endParaRPr lang="en-US" sz="1400" b="1" dirty="0" smtClean="0"/>
          </a:p>
          <a:p>
            <a:r>
              <a:rPr lang="en-US" sz="1400" dirty="0" smtClean="0">
                <a:solidFill>
                  <a:schemeClr val="tx1"/>
                </a:solidFill>
                <a:hlinkClick r:id="rId2"/>
              </a:rPr>
              <a:t>https://www.instagram.com/p/CurOGWLorxF/?igshid=MzRlODBiNWFlZA==</a:t>
            </a:r>
            <a:endParaRPr lang="en-US" sz="1400" dirty="0" smtClean="0">
              <a:solidFill>
                <a:schemeClr val="tx1"/>
              </a:solidFill>
            </a:endParaRPr>
          </a:p>
        </p:txBody>
      </p:sp>
      <p:pic>
        <p:nvPicPr>
          <p:cNvPr id="4" name="Picture 3" descr="haldirams 1.jpeg"/>
          <p:cNvPicPr>
            <a:picLocks noChangeAspect="1"/>
          </p:cNvPicPr>
          <p:nvPr/>
        </p:nvPicPr>
        <p:blipFill>
          <a:blip r:embed="rId3"/>
          <a:stretch>
            <a:fillRect/>
          </a:stretch>
        </p:blipFill>
        <p:spPr>
          <a:xfrm>
            <a:off x="831849" y="2271486"/>
            <a:ext cx="2293255" cy="2293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advTm="13108"/>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371" y="471714"/>
            <a:ext cx="8338458" cy="307777"/>
          </a:xfrm>
          <a:prstGeom prst="rect">
            <a:avLst/>
          </a:prstGeom>
          <a:noFill/>
        </p:spPr>
        <p:txBody>
          <a:bodyPr wrap="square" rtlCol="0">
            <a:spAutoFit/>
          </a:bodyPr>
          <a:lstStyle/>
          <a:p>
            <a:r>
              <a:rPr lang="en-US" b="1" dirty="0" smtClean="0"/>
              <a:t>KEYWORD RESEARCH:</a:t>
            </a:r>
            <a:endParaRPr lang="en-US" b="1" dirty="0"/>
          </a:p>
        </p:txBody>
      </p:sp>
      <p:pic>
        <p:nvPicPr>
          <p:cNvPr id="4" name="Picture 3" descr="WhatsApp Image 2023-07-27 at 11.45.13 PM.jpeg"/>
          <p:cNvPicPr>
            <a:picLocks noChangeAspect="1"/>
          </p:cNvPicPr>
          <p:nvPr/>
        </p:nvPicPr>
        <p:blipFill>
          <a:blip r:embed="rId2"/>
          <a:stretch>
            <a:fillRect/>
          </a:stretch>
        </p:blipFill>
        <p:spPr>
          <a:xfrm>
            <a:off x="820058" y="973703"/>
            <a:ext cx="7438572" cy="3854111"/>
          </a:xfrm>
          <a:prstGeom prst="rect">
            <a:avLst/>
          </a:prstGeom>
        </p:spPr>
      </p:pic>
    </p:spTree>
  </p:cSld>
  <p:clrMapOvr>
    <a:masterClrMapping/>
  </p:clrMapOvr>
  <p:transition advTm="861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7-27 at 11.45.12 PM.jpeg"/>
          <p:cNvPicPr>
            <a:picLocks noChangeAspect="1"/>
          </p:cNvPicPr>
          <p:nvPr/>
        </p:nvPicPr>
        <p:blipFill>
          <a:blip r:embed="rId2"/>
          <a:stretch>
            <a:fillRect/>
          </a:stretch>
        </p:blipFill>
        <p:spPr>
          <a:xfrm>
            <a:off x="217714" y="370114"/>
            <a:ext cx="8708571" cy="4403271"/>
          </a:xfrm>
          <a:prstGeom prst="rect">
            <a:avLst/>
          </a:prstGeom>
        </p:spPr>
      </p:pic>
    </p:spTree>
  </p:cSld>
  <p:clrMapOvr>
    <a:masterClrMapping/>
  </p:clrMapOvr>
  <p:transition advTm="21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1700" y="261257"/>
            <a:ext cx="8520600" cy="587829"/>
          </a:xfrm>
        </p:spPr>
        <p:txBody>
          <a:bodyPr>
            <a:normAutofit fontScale="90000"/>
          </a:bodyPr>
          <a:lstStyle/>
          <a:p>
            <a:pPr lvl="0"/>
            <a:r>
              <a:rPr lang="en-GB" sz="1800" b="1" dirty="0" smtClean="0"/>
              <a:t>On page Optimization</a:t>
            </a:r>
            <a:r>
              <a:rPr lang="en-GB" sz="1600" b="1" dirty="0" smtClean="0"/>
              <a:t>: </a:t>
            </a:r>
            <a:r>
              <a:rPr lang="en-GB" sz="1600" dirty="0" smtClean="0"/>
              <a:t>Meta Tag optimization &amp; content optimization</a:t>
            </a:r>
            <a:r>
              <a:rPr lang="en-GB" dirty="0" smtClean="0"/>
              <a:t>.</a:t>
            </a:r>
            <a:br>
              <a:rPr lang="en-GB" dirty="0" smtClean="0"/>
            </a:br>
            <a:r>
              <a:rPr lang="en-GB" dirty="0" smtClean="0"/>
              <a:t/>
            </a:r>
            <a:br>
              <a:rPr lang="en-GB" dirty="0" smtClean="0"/>
            </a:br>
            <a:endParaRPr lang="en-US" dirty="0"/>
          </a:p>
        </p:txBody>
      </p:sp>
      <p:sp>
        <p:nvSpPr>
          <p:cNvPr id="4" name="Text Placeholder 3"/>
          <p:cNvSpPr>
            <a:spLocks noGrp="1"/>
          </p:cNvSpPr>
          <p:nvPr>
            <p:ph type="body" idx="1"/>
          </p:nvPr>
        </p:nvSpPr>
        <p:spPr>
          <a:xfrm>
            <a:off x="311700" y="769256"/>
            <a:ext cx="8520600" cy="4122057"/>
          </a:xfrm>
        </p:spPr>
        <p:txBody>
          <a:bodyPr>
            <a:normAutofit/>
          </a:bodyPr>
          <a:lstStyle/>
          <a:p>
            <a:pPr lvl="0"/>
            <a:r>
              <a:rPr lang="en-US" sz="1400" b="1" dirty="0" smtClean="0"/>
              <a:t> Meta Title:</a:t>
            </a:r>
            <a:r>
              <a:rPr lang="en-US" sz="1400" dirty="0" smtClean="0"/>
              <a:t> "Delicious Indian Snacks &amp; Sweets | Haldirams - Traditional Flavors, Unforgettable Taste“</a:t>
            </a:r>
          </a:p>
          <a:p>
            <a:pPr lvl="0"/>
            <a:r>
              <a:rPr lang="en-US" sz="1400" dirty="0" smtClean="0"/>
              <a:t> </a:t>
            </a:r>
            <a:r>
              <a:rPr lang="en-US" sz="1400" b="1" dirty="0" smtClean="0"/>
              <a:t>Meta Description: </a:t>
            </a:r>
            <a:r>
              <a:rPr lang="en-US" sz="1400" dirty="0" smtClean="0"/>
              <a:t>"Indulge in the authentic taste of India with Haldirams. Explore a delightful selection of Indian snacks and sweets, crafted with time-honored recipes and premium ingredients. Order now for a taste experience like no other.“</a:t>
            </a:r>
          </a:p>
          <a:p>
            <a:pPr lvl="0"/>
            <a:r>
              <a:rPr lang="en-US" sz="1400" dirty="0" smtClean="0"/>
              <a:t>  </a:t>
            </a:r>
            <a:r>
              <a:rPr lang="en-US" sz="1400" b="1" dirty="0" smtClean="0"/>
              <a:t>CONTENT : </a:t>
            </a:r>
            <a:r>
              <a:rPr lang="en-US" sz="1400" dirty="0" smtClean="0"/>
              <a:t>At Haldirams, we take pride in preserving India's rich culinary heritage through our delectable range of Indian snacks and sweets. For decades, we have been sharing the traditional flavors of India with food enthusiasts worldwide.</a:t>
            </a:r>
            <a:endParaRPr lang="en-US" sz="1400" dirty="0"/>
          </a:p>
          <a:p>
            <a:r>
              <a:rPr lang="en-US" sz="1400" dirty="0" smtClean="0"/>
              <a:t> </a:t>
            </a:r>
            <a:r>
              <a:rPr lang="en-US" sz="1400" b="1" dirty="0" smtClean="0"/>
              <a:t>Indian Snacks</a:t>
            </a:r>
            <a:r>
              <a:rPr lang="en-US" sz="1400" dirty="0" smtClean="0"/>
              <a:t>: Delight in a vast assortment of savory Indian snacks, from crispy namkeens to crunchy bhujia. Our snacks are made with care to satisfy your cravings and transport you to the streets of India.</a:t>
            </a:r>
          </a:p>
          <a:p>
            <a:r>
              <a:rPr lang="en-US" sz="1400" b="1" dirty="0" smtClean="0"/>
              <a:t>Indian Sweets (Mithai): </a:t>
            </a:r>
            <a:r>
              <a:rPr lang="en-US" sz="1400" dirty="0" smtClean="0"/>
              <a:t>Celebrate joyous occasions with our mouthwatering selection of Indian sweets. From the rich flavors of Gulab Jamun to the divine taste of Rasgulla, our mithais are crafted to perfection.</a:t>
            </a:r>
          </a:p>
          <a:p>
            <a:r>
              <a:rPr lang="en-US" sz="1400" b="1" dirty="0" smtClean="0"/>
              <a:t>Ready-to-Eat Meals</a:t>
            </a:r>
            <a:r>
              <a:rPr lang="en-US" sz="1400" dirty="0" smtClean="0"/>
              <a:t>: Experience the convenience of our ready-to-eat meals, inspired by traditional Indian recipes. Savor the taste of homely meals without any hassle.</a:t>
            </a:r>
          </a:p>
        </p:txBody>
      </p:sp>
    </p:spTree>
  </p:cSld>
  <p:clrMapOvr>
    <a:masterClrMapping/>
  </p:clrMapOvr>
  <p:transition advTm="21498"/>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174171"/>
            <a:ext cx="8686800" cy="4616648"/>
          </a:xfrm>
          <a:prstGeom prst="rect">
            <a:avLst/>
          </a:prstGeom>
          <a:noFill/>
        </p:spPr>
        <p:txBody>
          <a:bodyPr wrap="square" rtlCol="0">
            <a:spAutoFit/>
          </a:bodyPr>
          <a:lstStyle/>
          <a:p>
            <a:pPr>
              <a:buFont typeface="Arial" pitchFamily="34" charset="0"/>
              <a:buChar char="•"/>
            </a:pPr>
            <a:r>
              <a:rPr lang="en-US" dirty="0" smtClean="0"/>
              <a:t>  </a:t>
            </a:r>
            <a:r>
              <a:rPr lang="en-US" b="1" dirty="0" smtClean="0"/>
              <a:t>AN ENCHANTING JOURNEY OF HALDIRAMS :</a:t>
            </a:r>
            <a:r>
              <a:rPr lang="en-US" dirty="0" smtClean="0"/>
              <a:t>Embark on an enchanting journey of Haldirams, where authentic flavors and delightful treats await to captivate your senses and take you on a culinary adventure like no other.</a:t>
            </a:r>
          </a:p>
          <a:p>
            <a:pPr>
              <a:buFont typeface="Arial" pitchFamily="34" charset="0"/>
              <a:buChar char="•"/>
            </a:pPr>
            <a:r>
              <a:rPr lang="en-US" dirty="0" smtClean="0"/>
              <a:t> </a:t>
            </a:r>
            <a:r>
              <a:rPr lang="en-US" b="1" dirty="0" smtClean="0"/>
              <a:t>"The Haldirams Promise: </a:t>
            </a:r>
            <a:r>
              <a:rPr lang="en-US" dirty="0" smtClean="0"/>
              <a:t>A commitment to delivering the finest quality, authentic Indian snacks and sweets, crafted with love and tradition to bring you a taste experience that delights and satisfies every time."</a:t>
            </a:r>
          </a:p>
          <a:p>
            <a:pPr>
              <a:buFont typeface="Arial" pitchFamily="34" charset="0"/>
              <a:buChar char="•"/>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ransition advTm="2028"/>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188686"/>
            <a:ext cx="7610100"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a:t>
            </a:r>
            <a:r>
              <a:rPr lang="en-GB" sz="1700" b="1" dirty="0" smtClean="0">
                <a:solidFill>
                  <a:srgbClr val="434343"/>
                </a:solidFill>
              </a:rPr>
              <a:t>CONTENT CALENDAR </a:t>
            </a:r>
            <a:endParaRPr sz="1700"/>
          </a:p>
        </p:txBody>
      </p:sp>
      <p:sp>
        <p:nvSpPr>
          <p:cNvPr id="98" name="Google Shape;98;p20"/>
          <p:cNvSpPr txBox="1"/>
          <p:nvPr/>
        </p:nvSpPr>
        <p:spPr>
          <a:xfrm>
            <a:off x="383400" y="776513"/>
            <a:ext cx="86082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dirty="0"/>
              <a:t>	</a:t>
            </a:r>
            <a:endParaRPr/>
          </a:p>
        </p:txBody>
      </p:sp>
      <p:sp>
        <p:nvSpPr>
          <p:cNvPr id="7" name="TextBox 6"/>
          <p:cNvSpPr txBox="1"/>
          <p:nvPr/>
        </p:nvSpPr>
        <p:spPr>
          <a:xfrm>
            <a:off x="268514" y="732971"/>
            <a:ext cx="8316686" cy="3754874"/>
          </a:xfrm>
          <a:prstGeom prst="rect">
            <a:avLst/>
          </a:prstGeom>
          <a:noFill/>
        </p:spPr>
        <p:txBody>
          <a:bodyPr wrap="square" rtlCol="0">
            <a:spAutoFit/>
          </a:bodyPr>
          <a:lstStyle/>
          <a:p>
            <a:r>
              <a:rPr lang="en-US" b="1"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Picture 5" descr="WhatsApp Image 2023-07-30 at 17.42.33.jpg"/>
          <p:cNvPicPr>
            <a:picLocks noChangeAspect="1"/>
          </p:cNvPicPr>
          <p:nvPr/>
        </p:nvPicPr>
        <p:blipFill>
          <a:blip r:embed="rId3"/>
          <a:stretch>
            <a:fillRect/>
          </a:stretch>
        </p:blipFill>
        <p:spPr>
          <a:xfrm>
            <a:off x="1524000" y="858084"/>
            <a:ext cx="7023100" cy="3948572"/>
          </a:xfrm>
          <a:prstGeom prst="rect">
            <a:avLst/>
          </a:prstGeom>
        </p:spPr>
      </p:pic>
    </p:spTree>
  </p:cSld>
  <p:clrMapOvr>
    <a:masterClrMapping/>
  </p:clrMapOvr>
  <p:transition advTm="9688"/>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420914" y="283028"/>
            <a:ext cx="7956136" cy="48548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700" b="1" dirty="0">
                <a:solidFill>
                  <a:srgbClr val="434343"/>
                </a:solidFill>
              </a:rPr>
              <a:t>Part 3: Content Ideas and Marketing Strategies</a:t>
            </a:r>
            <a:endParaRPr sz="1700"/>
          </a:p>
        </p:txBody>
      </p:sp>
      <p:sp>
        <p:nvSpPr>
          <p:cNvPr id="104" name="Google Shape;104;p21"/>
          <p:cNvSpPr txBox="1"/>
          <p:nvPr/>
        </p:nvSpPr>
        <p:spPr>
          <a:xfrm>
            <a:off x="383400" y="696686"/>
            <a:ext cx="8377200" cy="42780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dirty="0" smtClean="0"/>
              <a:t>Reflect on the content ideas and marketing strategies process, discussing the challenges encountered and lessons learned.</a:t>
            </a:r>
          </a:p>
          <a:p>
            <a:pPr marL="457200" lvl="0" indent="-317500">
              <a:buSzPts val="1400"/>
            </a:pPr>
            <a:r>
              <a:rPr lang="en-GB" dirty="0" smtClean="0">
                <a:solidFill>
                  <a:schemeClr val="tx1"/>
                </a:solidFill>
              </a:rPr>
              <a:t> </a:t>
            </a:r>
            <a:r>
              <a:rPr lang="en-GB" b="1" dirty="0" smtClean="0">
                <a:solidFill>
                  <a:schemeClr val="tx1"/>
                </a:solidFill>
              </a:rPr>
              <a:t>Content ideas:</a:t>
            </a:r>
          </a:p>
          <a:p>
            <a:pPr marL="457200" lvl="0" indent="-317500" algn="l" rtl="0">
              <a:spcBef>
                <a:spcPts val="0"/>
              </a:spcBef>
              <a:spcAft>
                <a:spcPts val="0"/>
              </a:spcAft>
              <a:buSzPts val="1400"/>
            </a:pPr>
            <a:r>
              <a:rPr lang="en-GB" dirty="0" smtClean="0"/>
              <a:t>  </a:t>
            </a:r>
          </a:p>
          <a:p>
            <a:pPr marL="457200" lvl="0" indent="-317500">
              <a:buSzPts val="1400"/>
              <a:buFont typeface="Arial" pitchFamily="34" charset="0"/>
              <a:buChar char="•"/>
            </a:pPr>
            <a:r>
              <a:rPr lang="en-GB" dirty="0" smtClean="0"/>
              <a:t> </a:t>
            </a:r>
            <a:r>
              <a:rPr lang="en-GB" b="1" dirty="0" smtClean="0"/>
              <a:t> </a:t>
            </a:r>
            <a:r>
              <a:rPr lang="en-US" b="1" dirty="0" smtClean="0"/>
              <a:t>Recipe Videos:</a:t>
            </a:r>
            <a:r>
              <a:rPr lang="en-US" dirty="0" smtClean="0"/>
              <a:t> Create short and engaging recipe videos showcasing innovative ways to use Haldiram's products in cooking or as toppings for various dishes.</a:t>
            </a:r>
          </a:p>
          <a:p>
            <a:pPr marL="457200" lvl="0" indent="-317500">
              <a:buSzPts val="1400"/>
            </a:pPr>
            <a:endParaRPr lang="en-US" dirty="0" smtClean="0"/>
          </a:p>
          <a:p>
            <a:pPr marL="457200" lvl="0" indent="-317500">
              <a:buSzPts val="1400"/>
              <a:buFont typeface="Arial" pitchFamily="34" charset="0"/>
              <a:buChar char="•"/>
            </a:pPr>
            <a:r>
              <a:rPr lang="en-US" dirty="0" smtClean="0"/>
              <a:t> </a:t>
            </a:r>
            <a:r>
              <a:rPr lang="en-US" b="1" dirty="0" smtClean="0"/>
              <a:t>Festive Delights:</a:t>
            </a:r>
            <a:r>
              <a:rPr lang="en-US" dirty="0" smtClean="0"/>
              <a:t> Develop content around traditional Indian festivals, offering special festive gift packs, DIY decoration ideas, and unique sweets and snacks for each occasion.</a:t>
            </a:r>
          </a:p>
          <a:p>
            <a:pPr marL="457200" lvl="0" indent="-317500">
              <a:buSzPts val="1400"/>
            </a:pPr>
            <a:endParaRPr lang="en-US" dirty="0" smtClean="0"/>
          </a:p>
          <a:p>
            <a:pPr marL="457200" lvl="0" indent="-317500">
              <a:buSzPts val="1400"/>
              <a:buFont typeface="Arial" pitchFamily="34" charset="0"/>
              <a:buChar char="•"/>
            </a:pPr>
            <a:r>
              <a:rPr lang="en-US" dirty="0" smtClean="0"/>
              <a:t> </a:t>
            </a:r>
            <a:r>
              <a:rPr lang="en-US" b="1" dirty="0" smtClean="0"/>
              <a:t>Snack Hacks:</a:t>
            </a:r>
            <a:r>
              <a:rPr lang="en-US" dirty="0" smtClean="0"/>
              <a:t> Share fun and creative snack hacks using Haldiram's products, such as creating custom mixes, pairing snacks with dips, or incorporating them into other recipes.</a:t>
            </a:r>
          </a:p>
          <a:p>
            <a:pPr marL="457200" lvl="0" indent="-317500">
              <a:buSzPts val="1400"/>
              <a:buFont typeface="Arial" pitchFamily="34" charset="0"/>
              <a:buChar char="•"/>
            </a:pPr>
            <a:endParaRPr lang="en-US" dirty="0" smtClean="0"/>
          </a:p>
          <a:p>
            <a:pPr marL="457200" indent="-317500">
              <a:buSzPts val="1400"/>
              <a:buFont typeface="Arial" pitchFamily="34" charset="0"/>
              <a:buChar char="•"/>
            </a:pPr>
            <a:r>
              <a:rPr lang="en-US" dirty="0" smtClean="0"/>
              <a:t> </a:t>
            </a:r>
            <a:r>
              <a:rPr lang="en-US" b="1" dirty="0" smtClean="0"/>
              <a:t>Behind-the-Scenes:</a:t>
            </a:r>
            <a:r>
              <a:rPr lang="en-US" dirty="0" smtClean="0"/>
              <a:t> Give a sneak peek into the making of Haldiram's products, highlighting the brand's commitment to quality and hygiene.</a:t>
            </a:r>
          </a:p>
          <a:p>
            <a:pPr marL="457200" indent="-317500">
              <a:buSzPts val="1400"/>
            </a:pPr>
            <a:endParaRPr lang="en-US" dirty="0" smtClean="0"/>
          </a:p>
          <a:p>
            <a:pPr marL="457200" indent="-317500">
              <a:buSzPts val="1400"/>
              <a:buFont typeface="Arial" pitchFamily="34" charset="0"/>
              <a:buChar char="•"/>
            </a:pPr>
            <a:r>
              <a:rPr lang="en-US" dirty="0" smtClean="0"/>
              <a:t> </a:t>
            </a:r>
            <a:r>
              <a:rPr lang="en-US" b="1" dirty="0" smtClean="0"/>
              <a:t>Customer Stories:</a:t>
            </a:r>
            <a:r>
              <a:rPr lang="en-US" dirty="0" smtClean="0"/>
              <a:t> Feature heartwarming stories or testimonials from customers about their experiences with Haldiram's  products and how it has been a part of their special moment .</a:t>
            </a:r>
          </a:p>
        </p:txBody>
      </p:sp>
    </p:spTree>
  </p:cSld>
  <p:clrMapOvr>
    <a:masterClrMapping/>
  </p:clrMapOvr>
  <p:transition advTm="44508"/>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1" y="290286"/>
            <a:ext cx="8621485" cy="4832092"/>
          </a:xfrm>
          <a:prstGeom prst="rect">
            <a:avLst/>
          </a:prstGeom>
          <a:noFill/>
        </p:spPr>
        <p:txBody>
          <a:bodyPr wrap="square" rtlCol="0">
            <a:spAutoFit/>
          </a:bodyPr>
          <a:lstStyle/>
          <a:p>
            <a:pPr marL="457200" indent="-317500">
              <a:buSzPts val="1400"/>
              <a:buFont typeface="Arial" pitchFamily="34" charset="0"/>
              <a:buChar char="•"/>
            </a:pPr>
            <a:r>
              <a:rPr lang="en-US" dirty="0" smtClean="0"/>
              <a:t> </a:t>
            </a:r>
            <a:r>
              <a:rPr lang="en-US" b="1" dirty="0" smtClean="0"/>
              <a:t>Foodie Contests:</a:t>
            </a:r>
            <a:r>
              <a:rPr lang="en-US" dirty="0" smtClean="0"/>
              <a:t> Organize social media contests encouraging followers to share their favorite      Haldiram's snacks creations, and reward the most creative entries.</a:t>
            </a:r>
          </a:p>
          <a:p>
            <a:pPr marL="457200" indent="-317500">
              <a:buSzPts val="1400"/>
              <a:buFont typeface="Arial" pitchFamily="34" charset="0"/>
              <a:buChar char="•"/>
            </a:pPr>
            <a:endParaRPr lang="en-US" dirty="0" smtClean="0"/>
          </a:p>
          <a:p>
            <a:pPr marL="457200" indent="-317500">
              <a:buSzPts val="1400"/>
              <a:buFont typeface="Arial" pitchFamily="34" charset="0"/>
              <a:buChar char="•"/>
            </a:pPr>
            <a:r>
              <a:rPr lang="en-US" b="1" dirty="0" smtClean="0"/>
              <a:t>Fun Facts:</a:t>
            </a:r>
            <a:r>
              <a:rPr lang="en-US" dirty="0" smtClean="0"/>
              <a:t> Share interesting and lesser-known facts about the ingredients used in Haldiram's products or the unique production processes.</a:t>
            </a:r>
          </a:p>
          <a:p>
            <a:pPr marL="457200" indent="-317500">
              <a:buSzPts val="1400"/>
              <a:buFont typeface="Arial" pitchFamily="34" charset="0"/>
              <a:buChar char="•"/>
            </a:pPr>
            <a:endParaRPr lang="en-US" dirty="0" smtClean="0"/>
          </a:p>
          <a:p>
            <a:pPr marL="457200" indent="-317500">
              <a:buSzPts val="1400"/>
              <a:buFont typeface="Arial" pitchFamily="34" charset="0"/>
              <a:buChar char="•"/>
            </a:pPr>
            <a:r>
              <a:rPr lang="en-US" b="1" dirty="0" smtClean="0"/>
              <a:t>Foodie Contests:</a:t>
            </a:r>
            <a:r>
              <a:rPr lang="en-US" dirty="0" smtClean="0"/>
              <a:t> Organize social media contests encouraging followers to share their favorite Haldiram's snacks creations, and reward the most creative entries.</a:t>
            </a:r>
          </a:p>
          <a:p>
            <a:pPr marL="457200" indent="-317500">
              <a:buSzPts val="1400"/>
              <a:buFont typeface="Arial" pitchFamily="34" charset="0"/>
              <a:buChar char="•"/>
            </a:pPr>
            <a:endParaRPr lang="en-US" dirty="0" smtClean="0"/>
          </a:p>
          <a:p>
            <a:pPr marL="457200" indent="-317500">
              <a:buSzPts val="1400"/>
            </a:pPr>
            <a:r>
              <a:rPr lang="en-US" dirty="0" smtClean="0">
                <a:solidFill>
                  <a:schemeClr val="tx1"/>
                </a:solidFill>
              </a:rPr>
              <a:t> </a:t>
            </a:r>
            <a:r>
              <a:rPr lang="en-US" b="1" dirty="0" smtClean="0">
                <a:solidFill>
                  <a:schemeClr val="tx1"/>
                </a:solidFill>
              </a:rPr>
              <a:t>Marketing </a:t>
            </a:r>
            <a:r>
              <a:rPr lang="en-GB" b="1" dirty="0" smtClean="0">
                <a:solidFill>
                  <a:schemeClr val="tx1"/>
                </a:solidFill>
              </a:rPr>
              <a:t>Strategies Process:</a:t>
            </a:r>
          </a:p>
          <a:p>
            <a:pPr marL="457200" indent="-317500">
              <a:buSzPts val="1400"/>
            </a:pPr>
            <a:endParaRPr lang="en-GB" b="1" dirty="0" smtClean="0"/>
          </a:p>
          <a:p>
            <a:pPr marL="457200" indent="-317500">
              <a:buSzPts val="1400"/>
              <a:buFont typeface="Wingdings" pitchFamily="2" charset="2"/>
              <a:buChar char="Ø"/>
            </a:pPr>
            <a:r>
              <a:rPr lang="en-GB" b="1" dirty="0" smtClean="0"/>
              <a:t> </a:t>
            </a:r>
            <a:r>
              <a:rPr lang="en-US" b="1" dirty="0" smtClean="0"/>
              <a:t>Market Research:</a:t>
            </a:r>
            <a:r>
              <a:rPr lang="en-US" dirty="0" smtClean="0"/>
              <a:t> Conduct thorough market research to understand the current market trends, consumer preferences, and competitor landscape. Identify gaps and opportunities in the market that Haldiram's can leverage to its advantage.</a:t>
            </a:r>
          </a:p>
          <a:p>
            <a:pPr marL="457200" indent="-317500">
              <a:buSzPts val="1400"/>
              <a:buFont typeface="Wingdings" pitchFamily="2" charset="2"/>
              <a:buChar char="Ø"/>
            </a:pPr>
            <a:endParaRPr lang="en-US" b="1" dirty="0" smtClean="0"/>
          </a:p>
          <a:p>
            <a:pPr marL="457200" indent="-317500">
              <a:buSzPts val="1400"/>
              <a:buFont typeface="Wingdings" pitchFamily="2" charset="2"/>
              <a:buChar char="Ø"/>
            </a:pPr>
            <a:r>
              <a:rPr lang="en-US" b="1" dirty="0" smtClean="0"/>
              <a:t> Define Target Audience:</a:t>
            </a:r>
            <a:r>
              <a:rPr lang="en-US" dirty="0" smtClean="0"/>
              <a:t> Clearly define the target audience for Haldiram's products. Consider factors such as demographics, psychographics, behaviors, and preferences. This will help tailor marketing messages and campaigns to resonate with the right audience.</a:t>
            </a:r>
          </a:p>
          <a:p>
            <a:pPr marL="457200" indent="-317500">
              <a:buSzPts val="1400"/>
            </a:pPr>
            <a:endParaRPr lang="en-US" b="1" dirty="0" smtClean="0"/>
          </a:p>
          <a:p>
            <a:pPr marL="457200" indent="-317500">
              <a:buSzPts val="1400"/>
              <a:buFont typeface="Wingdings" pitchFamily="2" charset="2"/>
              <a:buChar char="Ø"/>
            </a:pPr>
            <a:r>
              <a:rPr lang="en-US" b="1" dirty="0" smtClean="0"/>
              <a:t>Brand Positioning:</a:t>
            </a:r>
            <a:r>
              <a:rPr lang="en-US" dirty="0" smtClean="0"/>
              <a:t> Craft a unique value proposition and position Haldiram's as a trusted and preferred brand in the snacks and sweets category. Emphasize the brand's heritage, quality, and variety of products.</a:t>
            </a:r>
          </a:p>
        </p:txBody>
      </p:sp>
    </p:spTree>
  </p:cSld>
  <p:clrMapOvr>
    <a:masterClrMapping/>
  </p:clrMapOvr>
  <p:transition advTm="11628"/>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743" y="312057"/>
            <a:ext cx="8723086" cy="4647426"/>
          </a:xfrm>
          <a:prstGeom prst="rect">
            <a:avLst/>
          </a:prstGeom>
          <a:noFill/>
        </p:spPr>
        <p:txBody>
          <a:bodyPr wrap="square" rtlCol="0">
            <a:spAutoFit/>
          </a:bodyPr>
          <a:lstStyle/>
          <a:p>
            <a:pPr>
              <a:buFont typeface="Wingdings" pitchFamily="2" charset="2"/>
              <a:buChar char="Ø"/>
            </a:pPr>
            <a:r>
              <a:rPr lang="en-US" dirty="0" smtClean="0"/>
              <a:t>  </a:t>
            </a:r>
            <a:r>
              <a:rPr lang="en-US" b="1" dirty="0" smtClean="0">
                <a:solidFill>
                  <a:schemeClr val="tx1"/>
                </a:solidFill>
              </a:rPr>
              <a:t>Content Marketing:</a:t>
            </a:r>
            <a:r>
              <a:rPr lang="en-US" dirty="0" smtClean="0">
                <a:solidFill>
                  <a:schemeClr val="tx1"/>
                </a:solidFill>
              </a:rPr>
              <a:t> Develop a content marketing strategy that includes engaging and informative content such as recipe videos, snack hacks, customer testimonials, and behind-the-scenes content. Use different platforms like blogs, social media, and videos to reach a wider audience.</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 </a:t>
            </a:r>
            <a:r>
              <a:rPr lang="en-US" b="1" dirty="0" smtClean="0">
                <a:solidFill>
                  <a:schemeClr val="tx1"/>
                </a:solidFill>
              </a:rPr>
              <a:t>Social Media Strategy:</a:t>
            </a:r>
            <a:r>
              <a:rPr lang="en-US" dirty="0" smtClean="0">
                <a:solidFill>
                  <a:schemeClr val="tx1"/>
                </a:solidFill>
              </a:rPr>
              <a:t> Leverage social media platforms to connect with the target audience. Share visually appealing content, run interactive campaigns, respond to customer queries, and collaborate with influencers to increase brand visibility.</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 </a:t>
            </a:r>
            <a:r>
              <a:rPr lang="en-US" b="1" dirty="0" smtClean="0">
                <a:solidFill>
                  <a:schemeClr val="tx1"/>
                </a:solidFill>
              </a:rPr>
              <a:t>Festive and Seasonal Campaigns:</a:t>
            </a:r>
            <a:r>
              <a:rPr lang="en-US" dirty="0" smtClean="0">
                <a:solidFill>
                  <a:schemeClr val="tx1"/>
                </a:solidFill>
              </a:rPr>
              <a:t> Create special campaigns around Indian festivals and seasons, promoting festive-themed products, limited editions, and exclusive offers.</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 </a:t>
            </a:r>
            <a:r>
              <a:rPr lang="en-US" b="1" dirty="0" smtClean="0"/>
              <a:t>Customer Loyalty Program:</a:t>
            </a:r>
            <a:r>
              <a:rPr lang="en-US" dirty="0" smtClean="0"/>
              <a:t> Implement a customer loyalty program to reward repeat customers and encourage brand loyalty.</a:t>
            </a:r>
          </a:p>
          <a:p>
            <a:endParaRPr lang="en-US" dirty="0" smtClean="0">
              <a:solidFill>
                <a:schemeClr val="tx1"/>
              </a:solidFill>
            </a:endParaRPr>
          </a:p>
          <a:p>
            <a:pPr>
              <a:buFont typeface="Wingdings" pitchFamily="2" charset="2"/>
              <a:buChar char="Ø"/>
            </a:pPr>
            <a:r>
              <a:rPr lang="en-US" dirty="0" smtClean="0">
                <a:solidFill>
                  <a:schemeClr val="tx1"/>
                </a:solidFill>
              </a:rPr>
              <a:t> </a:t>
            </a:r>
            <a:r>
              <a:rPr lang="en-US" sz="1600" b="1" dirty="0" smtClean="0"/>
              <a:t>Partnerships and Collaborations</a:t>
            </a:r>
            <a:r>
              <a:rPr lang="en-US" b="1" dirty="0" smtClean="0"/>
              <a:t>:</a:t>
            </a:r>
            <a:r>
              <a:rPr lang="en-US" dirty="0" smtClean="0"/>
              <a:t> Collaborate with other brands, restaurants, or cafes to showcase Haldiram's products as part of special menus or joint promotions.</a:t>
            </a:r>
          </a:p>
          <a:p>
            <a:endParaRPr lang="en-GB" b="1" dirty="0" smtClean="0">
              <a:solidFill>
                <a:srgbClr val="FF0000"/>
              </a:solidFill>
            </a:endParaRPr>
          </a:p>
          <a:p>
            <a:endParaRPr lang="en-GB" b="1" dirty="0" smtClean="0">
              <a:solidFill>
                <a:srgbClr val="FF0000"/>
              </a:solidFill>
            </a:endParaRPr>
          </a:p>
          <a:p>
            <a:endParaRPr lang="en-US" dirty="0" smtClean="0">
              <a:solidFill>
                <a:srgbClr val="FF0000"/>
              </a:solidFill>
            </a:endParaRPr>
          </a:p>
          <a:p>
            <a:endParaRPr lang="en-US" dirty="0" smtClean="0"/>
          </a:p>
          <a:p>
            <a:endParaRPr lang="en-US" dirty="0" smtClean="0"/>
          </a:p>
        </p:txBody>
      </p:sp>
    </p:spTree>
  </p:cSld>
  <p:clrMapOvr>
    <a:masterClrMapping/>
  </p:clrMapOvr>
  <p:transition advTm="14358"/>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1" y="406400"/>
            <a:ext cx="8331200" cy="4401205"/>
          </a:xfrm>
          <a:prstGeom prst="rect">
            <a:avLst/>
          </a:prstGeom>
          <a:noFill/>
        </p:spPr>
        <p:txBody>
          <a:bodyPr wrap="square" rtlCol="0">
            <a:spAutoFit/>
          </a:bodyPr>
          <a:lstStyle/>
          <a:p>
            <a:r>
              <a:rPr lang="en-GB" b="1" dirty="0" smtClean="0">
                <a:solidFill>
                  <a:schemeClr val="tx1"/>
                </a:solidFill>
              </a:rPr>
              <a:t>Discussing the Challenges Encountered and Lessons Learned:</a:t>
            </a:r>
          </a:p>
          <a:p>
            <a:endParaRPr lang="en-GB" b="1" dirty="0" smtClean="0">
              <a:solidFill>
                <a:srgbClr val="FF0000"/>
              </a:solidFill>
            </a:endParaRPr>
          </a:p>
          <a:p>
            <a:pPr lvl="0">
              <a:buFont typeface="Wingdings" pitchFamily="2" charset="2"/>
              <a:buChar char="Ø"/>
            </a:pPr>
            <a:r>
              <a:rPr lang="en-GB" b="1" dirty="0" smtClean="0">
                <a:solidFill>
                  <a:srgbClr val="FF0000"/>
                </a:solidFill>
              </a:rPr>
              <a:t>   </a:t>
            </a:r>
            <a:r>
              <a:rPr lang="en-US" b="1" dirty="0" smtClean="0"/>
              <a:t>Maintaining Quality and Consistency:</a:t>
            </a:r>
            <a:r>
              <a:rPr lang="en-US" dirty="0" smtClean="0"/>
              <a:t> As Haldiram's expanded its operations and reached a global market, maintaining consistent quality across all products became a challenge. The lesson learned here is the importance of investing in robust quality control measures and regular audits to ensure that the taste and quality of products remain consistent, regardless of the production location.</a:t>
            </a:r>
          </a:p>
          <a:p>
            <a:pPr lvl="0"/>
            <a:endParaRPr lang="en-US" dirty="0" smtClean="0"/>
          </a:p>
          <a:p>
            <a:pPr lvl="0">
              <a:buFont typeface="Wingdings" pitchFamily="2" charset="2"/>
              <a:buChar char="Ø"/>
            </a:pPr>
            <a:r>
              <a:rPr lang="en-US" b="1" dirty="0" smtClean="0"/>
              <a:t> Changing Consumer Preferences:</a:t>
            </a:r>
            <a:r>
              <a:rPr lang="en-US" dirty="0" smtClean="0"/>
              <a:t> With evolving consumer tastes and health-consciousness, Haldiram's faced the challenge of adapting its product portfolio to cater to changing preferences. The lesson learned is the need for continuous innovation and introducing healthier snack options to align with evolving consumer demands.</a:t>
            </a:r>
            <a:endParaRPr lang="en-GB" b="1" dirty="0" smtClean="0"/>
          </a:p>
          <a:p>
            <a:pPr lvl="0"/>
            <a:endParaRPr lang="en-GB" b="1" dirty="0" smtClean="0">
              <a:solidFill>
                <a:srgbClr val="FF0000"/>
              </a:solidFill>
            </a:endParaRPr>
          </a:p>
          <a:p>
            <a:pPr lvl="0">
              <a:buFont typeface="Wingdings" pitchFamily="2" charset="2"/>
              <a:buChar char="Ø"/>
            </a:pPr>
            <a:r>
              <a:rPr lang="en-GB" b="1" dirty="0" smtClean="0">
                <a:solidFill>
                  <a:srgbClr val="FF0000"/>
                </a:solidFill>
              </a:rPr>
              <a:t> </a:t>
            </a:r>
            <a:r>
              <a:rPr lang="en-US" b="1" dirty="0" smtClean="0"/>
              <a:t>Competition in the Snack Market:</a:t>
            </a:r>
            <a:r>
              <a:rPr lang="en-US" dirty="0" smtClean="0"/>
              <a:t> The snack market in India is highly competitive, with both local and international players vying for consumers' attention. Haldiram's had to find unique selling points and differentiate itself from competitors. The lesson learned is to focus on the brand's heritage, authenticity, and traditional recipes to stand out in the market.</a:t>
            </a:r>
          </a:p>
          <a:p>
            <a:pPr lvl="0">
              <a:buFont typeface="Wingdings" pitchFamily="2" charset="2"/>
              <a:buChar char="Ø"/>
            </a:pPr>
            <a:endParaRPr lang="en-US" b="1" dirty="0" smtClean="0">
              <a:solidFill>
                <a:srgbClr val="FF0000"/>
              </a:solidFill>
            </a:endParaRPr>
          </a:p>
          <a:p>
            <a:pPr>
              <a:buFont typeface="Wingdings" pitchFamily="2" charset="2"/>
              <a:buChar char="Ø"/>
            </a:pPr>
            <a:r>
              <a:rPr lang="en-US" b="1" dirty="0" smtClean="0">
                <a:solidFill>
                  <a:srgbClr val="FF0000"/>
                </a:solidFill>
              </a:rPr>
              <a:t> </a:t>
            </a:r>
            <a:r>
              <a:rPr lang="en-US" b="1" dirty="0" smtClean="0"/>
              <a:t>Supply Chain and Logistics:</a:t>
            </a:r>
            <a:r>
              <a:rPr lang="en-US" dirty="0" smtClean="0"/>
              <a:t> As Haldiram's expanded its distribution network, managing the supply chain and logistics efficiently became crucial. The lesson learned is the importance of optimizing logistics, reducing lead times, and ensuring timely delivery to meet customer expectations.</a:t>
            </a:r>
          </a:p>
        </p:txBody>
      </p:sp>
    </p:spTree>
  </p:cSld>
  <p:clrMapOvr>
    <a:masterClrMapping/>
  </p:clrMapOvr>
  <p:transition advTm="7238"/>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Editing, Ad Campaigns over Social Media and Email Ideation and Creation) </a:t>
            </a:r>
            <a:endParaRPr/>
          </a:p>
        </p:txBody>
      </p:sp>
      <p:sp>
        <p:nvSpPr>
          <p:cNvPr id="110" name="Google Shape;110;p22"/>
          <p:cNvSpPr txBox="1"/>
          <p:nvPr/>
        </p:nvSpPr>
        <p:spPr>
          <a:xfrm>
            <a:off x="478200" y="1392050"/>
            <a:ext cx="81876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t>Post Creation: </a:t>
            </a:r>
            <a:endParaRPr b="1"/>
          </a:p>
          <a:p>
            <a:pPr marL="457200" lvl="0" indent="-317500" algn="l" rtl="0">
              <a:spcBef>
                <a:spcPts val="0"/>
              </a:spcBef>
              <a:spcAft>
                <a:spcPts val="0"/>
              </a:spcAft>
              <a:buSzPts val="1400"/>
              <a:buChar char="●"/>
            </a:pPr>
            <a:r>
              <a:rPr lang="en-GB" b="1" dirty="0"/>
              <a:t>Select Content Categories:</a:t>
            </a:r>
            <a:r>
              <a:rPr lang="en-GB" dirty="0"/>
              <a:t> 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 </a:t>
            </a:r>
            <a:endParaRPr/>
          </a:p>
          <a:p>
            <a:pPr marL="0" lvl="0" indent="0" algn="l" rtl="0">
              <a:spcBef>
                <a:spcPts val="0"/>
              </a:spcBef>
              <a:spcAft>
                <a:spcPts val="0"/>
              </a:spcAft>
              <a:buNone/>
            </a:pPr>
            <a:endParaRPr/>
          </a:p>
          <a:p>
            <a:pPr marL="0" lvl="0" indent="0" algn="l" rtl="0">
              <a:spcBef>
                <a:spcPts val="0"/>
              </a:spcBef>
              <a:spcAft>
                <a:spcPts val="0"/>
              </a:spcAft>
              <a:buNone/>
            </a:pPr>
            <a:r>
              <a:rPr lang="en-GB" dirty="0"/>
              <a:t>Format </a:t>
            </a:r>
            <a:r>
              <a:rPr lang="en-GB" dirty="0" smtClean="0"/>
              <a:t>1: </a:t>
            </a:r>
            <a:r>
              <a:rPr lang="en-GB" b="1" dirty="0" smtClean="0"/>
              <a:t>BLOG ARTICLE </a:t>
            </a:r>
            <a:endParaRPr/>
          </a:p>
          <a:p>
            <a:pPr marL="0" lvl="0" indent="0" algn="l" rtl="0">
              <a:spcBef>
                <a:spcPts val="0"/>
              </a:spcBef>
              <a:spcAft>
                <a:spcPts val="0"/>
              </a:spcAft>
              <a:buNone/>
            </a:pPr>
            <a:endParaRPr/>
          </a:p>
          <a:p>
            <a:pPr marL="0" lvl="0" indent="0" algn="l" rtl="0">
              <a:spcBef>
                <a:spcPts val="0"/>
              </a:spcBef>
              <a:spcAft>
                <a:spcPts val="0"/>
              </a:spcAft>
              <a:buNone/>
            </a:pPr>
            <a:r>
              <a:rPr lang="en-GB" dirty="0" smtClean="0">
                <a:solidFill>
                  <a:schemeClr val="dk1"/>
                </a:solidFill>
              </a:rPr>
              <a:t>Format </a:t>
            </a:r>
            <a:r>
              <a:rPr lang="en-GB" dirty="0" smtClean="0"/>
              <a:t> 2: </a:t>
            </a:r>
            <a:r>
              <a:rPr lang="en-GB" b="1" dirty="0" smtClean="0"/>
              <a:t>VIDEO</a:t>
            </a:r>
            <a:endParaRPr/>
          </a:p>
          <a:p>
            <a:pPr marL="0" lvl="0" indent="0" algn="l" rtl="0">
              <a:spcBef>
                <a:spcPts val="0"/>
              </a:spcBef>
              <a:spcAft>
                <a:spcPts val="0"/>
              </a:spcAft>
              <a:buNone/>
            </a:pPr>
            <a:endParaRPr/>
          </a:p>
          <a:p>
            <a:pPr marL="0" lvl="0" indent="0" algn="l" rtl="0">
              <a:spcBef>
                <a:spcPts val="0"/>
              </a:spcBef>
              <a:spcAft>
                <a:spcPts val="0"/>
              </a:spcAft>
              <a:buNone/>
            </a:pPr>
            <a:r>
              <a:rPr lang="en-GB" dirty="0">
                <a:solidFill>
                  <a:schemeClr val="dk1"/>
                </a:solidFill>
              </a:rPr>
              <a:t>Format</a:t>
            </a:r>
            <a:r>
              <a:rPr lang="en-GB" dirty="0"/>
              <a:t> </a:t>
            </a:r>
            <a:r>
              <a:rPr lang="en-GB" dirty="0" smtClean="0"/>
              <a:t>3: </a:t>
            </a:r>
            <a:r>
              <a:rPr lang="en-GB" b="1" dirty="0" smtClean="0"/>
              <a:t>POSTER </a:t>
            </a:r>
            <a:endParaRPr/>
          </a:p>
          <a:p>
            <a:pPr marL="457200" lvl="0" indent="0" algn="l" rtl="0">
              <a:spcBef>
                <a:spcPts val="0"/>
              </a:spcBef>
              <a:spcAft>
                <a:spcPts val="0"/>
              </a:spcAft>
              <a:buNone/>
            </a:pPr>
            <a:endParaRPr/>
          </a:p>
        </p:txBody>
      </p:sp>
    </p:spTree>
  </p:cSld>
  <p:clrMapOvr>
    <a:masterClrMapping/>
  </p:clrMapOvr>
  <p:transition advTm="899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14550" y="379977"/>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74" name="Google Shape;74;p16"/>
          <p:cNvSpPr txBox="1"/>
          <p:nvPr/>
        </p:nvSpPr>
        <p:spPr>
          <a:xfrm>
            <a:off x="645886" y="1161143"/>
            <a:ext cx="7660364"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buSzPts val="1400"/>
              <a:buChar char="●"/>
            </a:pPr>
            <a:r>
              <a:rPr lang="en-GB" b="1" dirty="0">
                <a:latin typeface="+mn-lt"/>
              </a:rPr>
              <a:t>Analyze Brand Messaging:</a:t>
            </a:r>
            <a:r>
              <a:rPr lang="en-GB" dirty="0">
                <a:latin typeface="+mn-lt"/>
              </a:rPr>
              <a:t> </a:t>
            </a:r>
            <a:r>
              <a:rPr lang="en-US" dirty="0" smtClean="0">
                <a:latin typeface="+mn-lt"/>
              </a:rPr>
              <a:t>Haldiram's brand messaging often highlights its rich heritage and deep-rooted Indian traditions. Haldiram's consistently communicates its commitment to maintaining high standards of quality and purity in its products.</a:t>
            </a:r>
          </a:p>
          <a:p>
            <a:pPr marL="457200" lvl="0" indent="-317500">
              <a:buSzPts val="1400"/>
            </a:pPr>
            <a:r>
              <a:rPr lang="en-US" dirty="0" smtClean="0">
                <a:latin typeface="+mn-lt"/>
              </a:rPr>
              <a:t>      They offer a wide variety of sweets, snacks, namkeens, and ready-to-eat meals, appealing to different tastes and preferences. Haldiram's often highlights the authentic taste and rich flavors of their products. In India, sweets and snacks play a significant role in celebrations and festivals.</a:t>
            </a:r>
            <a:endParaRPr smtClean="0">
              <a:latin typeface="+mn-lt"/>
            </a:endParaRPr>
          </a:p>
          <a:p>
            <a:pPr marL="0" lvl="0" indent="0" algn="l" rtl="0">
              <a:spcBef>
                <a:spcPts val="0"/>
              </a:spcBef>
              <a:spcAft>
                <a:spcPts val="0"/>
              </a:spcAft>
              <a:buNone/>
            </a:pPr>
            <a:endParaRPr smtClean="0">
              <a:latin typeface="+mn-lt"/>
            </a:endParaRPr>
          </a:p>
          <a:p>
            <a:pPr marL="457200" lvl="0" indent="-317500" algn="l" rtl="0">
              <a:spcBef>
                <a:spcPts val="0"/>
              </a:spcBef>
              <a:spcAft>
                <a:spcPts val="0"/>
              </a:spcAft>
              <a:buSzPts val="1400"/>
              <a:buChar char="●"/>
            </a:pPr>
            <a:r>
              <a:rPr lang="en-GB" b="1" dirty="0">
                <a:latin typeface="+mn-lt"/>
              </a:rPr>
              <a:t>Examine the brand's tagline</a:t>
            </a:r>
            <a:r>
              <a:rPr lang="en-GB" b="1" dirty="0" smtClean="0">
                <a:latin typeface="+mn-lt"/>
              </a:rPr>
              <a:t>:</a:t>
            </a:r>
          </a:p>
          <a:p>
            <a:pPr marL="457200" lvl="0" indent="-317500" algn="l" rtl="0">
              <a:spcBef>
                <a:spcPts val="0"/>
              </a:spcBef>
              <a:spcAft>
                <a:spcPts val="0"/>
              </a:spcAft>
              <a:buSzPts val="1400"/>
            </a:pPr>
            <a:endParaRPr lang="en-GB" b="1" dirty="0" smtClean="0">
              <a:latin typeface="+mn-lt"/>
            </a:endParaRPr>
          </a:p>
          <a:p>
            <a:pPr marL="457200" lvl="0" indent="-317500">
              <a:buSzPts val="1400"/>
            </a:pPr>
            <a:r>
              <a:rPr lang="en-US" dirty="0" smtClean="0">
                <a:latin typeface="+mn-lt"/>
              </a:rPr>
              <a:t>        Delicious bhi Dooriyaan bhi”</a:t>
            </a:r>
            <a:endParaRPr lang="en-GB" b="1" dirty="0" smtClean="0">
              <a:latin typeface="+mn-lt"/>
            </a:endParaRPr>
          </a:p>
          <a:p>
            <a:pPr marL="457200" lvl="0" indent="-317500" algn="l" rtl="0">
              <a:spcBef>
                <a:spcPts val="0"/>
              </a:spcBef>
              <a:spcAft>
                <a:spcPts val="0"/>
              </a:spcAft>
              <a:buSzPts val="1400"/>
              <a:buChar char="●"/>
            </a:pPr>
            <a:endParaRPr lang="en-GB" b="1" dirty="0" smtClean="0">
              <a:latin typeface="+mn-lt"/>
            </a:endParaRPr>
          </a:p>
          <a:p>
            <a:pPr marL="457200" lvl="0" indent="-317500" algn="l" rtl="0">
              <a:spcBef>
                <a:spcPts val="0"/>
              </a:spcBef>
              <a:spcAft>
                <a:spcPts val="0"/>
              </a:spcAft>
              <a:buSzPts val="1400"/>
            </a:pPr>
            <a:endParaRPr lang="en-GB" b="1" dirty="0" smtClean="0">
              <a:latin typeface="+mn-lt"/>
            </a:endParaRPr>
          </a:p>
          <a:p>
            <a:pPr marL="457200" lvl="0" indent="-317500">
              <a:buSzPts val="1400"/>
              <a:buChar char="●"/>
            </a:pPr>
            <a:r>
              <a:rPr lang="en-GB" b="1" dirty="0" smtClean="0">
                <a:latin typeface="+mn-lt"/>
              </a:rPr>
              <a:t> SLOGAN : </a:t>
            </a:r>
            <a:r>
              <a:rPr lang="en-US" dirty="0" smtClean="0">
                <a:latin typeface="+mn-lt"/>
              </a:rPr>
              <a:t>Taste of Tradition</a:t>
            </a:r>
          </a:p>
          <a:p>
            <a:pPr marL="457200" lvl="0" indent="-317500">
              <a:buSzPts val="1400"/>
            </a:pPr>
            <a:endParaRPr lang="en-US" b="1" dirty="0" smtClean="0">
              <a:latin typeface="+mn-lt"/>
            </a:endParaRPr>
          </a:p>
          <a:p>
            <a:pPr marL="457200" lvl="0" indent="-317500">
              <a:buSzPts val="1400"/>
            </a:pPr>
            <a:endParaRPr lang="en-US" dirty="0" smtClean="0">
              <a:latin typeface="+mn-lt"/>
            </a:endParaRPr>
          </a:p>
        </p:txBody>
      </p:sp>
      <p:pic>
        <p:nvPicPr>
          <p:cNvPr id="4" name="Picture 3" descr="11.png"/>
          <p:cNvPicPr>
            <a:picLocks noChangeAspect="1"/>
          </p:cNvPicPr>
          <p:nvPr/>
        </p:nvPicPr>
        <p:blipFill>
          <a:blip r:embed="rId3"/>
          <a:stretch>
            <a:fillRect/>
          </a:stretch>
        </p:blipFill>
        <p:spPr>
          <a:xfrm>
            <a:off x="5544457" y="3106057"/>
            <a:ext cx="1712686" cy="1712686"/>
          </a:xfrm>
          <a:prstGeom prst="rect">
            <a:avLst/>
          </a:prstGeom>
        </p:spPr>
      </p:pic>
    </p:spTree>
  </p:cSld>
  <p:clrMapOvr>
    <a:masterClrMapping/>
  </p:clrMapOvr>
  <p:transition advTm="24198"/>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29" y="224971"/>
            <a:ext cx="8650871" cy="544286"/>
          </a:xfrm>
        </p:spPr>
        <p:txBody>
          <a:bodyPr>
            <a:normAutofit fontScale="90000"/>
          </a:bodyPr>
          <a:lstStyle/>
          <a:p>
            <a:r>
              <a:rPr lang="en-US" dirty="0" smtClean="0">
                <a:solidFill>
                  <a:srgbClr val="FF0000"/>
                </a:solidFill>
              </a:rPr>
              <a:t> </a:t>
            </a:r>
            <a:r>
              <a:rPr lang="en-US" b="1" dirty="0" smtClean="0">
                <a:solidFill>
                  <a:schemeClr val="tx1"/>
                </a:solidFill>
              </a:rPr>
              <a:t>BLOG ARTICLE ON HALDIRAM’S</a:t>
            </a:r>
            <a:endParaRPr lang="en-US" dirty="0">
              <a:solidFill>
                <a:schemeClr val="tx1"/>
              </a:solidFill>
            </a:endParaRPr>
          </a:p>
        </p:txBody>
      </p:sp>
      <p:sp>
        <p:nvSpPr>
          <p:cNvPr id="3" name="Text Placeholder 2"/>
          <p:cNvSpPr>
            <a:spLocks noGrp="1"/>
          </p:cNvSpPr>
          <p:nvPr>
            <p:ph type="body" idx="1"/>
          </p:nvPr>
        </p:nvSpPr>
        <p:spPr>
          <a:xfrm>
            <a:off x="173814" y="825903"/>
            <a:ext cx="8520600" cy="3927526"/>
          </a:xfrm>
        </p:spPr>
        <p:txBody>
          <a:bodyPr>
            <a:normAutofit/>
          </a:bodyPr>
          <a:lstStyle/>
          <a:p>
            <a:pPr>
              <a:buFont typeface="Wingdings" pitchFamily="2" charset="2"/>
              <a:buChar char="Ø"/>
            </a:pPr>
            <a:r>
              <a:rPr lang="en-US" sz="1400" b="1" dirty="0" smtClean="0"/>
              <a:t> BLOG ARTICLE DATE : 10-08-2023</a:t>
            </a:r>
          </a:p>
          <a:p>
            <a:pPr>
              <a:buFont typeface="Wingdings" pitchFamily="2" charset="2"/>
              <a:buChar char="Ø"/>
            </a:pPr>
            <a:r>
              <a:rPr lang="en-US" sz="1400" b="1" dirty="0" smtClean="0"/>
              <a:t> AIM: </a:t>
            </a:r>
            <a:r>
              <a:rPr lang="en-US" sz="1400" dirty="0" smtClean="0"/>
              <a:t>To offer a diverse range of authentic and delectable snacks and sweets.</a:t>
            </a:r>
          </a:p>
          <a:p>
            <a:pPr>
              <a:buFont typeface="Wingdings" pitchFamily="2" charset="2"/>
              <a:buChar char="Ø"/>
            </a:pPr>
            <a:endParaRPr lang="en-US" sz="1400" b="1" dirty="0" smtClean="0"/>
          </a:p>
          <a:p>
            <a:pPr>
              <a:buNone/>
            </a:pPr>
            <a:r>
              <a:rPr lang="en-US" sz="1400" b="1" dirty="0" smtClean="0"/>
              <a:t>Title: Haldiram's: A Flavorful Journey of Tradition, Taste, and Global Success</a:t>
            </a:r>
          </a:p>
          <a:p>
            <a:pPr>
              <a:buNone/>
            </a:pPr>
            <a:endParaRPr lang="en-US" sz="1400" b="1" dirty="0" smtClean="0"/>
          </a:p>
          <a:p>
            <a:pPr>
              <a:buNone/>
            </a:pPr>
            <a:r>
              <a:rPr lang="en-US" sz="1400" b="1" dirty="0" smtClean="0"/>
              <a:t>Introduction:</a:t>
            </a:r>
            <a:r>
              <a:rPr lang="en-US" sz="1400" dirty="0" smtClean="0"/>
              <a:t> When it comes to savory snacks and mouthwatering sweets that capture the essence of Indian cuisine, one name that stands out is Haldiram's. With a rich heritage spanning decades, Haldiram's has become an iconic brand synonymous with quality, tradition, and delightful flavors. In this blog article, we embark on a flavorful journey through the history, values, and global success of Haldiram's.</a:t>
            </a:r>
          </a:p>
          <a:p>
            <a:pPr>
              <a:buNone/>
            </a:pPr>
            <a:endParaRPr lang="en-US" sz="1400" dirty="0" smtClean="0"/>
          </a:p>
          <a:p>
            <a:pPr>
              <a:buFont typeface="Wingdings" pitchFamily="2" charset="2"/>
              <a:buChar char="Ø"/>
            </a:pPr>
            <a:r>
              <a:rPr lang="en-US" sz="1400" dirty="0" smtClean="0"/>
              <a:t> </a:t>
            </a:r>
            <a:r>
              <a:rPr lang="en-US" sz="1400" b="1" dirty="0" smtClean="0"/>
              <a:t>A Legacy of Tradition:</a:t>
            </a:r>
            <a:r>
              <a:rPr lang="en-US" sz="1400" dirty="0" smtClean="0"/>
              <a:t> Haldiram's was founded in 1937 as a small sweet shop in Bikaner, Rajasthan, by </a:t>
            </a:r>
            <a:r>
              <a:rPr lang="en-US" sz="1400" dirty="0" err="1" smtClean="0"/>
              <a:t>Shri</a:t>
            </a:r>
            <a:r>
              <a:rPr lang="en-US" sz="1400" dirty="0" smtClean="0"/>
              <a:t> </a:t>
            </a:r>
            <a:r>
              <a:rPr lang="en-US" sz="1400" dirty="0" err="1" smtClean="0"/>
              <a:t>Ganga</a:t>
            </a:r>
            <a:r>
              <a:rPr lang="en-US" sz="1400" dirty="0" smtClean="0"/>
              <a:t> </a:t>
            </a:r>
            <a:r>
              <a:rPr lang="en-US" sz="1400" dirty="0" err="1" smtClean="0"/>
              <a:t>Bhishen</a:t>
            </a:r>
            <a:r>
              <a:rPr lang="en-US" sz="1400" dirty="0" smtClean="0"/>
              <a:t> </a:t>
            </a:r>
            <a:r>
              <a:rPr lang="en-US" sz="1400" dirty="0" err="1" smtClean="0"/>
              <a:t>Agarwal</a:t>
            </a:r>
            <a:r>
              <a:rPr lang="en-US" sz="1400" dirty="0" smtClean="0"/>
              <a:t>. The shop soon gained popularity for its delectable sweets prepared with time-honored recipes passed down through generations. The brand's commitment to preserving traditional flavors remains a cornerstone of its success to this day.</a:t>
            </a:r>
          </a:p>
          <a:p>
            <a:pPr>
              <a:buFont typeface="Wingdings" pitchFamily="2" charset="2"/>
              <a:buChar char="Ø"/>
            </a:pPr>
            <a:endParaRPr lang="en-US" sz="1400" dirty="0" smtClean="0"/>
          </a:p>
          <a:p>
            <a:pPr>
              <a:buNone/>
            </a:pPr>
            <a:endParaRPr lang="en-US" sz="1400" dirty="0" smtClean="0"/>
          </a:p>
          <a:p>
            <a:pPr>
              <a:buNone/>
            </a:pPr>
            <a:endParaRPr lang="en-US" sz="1400" b="1" dirty="0"/>
          </a:p>
        </p:txBody>
      </p:sp>
      <p:pic>
        <p:nvPicPr>
          <p:cNvPr id="5" name="Picture 4" descr="since.png"/>
          <p:cNvPicPr>
            <a:picLocks noChangeAspect="1"/>
          </p:cNvPicPr>
          <p:nvPr/>
        </p:nvPicPr>
        <p:blipFill>
          <a:blip r:embed="rId2"/>
          <a:stretch>
            <a:fillRect/>
          </a:stretch>
        </p:blipFill>
        <p:spPr>
          <a:xfrm>
            <a:off x="6958131" y="1030514"/>
            <a:ext cx="1590434" cy="8906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advTm="1928"/>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971" y="435429"/>
            <a:ext cx="8461829" cy="4401205"/>
          </a:xfrm>
          <a:prstGeom prst="rect">
            <a:avLst/>
          </a:prstGeom>
          <a:noFill/>
        </p:spPr>
        <p:txBody>
          <a:bodyPr wrap="square" rtlCol="0">
            <a:spAutoFit/>
          </a:bodyPr>
          <a:lstStyle/>
          <a:p>
            <a:pPr>
              <a:buFont typeface="Wingdings" pitchFamily="2" charset="2"/>
              <a:buChar char="Ø"/>
            </a:pPr>
            <a:r>
              <a:rPr lang="en-US" dirty="0" smtClean="0"/>
              <a:t> </a:t>
            </a:r>
            <a:r>
              <a:rPr lang="en-US" b="1" dirty="0" smtClean="0"/>
              <a:t>From Humble Beginnings to Global Presence:</a:t>
            </a:r>
            <a:r>
              <a:rPr lang="en-US" dirty="0" smtClean="0"/>
              <a:t> Over the years, Haldiram's expanded its offerings beyond sweets, introducing an extensive range of namkeens (savory snacks), packaged food items, and ready-to-eat meals. The brand's commitment to quality, hygiene, and authentic flavors quickly earned it a loyal customer base not only across India but also in various countries worldwide.</a:t>
            </a:r>
          </a:p>
          <a:p>
            <a:pPr>
              <a:buFont typeface="Wingdings" pitchFamily="2" charset="2"/>
              <a:buChar char="Ø"/>
            </a:pPr>
            <a:endParaRPr lang="en-US" dirty="0" smtClean="0"/>
          </a:p>
          <a:p>
            <a:pPr>
              <a:buFont typeface="Wingdings" pitchFamily="2" charset="2"/>
              <a:buChar char="Ø"/>
            </a:pPr>
            <a:r>
              <a:rPr lang="en-US" dirty="0" smtClean="0"/>
              <a:t> </a:t>
            </a:r>
            <a:r>
              <a:rPr lang="en-US" b="1" dirty="0" smtClean="0"/>
              <a:t>Authenticity at Its Core:</a:t>
            </a:r>
            <a:r>
              <a:rPr lang="en-US" dirty="0" smtClean="0"/>
              <a:t> What sets Haldiram's apart from its competitors is its unwavering dedication to authenticity. Each product is carefully crafted with premium ingredients, keeping the essence of Indian flavors intact. From the traditional aloo bhujia to the delectable </a:t>
            </a:r>
            <a:r>
              <a:rPr lang="en-US" dirty="0" err="1" smtClean="0"/>
              <a:t>rasgulla</a:t>
            </a:r>
            <a:r>
              <a:rPr lang="en-US" dirty="0" smtClean="0"/>
              <a:t> , Haldiram 's products evoke a sense of nostalgia and cultural pride for consumers.</a:t>
            </a:r>
          </a:p>
          <a:p>
            <a:pPr>
              <a:buFont typeface="Wingdings" pitchFamily="2" charset="2"/>
              <a:buChar char="Ø"/>
            </a:pPr>
            <a:endParaRPr lang="en-US" dirty="0" smtClean="0"/>
          </a:p>
          <a:p>
            <a:pPr>
              <a:buFont typeface="Wingdings" pitchFamily="2" charset="2"/>
              <a:buChar char="Ø"/>
            </a:pPr>
            <a:r>
              <a:rPr lang="en-US" dirty="0" smtClean="0"/>
              <a:t> </a:t>
            </a:r>
            <a:r>
              <a:rPr lang="en-US" b="1" dirty="0" smtClean="0"/>
              <a:t>The Festive Connection:</a:t>
            </a:r>
            <a:r>
              <a:rPr lang="en-US" dirty="0" smtClean="0"/>
              <a:t> Haldiram's has become an integral part of Indian festivities and celebrations. During festivals like Diwali, Raksha Bandhan, and Holi, Haldiram's sweet and savory treats grace millions of households, adding joy to every occasion. The brand's festive packaging and special offerings create a unique and memorable experience for its customers.</a:t>
            </a:r>
          </a:p>
          <a:p>
            <a:pPr>
              <a:buFont typeface="Wingdings" pitchFamily="2" charset="2"/>
              <a:buChar char="Ø"/>
            </a:pPr>
            <a:endParaRPr lang="en-US" dirty="0" smtClean="0"/>
          </a:p>
          <a:p>
            <a:pPr>
              <a:buFont typeface="Wingdings" pitchFamily="2" charset="2"/>
              <a:buChar char="Ø"/>
            </a:pPr>
            <a:r>
              <a:rPr lang="en-US" dirty="0" smtClean="0"/>
              <a:t> </a:t>
            </a:r>
            <a:r>
              <a:rPr lang="en-US" b="1" dirty="0" smtClean="0"/>
              <a:t>Global Expansion and Local Adaptation:</a:t>
            </a:r>
            <a:r>
              <a:rPr lang="en-US" dirty="0" smtClean="0"/>
              <a:t> Haldiram's successfully ventured into international markets, making its mark in countries like the United States, United Kingdom, Australia, and the Middle East. However, the brand's global success is not just about exporting products; it involves understanding the unique tastes and preferences of each region and customizing offerings to suit local palates.</a:t>
            </a:r>
          </a:p>
          <a:p>
            <a:endParaRPr lang="en-US" dirty="0" smtClean="0"/>
          </a:p>
        </p:txBody>
      </p:sp>
    </p:spTree>
  </p:cSld>
  <p:clrMapOvr>
    <a:masterClrMapping/>
  </p:clrMapOvr>
  <p:transition advTm="518"/>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429" y="399143"/>
            <a:ext cx="8570685" cy="3970318"/>
          </a:xfrm>
          <a:prstGeom prst="rect">
            <a:avLst/>
          </a:prstGeom>
          <a:noFill/>
        </p:spPr>
        <p:txBody>
          <a:bodyPr wrap="square" rtlCol="0">
            <a:spAutoFit/>
          </a:bodyPr>
          <a:lstStyle/>
          <a:p>
            <a:pPr>
              <a:buFont typeface="Wingdings" pitchFamily="2" charset="2"/>
              <a:buChar char="Ø"/>
            </a:pPr>
            <a:r>
              <a:rPr lang="en-US" dirty="0" smtClean="0"/>
              <a:t> </a:t>
            </a:r>
            <a:r>
              <a:rPr lang="en-US" b="1" dirty="0" smtClean="0"/>
              <a:t>Innovating for Health-Conscious Consumers:</a:t>
            </a:r>
            <a:r>
              <a:rPr lang="en-US" dirty="0" smtClean="0"/>
              <a:t> As health-consciousness continues to rise, Haldiram's has adapted its product portfolio to offer healthier alternatives without compromising on taste. The brand introduced baked snacks, low-sugar sweets, and gluten-free options to cater to the evolving demands of modern consumers.</a:t>
            </a:r>
          </a:p>
          <a:p>
            <a:pPr>
              <a:buFont typeface="Wingdings" pitchFamily="2" charset="2"/>
              <a:buChar char="Ø"/>
            </a:pPr>
            <a:endParaRPr lang="en-US" dirty="0" smtClean="0"/>
          </a:p>
          <a:p>
            <a:pPr>
              <a:buFont typeface="Wingdings" pitchFamily="2" charset="2"/>
              <a:buChar char="Ø"/>
            </a:pPr>
            <a:r>
              <a:rPr lang="en-US" dirty="0" smtClean="0"/>
              <a:t> </a:t>
            </a:r>
            <a:r>
              <a:rPr lang="en-US" b="1" dirty="0" smtClean="0"/>
              <a:t>The Sweetness of Social Responsibility:</a:t>
            </a:r>
            <a:r>
              <a:rPr lang="en-US" dirty="0" smtClean="0"/>
              <a:t> Beyond the business of snacks and sweets, Haldiram's has actively participated in various corporate social responsibility initiatives. From supporting local communities to promoting sustainable practices, the brand demonstrates its commitment to giving back to society.</a:t>
            </a:r>
          </a:p>
          <a:p>
            <a:pPr>
              <a:buFont typeface="Wingdings" pitchFamily="2" charset="2"/>
              <a:buChar char="Ø"/>
            </a:pPr>
            <a:endParaRPr lang="en-US" dirty="0" smtClean="0"/>
          </a:p>
          <a:p>
            <a:pPr>
              <a:buFont typeface="Wingdings" pitchFamily="2" charset="2"/>
              <a:buChar char="Ø"/>
            </a:pPr>
            <a:r>
              <a:rPr lang="en-US" dirty="0" smtClean="0"/>
              <a:t> . </a:t>
            </a:r>
            <a:r>
              <a:rPr lang="en-US" b="1" dirty="0" smtClean="0"/>
              <a:t>Digital Footprint and Customer Engagement:</a:t>
            </a:r>
            <a:r>
              <a:rPr lang="en-US" dirty="0" smtClean="0"/>
              <a:t> In this digital age, Haldiram's has made its presence felt across various online platforms. Engaging content, interactive campaigns, and prompt customer service have helped the brand create a robust online community of loyal patrons</a:t>
            </a:r>
          </a:p>
          <a:p>
            <a:pPr>
              <a:buFont typeface="Wingdings" pitchFamily="2" charset="2"/>
              <a:buChar char="Ø"/>
            </a:pPr>
            <a:endParaRPr lang="en-US" dirty="0" smtClean="0"/>
          </a:p>
          <a:p>
            <a:r>
              <a:rPr lang="en-US" dirty="0" smtClean="0"/>
              <a:t> </a:t>
            </a:r>
            <a:r>
              <a:rPr lang="en-US" b="1" dirty="0" smtClean="0"/>
              <a:t>Conclusion:</a:t>
            </a:r>
            <a:r>
              <a:rPr lang="en-US" dirty="0" smtClean="0"/>
              <a:t> Haldiram's has undoubtedly left an indelible mark on the hearts and taste buds of millions, both in India and around the world. Its journey from a modest sweet shop to a global snacking giant is a testament to its dedication to tradition, quality, and innovation. As Haldiram's continues to spread the joy of flavors, it remains a beacon of Indian culture and a symbol of pride for all those who savor its timeless treats.</a:t>
            </a:r>
          </a:p>
        </p:txBody>
      </p:sp>
    </p:spTree>
  </p:cSld>
  <p:clrMapOvr>
    <a:masterClrMapping/>
  </p:clrMapOvr>
  <p:transition advTm="538"/>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8800" y="571500"/>
            <a:ext cx="3505200" cy="4318000"/>
          </a:xfrm>
        </p:spPr>
        <p:txBody>
          <a:bodyPr>
            <a:normAutofit/>
          </a:bodyPr>
          <a:lstStyle/>
          <a:p>
            <a:r>
              <a:rPr lang="en-US" dirty="0" smtClean="0">
                <a:solidFill>
                  <a:schemeClr val="tx1"/>
                </a:solidFill>
              </a:rPr>
              <a:t> </a:t>
            </a:r>
            <a:r>
              <a:rPr lang="en-US" sz="1400" b="1" dirty="0" smtClean="0">
                <a:solidFill>
                  <a:schemeClr val="tx1"/>
                </a:solidFill>
              </a:rPr>
              <a:t>VIDEO: </a:t>
            </a:r>
          </a:p>
          <a:p>
            <a:r>
              <a:rPr lang="en-US" sz="1400" b="1" dirty="0" smtClean="0"/>
              <a:t>DATE: 06-08-2023</a:t>
            </a:r>
          </a:p>
          <a:p>
            <a:r>
              <a:rPr lang="en-US" sz="1400" b="1" dirty="0" smtClean="0"/>
              <a:t>AIM: </a:t>
            </a:r>
            <a:r>
              <a:rPr lang="en-US" sz="1400" dirty="0" smtClean="0"/>
              <a:t>To showcase the irresistible appeal of their delectable snacks and sweets, highlighting  their commitment to quality, tradition, and the joy they bring to people's lives.</a:t>
            </a:r>
          </a:p>
          <a:p>
            <a:pPr>
              <a:buNone/>
            </a:pPr>
            <a:r>
              <a:rPr lang="en-US" sz="1400" b="1" dirty="0" smtClean="0"/>
              <a:t> </a:t>
            </a:r>
          </a:p>
          <a:p>
            <a:r>
              <a:rPr lang="en-US" sz="1400" b="1" dirty="0" smtClean="0"/>
              <a:t>LINK</a:t>
            </a:r>
          </a:p>
          <a:p>
            <a:endParaRPr lang="en-US" sz="1400" b="1" dirty="0" smtClean="0"/>
          </a:p>
          <a:p>
            <a:pPr>
              <a:buNone/>
            </a:pPr>
            <a:r>
              <a:rPr lang="en-US" sz="1400" b="1" dirty="0" smtClean="0"/>
              <a:t>https://www.instagram.com/reel/CvUiahqAW6c/?utm_source=ig_web_copy_link&amp;igshid=MzRlODBiNWFlZA==</a:t>
            </a:r>
          </a:p>
          <a:p>
            <a:endParaRPr lang="en-US" b="1" dirty="0" smtClean="0"/>
          </a:p>
          <a:p>
            <a:pPr>
              <a:buNone/>
            </a:pPr>
            <a:endParaRPr lang="en-US" dirty="0"/>
          </a:p>
        </p:txBody>
      </p:sp>
      <p:pic>
        <p:nvPicPr>
          <p:cNvPr id="7" name="WhatsApp Video 2023-07-27 at 21.35.12.mp4">
            <a:hlinkClick r:id="" action="ppaction://media"/>
          </p:cNvPr>
          <p:cNvPicPr>
            <a:picLocks noRot="1" noChangeAspect="1"/>
          </p:cNvPicPr>
          <p:nvPr>
            <a:videoFile r:link="rId1"/>
          </p:nvPr>
        </p:nvPicPr>
        <p:blipFill>
          <a:blip r:embed="rId3"/>
          <a:stretch>
            <a:fillRect/>
          </a:stretch>
        </p:blipFill>
        <p:spPr>
          <a:xfrm>
            <a:off x="762000" y="793750"/>
            <a:ext cx="4343400" cy="2851150"/>
          </a:xfrm>
          <a:prstGeom prst="rect">
            <a:avLst/>
          </a:prstGeom>
        </p:spPr>
      </p:pic>
    </p:spTree>
  </p:cSld>
  <p:clrMapOvr>
    <a:masterClrMapping/>
  </p:clrMapOvr>
  <p:transition advTm="512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chemeClr val="tx1"/>
                </a:solidFill>
              </a:rPr>
              <a:t>POSTER:</a:t>
            </a:r>
            <a:endParaRPr lang="en-US" sz="1800" b="1" dirty="0">
              <a:solidFill>
                <a:schemeClr val="tx1"/>
              </a:solidFill>
            </a:endParaRPr>
          </a:p>
        </p:txBody>
      </p:sp>
      <p:pic>
        <p:nvPicPr>
          <p:cNvPr id="4" name="Picture 3" descr="bM.jpg"/>
          <p:cNvPicPr>
            <a:picLocks noChangeAspect="1"/>
          </p:cNvPicPr>
          <p:nvPr/>
        </p:nvPicPr>
        <p:blipFill>
          <a:blip r:embed="rId2"/>
          <a:srcRect l="2160" r="2160" b="3045"/>
          <a:stretch>
            <a:fillRect/>
          </a:stretch>
        </p:blipFill>
        <p:spPr>
          <a:xfrm>
            <a:off x="4940300" y="99060"/>
            <a:ext cx="4203700" cy="5044440"/>
          </a:xfrm>
          <a:prstGeom prst="rect">
            <a:avLst/>
          </a:prstGeom>
        </p:spPr>
      </p:pic>
      <p:sp>
        <p:nvSpPr>
          <p:cNvPr id="5" name="Text Placeholder 2"/>
          <p:cNvSpPr>
            <a:spLocks noGrp="1"/>
          </p:cNvSpPr>
          <p:nvPr>
            <p:ph type="body" idx="1"/>
          </p:nvPr>
        </p:nvSpPr>
        <p:spPr>
          <a:xfrm>
            <a:off x="800100" y="1041400"/>
            <a:ext cx="3505200" cy="3467100"/>
          </a:xfrm>
        </p:spPr>
        <p:txBody>
          <a:bodyPr>
            <a:normAutofit/>
          </a:bodyPr>
          <a:lstStyle/>
          <a:p>
            <a:r>
              <a:rPr lang="en-US" sz="1400" b="1" dirty="0" smtClean="0"/>
              <a:t>DATE: 08-08-2023</a:t>
            </a:r>
          </a:p>
          <a:p>
            <a:endParaRPr lang="en-US" sz="1400" b="1" dirty="0" smtClean="0"/>
          </a:p>
          <a:p>
            <a:r>
              <a:rPr lang="en-US" sz="1400" b="1" dirty="0" smtClean="0"/>
              <a:t>AIM: TO SHOWCASE THE PRODUCTS OF THE HALDIRAMS</a:t>
            </a:r>
            <a:endParaRPr lang="en-US" b="1" dirty="0" smtClean="0"/>
          </a:p>
          <a:p>
            <a:pPr>
              <a:buNone/>
            </a:pPr>
            <a:endParaRPr lang="en-US" dirty="0"/>
          </a:p>
        </p:txBody>
      </p:sp>
    </p:spTree>
  </p:cSld>
  <p:clrMapOvr>
    <a:masterClrMapping/>
  </p:clrMapOvr>
  <p:transition advTm="3688"/>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3"/>
          <p:cNvSpPr txBox="1"/>
          <p:nvPr/>
        </p:nvSpPr>
        <p:spPr>
          <a:xfrm>
            <a:off x="766950" y="1"/>
            <a:ext cx="7610100" cy="102486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2400" b="1" dirty="0">
                <a:solidFill>
                  <a:srgbClr val="434343"/>
                </a:solidFill>
              </a:rPr>
              <a:t>Instagram Story</a:t>
            </a:r>
            <a:endParaRPr sz="2400" b="1">
              <a:solidFill>
                <a:srgbClr val="434343"/>
              </a:solidFill>
            </a:endParaRPr>
          </a:p>
          <a:p>
            <a:pPr marL="0" lvl="0" indent="0" algn="l" rtl="0">
              <a:spcBef>
                <a:spcPts val="0"/>
              </a:spcBef>
              <a:spcAft>
                <a:spcPts val="0"/>
              </a:spcAft>
              <a:buNone/>
            </a:pPr>
            <a:endParaRPr sz="2700"/>
          </a:p>
        </p:txBody>
      </p:sp>
      <p:pic>
        <p:nvPicPr>
          <p:cNvPr id="8" name="Picture 7" descr="WhatsApp Image 2023-07-28 at 8.34.48 AM.jpeg"/>
          <p:cNvPicPr>
            <a:picLocks noChangeAspect="1"/>
          </p:cNvPicPr>
          <p:nvPr/>
        </p:nvPicPr>
        <p:blipFill>
          <a:blip r:embed="rId3"/>
          <a:stretch>
            <a:fillRect/>
          </a:stretch>
        </p:blipFill>
        <p:spPr>
          <a:xfrm>
            <a:off x="326571" y="544286"/>
            <a:ext cx="2644906" cy="4234543"/>
          </a:xfrm>
          <a:prstGeom prst="rect">
            <a:avLst/>
          </a:prstGeom>
        </p:spPr>
      </p:pic>
      <p:pic>
        <p:nvPicPr>
          <p:cNvPr id="9" name="Picture 8" descr="WhatsApp Image 2023-07-28 at 8.34.51 AM.jpeg"/>
          <p:cNvPicPr>
            <a:picLocks noChangeAspect="1"/>
          </p:cNvPicPr>
          <p:nvPr/>
        </p:nvPicPr>
        <p:blipFill>
          <a:blip r:embed="rId4"/>
          <a:stretch>
            <a:fillRect/>
          </a:stretch>
        </p:blipFill>
        <p:spPr>
          <a:xfrm>
            <a:off x="6448293" y="489858"/>
            <a:ext cx="2372440" cy="4278085"/>
          </a:xfrm>
          <a:prstGeom prst="rect">
            <a:avLst/>
          </a:prstGeom>
        </p:spPr>
      </p:pic>
      <p:pic>
        <p:nvPicPr>
          <p:cNvPr id="5" name="Picture 4" descr="INSTA.jpg"/>
          <p:cNvPicPr>
            <a:picLocks noChangeAspect="1"/>
          </p:cNvPicPr>
          <p:nvPr/>
        </p:nvPicPr>
        <p:blipFill>
          <a:blip r:embed="rId5"/>
          <a:stretch>
            <a:fillRect/>
          </a:stretch>
        </p:blipFill>
        <p:spPr>
          <a:xfrm>
            <a:off x="3384883" y="629961"/>
            <a:ext cx="2342149" cy="4110481"/>
          </a:xfrm>
          <a:prstGeom prst="rect">
            <a:avLst/>
          </a:prstGeom>
        </p:spPr>
      </p:pic>
    </p:spTree>
  </p:cSld>
  <p:clrMapOvr>
    <a:masterClrMapping/>
  </p:clrMapOvr>
  <p:transition advTm="4438"/>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02629" y="449944"/>
            <a:ext cx="4129671" cy="4118932"/>
          </a:xfrm>
        </p:spPr>
        <p:txBody>
          <a:bodyPr>
            <a:normAutofit/>
          </a:bodyPr>
          <a:lstStyle/>
          <a:p>
            <a:pPr>
              <a:buNone/>
            </a:pPr>
            <a:r>
              <a:rPr lang="en-US" sz="1600" b="1" dirty="0" smtClean="0">
                <a:solidFill>
                  <a:schemeClr val="tx1"/>
                </a:solidFill>
              </a:rPr>
              <a:t>SOCIAL MEDIA AD CAMPAIGNS:</a:t>
            </a:r>
            <a:endParaRPr lang="en-US" sz="1600" b="1" dirty="0" smtClean="0">
              <a:solidFill>
                <a:srgbClr val="FF0000"/>
              </a:solidFill>
            </a:endParaRPr>
          </a:p>
          <a:p>
            <a:pPr>
              <a:buNone/>
            </a:pPr>
            <a:endParaRPr lang="en-US" sz="1600" b="1" dirty="0" smtClean="0">
              <a:solidFill>
                <a:srgbClr val="FF0000"/>
              </a:solidFill>
            </a:endParaRPr>
          </a:p>
          <a:p>
            <a:pPr>
              <a:buNone/>
            </a:pPr>
            <a:endParaRPr lang="en-US" sz="1600" b="1" dirty="0" smtClean="0">
              <a:solidFill>
                <a:srgbClr val="FF0000"/>
              </a:solidFill>
            </a:endParaRPr>
          </a:p>
          <a:p>
            <a:pPr>
              <a:buNone/>
            </a:pPr>
            <a:r>
              <a:rPr lang="en-US" sz="1600" b="1" dirty="0" smtClean="0">
                <a:solidFill>
                  <a:schemeClr val="tx1"/>
                </a:solidFill>
              </a:rPr>
              <a:t>BRAND AWARENESS :</a:t>
            </a:r>
          </a:p>
          <a:p>
            <a:pPr>
              <a:buNone/>
            </a:pPr>
            <a:r>
              <a:rPr lang="en-IN" sz="1600" b="1" dirty="0" smtClean="0">
                <a:solidFill>
                  <a:schemeClr val="tx1"/>
                </a:solidFill>
              </a:rPr>
              <a:t>Advertising Goal:</a:t>
            </a:r>
            <a:r>
              <a:rPr lang="en-IN" sz="1600" dirty="0" smtClean="0">
                <a:solidFill>
                  <a:schemeClr val="tx1"/>
                </a:solidFill>
              </a:rPr>
              <a:t> </a:t>
            </a:r>
            <a:r>
              <a:rPr lang="en-IN" sz="1600" dirty="0" smtClean="0"/>
              <a:t>To increase brand 			awareness</a:t>
            </a:r>
            <a:endParaRPr lang="en-US" sz="1600" b="1" dirty="0" smtClean="0">
              <a:solidFill>
                <a:schemeClr val="tx1"/>
              </a:solidFill>
            </a:endParaRPr>
          </a:p>
          <a:p>
            <a:pPr>
              <a:buNone/>
            </a:pPr>
            <a:r>
              <a:rPr lang="en-US" sz="1400" b="1" dirty="0" smtClean="0">
                <a:solidFill>
                  <a:schemeClr val="tx1"/>
                </a:solidFill>
              </a:rPr>
              <a:t>Targeting: </a:t>
            </a:r>
            <a:r>
              <a:rPr lang="en-US" sz="1400" dirty="0" smtClean="0">
                <a:solidFill>
                  <a:schemeClr val="tx1"/>
                </a:solidFill>
              </a:rPr>
              <a:t>location-India , all genders</a:t>
            </a:r>
          </a:p>
          <a:p>
            <a:pPr>
              <a:buNone/>
            </a:pPr>
            <a:r>
              <a:rPr lang="en-US" sz="1400" dirty="0" smtClean="0">
                <a:solidFill>
                  <a:schemeClr val="tx1"/>
                </a:solidFill>
              </a:rPr>
              <a:t>Age- 18 to 75 </a:t>
            </a:r>
          </a:p>
          <a:p>
            <a:pPr>
              <a:buNone/>
            </a:pPr>
            <a:r>
              <a:rPr lang="en-US" sz="1400" dirty="0" smtClean="0"/>
              <a:t>Snacks and sweets, adored for their </a:t>
            </a:r>
          </a:p>
          <a:p>
            <a:pPr>
              <a:buNone/>
            </a:pPr>
            <a:r>
              <a:rPr lang="en-US" sz="1400" dirty="0" smtClean="0"/>
              <a:t>authentic taste and quality, making every </a:t>
            </a:r>
          </a:p>
          <a:p>
            <a:pPr>
              <a:buNone/>
            </a:pPr>
            <a:r>
              <a:rPr lang="en-US" sz="1400" dirty="0" smtClean="0"/>
              <a:t>occasion a delightful experience</a:t>
            </a:r>
            <a:r>
              <a:rPr lang="en-US" sz="1600" dirty="0" smtClean="0"/>
              <a:t>.</a:t>
            </a:r>
            <a:endParaRPr lang="en-US" sz="1600" dirty="0">
              <a:solidFill>
                <a:schemeClr val="tx1"/>
              </a:solidFill>
            </a:endParaRPr>
          </a:p>
        </p:txBody>
      </p:sp>
      <p:pic>
        <p:nvPicPr>
          <p:cNvPr id="4" name="Picture 3" descr="WhatsApp Image 2023-07-27 at 18.19.22.jpg"/>
          <p:cNvPicPr>
            <a:picLocks noChangeAspect="1"/>
          </p:cNvPicPr>
          <p:nvPr/>
        </p:nvPicPr>
        <p:blipFill>
          <a:blip r:embed="rId2"/>
          <a:srcRect t="16667" b="11137"/>
          <a:stretch>
            <a:fillRect/>
          </a:stretch>
        </p:blipFill>
        <p:spPr>
          <a:xfrm>
            <a:off x="406400" y="0"/>
            <a:ext cx="3340100" cy="5143500"/>
          </a:xfrm>
          <a:prstGeom prst="rect">
            <a:avLst/>
          </a:prstGeom>
        </p:spPr>
      </p:pic>
    </p:spTree>
  </p:cSld>
  <p:clrMapOvr>
    <a:masterClrMapping/>
  </p:clrMapOvr>
  <p:transition advTm="698"/>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03371" y="1016001"/>
            <a:ext cx="3628929" cy="3552874"/>
          </a:xfrm>
        </p:spPr>
        <p:txBody>
          <a:bodyPr>
            <a:normAutofit/>
          </a:bodyPr>
          <a:lstStyle/>
          <a:p>
            <a:pPr>
              <a:buNone/>
            </a:pPr>
            <a:r>
              <a:rPr lang="en-GB" sz="1600" b="1" dirty="0" smtClean="0">
                <a:solidFill>
                  <a:schemeClr val="tx1"/>
                </a:solidFill>
              </a:rPr>
              <a:t>Driving Website Traffic:</a:t>
            </a:r>
          </a:p>
          <a:p>
            <a:pPr>
              <a:buNone/>
            </a:pPr>
            <a:endParaRPr lang="en-GB" sz="1600" b="1" dirty="0" smtClean="0">
              <a:solidFill>
                <a:srgbClr val="FF0000"/>
              </a:solidFill>
            </a:endParaRPr>
          </a:p>
          <a:p>
            <a:pPr>
              <a:buNone/>
            </a:pPr>
            <a:r>
              <a:rPr lang="en-IN" sz="1400" b="1" dirty="0" smtClean="0"/>
              <a:t>Advertising Goal: </a:t>
            </a:r>
            <a:r>
              <a:rPr lang="en-IN" sz="1400" dirty="0" smtClean="0"/>
              <a:t>To increase website                      		traffic </a:t>
            </a:r>
            <a:endParaRPr lang="en-GB" sz="1600" b="1" dirty="0" smtClean="0">
              <a:solidFill>
                <a:srgbClr val="FF0000"/>
              </a:solidFill>
            </a:endParaRPr>
          </a:p>
          <a:p>
            <a:pPr>
              <a:buNone/>
            </a:pPr>
            <a:r>
              <a:rPr lang="en-US" sz="1400" b="1" dirty="0" smtClean="0">
                <a:solidFill>
                  <a:schemeClr val="tx1"/>
                </a:solidFill>
              </a:rPr>
              <a:t>Targeting: </a:t>
            </a:r>
            <a:r>
              <a:rPr lang="en-US" sz="1400" dirty="0" smtClean="0">
                <a:solidFill>
                  <a:schemeClr val="tx1"/>
                </a:solidFill>
              </a:rPr>
              <a:t>location-India , all genders</a:t>
            </a:r>
          </a:p>
          <a:p>
            <a:pPr>
              <a:buNone/>
            </a:pPr>
            <a:r>
              <a:rPr lang="en-US" sz="1400" dirty="0" smtClean="0">
                <a:solidFill>
                  <a:schemeClr val="tx1"/>
                </a:solidFill>
              </a:rPr>
              <a:t>Age- 18 to 75 </a:t>
            </a:r>
          </a:p>
          <a:p>
            <a:pPr>
              <a:buNone/>
            </a:pPr>
            <a:r>
              <a:rPr lang="en-US" sz="1400" dirty="0" smtClean="0"/>
              <a:t>Snacks and sweets, adored for their </a:t>
            </a:r>
          </a:p>
          <a:p>
            <a:pPr>
              <a:buNone/>
            </a:pPr>
            <a:r>
              <a:rPr lang="en-US" sz="1400" dirty="0" smtClean="0"/>
              <a:t>authentic taste and quality, making every </a:t>
            </a:r>
          </a:p>
          <a:p>
            <a:pPr>
              <a:buNone/>
            </a:pPr>
            <a:r>
              <a:rPr lang="en-US" sz="1400" dirty="0" smtClean="0"/>
              <a:t>occasion a delightful experience.</a:t>
            </a:r>
            <a:endParaRPr lang="en-US" sz="1400" dirty="0" smtClean="0">
              <a:solidFill>
                <a:schemeClr val="tx1"/>
              </a:solidFill>
            </a:endParaRPr>
          </a:p>
          <a:p>
            <a:pPr>
              <a:buNone/>
            </a:pPr>
            <a:endParaRPr lang="en-GB" sz="1600" b="1" dirty="0" smtClean="0">
              <a:solidFill>
                <a:srgbClr val="FF0000"/>
              </a:solidFill>
            </a:endParaRPr>
          </a:p>
          <a:p>
            <a:pPr>
              <a:buNone/>
            </a:pPr>
            <a:endParaRPr lang="en-GB" sz="1600" b="1" dirty="0" smtClean="0">
              <a:solidFill>
                <a:srgbClr val="FF0000"/>
              </a:solidFill>
            </a:endParaRPr>
          </a:p>
          <a:p>
            <a:pPr>
              <a:buNone/>
            </a:pPr>
            <a:endParaRPr lang="en-GB" sz="1600" b="1" dirty="0" smtClean="0">
              <a:solidFill>
                <a:srgbClr val="FF0000"/>
              </a:solidFill>
            </a:endParaRPr>
          </a:p>
          <a:p>
            <a:pPr>
              <a:buNone/>
            </a:pPr>
            <a:endParaRPr lang="en-US" sz="1600" b="1" dirty="0">
              <a:solidFill>
                <a:schemeClr val="tx1"/>
              </a:solidFill>
            </a:endParaRPr>
          </a:p>
        </p:txBody>
      </p:sp>
      <p:pic>
        <p:nvPicPr>
          <p:cNvPr id="4" name="Picture 3" descr="WhatsApp Image 2023-07-27 at 19.45.17.jpg"/>
          <p:cNvPicPr>
            <a:picLocks noChangeAspect="1"/>
          </p:cNvPicPr>
          <p:nvPr/>
        </p:nvPicPr>
        <p:blipFill>
          <a:blip r:embed="rId2"/>
          <a:srcRect t="8296" b="11286"/>
          <a:stretch>
            <a:fillRect/>
          </a:stretch>
        </p:blipFill>
        <p:spPr>
          <a:xfrm>
            <a:off x="215900" y="0"/>
            <a:ext cx="3136900" cy="5143500"/>
          </a:xfrm>
          <a:prstGeom prst="rect">
            <a:avLst/>
          </a:prstGeom>
        </p:spPr>
      </p:pic>
    </p:spTree>
  </p:cSld>
  <p:clrMapOvr>
    <a:masterClrMapping/>
  </p:clrMapOvr>
  <p:transition advTm="2408"/>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42114" y="1074058"/>
            <a:ext cx="3890186" cy="3494818"/>
          </a:xfrm>
        </p:spPr>
        <p:txBody>
          <a:bodyPr>
            <a:normAutofit/>
          </a:bodyPr>
          <a:lstStyle/>
          <a:p>
            <a:pPr lvl="0">
              <a:buNone/>
            </a:pPr>
            <a:r>
              <a:rPr lang="en-GB" sz="1600" b="1" dirty="0" smtClean="0">
                <a:solidFill>
                  <a:schemeClr val="tx1"/>
                </a:solidFill>
              </a:rPr>
              <a:t>Generating Leads :</a:t>
            </a:r>
          </a:p>
          <a:p>
            <a:pPr lvl="0">
              <a:buNone/>
            </a:pPr>
            <a:endParaRPr lang="en-GB" sz="1600" b="1" dirty="0" smtClean="0">
              <a:solidFill>
                <a:schemeClr val="tx1"/>
              </a:solidFill>
            </a:endParaRPr>
          </a:p>
          <a:p>
            <a:pPr>
              <a:buNone/>
            </a:pPr>
            <a:r>
              <a:rPr lang="en-IN" sz="1500" b="1" dirty="0" smtClean="0">
                <a:solidFill>
                  <a:schemeClr val="tx1"/>
                </a:solidFill>
              </a:rPr>
              <a:t>Advertising Goa</a:t>
            </a:r>
            <a:r>
              <a:rPr lang="en-IN" sz="1500" b="1" dirty="0" smtClean="0"/>
              <a:t>l:</a:t>
            </a:r>
            <a:r>
              <a:rPr lang="en-IN" sz="1500" dirty="0" smtClean="0"/>
              <a:t> To increase website 			traffic </a:t>
            </a:r>
            <a:endParaRPr lang="en-GB" sz="1600" b="1" dirty="0" smtClean="0">
              <a:solidFill>
                <a:srgbClr val="FF0000"/>
              </a:solidFill>
            </a:endParaRPr>
          </a:p>
          <a:p>
            <a:pPr>
              <a:buNone/>
            </a:pPr>
            <a:r>
              <a:rPr lang="en-US" sz="1500" b="1" dirty="0" smtClean="0">
                <a:solidFill>
                  <a:schemeClr val="tx1"/>
                </a:solidFill>
              </a:rPr>
              <a:t>Targeting: </a:t>
            </a:r>
            <a:r>
              <a:rPr lang="en-US" sz="1500" dirty="0" smtClean="0">
                <a:solidFill>
                  <a:schemeClr val="tx1"/>
                </a:solidFill>
              </a:rPr>
              <a:t>location-India , all genders </a:t>
            </a:r>
          </a:p>
          <a:p>
            <a:pPr>
              <a:buNone/>
            </a:pPr>
            <a:r>
              <a:rPr lang="en-US" sz="1500" dirty="0" smtClean="0">
                <a:solidFill>
                  <a:schemeClr val="tx1"/>
                </a:solidFill>
              </a:rPr>
              <a:t>Age- 18 to 75 </a:t>
            </a:r>
          </a:p>
          <a:p>
            <a:pPr>
              <a:buNone/>
            </a:pPr>
            <a:r>
              <a:rPr lang="en-US" sz="1500" dirty="0" smtClean="0"/>
              <a:t>Snacks and sweets, adored </a:t>
            </a:r>
          </a:p>
          <a:p>
            <a:pPr>
              <a:buNone/>
            </a:pPr>
            <a:r>
              <a:rPr lang="en-US" sz="1500" dirty="0" smtClean="0"/>
              <a:t>for their authentic taste and </a:t>
            </a:r>
          </a:p>
          <a:p>
            <a:pPr>
              <a:buNone/>
            </a:pPr>
            <a:r>
              <a:rPr lang="en-US" sz="1500" dirty="0" smtClean="0"/>
              <a:t>quality, making every occasion a</a:t>
            </a:r>
          </a:p>
          <a:p>
            <a:pPr>
              <a:buNone/>
            </a:pPr>
            <a:r>
              <a:rPr lang="en-US" sz="1500" dirty="0" smtClean="0"/>
              <a:t> delightful experience</a:t>
            </a:r>
            <a:endParaRPr lang="en-GB" sz="1500" b="1" dirty="0" smtClean="0">
              <a:solidFill>
                <a:srgbClr val="FF0000"/>
              </a:solidFill>
            </a:endParaRPr>
          </a:p>
          <a:p>
            <a:pPr lvl="0">
              <a:buNone/>
            </a:pPr>
            <a:endParaRPr lang="en-GB" sz="1600" b="1" dirty="0" smtClean="0">
              <a:solidFill>
                <a:srgbClr val="FF0000"/>
              </a:solidFill>
            </a:endParaRPr>
          </a:p>
          <a:p>
            <a:pPr lvl="0">
              <a:buNone/>
            </a:pPr>
            <a:r>
              <a:rPr lang="en-GB" sz="1600" b="1" dirty="0" smtClean="0">
                <a:solidFill>
                  <a:srgbClr val="FF0000"/>
                </a:solidFill>
              </a:rPr>
              <a:t> </a:t>
            </a:r>
          </a:p>
          <a:p>
            <a:pPr>
              <a:buNone/>
            </a:pPr>
            <a:endParaRPr lang="en-US" dirty="0"/>
          </a:p>
        </p:txBody>
      </p:sp>
      <p:pic>
        <p:nvPicPr>
          <p:cNvPr id="4" name="Picture 3" descr="WhatsApp Image 2023-07-27 at 18.33.24.jpg"/>
          <p:cNvPicPr>
            <a:picLocks noChangeAspect="1"/>
          </p:cNvPicPr>
          <p:nvPr/>
        </p:nvPicPr>
        <p:blipFill>
          <a:blip r:embed="rId2"/>
          <a:stretch>
            <a:fillRect/>
          </a:stretch>
        </p:blipFill>
        <p:spPr>
          <a:xfrm>
            <a:off x="292101" y="0"/>
            <a:ext cx="2995385" cy="5143500"/>
          </a:xfrm>
          <a:prstGeom prst="rect">
            <a:avLst/>
          </a:prstGeom>
        </p:spPr>
      </p:pic>
    </p:spTree>
  </p:cSld>
  <p:clrMapOvr>
    <a:masterClrMapping/>
  </p:clrMapOvr>
  <p:transition advTm="668"/>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228600" y="0"/>
            <a:ext cx="4140200" cy="5562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a:solidFill>
                  <a:schemeClr val="tx1"/>
                </a:solidFill>
              </a:rPr>
              <a:t>Email Ad </a:t>
            </a:r>
            <a:r>
              <a:rPr lang="en-GB" sz="2100" b="1" dirty="0" smtClean="0">
                <a:solidFill>
                  <a:schemeClr val="tx1"/>
                </a:solidFill>
              </a:rPr>
              <a:t>Campaign</a:t>
            </a:r>
            <a:endParaRPr sz="1900">
              <a:solidFill>
                <a:schemeClr val="tx1"/>
              </a:solidFill>
            </a:endParaRPr>
          </a:p>
        </p:txBody>
      </p:sp>
      <p:pic>
        <p:nvPicPr>
          <p:cNvPr id="3" name="Picture 2" descr="WhatsApp Image 2023-07-27 at 22.11.45.jpg"/>
          <p:cNvPicPr>
            <a:picLocks noChangeAspect="1"/>
          </p:cNvPicPr>
          <p:nvPr/>
        </p:nvPicPr>
        <p:blipFill>
          <a:blip r:embed="rId3"/>
          <a:srcRect b="33607"/>
          <a:stretch>
            <a:fillRect/>
          </a:stretch>
        </p:blipFill>
        <p:spPr>
          <a:xfrm>
            <a:off x="0" y="520700"/>
            <a:ext cx="3771900" cy="4622800"/>
          </a:xfrm>
          <a:prstGeom prst="rect">
            <a:avLst/>
          </a:prstGeom>
        </p:spPr>
      </p:pic>
      <p:pic>
        <p:nvPicPr>
          <p:cNvPr id="4" name="Picture 3" descr="WhatsApp Image 2023-07-27 at 22.08.31.jpg"/>
          <p:cNvPicPr>
            <a:picLocks noChangeAspect="1"/>
          </p:cNvPicPr>
          <p:nvPr/>
        </p:nvPicPr>
        <p:blipFill>
          <a:blip r:embed="rId4"/>
          <a:srcRect l="13198" r="9765" b="36488"/>
          <a:stretch>
            <a:fillRect/>
          </a:stretch>
        </p:blipFill>
        <p:spPr>
          <a:xfrm>
            <a:off x="3543300" y="0"/>
            <a:ext cx="2705100" cy="4864100"/>
          </a:xfrm>
          <a:prstGeom prst="rect">
            <a:avLst/>
          </a:prstGeom>
        </p:spPr>
      </p:pic>
      <p:pic>
        <p:nvPicPr>
          <p:cNvPr id="5" name="Picture 4" descr="WhatsApp Image 2023-07-27 at 22.08.31.jpg"/>
          <p:cNvPicPr>
            <a:picLocks noChangeAspect="1"/>
          </p:cNvPicPr>
          <p:nvPr/>
        </p:nvPicPr>
        <p:blipFill>
          <a:blip r:embed="rId4"/>
          <a:srcRect l="10195" t="66173" r="5717"/>
          <a:stretch>
            <a:fillRect/>
          </a:stretch>
        </p:blipFill>
        <p:spPr>
          <a:xfrm>
            <a:off x="6070600" y="165100"/>
            <a:ext cx="3073400" cy="4978400"/>
          </a:xfrm>
          <a:prstGeom prst="rect">
            <a:avLst/>
          </a:prstGeom>
        </p:spPr>
      </p:pic>
    </p:spTree>
  </p:cSld>
  <p:clrMapOvr>
    <a:masterClrMapping/>
  </p:clrMapOvr>
  <p:transition advTm="136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a:solidFill>
                  <a:srgbClr val="434343"/>
                </a:solidFill>
              </a:rPr>
              <a:t>Part 1: Brand study, Competitor Analysis &amp; Buyer’s/Audience’s Persona</a:t>
            </a:r>
            <a:endParaRPr sz="1900"/>
          </a:p>
        </p:txBody>
      </p:sp>
      <p:sp>
        <p:nvSpPr>
          <p:cNvPr id="80" name="Google Shape;80;p17"/>
          <p:cNvSpPr txBox="1"/>
          <p:nvPr/>
        </p:nvSpPr>
        <p:spPr>
          <a:xfrm>
            <a:off x="602343" y="1168400"/>
            <a:ext cx="7659657"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t>Competitor Analysis:</a:t>
            </a:r>
            <a:r>
              <a:rPr lang="en-GB" dirty="0"/>
              <a:t> Select three competitors operating in the same industry or niche as the chosen brand, examine their USPs and online communication.</a:t>
            </a:r>
            <a:endParaRPr/>
          </a:p>
          <a:p>
            <a:pPr marL="0" lvl="0" indent="0" algn="l" rtl="0">
              <a:spcBef>
                <a:spcPts val="0"/>
              </a:spcBef>
              <a:spcAft>
                <a:spcPts val="0"/>
              </a:spcAft>
              <a:buNone/>
            </a:pPr>
            <a:endParaRPr b="1"/>
          </a:p>
          <a:p>
            <a:pPr lvl="0"/>
            <a:r>
              <a:rPr lang="en-GB" b="1" dirty="0"/>
              <a:t>Competitor 1</a:t>
            </a:r>
            <a:r>
              <a:rPr lang="en-GB" b="1" dirty="0" smtClean="0"/>
              <a:t>:   </a:t>
            </a:r>
            <a:r>
              <a:rPr lang="en-GB" dirty="0" smtClean="0"/>
              <a:t>In snacks segment  </a:t>
            </a:r>
            <a:r>
              <a:rPr lang="en-US" dirty="0" smtClean="0"/>
              <a:t>PepsiCo</a:t>
            </a:r>
          </a:p>
          <a:p>
            <a:pPr lvl="0"/>
            <a:endParaRPr lang="en-US" dirty="0" smtClean="0"/>
          </a:p>
          <a:p>
            <a:pPr lvl="0"/>
            <a:r>
              <a:rPr lang="en-US" dirty="0" smtClean="0">
                <a:hlinkClick r:id="rId3"/>
              </a:rPr>
              <a:t>http://www.pepsico.com/</a:t>
            </a:r>
            <a:endParaRPr lang="en-US" dirty="0" smtClean="0"/>
          </a:p>
          <a:p>
            <a:pPr lvl="0"/>
            <a:r>
              <a:rPr lang="en-US" b="1" dirty="0" smtClean="0"/>
              <a:t>  </a:t>
            </a:r>
          </a:p>
          <a:p>
            <a:r>
              <a:rPr lang="en-GB" b="1" dirty="0" smtClean="0"/>
              <a:t>USP: </a:t>
            </a:r>
            <a:r>
              <a:rPr lang="en-US" dirty="0" smtClean="0"/>
              <a:t>"I bet you can't eat just one".</a:t>
            </a:r>
            <a:endParaRPr lang="en-US" b="1" dirty="0" smtClean="0"/>
          </a:p>
          <a:p>
            <a:pPr lvl="0"/>
            <a:endParaRPr lang="en-US" b="1" dirty="0" smtClean="0"/>
          </a:p>
          <a:p>
            <a:r>
              <a:rPr lang="en-US" b="1" dirty="0" smtClean="0"/>
              <a:t>COMMUNICATION : </a:t>
            </a:r>
            <a:r>
              <a:rPr lang="en-US" dirty="0" smtClean="0"/>
              <a:t> Celebrity endorsements, social media campaigns, </a:t>
            </a:r>
          </a:p>
          <a:p>
            <a:r>
              <a:rPr lang="en-US" dirty="0" smtClean="0"/>
              <a:t> and sponsorships of major sports events.</a:t>
            </a:r>
            <a:endParaRPr b="1"/>
          </a:p>
          <a:p>
            <a:pPr marL="0" lvl="0" indent="0" algn="l" rtl="0">
              <a:spcBef>
                <a:spcPts val="0"/>
              </a:spcBef>
              <a:spcAft>
                <a:spcPts val="0"/>
              </a:spcAft>
              <a:buNone/>
            </a:pPr>
            <a:endParaRPr b="1"/>
          </a:p>
          <a:p>
            <a:pPr lvl="0"/>
            <a:r>
              <a:rPr lang="en-GB" b="1" dirty="0"/>
              <a:t>Competitor 2</a:t>
            </a:r>
            <a:r>
              <a:rPr lang="en-GB" b="1" dirty="0" smtClean="0"/>
              <a:t>:  </a:t>
            </a:r>
            <a:r>
              <a:rPr lang="en-GB" dirty="0" smtClean="0"/>
              <a:t>In Biscuits </a:t>
            </a:r>
            <a:r>
              <a:rPr lang="en-GB" dirty="0" err="1" smtClean="0"/>
              <a:t>Segement</a:t>
            </a:r>
            <a:r>
              <a:rPr lang="en-GB" dirty="0" smtClean="0"/>
              <a:t> Britannia</a:t>
            </a:r>
          </a:p>
          <a:p>
            <a:pPr lvl="0"/>
            <a:r>
              <a:rPr lang="en-GB" dirty="0" smtClean="0"/>
              <a:t> </a:t>
            </a:r>
          </a:p>
          <a:p>
            <a:pPr lvl="0"/>
            <a:r>
              <a:rPr lang="en-GB" dirty="0" smtClean="0">
                <a:hlinkClick r:id="rId4"/>
              </a:rPr>
              <a:t>http://britannia.co.in/</a:t>
            </a:r>
            <a:endParaRPr lang="en-GB" b="1" dirty="0" smtClean="0"/>
          </a:p>
          <a:p>
            <a:pPr lvl="0"/>
            <a:endParaRPr lang="en-GB" b="1" dirty="0" smtClean="0"/>
          </a:p>
        </p:txBody>
      </p:sp>
    </p:spTree>
  </p:cSld>
  <p:clrMapOvr>
    <a:masterClrMapping/>
  </p:clrMapOvr>
  <p:transition advTm="11238"/>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0" y="0"/>
            <a:ext cx="4838700" cy="84866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dirty="0" smtClean="0">
                <a:solidFill>
                  <a:srgbClr val="434343"/>
                </a:solidFill>
              </a:rPr>
              <a:t>  </a:t>
            </a:r>
            <a:r>
              <a:rPr lang="en-GB" sz="2100" b="1" dirty="0">
                <a:solidFill>
                  <a:schemeClr val="tx1"/>
                </a:solidFill>
              </a:rPr>
              <a:t>Lead Generation</a:t>
            </a:r>
            <a:endParaRPr sz="2100" b="1">
              <a:solidFill>
                <a:schemeClr val="tx1"/>
              </a:solidFill>
            </a:endParaRPr>
          </a:p>
          <a:p>
            <a:pPr marL="0" lvl="0" indent="0" algn="l" rtl="0">
              <a:spcBef>
                <a:spcPts val="0"/>
              </a:spcBef>
              <a:spcAft>
                <a:spcPts val="0"/>
              </a:spcAft>
              <a:buNone/>
            </a:pPr>
            <a:endParaRPr sz="1900"/>
          </a:p>
        </p:txBody>
      </p:sp>
      <p:pic>
        <p:nvPicPr>
          <p:cNvPr id="3" name="Picture 2" descr="WhatsApp Image 2023-07-27 at 22.09.45.jpg"/>
          <p:cNvPicPr>
            <a:picLocks noChangeAspect="1"/>
          </p:cNvPicPr>
          <p:nvPr/>
        </p:nvPicPr>
        <p:blipFill>
          <a:blip r:embed="rId3"/>
          <a:srcRect b="14568"/>
          <a:stretch>
            <a:fillRect/>
          </a:stretch>
        </p:blipFill>
        <p:spPr>
          <a:xfrm>
            <a:off x="2578100" y="0"/>
            <a:ext cx="4483100" cy="5143500"/>
          </a:xfrm>
          <a:prstGeom prst="rect">
            <a:avLst/>
          </a:prstGeom>
        </p:spPr>
      </p:pic>
    </p:spTree>
  </p:cSld>
  <p:clrMapOvr>
    <a:masterClrMapping/>
  </p:clrMapOvr>
  <p:transition advTm="328"/>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b="1" dirty="0">
                <a:solidFill>
                  <a:srgbClr val="434343"/>
                </a:solidFill>
              </a:rPr>
              <a:t>Part 4: Content Creation and Curation (Post creations, Designs/Video </a:t>
            </a:r>
            <a:endParaRPr b="1">
              <a:solidFill>
                <a:srgbClr val="434343"/>
              </a:solidFill>
            </a:endParaRPr>
          </a:p>
          <a:p>
            <a:pPr marL="0" lvl="0" indent="0" algn="ctr" rtl="0">
              <a:lnSpc>
                <a:spcPct val="115000"/>
              </a:lnSpc>
              <a:spcBef>
                <a:spcPts val="0"/>
              </a:spcBef>
              <a:spcAft>
                <a:spcPts val="0"/>
              </a:spcAft>
              <a:buNone/>
            </a:pPr>
            <a:r>
              <a:rPr lang="en-GB" b="1" dirty="0">
                <a:solidFill>
                  <a:srgbClr val="434343"/>
                </a:solidFill>
              </a:rPr>
              <a:t>Editing, Ad Campaigns over Social Media and Email Ideation and Creation) </a:t>
            </a:r>
            <a:endParaRPr/>
          </a:p>
        </p:txBody>
      </p:sp>
      <p:sp>
        <p:nvSpPr>
          <p:cNvPr id="160" name="Google Shape;160;p30"/>
          <p:cNvSpPr txBox="1"/>
          <p:nvPr/>
        </p:nvSpPr>
        <p:spPr>
          <a:xfrm>
            <a:off x="174171" y="921657"/>
            <a:ext cx="8491629" cy="406262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Wingdings" pitchFamily="2" charset="2"/>
              <a:buChar char="Ø"/>
            </a:pPr>
            <a:r>
              <a:rPr lang="en-GB" dirty="0" smtClean="0"/>
              <a:t>Reflect </a:t>
            </a:r>
            <a:r>
              <a:rPr lang="en-GB" dirty="0"/>
              <a:t>on the content creation and curation process, discussing the challenges faced </a:t>
            </a:r>
            <a:r>
              <a:rPr lang="en-GB" dirty="0" smtClean="0"/>
              <a:t>and </a:t>
            </a:r>
            <a:r>
              <a:rPr lang="en-GB" dirty="0"/>
              <a:t>lessons learned</a:t>
            </a:r>
            <a:r>
              <a:rPr lang="en-GB" dirty="0" smtClean="0"/>
              <a:t>.</a:t>
            </a:r>
          </a:p>
          <a:p>
            <a:pPr marL="457200" lvl="0" indent="-317500" algn="l" rtl="0">
              <a:spcBef>
                <a:spcPts val="0"/>
              </a:spcBef>
              <a:spcAft>
                <a:spcPts val="0"/>
              </a:spcAft>
              <a:buSzPts val="1400"/>
            </a:pPr>
            <a:endParaRPr lang="en-GB" dirty="0" smtClean="0"/>
          </a:p>
          <a:p>
            <a:pPr marL="457200" lvl="0" indent="-317500">
              <a:buSzPts val="1400"/>
            </a:pPr>
            <a:r>
              <a:rPr lang="en-US" dirty="0" smtClean="0"/>
              <a:t>Content creation and curation play a pivotal role in Haldiram's marketing strategy, enabling the brand to</a:t>
            </a:r>
          </a:p>
          <a:p>
            <a:pPr marL="457200" lvl="0" indent="-317500">
              <a:buSzPts val="1400"/>
            </a:pPr>
            <a:r>
              <a:rPr lang="en-US" dirty="0" smtClean="0"/>
              <a:t> connect with its audience, build brand awareness, and drive customer engagement. However, like any </a:t>
            </a:r>
          </a:p>
          <a:p>
            <a:pPr marL="457200" lvl="0" indent="-317500">
              <a:buSzPts val="1400"/>
            </a:pPr>
            <a:r>
              <a:rPr lang="en-US" dirty="0" smtClean="0"/>
              <a:t>content-driven endeavor, this process comes with its own set of challenges and valuable lessons.</a:t>
            </a:r>
          </a:p>
          <a:p>
            <a:r>
              <a:rPr lang="en-US" b="1" dirty="0" smtClean="0">
                <a:solidFill>
                  <a:schemeClr val="tx1"/>
                </a:solidFill>
              </a:rPr>
              <a:t>Challenges faced </a:t>
            </a:r>
            <a:r>
              <a:rPr lang="en-US" dirty="0" smtClean="0">
                <a:solidFill>
                  <a:schemeClr val="tx1"/>
                </a:solidFill>
              </a:rPr>
              <a:t>:</a:t>
            </a:r>
          </a:p>
          <a:p>
            <a:pPr>
              <a:buFont typeface="Wingdings" pitchFamily="2" charset="2"/>
              <a:buChar char="Ø"/>
            </a:pPr>
            <a:r>
              <a:rPr lang="en-US" dirty="0" smtClean="0"/>
              <a:t> Showcasing variety: Presenting numerous products cohesively.</a:t>
            </a:r>
          </a:p>
          <a:p>
            <a:pPr>
              <a:buFont typeface="Wingdings" pitchFamily="2" charset="2"/>
              <a:buChar char="Ø"/>
            </a:pPr>
            <a:r>
              <a:rPr lang="en-US" dirty="0" smtClean="0"/>
              <a:t> Cultural sensitivity: Addressing diverse tastes and customs.</a:t>
            </a:r>
          </a:p>
          <a:p>
            <a:pPr>
              <a:buFont typeface="Wingdings" pitchFamily="2" charset="2"/>
              <a:buChar char="Ø"/>
            </a:pPr>
            <a:r>
              <a:rPr lang="en-US" dirty="0" smtClean="0"/>
              <a:t> Brand consistency: Maintaining unified messaging.</a:t>
            </a:r>
          </a:p>
          <a:p>
            <a:pPr>
              <a:buFont typeface="Wingdings" pitchFamily="2" charset="2"/>
              <a:buChar char="Ø"/>
            </a:pPr>
            <a:r>
              <a:rPr lang="en-US" dirty="0" smtClean="0"/>
              <a:t> UGC curation: Managing user-generated content effectively.</a:t>
            </a:r>
          </a:p>
          <a:p>
            <a:pPr>
              <a:buFont typeface="Wingdings" pitchFamily="2" charset="2"/>
              <a:buChar char="Ø"/>
            </a:pPr>
            <a:r>
              <a:rPr lang="en-US" dirty="0" smtClean="0"/>
              <a:t> Negative feedback: Handling criticism professionally.</a:t>
            </a:r>
          </a:p>
          <a:p>
            <a:pPr lvl="0"/>
            <a:r>
              <a:rPr lang="en-GB" b="1" dirty="0" smtClean="0">
                <a:solidFill>
                  <a:schemeClr val="tx1"/>
                </a:solidFill>
              </a:rPr>
              <a:t>Lessons Learned</a:t>
            </a:r>
            <a:r>
              <a:rPr lang="en-GB" dirty="0" smtClean="0">
                <a:solidFill>
                  <a:schemeClr val="tx1"/>
                </a:solidFill>
              </a:rPr>
              <a:t>:</a:t>
            </a:r>
          </a:p>
          <a:p>
            <a:pPr>
              <a:buFont typeface="Wingdings" pitchFamily="2" charset="2"/>
              <a:buChar char="Ø"/>
            </a:pPr>
            <a:r>
              <a:rPr lang="en-US" dirty="0" smtClean="0"/>
              <a:t> Use multimedia for variety display.</a:t>
            </a:r>
          </a:p>
          <a:p>
            <a:pPr>
              <a:buFont typeface="Wingdings" pitchFamily="2" charset="2"/>
              <a:buChar char="Ø"/>
            </a:pPr>
            <a:r>
              <a:rPr lang="en-US" dirty="0" smtClean="0"/>
              <a:t> Tailor content for local audiences.</a:t>
            </a:r>
          </a:p>
          <a:p>
            <a:pPr>
              <a:buFont typeface="Wingdings" pitchFamily="2" charset="2"/>
              <a:buChar char="Ø"/>
            </a:pPr>
            <a:r>
              <a:rPr lang="en-US" dirty="0" smtClean="0"/>
              <a:t> Develop brand guidelines for consistency.</a:t>
            </a:r>
          </a:p>
          <a:p>
            <a:pPr>
              <a:buFont typeface="Wingdings" pitchFamily="2" charset="2"/>
              <a:buChar char="Ø"/>
            </a:pPr>
            <a:r>
              <a:rPr lang="en-US" dirty="0" smtClean="0"/>
              <a:t> Engage customers for UGC and loyalty.</a:t>
            </a:r>
          </a:p>
          <a:p>
            <a:pPr>
              <a:buFont typeface="Wingdings" pitchFamily="2" charset="2"/>
              <a:buChar char="Ø"/>
            </a:pPr>
            <a:r>
              <a:rPr lang="en-US" dirty="0" smtClean="0"/>
              <a:t> Address feedback constructively for improvement.</a:t>
            </a:r>
          </a:p>
        </p:txBody>
      </p:sp>
    </p:spTree>
  </p:cSld>
  <p:clrMapOvr>
    <a:masterClrMapping/>
  </p:clrMapOvr>
  <p:transition advTm="93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4628" y="377371"/>
            <a:ext cx="8389257" cy="8463855"/>
          </a:xfrm>
          <a:prstGeom prst="rect">
            <a:avLst/>
          </a:prstGeom>
          <a:noFill/>
        </p:spPr>
        <p:txBody>
          <a:bodyPr wrap="square" rtlCol="0">
            <a:spAutoFit/>
          </a:bodyPr>
          <a:lstStyle/>
          <a:p>
            <a:pPr lvl="0"/>
            <a:endParaRPr lang="en-US" sz="1200" b="1" dirty="0" smtClean="0"/>
          </a:p>
          <a:p>
            <a:pPr lvl="0"/>
            <a:r>
              <a:rPr lang="en-GB" b="1" dirty="0" smtClean="0"/>
              <a:t>USP: </a:t>
            </a:r>
            <a:r>
              <a:rPr lang="en-US" dirty="0" smtClean="0"/>
              <a:t>India’s very own bakery and dairy products brand that is trusted for its  quality</a:t>
            </a:r>
            <a:endParaRPr lang="en-US" b="1" dirty="0" smtClean="0"/>
          </a:p>
          <a:p>
            <a:pPr lvl="0"/>
            <a:endParaRPr lang="en-US" b="1" dirty="0" smtClean="0"/>
          </a:p>
          <a:p>
            <a:pPr lvl="0"/>
            <a:r>
              <a:rPr lang="en-US" b="1" dirty="0" smtClean="0"/>
              <a:t>COMMUNICATION :  </a:t>
            </a:r>
            <a:r>
              <a:rPr lang="en-US" dirty="0" smtClean="0"/>
              <a:t>Advertisements for Television, print media and billboards</a:t>
            </a:r>
          </a:p>
          <a:p>
            <a:pPr lvl="0"/>
            <a:endParaRPr lang="en-US" dirty="0" smtClean="0"/>
          </a:p>
          <a:p>
            <a:pPr lvl="0"/>
            <a:endParaRPr lang="en-US" dirty="0" smtClean="0"/>
          </a:p>
          <a:p>
            <a:r>
              <a:rPr lang="en-GB" b="1" dirty="0" smtClean="0"/>
              <a:t>Competitor  3 :</a:t>
            </a:r>
            <a:r>
              <a:rPr lang="en-US" b="1" dirty="0" smtClean="0"/>
              <a:t> </a:t>
            </a:r>
            <a:r>
              <a:rPr lang="en-US" dirty="0" smtClean="0"/>
              <a:t>In Sweets Segement Bikanervala</a:t>
            </a:r>
          </a:p>
          <a:p>
            <a:endParaRPr lang="en-US" dirty="0" smtClean="0"/>
          </a:p>
          <a:p>
            <a:r>
              <a:rPr lang="en-US" dirty="0" smtClean="0">
                <a:hlinkClick r:id="rId2"/>
              </a:rPr>
              <a:t>https://bikanervala.com/</a:t>
            </a:r>
            <a:endParaRPr lang="en-US" dirty="0" smtClean="0"/>
          </a:p>
          <a:p>
            <a:endParaRPr lang="en-US" dirty="0" smtClean="0"/>
          </a:p>
          <a:p>
            <a:r>
              <a:rPr lang="en-US" b="1" dirty="0" smtClean="0"/>
              <a:t>USP: </a:t>
            </a:r>
            <a:r>
              <a:rPr lang="en-US" dirty="0" smtClean="0"/>
              <a:t>Good quality, fresh, hygienic and tasty Indian sweets and snacks.</a:t>
            </a:r>
          </a:p>
          <a:p>
            <a:endParaRPr lang="en-US" dirty="0" smtClean="0"/>
          </a:p>
          <a:p>
            <a:pPr>
              <a:buNone/>
            </a:pPr>
            <a:r>
              <a:rPr lang="en-US" b="1" dirty="0" smtClean="0"/>
              <a:t>COMMUNICATION: </a:t>
            </a:r>
            <a:r>
              <a:rPr lang="en-US" dirty="0" smtClean="0"/>
              <a:t>During the festive season of Holi, Bikano came up with 50 gram extra with 200</a:t>
            </a:r>
          </a:p>
          <a:p>
            <a:pPr>
              <a:buNone/>
            </a:pPr>
            <a:r>
              <a:rPr lang="en-US" dirty="0" smtClean="0"/>
              <a:t>                                   gram offer on its entire range of Namkeens. </a:t>
            </a:r>
          </a:p>
          <a:p>
            <a:endParaRPr lang="en-US" b="1" dirty="0" smtClean="0"/>
          </a:p>
          <a:p>
            <a:endParaRPr lang="en-GB" b="1" dirty="0" smtClean="0"/>
          </a:p>
          <a:p>
            <a:endParaRPr lang="en-GB" b="1" dirty="0" smtClean="0"/>
          </a:p>
          <a:p>
            <a:endParaRPr lang="en-GB" b="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nkfnvn</a:t>
            </a:r>
            <a:endParaRPr lang="en-US" dirty="0"/>
          </a:p>
        </p:txBody>
      </p:sp>
    </p:spTree>
  </p:cSld>
  <p:clrMapOvr>
    <a:masterClrMapping/>
  </p:clrMapOvr>
  <p:transition advTm="4928"/>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384629" y="500743"/>
            <a:ext cx="7992421" cy="85712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900" b="1" dirty="0">
                <a:solidFill>
                  <a:srgbClr val="434343"/>
                </a:solidFill>
              </a:rPr>
              <a:t>Part 1: Brand study, Competitor Analysis &amp; Buyer’s/Audience’s Persona</a:t>
            </a:r>
            <a:endParaRPr sz="1900"/>
          </a:p>
        </p:txBody>
      </p:sp>
      <p:sp>
        <p:nvSpPr>
          <p:cNvPr id="86" name="Google Shape;86;p18"/>
          <p:cNvSpPr txBox="1"/>
          <p:nvPr/>
        </p:nvSpPr>
        <p:spPr>
          <a:xfrm>
            <a:off x="326571" y="1211944"/>
            <a:ext cx="79717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b="1" dirty="0"/>
              <a:t>Buyer's/Audience's Persona:</a:t>
            </a:r>
            <a:r>
              <a:rPr lang="en-GB" dirty="0"/>
              <a:t> Clearly define the target audience for the chosen brand. Consider demographics, psychographics, behaviors, and interests</a:t>
            </a:r>
            <a:r>
              <a:rPr lang="en-GB" dirty="0" smtClean="0"/>
              <a:t>.</a:t>
            </a:r>
          </a:p>
          <a:p>
            <a:pPr marL="457200" lvl="0" indent="-317500" algn="l" rtl="0">
              <a:spcBef>
                <a:spcPts val="0"/>
              </a:spcBef>
              <a:spcAft>
                <a:spcPts val="0"/>
              </a:spcAft>
              <a:buSzPts val="1400"/>
            </a:pPr>
            <a:endParaRPr lang="en-GB" dirty="0" smtClean="0"/>
          </a:p>
          <a:p>
            <a:pPr marL="457200" lvl="0" indent="-317500">
              <a:buSzPts val="1400"/>
            </a:pPr>
            <a:r>
              <a:rPr lang="en-GB" b="1" dirty="0" smtClean="0">
                <a:solidFill>
                  <a:schemeClr val="tx1"/>
                </a:solidFill>
              </a:rPr>
              <a:t>Demographics:</a:t>
            </a:r>
          </a:p>
          <a:p>
            <a:pPr>
              <a:buFont typeface="Wingdings" pitchFamily="2" charset="2"/>
              <a:buChar char="§"/>
            </a:pPr>
            <a:r>
              <a:rPr lang="en-GB" b="1" dirty="0" smtClean="0"/>
              <a:t> </a:t>
            </a:r>
            <a:r>
              <a:rPr lang="en-US" b="1" dirty="0" smtClean="0"/>
              <a:t>Age</a:t>
            </a:r>
            <a:r>
              <a:rPr lang="en-US" dirty="0" smtClean="0"/>
              <a:t>: Haldiram's target audience primarily includes individuals of all age groups, from children to seniors. Different product categories cater to various age segments.</a:t>
            </a:r>
          </a:p>
          <a:p>
            <a:endParaRPr lang="en-US" dirty="0" smtClean="0"/>
          </a:p>
          <a:p>
            <a:pPr>
              <a:buFont typeface="Wingdings" pitchFamily="2" charset="2"/>
              <a:buChar char="§"/>
            </a:pPr>
            <a:r>
              <a:rPr lang="en-US" dirty="0" smtClean="0"/>
              <a:t> </a:t>
            </a:r>
            <a:r>
              <a:rPr lang="en-US" b="1" dirty="0" smtClean="0"/>
              <a:t>Gender:</a:t>
            </a:r>
            <a:r>
              <a:rPr lang="en-US" dirty="0" smtClean="0"/>
              <a:t> Both males and females enjoy Haldiram's products, as they offer a wide range of snacks and sweets that appeal to diverse preferences.</a:t>
            </a:r>
          </a:p>
          <a:p>
            <a:endParaRPr lang="en-US" dirty="0" smtClean="0"/>
          </a:p>
          <a:p>
            <a:pPr>
              <a:buFont typeface="Wingdings" pitchFamily="2" charset="2"/>
              <a:buChar char="§"/>
            </a:pPr>
            <a:r>
              <a:rPr lang="en-US" dirty="0" smtClean="0"/>
              <a:t> </a:t>
            </a:r>
            <a:r>
              <a:rPr lang="en-US" b="1" dirty="0" smtClean="0"/>
              <a:t>Location</a:t>
            </a:r>
            <a:r>
              <a:rPr lang="en-US" dirty="0" smtClean="0"/>
              <a:t>: While Haldiram's has a global presence, its primary target audience is individuals residing in India and the Indian diaspora around the world.</a:t>
            </a:r>
          </a:p>
          <a:p>
            <a:endParaRPr lang="en-US" dirty="0" smtClean="0"/>
          </a:p>
          <a:p>
            <a:pPr>
              <a:buFont typeface="Wingdings" pitchFamily="2" charset="2"/>
              <a:buChar char="§"/>
            </a:pPr>
            <a:r>
              <a:rPr lang="en-US" b="1" dirty="0" smtClean="0"/>
              <a:t> Income</a:t>
            </a:r>
            <a:r>
              <a:rPr lang="en-US" dirty="0" smtClean="0"/>
              <a:t>: The brand caters to a broad range of income levels, offering affordable snacks for budget-conscious consumers and premium options for those seeking luxury treats.</a:t>
            </a:r>
          </a:p>
        </p:txBody>
      </p:sp>
    </p:spTree>
  </p:cSld>
  <p:clrMapOvr>
    <a:masterClrMapping/>
  </p:clrMapOvr>
  <p:transition advTm="26028"/>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0" y="413657"/>
            <a:ext cx="8599714" cy="4401205"/>
          </a:xfrm>
          <a:prstGeom prst="rect">
            <a:avLst/>
          </a:prstGeom>
          <a:noFill/>
        </p:spPr>
        <p:txBody>
          <a:bodyPr wrap="square" rtlCol="0">
            <a:spAutoFit/>
          </a:bodyPr>
          <a:lstStyle/>
          <a:p>
            <a:r>
              <a:rPr lang="en-US" b="1" dirty="0" smtClean="0">
                <a:solidFill>
                  <a:schemeClr val="tx1"/>
                </a:solidFill>
              </a:rPr>
              <a:t>Psychographics:</a:t>
            </a:r>
          </a:p>
          <a:p>
            <a:endParaRPr lang="en-US" dirty="0" smtClean="0"/>
          </a:p>
          <a:p>
            <a:pPr>
              <a:buFont typeface="Wingdings" pitchFamily="2" charset="2"/>
              <a:buChar char="Ø"/>
            </a:pPr>
            <a:r>
              <a:rPr lang="en-US" dirty="0" smtClean="0"/>
              <a:t> </a:t>
            </a:r>
            <a:r>
              <a:rPr lang="en-US" b="1" dirty="0" smtClean="0">
                <a:solidFill>
                  <a:schemeClr val="tx1"/>
                </a:solidFill>
              </a:rPr>
              <a:t>Indian Cuisine Enthusiasts</a:t>
            </a:r>
            <a:r>
              <a:rPr lang="en-US" dirty="0" smtClean="0">
                <a:solidFill>
                  <a:schemeClr val="tx1"/>
                </a:solidFill>
              </a:rPr>
              <a:t>: Haldiram's appeals to individuals who appreciate and cherish the authentic flavors of Indian cuisine and are keen to explore traditional delicacies.</a:t>
            </a:r>
          </a:p>
          <a:p>
            <a:pPr>
              <a:buNone/>
            </a:pPr>
            <a:endParaRPr lang="en-US" dirty="0" smtClean="0">
              <a:solidFill>
                <a:schemeClr val="tx1"/>
              </a:solidFill>
            </a:endParaRPr>
          </a:p>
          <a:p>
            <a:pPr>
              <a:buFont typeface="Wingdings" pitchFamily="2" charset="2"/>
              <a:buChar char="Ø"/>
            </a:pPr>
            <a:r>
              <a:rPr lang="en-US" b="1" dirty="0" smtClean="0">
                <a:solidFill>
                  <a:schemeClr val="tx1"/>
                </a:solidFill>
              </a:rPr>
              <a:t> Health-Conscious Consumers</a:t>
            </a:r>
            <a:r>
              <a:rPr lang="en-US" dirty="0" smtClean="0">
                <a:solidFill>
                  <a:schemeClr val="tx1"/>
                </a:solidFill>
              </a:rPr>
              <a:t>: With an increasing focus on healthier snacking options, Haldiram's has adapted its product range to include low-fat and gluten-free alternatives, appealing to health-conscious consumers.</a:t>
            </a:r>
          </a:p>
          <a:p>
            <a:pPr>
              <a:buNone/>
            </a:pPr>
            <a:endParaRPr lang="en-US" dirty="0" smtClean="0">
              <a:solidFill>
                <a:schemeClr val="tx1"/>
              </a:solidFill>
            </a:endParaRPr>
          </a:p>
          <a:p>
            <a:pPr>
              <a:buFont typeface="Wingdings" pitchFamily="2" charset="2"/>
              <a:buChar char="Ø"/>
            </a:pPr>
            <a:r>
              <a:rPr lang="en-US" b="1" dirty="0" smtClean="0">
                <a:solidFill>
                  <a:schemeClr val="tx1"/>
                </a:solidFill>
              </a:rPr>
              <a:t> Celebration and Festivity Lovers</a:t>
            </a:r>
            <a:r>
              <a:rPr lang="en-US" dirty="0" smtClean="0">
                <a:solidFill>
                  <a:schemeClr val="tx1"/>
                </a:solidFill>
              </a:rPr>
              <a:t>: Haldiram's products are popular choices during festivals, celebrations, and special occasions, attracting individuals looking to add a touch of tradition and joy to their gatherings</a:t>
            </a:r>
          </a:p>
          <a:p>
            <a:endParaRPr lang="en-US" dirty="0" smtClean="0">
              <a:solidFill>
                <a:schemeClr val="tx1"/>
              </a:solidFill>
            </a:endParaRPr>
          </a:p>
          <a:p>
            <a:pPr>
              <a:buNone/>
            </a:pPr>
            <a:r>
              <a:rPr lang="en-US" b="1" dirty="0" smtClean="0">
                <a:solidFill>
                  <a:schemeClr val="tx1"/>
                </a:solidFill>
              </a:rPr>
              <a:t>Behaviors:</a:t>
            </a:r>
          </a:p>
          <a:p>
            <a:pPr>
              <a:buFont typeface="Wingdings" pitchFamily="2" charset="2"/>
              <a:buChar char="Ø"/>
            </a:pPr>
            <a:endParaRPr lang="en-US" b="1" dirty="0" smtClean="0">
              <a:solidFill>
                <a:schemeClr val="tx1"/>
              </a:solidFill>
            </a:endParaRPr>
          </a:p>
          <a:p>
            <a:pPr>
              <a:buFont typeface="Wingdings" pitchFamily="2" charset="2"/>
              <a:buChar char="Ø"/>
            </a:pPr>
            <a:r>
              <a:rPr lang="en-US" b="1" dirty="0" smtClean="0">
                <a:solidFill>
                  <a:schemeClr val="tx1"/>
                </a:solidFill>
              </a:rPr>
              <a:t> Repeat Buyers</a:t>
            </a:r>
            <a:r>
              <a:rPr lang="en-US" dirty="0" smtClean="0">
                <a:solidFill>
                  <a:schemeClr val="tx1"/>
                </a:solidFill>
              </a:rPr>
              <a:t>: Haldiram's has a loyal customer base, with people often coming back for their favorite snacks and sweets.</a:t>
            </a:r>
            <a:endParaRPr lang="en-US" b="1" dirty="0" smtClean="0">
              <a:solidFill>
                <a:schemeClr val="tx1"/>
              </a:solidFill>
            </a:endParaRPr>
          </a:p>
          <a:p>
            <a:pPr>
              <a:buFont typeface="Wingdings" pitchFamily="2" charset="2"/>
              <a:buChar char="Ø"/>
            </a:pPr>
            <a:endParaRPr lang="en-US" b="1" dirty="0" smtClean="0">
              <a:solidFill>
                <a:schemeClr val="tx1"/>
              </a:solidFill>
            </a:endParaRPr>
          </a:p>
          <a:p>
            <a:pPr>
              <a:buFont typeface="Wingdings" pitchFamily="2" charset="2"/>
              <a:buChar char="Ø"/>
            </a:pPr>
            <a:r>
              <a:rPr lang="en-US" b="1" dirty="0" smtClean="0">
                <a:solidFill>
                  <a:schemeClr val="tx1"/>
                </a:solidFill>
              </a:rPr>
              <a:t> </a:t>
            </a:r>
            <a:r>
              <a:rPr lang="en-US" b="1" dirty="0" smtClean="0"/>
              <a:t> Occasional Indulgers</a:t>
            </a:r>
            <a:r>
              <a:rPr lang="en-US" dirty="0" smtClean="0"/>
              <a:t>: While some customers buy Haldiram's products regularly, others indulge occasionally, making purchases during festivals, family gatherings, or as gifts.</a:t>
            </a:r>
          </a:p>
        </p:txBody>
      </p:sp>
    </p:spTree>
  </p:cSld>
  <p:clrMapOvr>
    <a:masterClrMapping/>
  </p:clrMapOvr>
  <p:transition advTm="2314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143" y="399143"/>
            <a:ext cx="8802914" cy="7848302"/>
          </a:xfrm>
          <a:prstGeom prst="rect">
            <a:avLst/>
          </a:prstGeom>
          <a:noFill/>
        </p:spPr>
        <p:txBody>
          <a:bodyPr wrap="square" rtlCol="0">
            <a:spAutoFit/>
          </a:bodyPr>
          <a:lstStyle/>
          <a:p>
            <a:pPr>
              <a:buFont typeface="Wingdings" pitchFamily="2" charset="2"/>
              <a:buChar char="Ø"/>
            </a:pPr>
            <a:r>
              <a:rPr lang="en-US" dirty="0" smtClean="0"/>
              <a:t> </a:t>
            </a:r>
            <a:r>
              <a:rPr lang="en-US" b="1" dirty="0" smtClean="0"/>
              <a:t>Online Shoppers</a:t>
            </a:r>
            <a:r>
              <a:rPr lang="en-US" sz="1200" dirty="0" smtClean="0"/>
              <a:t>: </a:t>
            </a:r>
            <a:r>
              <a:rPr lang="en-US" dirty="0" smtClean="0"/>
              <a:t>With the rise of e-commerce, Haldiram's targets customers who prefer the convenience of online shopping to purchase their products.</a:t>
            </a:r>
          </a:p>
          <a:p>
            <a:r>
              <a:rPr lang="en-US" dirty="0" smtClean="0"/>
              <a:t>   </a:t>
            </a:r>
          </a:p>
          <a:p>
            <a:r>
              <a:rPr lang="en-US" b="1" dirty="0" smtClean="0">
                <a:solidFill>
                  <a:schemeClr val="tx1"/>
                </a:solidFill>
              </a:rPr>
              <a:t>Interests:</a:t>
            </a:r>
          </a:p>
          <a:p>
            <a:endParaRPr lang="en-US" b="1" dirty="0" smtClean="0"/>
          </a:p>
          <a:p>
            <a:pPr>
              <a:buFont typeface="Wingdings" pitchFamily="2" charset="2"/>
              <a:buChar char="Ø"/>
            </a:pPr>
            <a:r>
              <a:rPr lang="en-US" b="1" dirty="0" smtClean="0"/>
              <a:t> </a:t>
            </a:r>
            <a:r>
              <a:rPr lang="en-US" sz="1200" b="1" dirty="0" smtClean="0"/>
              <a:t> </a:t>
            </a:r>
            <a:r>
              <a:rPr lang="en-US" b="1" dirty="0" smtClean="0"/>
              <a:t>Indian Culture and Heritage</a:t>
            </a:r>
            <a:r>
              <a:rPr lang="en-US" sz="1200" dirty="0" smtClean="0"/>
              <a:t>: </a:t>
            </a:r>
            <a:r>
              <a:rPr lang="en-US" dirty="0" smtClean="0"/>
              <a:t>Those interested in exploring Indian culture and heritage through its culinary offerings are likely to be drawn to Haldiram's.</a:t>
            </a:r>
          </a:p>
          <a:p>
            <a:pPr>
              <a:buFont typeface="Wingdings" pitchFamily="2" charset="2"/>
              <a:buChar char="Ø"/>
            </a:pPr>
            <a:endParaRPr lang="en-US" dirty="0" smtClean="0"/>
          </a:p>
          <a:p>
            <a:pPr>
              <a:buFont typeface="Wingdings" pitchFamily="2" charset="2"/>
              <a:buChar char="Ø"/>
            </a:pPr>
            <a:r>
              <a:rPr lang="en-US" dirty="0" smtClean="0"/>
              <a:t>  </a:t>
            </a:r>
            <a:r>
              <a:rPr lang="en-US" b="1" dirty="0" smtClean="0"/>
              <a:t>Foodies and Snack Enthusiasts</a:t>
            </a:r>
            <a:r>
              <a:rPr lang="en-US" dirty="0" smtClean="0"/>
              <a:t>: Haldiram's appeals to food enthusiasts, especially those with a penchant for snacks, sweets, and traditional Indian delicacies.</a:t>
            </a:r>
          </a:p>
          <a:p>
            <a:pPr>
              <a:buFont typeface="Wingdings" pitchFamily="2" charset="2"/>
              <a:buChar char="Ø"/>
            </a:pPr>
            <a:endParaRPr lang="en-US" dirty="0" smtClean="0"/>
          </a:p>
          <a:p>
            <a:pPr>
              <a:buFont typeface="Wingdings" pitchFamily="2" charset="2"/>
              <a:buChar char="Ø"/>
            </a:pPr>
            <a:r>
              <a:rPr lang="en-US" dirty="0" smtClean="0"/>
              <a:t> Overall, Haldiram's target audience encompasses a wide spectrum of individuals, united by their appreciation for the rich flavors of Indian cuisine. The brand caters to various age groups, income levels, and interests, making it a versatile choice for consumers looking to experience the essence of Indian culinary delights.</a:t>
            </a:r>
            <a:endParaRPr lang="en-US" b="1" dirty="0" smtClean="0"/>
          </a:p>
          <a:p>
            <a:pPr>
              <a:buFont typeface="Wingdings" pitchFamily="2" charset="2"/>
              <a:buChar char="Ø"/>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UIHDEDU</a:t>
            </a:r>
            <a:endParaRPr lang="en-US" dirty="0"/>
          </a:p>
        </p:txBody>
      </p:sp>
    </p:spTree>
  </p:cSld>
  <p:clrMapOvr>
    <a:masterClrMapping/>
  </p:clrMapOvr>
  <p:transition advTm="7508"/>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2883</Words>
  <PresentationFormat>On-screen Show (16:9)</PresentationFormat>
  <Paragraphs>355</Paragraphs>
  <Slides>51</Slides>
  <Notes>12</Notes>
  <HiddenSlides>0</HiddenSlides>
  <MMClips>1</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Simple Light</vt:lpstr>
      <vt:lpstr>Slide 1</vt:lpstr>
      <vt:lpstr>Slide 2</vt:lpstr>
      <vt:lpstr>USP : The USP of Haldiram’s  is providing  wide range of hygienic, tasty and authentic Indian savories and sweets.  </vt:lpstr>
      <vt:lpstr>Slide 4</vt:lpstr>
      <vt:lpstr>Slide 5</vt:lpstr>
      <vt:lpstr>Slide 6</vt:lpstr>
      <vt:lpstr>Slide 7</vt:lpstr>
      <vt:lpstr>Slide 8</vt:lpstr>
      <vt:lpstr>Slide 9</vt:lpstr>
      <vt:lpstr>Part 2: SEO AUDIT    </vt:lpstr>
      <vt:lpstr>Slide 11</vt:lpstr>
      <vt:lpstr>  </vt:lpstr>
      <vt:lpstr>Slide 13</vt:lpstr>
      <vt:lpstr>  </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On page Optimization: Meta Tag optimization &amp; content optimization.  </vt:lpstr>
      <vt:lpstr>Slide 33</vt:lpstr>
      <vt:lpstr>Slide 34</vt:lpstr>
      <vt:lpstr>Slide 35</vt:lpstr>
      <vt:lpstr>Slide 36</vt:lpstr>
      <vt:lpstr>Slide 37</vt:lpstr>
      <vt:lpstr>Slide 38</vt:lpstr>
      <vt:lpstr>Slide 39</vt:lpstr>
      <vt:lpstr> BLOG ARTICLE ON HALDIRAM’S</vt:lpstr>
      <vt:lpstr>Slide 41</vt:lpstr>
      <vt:lpstr>Slide 42</vt:lpstr>
      <vt:lpstr>Slide 43</vt:lpstr>
      <vt:lpstr>POSTER:</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Lavanya Pithani</cp:lastModifiedBy>
  <cp:revision>114</cp:revision>
  <dcterms:modified xsi:type="dcterms:W3CDTF">2023-07-31T07:35:22Z</dcterms:modified>
</cp:coreProperties>
</file>