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88" r:id="rId3"/>
    <p:sldId id="389" r:id="rId4"/>
    <p:sldId id="390" r:id="rId5"/>
    <p:sldId id="391" r:id="rId6"/>
    <p:sldId id="393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236"/>
    <a:srgbClr val="976B3B"/>
    <a:srgbClr val="AB7942"/>
    <a:srgbClr val="BDBE03"/>
    <a:srgbClr val="D3D303"/>
    <a:srgbClr val="E7E702"/>
    <a:srgbClr val="FFFF00"/>
    <a:srgbClr val="FAFFDD"/>
    <a:srgbClr val="F7FFC9"/>
    <a:srgbClr val="E7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3B63-F1C4-3047-B933-B33E1D0E0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FCC74-E8F7-B041-B6F9-F3F2703F6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D680-C517-E742-87D0-A24FF617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9AA8A-092F-D94E-A179-F890826D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D0AF-5CA8-EF46-B068-7828134B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D4F1-A8AC-3443-B692-2F4684AA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0987-9B7D-F246-82C9-3EDE5D16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A4B2-5C47-F240-9EA6-B4508128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281F-B34C-B44B-8D03-0617931A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A6A0-4BDF-4044-80A0-1D493685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83BF0-82FD-374C-B504-2883832AD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405CB-A30B-3E47-A4CF-CB2E265F8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DB3D-F565-5C4D-A4A6-50621C74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F51F-91FC-DA4E-A30B-3C086BA0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A0CC-F47E-D443-9F01-D2AEE2BC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6059-BB50-D648-82F3-11B30D9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2EE-CF01-C84F-A864-C190CA9F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7109-9388-D548-82CA-0DD3ECFC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32A6-AA48-984E-B336-8F3F4D0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EE84-0AFF-F641-827A-4C7511F3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6DD3-9427-FD44-93E5-98FF566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C1BC-9A6B-BE4D-8489-837AA0EA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FAC3-9599-1342-91AF-1E9E62C5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C220-CEE7-B74F-95BC-D0F5968C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2C88-51FC-BB49-8017-C7CC1AF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F428-E765-8D44-B3C4-A4235A8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EEB0-2F82-CA4B-87A9-719F77CD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F38AB-E97A-624D-BF60-8C5B94A4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F8D1-73AF-6646-BDAA-42ABEB9C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657D-B8F2-5745-BF42-1B626CFC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13A1-3EDB-1E44-A2CC-A4F1A36F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01C-6535-F544-9666-8B7AC050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54A7-9AC3-584B-83D0-B1D6D67D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5FC65-34CB-FE4A-B775-A88C0E73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736D-73A6-D54A-A927-3AF24BE44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DCAE4-7EC2-2945-ADA3-F942C92AF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3DF92-12C6-B545-8186-A1F6BC6A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09E04-2649-A24F-BC5C-2E9AEAB6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F8B0-4441-F94B-8908-7A8C332C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4F17-7AD6-0E4F-AA6A-79E59F4F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5CA8D-7DE5-DE47-A8D6-2DA6754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941F-8B33-7740-8332-244F8B1C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CF49-8272-C14C-82EB-7CDDB877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E696F-4436-5B49-9169-2B752E32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5787-7656-EB47-AC22-84805381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503B-B6C5-8749-9D9D-022EBE0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259-73A2-9242-A2B6-BE8B07E8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2E5E-3234-4C4A-94B8-DEF28DFD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0F541-2BE5-1246-8C14-EA7B8D9D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1099-AC98-F540-A3D4-C4575346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098B-9EF7-A544-AD6F-7FDFCDEF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8F79-EC89-B24D-8285-CAE6107F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851E-8AAA-8F46-8AB5-562507C5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2AD1A-5E72-A847-BD9B-CC5489B27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A9F01-E364-264F-B386-7AD46467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23F62-0DA1-6740-A83B-EE1A4C73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123F3-E04B-6B4D-A965-8EEEF4CC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0F1A1-D070-AA4F-B982-B4616D83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065E7-BAEA-474D-B1BB-00C920DF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37E7-03BC-7240-88D0-D52AA318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D177-F5A6-9B4F-9459-F90EBA398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F5D5-376B-734A-B222-9941360CA20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DE34-BDE6-BD48-80E8-9C98144A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3A8C-7AED-4042-A741-9B51953CC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cpe.687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9BFA-0B44-4B17-BD54-D1B1F195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343" y="1200000"/>
            <a:ext cx="8085826" cy="1698475"/>
          </a:xfrm>
        </p:spPr>
        <p:txBody>
          <a:bodyPr>
            <a:noAutofit/>
          </a:bodyPr>
          <a:lstStyle/>
          <a:p>
            <a:r>
              <a:rPr lang="en-US" sz="4800" dirty="0"/>
              <a:t>PITHIA-NRF</a:t>
            </a:r>
            <a:br>
              <a:rPr lang="en-US" sz="4800" dirty="0"/>
            </a:br>
            <a:r>
              <a:rPr lang="en-US" sz="4800" dirty="0"/>
              <a:t>STIM model Rest API</a:t>
            </a:r>
            <a:endParaRPr lang="el-G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E7344-6932-4744-880D-73C73035B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8601"/>
            <a:ext cx="9144000" cy="993403"/>
          </a:xfrm>
        </p:spPr>
        <p:txBody>
          <a:bodyPr/>
          <a:lstStyle/>
          <a:p>
            <a:r>
              <a:rPr lang="en-US" dirty="0"/>
              <a:t>Dimitris </a:t>
            </a:r>
            <a:r>
              <a:rPr lang="en-US" dirty="0" err="1"/>
              <a:t>Kagialis</a:t>
            </a:r>
            <a:r>
              <a:rPr lang="en-US" dirty="0"/>
              <a:t> – University of Westminster</a:t>
            </a:r>
          </a:p>
          <a:p>
            <a:r>
              <a:rPr lang="en-US" dirty="0"/>
              <a:t>13.06.2022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" y="12070"/>
            <a:ext cx="1757714" cy="1270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270" y="12072"/>
            <a:ext cx="2128838" cy="12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STIM Scientific Purpose 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grpSp>
        <p:nvGrpSpPr>
          <p:cNvPr id="5" name="Ομάδα 45">
            <a:extLst>
              <a:ext uri="{FF2B5EF4-FFF2-40B4-BE49-F238E27FC236}">
                <a16:creationId xmlns:a16="http://schemas.microsoft.com/office/drawing/2014/main" id="{C1981145-7CA3-94CC-25D2-66784F47614D}"/>
              </a:ext>
            </a:extLst>
          </p:cNvPr>
          <p:cNvGrpSpPr/>
          <p:nvPr/>
        </p:nvGrpSpPr>
        <p:grpSpPr>
          <a:xfrm>
            <a:off x="6543176" y="5058080"/>
            <a:ext cx="897775" cy="1087609"/>
            <a:chOff x="8766029" y="1331395"/>
            <a:chExt cx="897775" cy="1087609"/>
          </a:xfrm>
        </p:grpSpPr>
        <p:sp>
          <p:nvSpPr>
            <p:cNvPr id="6" name="Στρογγυλεμένο ορθογώνιο 38">
              <a:extLst>
                <a:ext uri="{FF2B5EF4-FFF2-40B4-BE49-F238E27FC236}">
                  <a16:creationId xmlns:a16="http://schemas.microsoft.com/office/drawing/2014/main" id="{54D14D3E-F327-9D9B-807E-75996BF6BDBC}"/>
                </a:ext>
              </a:extLst>
            </p:cNvPr>
            <p:cNvSpPr/>
            <p:nvPr/>
          </p:nvSpPr>
          <p:spPr>
            <a:xfrm>
              <a:off x="8766029" y="1331395"/>
              <a:ext cx="897775" cy="1087609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Ορθογώνιο 39">
              <a:extLst>
                <a:ext uri="{FF2B5EF4-FFF2-40B4-BE49-F238E27FC236}">
                  <a16:creationId xmlns:a16="http://schemas.microsoft.com/office/drawing/2014/main" id="{BC7B5681-99F2-437D-4313-08BCF2F9B6D5}"/>
                </a:ext>
              </a:extLst>
            </p:cNvPr>
            <p:cNvSpPr/>
            <p:nvPr/>
          </p:nvSpPr>
          <p:spPr>
            <a:xfrm>
              <a:off x="8915660" y="1422835"/>
              <a:ext cx="573578" cy="357447"/>
            </a:xfrm>
            <a:prstGeom prst="rect">
              <a:avLst/>
            </a:prstGeom>
            <a:solidFill>
              <a:schemeClr val="accent3">
                <a:alpha val="3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2h</a:t>
              </a:r>
              <a:endParaRPr lang="el-GR" dirty="0"/>
            </a:p>
          </p:txBody>
        </p:sp>
        <p:sp>
          <p:nvSpPr>
            <p:cNvPr id="8" name="Ορθογώνιο 40">
              <a:extLst>
                <a:ext uri="{FF2B5EF4-FFF2-40B4-BE49-F238E27FC236}">
                  <a16:creationId xmlns:a16="http://schemas.microsoft.com/office/drawing/2014/main" id="{8B221540-419A-427E-E5F8-530A4978CDDE}"/>
                </a:ext>
              </a:extLst>
            </p:cNvPr>
            <p:cNvSpPr/>
            <p:nvPr/>
          </p:nvSpPr>
          <p:spPr>
            <a:xfrm>
              <a:off x="8915660" y="1924369"/>
              <a:ext cx="573578" cy="357447"/>
            </a:xfrm>
            <a:prstGeom prst="rect">
              <a:avLst/>
            </a:prstGeom>
            <a:solidFill>
              <a:schemeClr val="accent3">
                <a:alpha val="3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1d</a:t>
              </a:r>
              <a:endParaRPr lang="el-GR" dirty="0"/>
            </a:p>
          </p:txBody>
        </p:sp>
      </p:grpSp>
      <p:grpSp>
        <p:nvGrpSpPr>
          <p:cNvPr id="9" name="Ομάδα 32">
            <a:extLst>
              <a:ext uri="{FF2B5EF4-FFF2-40B4-BE49-F238E27FC236}">
                <a16:creationId xmlns:a16="http://schemas.microsoft.com/office/drawing/2014/main" id="{DABC7980-408E-11DD-1131-A33F462F14A4}"/>
              </a:ext>
            </a:extLst>
          </p:cNvPr>
          <p:cNvGrpSpPr/>
          <p:nvPr/>
        </p:nvGrpSpPr>
        <p:grpSpPr>
          <a:xfrm>
            <a:off x="6543176" y="1281333"/>
            <a:ext cx="897775" cy="3034144"/>
            <a:chOff x="7184958" y="626228"/>
            <a:chExt cx="897775" cy="3034144"/>
          </a:xfrm>
        </p:grpSpPr>
        <p:sp>
          <p:nvSpPr>
            <p:cNvPr id="10" name="Στρογγυλεμένο ορθογώνιο 25">
              <a:extLst>
                <a:ext uri="{FF2B5EF4-FFF2-40B4-BE49-F238E27FC236}">
                  <a16:creationId xmlns:a16="http://schemas.microsoft.com/office/drawing/2014/main" id="{4460E427-CFA1-267C-0ADF-282A8A4922B6}"/>
                </a:ext>
              </a:extLst>
            </p:cNvPr>
            <p:cNvSpPr/>
            <p:nvPr/>
          </p:nvSpPr>
          <p:spPr>
            <a:xfrm>
              <a:off x="7184958" y="626228"/>
              <a:ext cx="897775" cy="3034144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1" name="Ορθογώνιο 26">
              <a:extLst>
                <a:ext uri="{FF2B5EF4-FFF2-40B4-BE49-F238E27FC236}">
                  <a16:creationId xmlns:a16="http://schemas.microsoft.com/office/drawing/2014/main" id="{D92223C3-AC4D-135A-7EB5-78A6B14CE0A9}"/>
                </a:ext>
              </a:extLst>
            </p:cNvPr>
            <p:cNvSpPr/>
            <p:nvPr/>
          </p:nvSpPr>
          <p:spPr>
            <a:xfrm>
              <a:off x="7334589" y="717668"/>
              <a:ext cx="573578" cy="357447"/>
            </a:xfrm>
            <a:prstGeom prst="rect">
              <a:avLst/>
            </a:prstGeom>
            <a:solidFill>
              <a:schemeClr val="accent3">
                <a:alpha val="3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5m</a:t>
              </a:r>
              <a:endParaRPr lang="el-GR" dirty="0"/>
            </a:p>
          </p:txBody>
        </p:sp>
        <p:sp>
          <p:nvSpPr>
            <p:cNvPr id="12" name="Ορθογώνιο 27">
              <a:extLst>
                <a:ext uri="{FF2B5EF4-FFF2-40B4-BE49-F238E27FC236}">
                  <a16:creationId xmlns:a16="http://schemas.microsoft.com/office/drawing/2014/main" id="{4C20A2D5-5CA6-4744-7F2B-4BC8DB3A2336}"/>
                </a:ext>
              </a:extLst>
            </p:cNvPr>
            <p:cNvSpPr/>
            <p:nvPr/>
          </p:nvSpPr>
          <p:spPr>
            <a:xfrm>
              <a:off x="7334589" y="1219202"/>
              <a:ext cx="573578" cy="357447"/>
            </a:xfrm>
            <a:prstGeom prst="rect">
              <a:avLst/>
            </a:prstGeom>
            <a:solidFill>
              <a:schemeClr val="accent3">
                <a:alpha val="3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2h</a:t>
              </a:r>
              <a:endParaRPr lang="el-GR" dirty="0"/>
            </a:p>
          </p:txBody>
        </p:sp>
        <p:sp>
          <p:nvSpPr>
            <p:cNvPr id="13" name="Ορθογώνιο 28">
              <a:extLst>
                <a:ext uri="{FF2B5EF4-FFF2-40B4-BE49-F238E27FC236}">
                  <a16:creationId xmlns:a16="http://schemas.microsoft.com/office/drawing/2014/main" id="{01D43A20-601A-5FE0-AA35-9D61AD695479}"/>
                </a:ext>
              </a:extLst>
            </p:cNvPr>
            <p:cNvSpPr/>
            <p:nvPr/>
          </p:nvSpPr>
          <p:spPr>
            <a:xfrm>
              <a:off x="7334589" y="1720736"/>
              <a:ext cx="573578" cy="357447"/>
            </a:xfrm>
            <a:prstGeom prst="rect">
              <a:avLst/>
            </a:prstGeom>
            <a:solidFill>
              <a:schemeClr val="accent3">
                <a:alpha val="3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6h</a:t>
              </a:r>
              <a:endParaRPr lang="el-GR" dirty="0"/>
            </a:p>
          </p:txBody>
        </p:sp>
        <p:sp>
          <p:nvSpPr>
            <p:cNvPr id="14" name="Ορθογώνιο 29">
              <a:extLst>
                <a:ext uri="{FF2B5EF4-FFF2-40B4-BE49-F238E27FC236}">
                  <a16:creationId xmlns:a16="http://schemas.microsoft.com/office/drawing/2014/main" id="{313C30D3-D30C-53CB-E70E-A18E4FFF9B6E}"/>
                </a:ext>
              </a:extLst>
            </p:cNvPr>
            <p:cNvSpPr/>
            <p:nvPr/>
          </p:nvSpPr>
          <p:spPr>
            <a:xfrm>
              <a:off x="7334589" y="2213957"/>
              <a:ext cx="573578" cy="357447"/>
            </a:xfrm>
            <a:prstGeom prst="rect">
              <a:avLst/>
            </a:prstGeom>
            <a:solidFill>
              <a:schemeClr val="accent3">
                <a:alpha val="3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1d</a:t>
              </a:r>
              <a:endParaRPr lang="el-GR" dirty="0"/>
            </a:p>
          </p:txBody>
        </p:sp>
        <p:sp>
          <p:nvSpPr>
            <p:cNvPr id="15" name="Ορθογώνιο 30">
              <a:extLst>
                <a:ext uri="{FF2B5EF4-FFF2-40B4-BE49-F238E27FC236}">
                  <a16:creationId xmlns:a16="http://schemas.microsoft.com/office/drawing/2014/main" id="{36FF40E2-07C9-4B4B-CE76-CFAEC731E3D4}"/>
                </a:ext>
              </a:extLst>
            </p:cNvPr>
            <p:cNvSpPr/>
            <p:nvPr/>
          </p:nvSpPr>
          <p:spPr>
            <a:xfrm>
              <a:off x="7334589" y="2707178"/>
              <a:ext cx="573578" cy="357447"/>
            </a:xfrm>
            <a:prstGeom prst="rect">
              <a:avLst/>
            </a:prstGeom>
            <a:solidFill>
              <a:schemeClr val="accent3">
                <a:alpha val="3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3d</a:t>
              </a:r>
              <a:endParaRPr lang="el-GR" dirty="0"/>
            </a:p>
          </p:txBody>
        </p:sp>
        <p:sp>
          <p:nvSpPr>
            <p:cNvPr id="16" name="Ορθογώνιο 31">
              <a:extLst>
                <a:ext uri="{FF2B5EF4-FFF2-40B4-BE49-F238E27FC236}">
                  <a16:creationId xmlns:a16="http://schemas.microsoft.com/office/drawing/2014/main" id="{186A813C-50CA-3F5C-A5CE-7C23DEE3BDB1}"/>
                </a:ext>
              </a:extLst>
            </p:cNvPr>
            <p:cNvSpPr/>
            <p:nvPr/>
          </p:nvSpPr>
          <p:spPr>
            <a:xfrm>
              <a:off x="7337360" y="3133899"/>
              <a:ext cx="573578" cy="357447"/>
            </a:xfrm>
            <a:prstGeom prst="rect">
              <a:avLst/>
            </a:prstGeom>
            <a:solidFill>
              <a:schemeClr val="accent3">
                <a:alpha val="3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7d</a:t>
              </a:r>
              <a:endParaRPr lang="el-GR" dirty="0"/>
            </a:p>
          </p:txBody>
        </p:sp>
      </p:grpSp>
      <p:sp>
        <p:nvSpPr>
          <p:cNvPr id="17" name="Στρογγυλεμένο ορθογώνιο 8">
            <a:extLst>
              <a:ext uri="{FF2B5EF4-FFF2-40B4-BE49-F238E27FC236}">
                <a16:creationId xmlns:a16="http://schemas.microsoft.com/office/drawing/2014/main" id="{F9107D1D-AC96-9EDB-0B44-B243BBCA7011}"/>
              </a:ext>
            </a:extLst>
          </p:cNvPr>
          <p:cNvSpPr/>
          <p:nvPr/>
        </p:nvSpPr>
        <p:spPr>
          <a:xfrm>
            <a:off x="6293794" y="1137246"/>
            <a:ext cx="897775" cy="303414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3">
            <a:extLst>
              <a:ext uri="{FF2B5EF4-FFF2-40B4-BE49-F238E27FC236}">
                <a16:creationId xmlns:a16="http://schemas.microsoft.com/office/drawing/2014/main" id="{E44249E2-9639-3350-D90A-7BD7F2308A8C}"/>
              </a:ext>
            </a:extLst>
          </p:cNvPr>
          <p:cNvSpPr/>
          <p:nvPr/>
        </p:nvSpPr>
        <p:spPr>
          <a:xfrm>
            <a:off x="6443425" y="1228686"/>
            <a:ext cx="573578" cy="357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5m</a:t>
            </a:r>
            <a:endParaRPr lang="el-GR" dirty="0"/>
          </a:p>
        </p:txBody>
      </p:sp>
      <p:sp>
        <p:nvSpPr>
          <p:cNvPr id="19" name="Ορθογώνιο 4">
            <a:extLst>
              <a:ext uri="{FF2B5EF4-FFF2-40B4-BE49-F238E27FC236}">
                <a16:creationId xmlns:a16="http://schemas.microsoft.com/office/drawing/2014/main" id="{92B124EB-DCA2-6F26-55EA-5588516D0AB3}"/>
              </a:ext>
            </a:extLst>
          </p:cNvPr>
          <p:cNvSpPr/>
          <p:nvPr/>
        </p:nvSpPr>
        <p:spPr>
          <a:xfrm>
            <a:off x="6443425" y="1730220"/>
            <a:ext cx="573578" cy="357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2h</a:t>
            </a:r>
            <a:endParaRPr lang="el-GR" dirty="0"/>
          </a:p>
        </p:txBody>
      </p:sp>
      <p:sp>
        <p:nvSpPr>
          <p:cNvPr id="20" name="Ορθογώνιο 5">
            <a:extLst>
              <a:ext uri="{FF2B5EF4-FFF2-40B4-BE49-F238E27FC236}">
                <a16:creationId xmlns:a16="http://schemas.microsoft.com/office/drawing/2014/main" id="{98724560-5277-198C-EFDF-B70C5C9CB21E}"/>
              </a:ext>
            </a:extLst>
          </p:cNvPr>
          <p:cNvSpPr/>
          <p:nvPr/>
        </p:nvSpPr>
        <p:spPr>
          <a:xfrm>
            <a:off x="6443425" y="2231754"/>
            <a:ext cx="573578" cy="357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6h</a:t>
            </a:r>
            <a:endParaRPr lang="el-GR" dirty="0"/>
          </a:p>
        </p:txBody>
      </p:sp>
      <p:sp>
        <p:nvSpPr>
          <p:cNvPr id="21" name="Ορθογώνιο 6">
            <a:extLst>
              <a:ext uri="{FF2B5EF4-FFF2-40B4-BE49-F238E27FC236}">
                <a16:creationId xmlns:a16="http://schemas.microsoft.com/office/drawing/2014/main" id="{2A7E8F46-9C9F-46C8-2582-E97F198C3455}"/>
              </a:ext>
            </a:extLst>
          </p:cNvPr>
          <p:cNvSpPr/>
          <p:nvPr/>
        </p:nvSpPr>
        <p:spPr>
          <a:xfrm>
            <a:off x="6443425" y="2724975"/>
            <a:ext cx="573578" cy="357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</a:t>
            </a:r>
            <a:endParaRPr lang="el-GR" dirty="0"/>
          </a:p>
        </p:txBody>
      </p:sp>
      <p:sp>
        <p:nvSpPr>
          <p:cNvPr id="22" name="Ορθογώνιο 7">
            <a:extLst>
              <a:ext uri="{FF2B5EF4-FFF2-40B4-BE49-F238E27FC236}">
                <a16:creationId xmlns:a16="http://schemas.microsoft.com/office/drawing/2014/main" id="{7F0A2F55-DA28-7AA3-07F7-6BAF0CFF0EDA}"/>
              </a:ext>
            </a:extLst>
          </p:cNvPr>
          <p:cNvSpPr/>
          <p:nvPr/>
        </p:nvSpPr>
        <p:spPr>
          <a:xfrm>
            <a:off x="6443425" y="3218196"/>
            <a:ext cx="573578" cy="357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</a:t>
            </a:r>
            <a:endParaRPr lang="el-GR" dirty="0"/>
          </a:p>
        </p:txBody>
      </p:sp>
      <p:sp>
        <p:nvSpPr>
          <p:cNvPr id="23" name="Στρογγυλεμένο ορθογώνιο 11">
            <a:extLst>
              <a:ext uri="{FF2B5EF4-FFF2-40B4-BE49-F238E27FC236}">
                <a16:creationId xmlns:a16="http://schemas.microsoft.com/office/drawing/2014/main" id="{D805901D-BA90-0B7B-887E-20945A3F74F9}"/>
              </a:ext>
            </a:extLst>
          </p:cNvPr>
          <p:cNvSpPr/>
          <p:nvPr/>
        </p:nvSpPr>
        <p:spPr>
          <a:xfrm>
            <a:off x="6293794" y="4938931"/>
            <a:ext cx="897775" cy="110282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Ορθογώνιο 12">
            <a:extLst>
              <a:ext uri="{FF2B5EF4-FFF2-40B4-BE49-F238E27FC236}">
                <a16:creationId xmlns:a16="http://schemas.microsoft.com/office/drawing/2014/main" id="{AC14B9AF-28AC-0DA5-6185-3C655B0EAF2F}"/>
              </a:ext>
            </a:extLst>
          </p:cNvPr>
          <p:cNvSpPr/>
          <p:nvPr/>
        </p:nvSpPr>
        <p:spPr>
          <a:xfrm>
            <a:off x="6443425" y="5030370"/>
            <a:ext cx="573578" cy="357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2h</a:t>
            </a:r>
            <a:endParaRPr lang="el-GR" dirty="0"/>
          </a:p>
        </p:txBody>
      </p:sp>
      <p:sp>
        <p:nvSpPr>
          <p:cNvPr id="25" name="Ορθογώνιο 13">
            <a:extLst>
              <a:ext uri="{FF2B5EF4-FFF2-40B4-BE49-F238E27FC236}">
                <a16:creationId xmlns:a16="http://schemas.microsoft.com/office/drawing/2014/main" id="{52B11457-DB19-E570-E590-589EDBCF443D}"/>
              </a:ext>
            </a:extLst>
          </p:cNvPr>
          <p:cNvSpPr/>
          <p:nvPr/>
        </p:nvSpPr>
        <p:spPr>
          <a:xfrm>
            <a:off x="6443425" y="5531904"/>
            <a:ext cx="573578" cy="357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</a:t>
            </a:r>
            <a:endParaRPr lang="el-GR" dirty="0"/>
          </a:p>
        </p:txBody>
      </p:sp>
      <p:sp>
        <p:nvSpPr>
          <p:cNvPr id="26" name="Ορθογώνιο 17">
            <a:extLst>
              <a:ext uri="{FF2B5EF4-FFF2-40B4-BE49-F238E27FC236}">
                <a16:creationId xmlns:a16="http://schemas.microsoft.com/office/drawing/2014/main" id="{D5CE9445-7593-FB98-9377-FE02FAECFBAD}"/>
              </a:ext>
            </a:extLst>
          </p:cNvPr>
          <p:cNvSpPr/>
          <p:nvPr/>
        </p:nvSpPr>
        <p:spPr>
          <a:xfrm>
            <a:off x="6446196" y="3644917"/>
            <a:ext cx="573578" cy="357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7d</a:t>
            </a:r>
            <a:endParaRPr lang="el-GR" dirty="0"/>
          </a:p>
        </p:txBody>
      </p:sp>
      <p:sp>
        <p:nvSpPr>
          <p:cNvPr id="27" name="Κύλινδρος 19">
            <a:extLst>
              <a:ext uri="{FF2B5EF4-FFF2-40B4-BE49-F238E27FC236}">
                <a16:creationId xmlns:a16="http://schemas.microsoft.com/office/drawing/2014/main" id="{EE2BBEFB-AE73-0680-35E8-6EBD0854959A}"/>
              </a:ext>
            </a:extLst>
          </p:cNvPr>
          <p:cNvSpPr/>
          <p:nvPr/>
        </p:nvSpPr>
        <p:spPr>
          <a:xfrm>
            <a:off x="9977862" y="3575643"/>
            <a:ext cx="1213658" cy="161563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Στρογγυλεμένο ορθογώνιο 20">
            <a:extLst>
              <a:ext uri="{FF2B5EF4-FFF2-40B4-BE49-F238E27FC236}">
                <a16:creationId xmlns:a16="http://schemas.microsoft.com/office/drawing/2014/main" id="{0EED446B-1D28-41DC-70E0-9BBC874816FC}"/>
              </a:ext>
            </a:extLst>
          </p:cNvPr>
          <p:cNvSpPr/>
          <p:nvPr/>
        </p:nvSpPr>
        <p:spPr>
          <a:xfrm>
            <a:off x="8811533" y="2246995"/>
            <a:ext cx="1321723" cy="739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Ingestion Engine</a:t>
            </a:r>
            <a:endParaRPr lang="el-G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94A43A-2C70-2322-A48C-DC45CF7BB3AF}"/>
              </a:ext>
            </a:extLst>
          </p:cNvPr>
          <p:cNvSpPr txBox="1"/>
          <p:nvPr/>
        </p:nvSpPr>
        <p:spPr>
          <a:xfrm>
            <a:off x="7608900" y="1556132"/>
            <a:ext cx="128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1m res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RT JSON</a:t>
            </a:r>
            <a:endParaRPr lang="el-G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Διάγραμμα ροής: Μη αυτόματη λειτουργία 22">
            <a:extLst>
              <a:ext uri="{FF2B5EF4-FFF2-40B4-BE49-F238E27FC236}">
                <a16:creationId xmlns:a16="http://schemas.microsoft.com/office/drawing/2014/main" id="{5C142656-E41B-60B1-2FC3-C437BE9AFF80}"/>
              </a:ext>
            </a:extLst>
          </p:cNvPr>
          <p:cNvSpPr/>
          <p:nvPr/>
        </p:nvSpPr>
        <p:spPr>
          <a:xfrm>
            <a:off x="5279644" y="754860"/>
            <a:ext cx="1604356" cy="329739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DSCOVR</a:t>
            </a:r>
            <a:endParaRPr lang="el-G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F915F3-F273-0100-523E-D0D2A058B861}"/>
              </a:ext>
            </a:extLst>
          </p:cNvPr>
          <p:cNvSpPr txBox="1"/>
          <p:nvPr/>
        </p:nvSpPr>
        <p:spPr>
          <a:xfrm>
            <a:off x="5487539" y="1137246"/>
            <a:ext cx="91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MAG Source</a:t>
            </a:r>
            <a:endParaRPr lang="el-G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58F3E-372E-0301-8B6A-D40B240B91A3}"/>
              </a:ext>
            </a:extLst>
          </p:cNvPr>
          <p:cNvSpPr txBox="1"/>
          <p:nvPr/>
        </p:nvSpPr>
        <p:spPr>
          <a:xfrm>
            <a:off x="5484719" y="3773409"/>
            <a:ext cx="91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Plasma Source</a:t>
            </a:r>
            <a:endParaRPr lang="el-G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Διάγραμμα ροής: Μη αυτόματη λειτουργία 34">
            <a:extLst>
              <a:ext uri="{FF2B5EF4-FFF2-40B4-BE49-F238E27FC236}">
                <a16:creationId xmlns:a16="http://schemas.microsoft.com/office/drawing/2014/main" id="{B4FD02ED-A235-4005-8892-558093101AA8}"/>
              </a:ext>
            </a:extLst>
          </p:cNvPr>
          <p:cNvSpPr/>
          <p:nvPr/>
        </p:nvSpPr>
        <p:spPr>
          <a:xfrm>
            <a:off x="5279644" y="4462333"/>
            <a:ext cx="1604356" cy="329739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</a:t>
            </a:r>
            <a:endParaRPr lang="el-G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0B52FD-AC57-8940-411D-959B4890BBAC}"/>
              </a:ext>
            </a:extLst>
          </p:cNvPr>
          <p:cNvSpPr txBox="1"/>
          <p:nvPr/>
        </p:nvSpPr>
        <p:spPr>
          <a:xfrm>
            <a:off x="8000644" y="5368112"/>
            <a:ext cx="128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1m/1h res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Archive ASCII</a:t>
            </a:r>
            <a:endParaRPr lang="el-G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Δεξί άγκιστρο 36">
            <a:extLst>
              <a:ext uri="{FF2B5EF4-FFF2-40B4-BE49-F238E27FC236}">
                <a16:creationId xmlns:a16="http://schemas.microsoft.com/office/drawing/2014/main" id="{665EB3B2-7E34-4DBF-A066-294AF991EAFA}"/>
              </a:ext>
            </a:extLst>
          </p:cNvPr>
          <p:cNvSpPr/>
          <p:nvPr/>
        </p:nvSpPr>
        <p:spPr>
          <a:xfrm>
            <a:off x="7486079" y="4938930"/>
            <a:ext cx="157099" cy="17036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EA95A-B9DB-FC1B-8CCE-8C390273D711}"/>
              </a:ext>
            </a:extLst>
          </p:cNvPr>
          <p:cNvSpPr txBox="1"/>
          <p:nvPr/>
        </p:nvSpPr>
        <p:spPr>
          <a:xfrm>
            <a:off x="5484719" y="4816003"/>
            <a:ext cx="91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MAG Source</a:t>
            </a:r>
            <a:endParaRPr lang="el-G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F3D48-C01B-F082-1FD7-C4EE2669C33E}"/>
              </a:ext>
            </a:extLst>
          </p:cNvPr>
          <p:cNvSpPr txBox="1"/>
          <p:nvPr/>
        </p:nvSpPr>
        <p:spPr>
          <a:xfrm>
            <a:off x="5484719" y="6089594"/>
            <a:ext cx="91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Plasma Source</a:t>
            </a:r>
            <a:endParaRPr lang="el-G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Σύννεφο 48">
            <a:extLst>
              <a:ext uri="{FF2B5EF4-FFF2-40B4-BE49-F238E27FC236}">
                <a16:creationId xmlns:a16="http://schemas.microsoft.com/office/drawing/2014/main" id="{5A9CEFC3-2923-D287-E8E3-927C1B9126CE}"/>
              </a:ext>
            </a:extLst>
          </p:cNvPr>
          <p:cNvSpPr/>
          <p:nvPr/>
        </p:nvSpPr>
        <p:spPr>
          <a:xfrm>
            <a:off x="5245267" y="2332219"/>
            <a:ext cx="1116676" cy="6567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  <a:endParaRPr lang="el-GR" dirty="0"/>
          </a:p>
        </p:txBody>
      </p:sp>
      <p:sp>
        <p:nvSpPr>
          <p:cNvPr id="39" name="Σύννεφο 49">
            <a:extLst>
              <a:ext uri="{FF2B5EF4-FFF2-40B4-BE49-F238E27FC236}">
                <a16:creationId xmlns:a16="http://schemas.microsoft.com/office/drawing/2014/main" id="{2B063661-DA88-0615-C58C-E2B7F8E99A75}"/>
              </a:ext>
            </a:extLst>
          </p:cNvPr>
          <p:cNvSpPr/>
          <p:nvPr/>
        </p:nvSpPr>
        <p:spPr>
          <a:xfrm>
            <a:off x="5300511" y="5385048"/>
            <a:ext cx="1116676" cy="6567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FTP</a:t>
            </a:r>
            <a:endParaRPr lang="el-GR" dirty="0"/>
          </a:p>
        </p:txBody>
      </p:sp>
      <p:sp>
        <p:nvSpPr>
          <p:cNvPr id="40" name="Δεξί άγκιστρο 18">
            <a:extLst>
              <a:ext uri="{FF2B5EF4-FFF2-40B4-BE49-F238E27FC236}">
                <a16:creationId xmlns:a16="http://schemas.microsoft.com/office/drawing/2014/main" id="{8ACBEB5B-B8DA-1A54-36F2-795DE5D07248}"/>
              </a:ext>
            </a:extLst>
          </p:cNvPr>
          <p:cNvSpPr/>
          <p:nvPr/>
        </p:nvSpPr>
        <p:spPr>
          <a:xfrm>
            <a:off x="7485236" y="1137246"/>
            <a:ext cx="157942" cy="2959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1" name="Γωνιώδης σύνδεση 51">
            <a:extLst>
              <a:ext uri="{FF2B5EF4-FFF2-40B4-BE49-F238E27FC236}">
                <a16:creationId xmlns:a16="http://schemas.microsoft.com/office/drawing/2014/main" id="{FC970533-E3B6-10F0-421A-1495B4F9FDC7}"/>
              </a:ext>
            </a:extLst>
          </p:cNvPr>
          <p:cNvCxnSpPr>
            <a:stCxn id="35" idx="1"/>
            <a:endCxn id="28" idx="1"/>
          </p:cNvCxnSpPr>
          <p:nvPr/>
        </p:nvCxnSpPr>
        <p:spPr>
          <a:xfrm rot="10800000" flipH="1">
            <a:off x="7643177" y="2616911"/>
            <a:ext cx="1168355" cy="3173864"/>
          </a:xfrm>
          <a:prstGeom prst="bentConnector3">
            <a:avLst>
              <a:gd name="adj1" fmla="val 26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Ευθύγραμμο βέλος σύνδεσης 56">
            <a:extLst>
              <a:ext uri="{FF2B5EF4-FFF2-40B4-BE49-F238E27FC236}">
                <a16:creationId xmlns:a16="http://schemas.microsoft.com/office/drawing/2014/main" id="{2BB95AE1-9E7A-2B8A-AFEE-1F2C53186359}"/>
              </a:ext>
            </a:extLst>
          </p:cNvPr>
          <p:cNvCxnSpPr>
            <a:stCxn id="43" idx="6"/>
            <a:endCxn id="28" idx="1"/>
          </p:cNvCxnSpPr>
          <p:nvPr/>
        </p:nvCxnSpPr>
        <p:spPr>
          <a:xfrm flipV="1">
            <a:off x="7782408" y="2616911"/>
            <a:ext cx="1029125" cy="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Οβάλ 58">
            <a:extLst>
              <a:ext uri="{FF2B5EF4-FFF2-40B4-BE49-F238E27FC236}">
                <a16:creationId xmlns:a16="http://schemas.microsoft.com/office/drawing/2014/main" id="{8A7CD565-AAC1-3FE9-3DBF-73B7D07399C9}"/>
              </a:ext>
            </a:extLst>
          </p:cNvPr>
          <p:cNvSpPr/>
          <p:nvPr/>
        </p:nvSpPr>
        <p:spPr>
          <a:xfrm>
            <a:off x="7693682" y="2573689"/>
            <a:ext cx="88726" cy="907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Οβάλ 59">
            <a:extLst>
              <a:ext uri="{FF2B5EF4-FFF2-40B4-BE49-F238E27FC236}">
                <a16:creationId xmlns:a16="http://schemas.microsoft.com/office/drawing/2014/main" id="{E6CFB4FF-302A-2E3C-BD78-79D2AC7F44D4}"/>
              </a:ext>
            </a:extLst>
          </p:cNvPr>
          <p:cNvSpPr/>
          <p:nvPr/>
        </p:nvSpPr>
        <p:spPr>
          <a:xfrm>
            <a:off x="7693682" y="5749205"/>
            <a:ext cx="88726" cy="907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Στρογγυλεμένο ορθογώνιο 65">
            <a:extLst>
              <a:ext uri="{FF2B5EF4-FFF2-40B4-BE49-F238E27FC236}">
                <a16:creationId xmlns:a16="http://schemas.microsoft.com/office/drawing/2014/main" id="{1E9142CF-0649-6782-E3FA-DD85211F7764}"/>
              </a:ext>
            </a:extLst>
          </p:cNvPr>
          <p:cNvSpPr/>
          <p:nvPr/>
        </p:nvSpPr>
        <p:spPr>
          <a:xfrm>
            <a:off x="10447135" y="4732928"/>
            <a:ext cx="1015824" cy="353670"/>
          </a:xfrm>
          <a:prstGeom prst="roundRect">
            <a:avLst/>
          </a:prstGeom>
          <a:solidFill>
            <a:schemeClr val="accent2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1m data</a:t>
            </a:r>
            <a:endParaRPr lang="el-GR" dirty="0"/>
          </a:p>
        </p:txBody>
      </p:sp>
      <p:sp>
        <p:nvSpPr>
          <p:cNvPr id="46" name="Στρογγυλεμένο ορθογώνιο 66">
            <a:extLst>
              <a:ext uri="{FF2B5EF4-FFF2-40B4-BE49-F238E27FC236}">
                <a16:creationId xmlns:a16="http://schemas.microsoft.com/office/drawing/2014/main" id="{6337E23B-BB1A-8966-6ECE-F7242CA427BE}"/>
              </a:ext>
            </a:extLst>
          </p:cNvPr>
          <p:cNvSpPr/>
          <p:nvPr/>
        </p:nvSpPr>
        <p:spPr>
          <a:xfrm>
            <a:off x="10055391" y="4016272"/>
            <a:ext cx="1407568" cy="35367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1h data</a:t>
            </a:r>
            <a:endParaRPr lang="el-GR" dirty="0"/>
          </a:p>
        </p:txBody>
      </p:sp>
      <p:cxnSp>
        <p:nvCxnSpPr>
          <p:cNvPr id="47" name="Γωνιώδης σύνδεση 74">
            <a:extLst>
              <a:ext uri="{FF2B5EF4-FFF2-40B4-BE49-F238E27FC236}">
                <a16:creationId xmlns:a16="http://schemas.microsoft.com/office/drawing/2014/main" id="{3B38B739-8E64-A876-D049-D2C3018F2F7D}"/>
              </a:ext>
            </a:extLst>
          </p:cNvPr>
          <p:cNvCxnSpPr>
            <a:stCxn id="28" idx="2"/>
            <a:endCxn id="46" idx="3"/>
          </p:cNvCxnSpPr>
          <p:nvPr/>
        </p:nvCxnSpPr>
        <p:spPr>
          <a:xfrm rot="16200000" flipH="1">
            <a:off x="9864537" y="2594685"/>
            <a:ext cx="1206280" cy="1990564"/>
          </a:xfrm>
          <a:prstGeom prst="bentConnector4">
            <a:avLst>
              <a:gd name="adj1" fmla="val 27973"/>
              <a:gd name="adj2" fmla="val 11148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Γωνιώδης σύνδεση 77">
            <a:extLst>
              <a:ext uri="{FF2B5EF4-FFF2-40B4-BE49-F238E27FC236}">
                <a16:creationId xmlns:a16="http://schemas.microsoft.com/office/drawing/2014/main" id="{EFB69038-7245-2842-79E9-8D8BA5279477}"/>
              </a:ext>
            </a:extLst>
          </p:cNvPr>
          <p:cNvCxnSpPr>
            <a:stCxn id="28" idx="2"/>
            <a:endCxn id="45" idx="3"/>
          </p:cNvCxnSpPr>
          <p:nvPr/>
        </p:nvCxnSpPr>
        <p:spPr>
          <a:xfrm rot="16200000" flipH="1">
            <a:off x="9506209" y="2953013"/>
            <a:ext cx="1922936" cy="1990564"/>
          </a:xfrm>
          <a:prstGeom prst="bentConnector4">
            <a:avLst>
              <a:gd name="adj1" fmla="val 17259"/>
              <a:gd name="adj2" fmla="val 11148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9570BD-C5D6-D159-4CAD-179FECA72BB4}"/>
              </a:ext>
            </a:extLst>
          </p:cNvPr>
          <p:cNvSpPr txBox="1"/>
          <p:nvPr/>
        </p:nvSpPr>
        <p:spPr>
          <a:xfrm>
            <a:off x="7845403" y="2277821"/>
            <a:ext cx="102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Prioritize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7A0B56-0613-1EB4-4998-D5972FEA8E06}"/>
              </a:ext>
            </a:extLst>
          </p:cNvPr>
          <p:cNvSpPr txBox="1"/>
          <p:nvPr/>
        </p:nvSpPr>
        <p:spPr>
          <a:xfrm>
            <a:off x="9513864" y="3000979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Store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Επάνω βέλος 82">
            <a:extLst>
              <a:ext uri="{FF2B5EF4-FFF2-40B4-BE49-F238E27FC236}">
                <a16:creationId xmlns:a16="http://schemas.microsoft.com/office/drawing/2014/main" id="{FD58FCDC-3A10-D019-C45A-550A9C85B42A}"/>
              </a:ext>
            </a:extLst>
          </p:cNvPr>
          <p:cNvSpPr/>
          <p:nvPr/>
        </p:nvSpPr>
        <p:spPr>
          <a:xfrm>
            <a:off x="10893791" y="4334139"/>
            <a:ext cx="102637" cy="417451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2" name="Γωνιώδης σύνδεση 84">
            <a:extLst>
              <a:ext uri="{FF2B5EF4-FFF2-40B4-BE49-F238E27FC236}">
                <a16:creationId xmlns:a16="http://schemas.microsoft.com/office/drawing/2014/main" id="{B90AE102-83DE-E479-0B62-AA3BD2E7DEA5}"/>
              </a:ext>
            </a:extLst>
          </p:cNvPr>
          <p:cNvCxnSpPr>
            <a:stCxn id="28" idx="3"/>
            <a:endCxn id="53" idx="6"/>
          </p:cNvCxnSpPr>
          <p:nvPr/>
        </p:nvCxnSpPr>
        <p:spPr>
          <a:xfrm>
            <a:off x="10133256" y="2616911"/>
            <a:ext cx="861995" cy="1921130"/>
          </a:xfrm>
          <a:prstGeom prst="bentConnector3">
            <a:avLst>
              <a:gd name="adj1" fmla="val 2001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Οβάλ 85">
            <a:extLst>
              <a:ext uri="{FF2B5EF4-FFF2-40B4-BE49-F238E27FC236}">
                <a16:creationId xmlns:a16="http://schemas.microsoft.com/office/drawing/2014/main" id="{1CF624B1-7939-224B-F2E7-D628610E4E77}"/>
              </a:ext>
            </a:extLst>
          </p:cNvPr>
          <p:cNvSpPr/>
          <p:nvPr/>
        </p:nvSpPr>
        <p:spPr>
          <a:xfrm>
            <a:off x="10906525" y="4492676"/>
            <a:ext cx="88726" cy="907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4BDCF3-13A8-2712-EFDF-262E82E772DE}"/>
              </a:ext>
            </a:extLst>
          </p:cNvPr>
          <p:cNvSpPr txBox="1"/>
          <p:nvPr/>
        </p:nvSpPr>
        <p:spPr>
          <a:xfrm>
            <a:off x="10566130" y="2580532"/>
            <a:ext cx="1355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Aggregate/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Homogenize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Στρογγυλεμένο ορθογώνιο 92">
            <a:extLst>
              <a:ext uri="{FF2B5EF4-FFF2-40B4-BE49-F238E27FC236}">
                <a16:creationId xmlns:a16="http://schemas.microsoft.com/office/drawing/2014/main" id="{140690C8-B4D7-6C88-AEBB-AE54BCC2F49E}"/>
              </a:ext>
            </a:extLst>
          </p:cNvPr>
          <p:cNvSpPr/>
          <p:nvPr/>
        </p:nvSpPr>
        <p:spPr>
          <a:xfrm>
            <a:off x="8148645" y="3528180"/>
            <a:ext cx="1407341" cy="739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Iono</a:t>
            </a:r>
            <a:r>
              <a:rPr lang="en-US" dirty="0"/>
              <a:t>. Storm</a:t>
            </a:r>
          </a:p>
          <a:p>
            <a:pPr algn="ctr"/>
            <a:r>
              <a:rPr lang="en-US" dirty="0"/>
              <a:t>Procedure</a:t>
            </a:r>
            <a:endParaRPr lang="el-GR" dirty="0"/>
          </a:p>
        </p:txBody>
      </p:sp>
      <p:cxnSp>
        <p:nvCxnSpPr>
          <p:cNvPr id="56" name="Γωνιώδης σύνδεση 98">
            <a:extLst>
              <a:ext uri="{FF2B5EF4-FFF2-40B4-BE49-F238E27FC236}">
                <a16:creationId xmlns:a16="http://schemas.microsoft.com/office/drawing/2014/main" id="{116D0F01-1EB7-B24D-5F6C-DB72FC532590}"/>
              </a:ext>
            </a:extLst>
          </p:cNvPr>
          <p:cNvCxnSpPr>
            <a:stCxn id="28" idx="2"/>
            <a:endCxn id="55" idx="0"/>
          </p:cNvCxnSpPr>
          <p:nvPr/>
        </p:nvCxnSpPr>
        <p:spPr>
          <a:xfrm rot="5400000">
            <a:off x="8891680" y="2947464"/>
            <a:ext cx="541353" cy="620079"/>
          </a:xfrm>
          <a:prstGeom prst="bentConnector3">
            <a:avLst>
              <a:gd name="adj1" fmla="val 6206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2656A6-2B3B-4454-05E8-3C748D736388}"/>
              </a:ext>
            </a:extLst>
          </p:cNvPr>
          <p:cNvSpPr txBox="1"/>
          <p:nvPr/>
        </p:nvSpPr>
        <p:spPr>
          <a:xfrm>
            <a:off x="8576413" y="2994033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8" name="Γωνιώδης σύνδεση 102">
            <a:extLst>
              <a:ext uri="{FF2B5EF4-FFF2-40B4-BE49-F238E27FC236}">
                <a16:creationId xmlns:a16="http://schemas.microsoft.com/office/drawing/2014/main" id="{3AC22773-DBD4-256A-7222-AB063C04A801}"/>
              </a:ext>
            </a:extLst>
          </p:cNvPr>
          <p:cNvCxnSpPr>
            <a:stCxn id="46" idx="1"/>
            <a:endCxn id="55" idx="3"/>
          </p:cNvCxnSpPr>
          <p:nvPr/>
        </p:nvCxnSpPr>
        <p:spPr>
          <a:xfrm rot="10800000">
            <a:off x="9555987" y="3898097"/>
            <a:ext cx="499405" cy="295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Στρογγυλεμένο ορθογώνιο 103">
            <a:extLst>
              <a:ext uri="{FF2B5EF4-FFF2-40B4-BE49-F238E27FC236}">
                <a16:creationId xmlns:a16="http://schemas.microsoft.com/office/drawing/2014/main" id="{6F645BF8-25A0-609B-B020-B978BDDF7C70}"/>
              </a:ext>
            </a:extLst>
          </p:cNvPr>
          <p:cNvSpPr/>
          <p:nvPr/>
        </p:nvSpPr>
        <p:spPr>
          <a:xfrm>
            <a:off x="8968629" y="4911605"/>
            <a:ext cx="1407568" cy="353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Storms</a:t>
            </a:r>
            <a:endParaRPr lang="el-G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9DBA74-94DB-548C-6BE9-A9527F1B3833}"/>
              </a:ext>
            </a:extLst>
          </p:cNvPr>
          <p:cNvSpPr txBox="1"/>
          <p:nvPr/>
        </p:nvSpPr>
        <p:spPr>
          <a:xfrm>
            <a:off x="9273231" y="4181515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Apply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1" name="Γωνιώδης σύνδεση 106">
            <a:extLst>
              <a:ext uri="{FF2B5EF4-FFF2-40B4-BE49-F238E27FC236}">
                <a16:creationId xmlns:a16="http://schemas.microsoft.com/office/drawing/2014/main" id="{9E4CA4FC-BB24-3F24-15F2-49F09A57270F}"/>
              </a:ext>
            </a:extLst>
          </p:cNvPr>
          <p:cNvCxnSpPr>
            <a:stCxn id="55" idx="2"/>
            <a:endCxn id="59" idx="1"/>
          </p:cNvCxnSpPr>
          <p:nvPr/>
        </p:nvCxnSpPr>
        <p:spPr>
          <a:xfrm rot="16200000" flipH="1">
            <a:off x="8500258" y="4620069"/>
            <a:ext cx="820428" cy="116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76DABAB-C203-376A-4611-0F488E863464}"/>
              </a:ext>
            </a:extLst>
          </p:cNvPr>
          <p:cNvSpPr txBox="1"/>
          <p:nvPr/>
        </p:nvSpPr>
        <p:spPr>
          <a:xfrm>
            <a:off x="8172769" y="4911605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l-G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742084"/>
            <a:ext cx="46269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National Observatory of Athens (NOA) has built a solar wind-driven empirical model for the middle latitude ionospheric storm-time response, namely the storm-time ionospheric model (STIM).</a:t>
            </a:r>
          </a:p>
          <a:p>
            <a:pPr algn="just"/>
            <a:r>
              <a:rPr lang="en-US" dirty="0"/>
              <a:t>The model is configured to collect data from the ACE satellite, process them, and save them in a database.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1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STIM Functionalities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179048-5666-284D-9500-40DB63EF2566}"/>
              </a:ext>
            </a:extLst>
          </p:cNvPr>
          <p:cNvSpPr txBox="1"/>
          <p:nvPr/>
        </p:nvSpPr>
        <p:spPr>
          <a:xfrm>
            <a:off x="390616" y="1634650"/>
            <a:ext cx="1158802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user can interact with the model in three 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Execute the model to collect new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Query the database for specific scientific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Plot an image with solar storms during a specific period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Previous work - STIM Reference Architecture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179048-5666-284D-9500-40DB63EF2566}"/>
              </a:ext>
            </a:extLst>
          </p:cNvPr>
          <p:cNvSpPr txBox="1"/>
          <p:nvPr/>
        </p:nvSpPr>
        <p:spPr>
          <a:xfrm>
            <a:off x="120119" y="3201026"/>
            <a:ext cx="3937552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model has been extending so to offer those three functionalities along with other technical advancements as a result of the EU funded project Pithia-NRF.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That work has been described in the publication:</a:t>
            </a:r>
          </a:p>
          <a:p>
            <a:pPr algn="just"/>
            <a:r>
              <a:rPr lang="en-GB" dirty="0">
                <a:hlinkClick r:id="rId3"/>
              </a:rPr>
              <a:t>https://doi.org/10.1002/cpe.6872</a:t>
            </a:r>
            <a:endParaRPr lang="en-US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AED33-CF59-D04D-E9B1-A2AAAFEA7826}"/>
              </a:ext>
            </a:extLst>
          </p:cNvPr>
          <p:cNvSpPr/>
          <p:nvPr/>
        </p:nvSpPr>
        <p:spPr>
          <a:xfrm>
            <a:off x="4441580" y="1160136"/>
            <a:ext cx="7382933" cy="4147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STIM Reference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82FBC-3C84-F311-9AB4-B1588030F492}"/>
              </a:ext>
            </a:extLst>
          </p:cNvPr>
          <p:cNvSpPr/>
          <p:nvPr/>
        </p:nvSpPr>
        <p:spPr>
          <a:xfrm>
            <a:off x="4535503" y="1522593"/>
            <a:ext cx="5621719" cy="368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CF558-9AFF-279B-1DA0-9E0BA488B325}"/>
              </a:ext>
            </a:extLst>
          </p:cNvPr>
          <p:cNvSpPr/>
          <p:nvPr/>
        </p:nvSpPr>
        <p:spPr>
          <a:xfrm>
            <a:off x="4788515" y="3532985"/>
            <a:ext cx="1372059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STIM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14903-168E-5874-153D-303403D3E173}"/>
              </a:ext>
            </a:extLst>
          </p:cNvPr>
          <p:cNvSpPr/>
          <p:nvPr/>
        </p:nvSpPr>
        <p:spPr>
          <a:xfrm>
            <a:off x="7028791" y="3536390"/>
            <a:ext cx="1372059" cy="914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C794A34A-BF5A-AE23-A2CF-16AFC440DB4E}"/>
              </a:ext>
            </a:extLst>
          </p:cNvPr>
          <p:cNvSpPr/>
          <p:nvPr/>
        </p:nvSpPr>
        <p:spPr>
          <a:xfrm>
            <a:off x="8979000" y="3536389"/>
            <a:ext cx="700390" cy="91440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ECF223-8B98-4610-73BF-E4A0E569554D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8400850" y="3993589"/>
            <a:ext cx="5781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CA2B5-343C-D45B-2ED0-265AE8BC477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60574" y="3990185"/>
            <a:ext cx="868217" cy="3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38AF7F-EEC5-095A-CA7D-788F786EDE16}"/>
              </a:ext>
            </a:extLst>
          </p:cNvPr>
          <p:cNvSpPr txBox="1"/>
          <p:nvPr/>
        </p:nvSpPr>
        <p:spPr>
          <a:xfrm>
            <a:off x="4535503" y="4754303"/>
            <a:ext cx="181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MiCADO Workers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18378E-26CC-D0CB-1A8F-5C6DD9F259A3}"/>
              </a:ext>
            </a:extLst>
          </p:cNvPr>
          <p:cNvSpPr/>
          <p:nvPr/>
        </p:nvSpPr>
        <p:spPr>
          <a:xfrm>
            <a:off x="4788514" y="1761902"/>
            <a:ext cx="1372059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JupyterHub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A74ED-139B-5E82-90D6-C9B03784B288}"/>
              </a:ext>
            </a:extLst>
          </p:cNvPr>
          <p:cNvSpPr/>
          <p:nvPr/>
        </p:nvSpPr>
        <p:spPr>
          <a:xfrm>
            <a:off x="7028790" y="1761902"/>
            <a:ext cx="1372059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Notebook Server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DD9325B-AF82-D2DD-226D-8E874978D400}"/>
              </a:ext>
            </a:extLst>
          </p:cNvPr>
          <p:cNvSpPr/>
          <p:nvPr/>
        </p:nvSpPr>
        <p:spPr>
          <a:xfrm>
            <a:off x="3074493" y="1761902"/>
            <a:ext cx="914400" cy="9144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B7BC6D-04D6-1FEF-721B-95D383A06230}"/>
              </a:ext>
            </a:extLst>
          </p:cNvPr>
          <p:cNvCxnSpPr>
            <a:cxnSpLocks/>
            <a:stCxn id="15" idx="6"/>
            <a:endCxn id="13" idx="1"/>
          </p:cNvCxnSpPr>
          <p:nvPr/>
        </p:nvCxnSpPr>
        <p:spPr>
          <a:xfrm>
            <a:off x="3988893" y="2219102"/>
            <a:ext cx="799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48C9D-0E56-0B69-7A76-798034A0137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60573" y="2219102"/>
            <a:ext cx="868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D4CDFB-EFF9-335D-5B76-A9B38846B0B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81416" y="2676301"/>
            <a:ext cx="2133404" cy="840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1AFE0E-DDE3-0C48-2226-ACCDD9076615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7714820" y="2676301"/>
            <a:ext cx="1" cy="86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964ACE-68FF-39A9-BF83-815F878F1170}"/>
              </a:ext>
            </a:extLst>
          </p:cNvPr>
          <p:cNvSpPr txBox="1"/>
          <p:nvPr/>
        </p:nvSpPr>
        <p:spPr>
          <a:xfrm>
            <a:off x="6102914" y="1967932"/>
            <a:ext cx="663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Initiate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DE743D-629B-1286-575E-EB663364834E}"/>
              </a:ext>
            </a:extLst>
          </p:cNvPr>
          <p:cNvSpPr txBox="1"/>
          <p:nvPr/>
        </p:nvSpPr>
        <p:spPr>
          <a:xfrm>
            <a:off x="3909907" y="2189484"/>
            <a:ext cx="5870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Log 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937CC7-74DE-3107-6467-B4B9F54D9BE5}"/>
              </a:ext>
            </a:extLst>
          </p:cNvPr>
          <p:cNvSpPr txBox="1"/>
          <p:nvPr/>
        </p:nvSpPr>
        <p:spPr>
          <a:xfrm>
            <a:off x="6430295" y="2768305"/>
            <a:ext cx="4427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C72D0C-6789-DE9E-B4C1-CA45B1DDA094}"/>
              </a:ext>
            </a:extLst>
          </p:cNvPr>
          <p:cNvSpPr txBox="1"/>
          <p:nvPr/>
        </p:nvSpPr>
        <p:spPr>
          <a:xfrm>
            <a:off x="7140546" y="2949844"/>
            <a:ext cx="6022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19A35-8E43-C8B5-4894-4B1862A0BC97}"/>
              </a:ext>
            </a:extLst>
          </p:cNvPr>
          <p:cNvSpPr txBox="1"/>
          <p:nvPr/>
        </p:nvSpPr>
        <p:spPr>
          <a:xfrm>
            <a:off x="8623264" y="3201026"/>
            <a:ext cx="14118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Persistent Volume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6E060F-E000-0164-0319-01C4D2986667}"/>
              </a:ext>
            </a:extLst>
          </p:cNvPr>
          <p:cNvSpPr/>
          <p:nvPr/>
        </p:nvSpPr>
        <p:spPr>
          <a:xfrm>
            <a:off x="10350326" y="1761902"/>
            <a:ext cx="1372059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1A8E0-6656-6463-7D97-D01B01AE3654}"/>
              </a:ext>
            </a:extLst>
          </p:cNvPr>
          <p:cNvSpPr txBox="1"/>
          <p:nvPr/>
        </p:nvSpPr>
        <p:spPr>
          <a:xfrm>
            <a:off x="10273681" y="1472231"/>
            <a:ext cx="1350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External Service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FADAF-1488-89ED-E52E-C36ADEAD924B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8400849" y="2219102"/>
            <a:ext cx="1949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8EC03A-9670-BE07-BF11-7F7FEF7ED911}"/>
              </a:ext>
            </a:extLst>
          </p:cNvPr>
          <p:cNvSpPr txBox="1"/>
          <p:nvPr/>
        </p:nvSpPr>
        <p:spPr>
          <a:xfrm>
            <a:off x="8345990" y="1967931"/>
            <a:ext cx="882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Store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216165-BE9F-3118-B44A-9FBA732BEDD4}"/>
              </a:ext>
            </a:extLst>
          </p:cNvPr>
          <p:cNvSpPr/>
          <p:nvPr/>
        </p:nvSpPr>
        <p:spPr>
          <a:xfrm>
            <a:off x="4441580" y="5592832"/>
            <a:ext cx="2612702" cy="990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Deploy the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Monitor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Guarantee liveness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D3344E-8A2B-8360-80E7-6E66D024BEE3}"/>
              </a:ext>
            </a:extLst>
          </p:cNvPr>
          <p:cNvSpPr/>
          <p:nvPr/>
        </p:nvSpPr>
        <p:spPr>
          <a:xfrm>
            <a:off x="4436993" y="6285523"/>
            <a:ext cx="2623991" cy="331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MiCADO Master</a:t>
            </a: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93CCE688-1885-B85D-EABF-C2C426FFB0CA}"/>
              </a:ext>
            </a:extLst>
          </p:cNvPr>
          <p:cNvSpPr/>
          <p:nvPr/>
        </p:nvSpPr>
        <p:spPr>
          <a:xfrm rot="10800000">
            <a:off x="6572877" y="5450921"/>
            <a:ext cx="914398" cy="449043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>
            <a:extLst>
              <a:ext uri="{FF2B5EF4-FFF2-40B4-BE49-F238E27FC236}">
                <a16:creationId xmlns:a16="http://schemas.microsoft.com/office/drawing/2014/main" id="{B793EEEF-EAA7-5314-D5FB-24EF69653D4F}"/>
              </a:ext>
            </a:extLst>
          </p:cNvPr>
          <p:cNvSpPr/>
          <p:nvPr/>
        </p:nvSpPr>
        <p:spPr>
          <a:xfrm rot="16200000">
            <a:off x="6860672" y="4648154"/>
            <a:ext cx="449041" cy="914398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0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Current work - STIM Rest API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179048-5666-284D-9500-40DB63EF2566}"/>
              </a:ext>
            </a:extLst>
          </p:cNvPr>
          <p:cNvSpPr txBox="1"/>
          <p:nvPr/>
        </p:nvSpPr>
        <p:spPr>
          <a:xfrm>
            <a:off x="115422" y="3115122"/>
            <a:ext cx="4192928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model has been extending so to offer the three functionalities </a:t>
            </a:r>
            <a:r>
              <a:rPr lang="en-GB" dirty="0"/>
              <a:t>through a Rest API.</a:t>
            </a:r>
            <a:r>
              <a:rPr lang="en-US" dirty="0"/>
              <a:t> That API enables the model to be consumed by external services.</a:t>
            </a:r>
          </a:p>
          <a:p>
            <a:pPr algn="just"/>
            <a:r>
              <a:rPr lang="en-US" dirty="0"/>
              <a:t>The process goes as follow:</a:t>
            </a:r>
          </a:p>
          <a:p>
            <a:pPr marL="342900" indent="-342900" algn="just">
              <a:buAutoNum type="arabicPeriod"/>
            </a:pPr>
            <a:r>
              <a:rPr lang="en-US" dirty="0"/>
              <a:t>The external service sends a request to the exposed Rest API.</a:t>
            </a:r>
          </a:p>
          <a:p>
            <a:pPr marL="342900" indent="-342900" algn="just">
              <a:buAutoNum type="arabicPeriod"/>
            </a:pPr>
            <a:r>
              <a:rPr lang="en-US" dirty="0"/>
              <a:t>The Rest API initiates the Model’s source code to perform the requested operation.</a:t>
            </a:r>
          </a:p>
          <a:p>
            <a:pPr marL="342900" indent="-342900" algn="just">
              <a:buAutoNum type="arabicPeriod"/>
            </a:pPr>
            <a:r>
              <a:rPr lang="en-US" dirty="0"/>
              <a:t>Model’s Source Code perform the required Data Operations and Send the results back to the External Service.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AED33-CF59-D04D-E9B1-A2AAAFEA7826}"/>
              </a:ext>
            </a:extLst>
          </p:cNvPr>
          <p:cNvSpPr/>
          <p:nvPr/>
        </p:nvSpPr>
        <p:spPr>
          <a:xfrm>
            <a:off x="4441580" y="1160136"/>
            <a:ext cx="7382933" cy="4147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STIM Rest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82FBC-3C84-F311-9AB4-B1588030F492}"/>
              </a:ext>
            </a:extLst>
          </p:cNvPr>
          <p:cNvSpPr/>
          <p:nvPr/>
        </p:nvSpPr>
        <p:spPr>
          <a:xfrm>
            <a:off x="4535503" y="1522593"/>
            <a:ext cx="5621719" cy="3689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CF558-9AFF-279B-1DA0-9E0BA488B325}"/>
              </a:ext>
            </a:extLst>
          </p:cNvPr>
          <p:cNvSpPr/>
          <p:nvPr/>
        </p:nvSpPr>
        <p:spPr>
          <a:xfrm>
            <a:off x="4788515" y="1761903"/>
            <a:ext cx="1755967" cy="2685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14903-168E-5874-153D-303403D3E173}"/>
              </a:ext>
            </a:extLst>
          </p:cNvPr>
          <p:cNvSpPr/>
          <p:nvPr/>
        </p:nvSpPr>
        <p:spPr>
          <a:xfrm>
            <a:off x="8119566" y="3284771"/>
            <a:ext cx="1372059" cy="914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CA2B5-343C-D45B-2ED0-265AE8BC4774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6352527" y="3741970"/>
            <a:ext cx="1767039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38AF7F-EEC5-095A-CA7D-788F786EDE16}"/>
              </a:ext>
            </a:extLst>
          </p:cNvPr>
          <p:cNvSpPr txBox="1"/>
          <p:nvPr/>
        </p:nvSpPr>
        <p:spPr>
          <a:xfrm>
            <a:off x="4505841" y="4890258"/>
            <a:ext cx="426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 microservices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18378E-26CC-D0CB-1A8F-5C6DD9F259A3}"/>
              </a:ext>
            </a:extLst>
          </p:cNvPr>
          <p:cNvSpPr/>
          <p:nvPr/>
        </p:nvSpPr>
        <p:spPr>
          <a:xfrm>
            <a:off x="4980468" y="1878478"/>
            <a:ext cx="1372059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B7BC6D-04D6-1FEF-721B-95D383A06230}"/>
              </a:ext>
            </a:extLst>
          </p:cNvPr>
          <p:cNvCxnSpPr>
            <a:cxnSpLocks/>
            <a:stCxn id="45" idx="3"/>
            <a:endCxn id="13" idx="1"/>
          </p:cNvCxnSpPr>
          <p:nvPr/>
        </p:nvCxnSpPr>
        <p:spPr>
          <a:xfrm>
            <a:off x="2953380" y="2335677"/>
            <a:ext cx="2027088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1A4BF7-8BF7-8F97-0D2B-F215699C00B2}"/>
              </a:ext>
            </a:extLst>
          </p:cNvPr>
          <p:cNvSpPr/>
          <p:nvPr/>
        </p:nvSpPr>
        <p:spPr>
          <a:xfrm>
            <a:off x="4980468" y="3284771"/>
            <a:ext cx="1372059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 Source Code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98738D-8441-727F-614E-C0FCA797F0BA}"/>
              </a:ext>
            </a:extLst>
          </p:cNvPr>
          <p:cNvSpPr/>
          <p:nvPr/>
        </p:nvSpPr>
        <p:spPr>
          <a:xfrm>
            <a:off x="1581321" y="1878477"/>
            <a:ext cx="1372059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Service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64FC47-FCEF-78FE-76C8-C67174B939D1}"/>
              </a:ext>
            </a:extLst>
          </p:cNvPr>
          <p:cNvSpPr txBox="1"/>
          <p:nvPr/>
        </p:nvSpPr>
        <p:spPr>
          <a:xfrm>
            <a:off x="2946529" y="2042003"/>
            <a:ext cx="15715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 Request/Response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94B5D0-0F46-7AD8-F8BD-9D265D66D0E4}"/>
              </a:ext>
            </a:extLst>
          </p:cNvPr>
          <p:cNvCxnSpPr>
            <a:cxnSpLocks/>
            <a:stCxn id="37" idx="0"/>
            <a:endCxn id="13" idx="2"/>
          </p:cNvCxnSpPr>
          <p:nvPr/>
        </p:nvCxnSpPr>
        <p:spPr>
          <a:xfrm flipV="1">
            <a:off x="5666498" y="2792877"/>
            <a:ext cx="0" cy="49189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41973E-AE74-80A3-105E-23B0FDCC3A3A}"/>
              </a:ext>
            </a:extLst>
          </p:cNvPr>
          <p:cNvSpPr txBox="1"/>
          <p:nvPr/>
        </p:nvSpPr>
        <p:spPr>
          <a:xfrm>
            <a:off x="5612311" y="2775852"/>
            <a:ext cx="922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 Request/</a:t>
            </a:r>
          </a:p>
          <a:p>
            <a:r>
              <a:rPr lang="en-US" sz="1300" dirty="0"/>
              <a:t>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78618E-FAC5-A535-3678-2B0B97BDB4EB}"/>
              </a:ext>
            </a:extLst>
          </p:cNvPr>
          <p:cNvSpPr txBox="1"/>
          <p:nvPr/>
        </p:nvSpPr>
        <p:spPr>
          <a:xfrm>
            <a:off x="6544480" y="3434629"/>
            <a:ext cx="1413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3 Data Operations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0117C1-7CAE-9E83-6F58-87CAB9CC5E28}"/>
              </a:ext>
            </a:extLst>
          </p:cNvPr>
          <p:cNvSpPr txBox="1"/>
          <p:nvPr/>
        </p:nvSpPr>
        <p:spPr>
          <a:xfrm>
            <a:off x="8133046" y="4214743"/>
            <a:ext cx="10870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MSQL server </a:t>
            </a:r>
          </a:p>
          <a:p>
            <a:r>
              <a:rPr lang="en-US" sz="1300" dirty="0"/>
              <a:t>container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F32D13-0725-CAB4-94C1-E9A8922BC0F7}"/>
              </a:ext>
            </a:extLst>
          </p:cNvPr>
          <p:cNvSpPr txBox="1"/>
          <p:nvPr/>
        </p:nvSpPr>
        <p:spPr>
          <a:xfrm>
            <a:off x="4738358" y="4397815"/>
            <a:ext cx="9962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STIM model</a:t>
            </a:r>
          </a:p>
          <a:p>
            <a:r>
              <a:rPr lang="en-US" sz="1300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7102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STIM Rest API - Demo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179048-5666-284D-9500-40DB63EF2566}"/>
              </a:ext>
            </a:extLst>
          </p:cNvPr>
          <p:cNvSpPr txBox="1"/>
          <p:nvPr/>
        </p:nvSpPr>
        <p:spPr>
          <a:xfrm>
            <a:off x="290519" y="1469991"/>
            <a:ext cx="419292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GB" dirty="0"/>
              <a:t>API expose the three functionalities to three different endpoints</a:t>
            </a:r>
            <a:r>
              <a:rPr lang="en-US" dirty="0"/>
              <a:t>:</a:t>
            </a:r>
          </a:p>
          <a:p>
            <a:pPr marL="342900" indent="-342900" algn="just">
              <a:buAutoNum type="arabicPeriod"/>
            </a:pPr>
            <a:r>
              <a:rPr lang="en-US" dirty="0"/>
              <a:t>Update the model</a:t>
            </a:r>
          </a:p>
          <a:p>
            <a:pPr marL="342900" indent="-342900" algn="just">
              <a:buAutoNum type="arabicPeriod"/>
            </a:pPr>
            <a:r>
              <a:rPr lang="en-US" dirty="0"/>
              <a:t>Plot storms</a:t>
            </a:r>
          </a:p>
          <a:p>
            <a:pPr marL="342900" indent="-342900" algn="just">
              <a:buAutoNum type="arabicPeriod"/>
            </a:pPr>
            <a:r>
              <a:rPr lang="en-US" dirty="0"/>
              <a:t>Query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AFE607-100D-B531-07FC-EF2ADC27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72" y="929766"/>
            <a:ext cx="6172200" cy="60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STIM Rest API – Demo – Update Model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179048-5666-284D-9500-40DB63EF2566}"/>
              </a:ext>
            </a:extLst>
          </p:cNvPr>
          <p:cNvSpPr txBox="1"/>
          <p:nvPr/>
        </p:nvSpPr>
        <p:spPr>
          <a:xfrm>
            <a:off x="290518" y="1469991"/>
            <a:ext cx="114215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Model runs as a single user application. For this reason only one user can execute it each time. Wherever someone selects to update the model, she/he can get a successful (Figure A) or an unsuccessful (Figure B) response.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9C223-E922-3A12-3E8A-1BEC94B7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34" y="2360898"/>
            <a:ext cx="4560248" cy="3724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76021-86B1-7C10-DC98-AB682B0035AE}"/>
              </a:ext>
            </a:extLst>
          </p:cNvPr>
          <p:cNvSpPr txBox="1"/>
          <p:nvPr/>
        </p:nvSpPr>
        <p:spPr>
          <a:xfrm>
            <a:off x="6371617" y="6203005"/>
            <a:ext cx="480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 – Unsuccessful update request/response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A335-12B5-8004-6B56-3ED4D1EFB977}"/>
              </a:ext>
            </a:extLst>
          </p:cNvPr>
          <p:cNvSpPr txBox="1"/>
          <p:nvPr/>
        </p:nvSpPr>
        <p:spPr>
          <a:xfrm>
            <a:off x="427013" y="6203004"/>
            <a:ext cx="468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A – Successful update request/response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B7F7D-952D-9592-CC69-EF7F03640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18" y="2337100"/>
            <a:ext cx="4560248" cy="38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STIM Rest API – Demo – Query Data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179048-5666-284D-9500-40DB63EF2566}"/>
              </a:ext>
            </a:extLst>
          </p:cNvPr>
          <p:cNvSpPr txBox="1"/>
          <p:nvPr/>
        </p:nvSpPr>
        <p:spPr>
          <a:xfrm>
            <a:off x="290518" y="1469991"/>
            <a:ext cx="1142158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Wherever someone selects to query the model for data, she/he can choose between the available data offered by the model (Figure A) and send the request. The Rest API talks to the model, which collects the data and returns a csv file (figure B).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76021-86B1-7C10-DC98-AB682B0035AE}"/>
              </a:ext>
            </a:extLst>
          </p:cNvPr>
          <p:cNvSpPr txBox="1"/>
          <p:nvPr/>
        </p:nvSpPr>
        <p:spPr>
          <a:xfrm>
            <a:off x="6371617" y="6203005"/>
            <a:ext cx="322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 – Select Data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A335-12B5-8004-6B56-3ED4D1EFB977}"/>
              </a:ext>
            </a:extLst>
          </p:cNvPr>
          <p:cNvSpPr txBox="1"/>
          <p:nvPr/>
        </p:nvSpPr>
        <p:spPr>
          <a:xfrm>
            <a:off x="427013" y="6203004"/>
            <a:ext cx="29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A – Select Data request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B8C31-4F26-575F-88F6-3AC67DF40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8" y="2510531"/>
            <a:ext cx="5371695" cy="3590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4D617-0711-0C9E-03F4-5A1982ABA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384" y="2577144"/>
            <a:ext cx="2798322" cy="3625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A8B9D3-4510-0450-B199-982E4A385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3" y="3399497"/>
            <a:ext cx="3390289" cy="14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STIM Rest API – Plot Storms</a:t>
            </a:r>
            <a:endParaRPr lang="el-GR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179048-5666-284D-9500-40DB63EF2566}"/>
              </a:ext>
            </a:extLst>
          </p:cNvPr>
          <p:cNvSpPr txBox="1"/>
          <p:nvPr/>
        </p:nvSpPr>
        <p:spPr>
          <a:xfrm>
            <a:off x="290518" y="1469991"/>
            <a:ext cx="114215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Wherever someone selects to plot storms, she/he can specify a time period so to create a plot (Figure A) and send the request. The Rest API talks to the model, which creates the plot and returns a figure (figure B).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76021-86B1-7C10-DC98-AB682B0035AE}"/>
              </a:ext>
            </a:extLst>
          </p:cNvPr>
          <p:cNvSpPr txBox="1"/>
          <p:nvPr/>
        </p:nvSpPr>
        <p:spPr>
          <a:xfrm>
            <a:off x="6371617" y="6203005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 – Plot Storms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A335-12B5-8004-6B56-3ED4D1EFB977}"/>
              </a:ext>
            </a:extLst>
          </p:cNvPr>
          <p:cNvSpPr txBox="1"/>
          <p:nvPr/>
        </p:nvSpPr>
        <p:spPr>
          <a:xfrm>
            <a:off x="427013" y="6203004"/>
            <a:ext cx="302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A – Plot Storms request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F1C0E-DFCE-E1F4-C162-4A2E1A50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0" y="2918298"/>
            <a:ext cx="5303522" cy="2835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338C17-B11F-55F9-1E88-57B69ED3D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17" y="2304148"/>
            <a:ext cx="4659096" cy="39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598</Words>
  <Application>Microsoft Macintosh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PITHIA-NRF STIM model Rest API</vt:lpstr>
      <vt:lpstr>STIM Scientific Purpose </vt:lpstr>
      <vt:lpstr>STIM Functionalities</vt:lpstr>
      <vt:lpstr>Previous work - STIM Reference Architecture</vt:lpstr>
      <vt:lpstr>Current work - STIM Rest API</vt:lpstr>
      <vt:lpstr>STIM Rest API - Demo</vt:lpstr>
      <vt:lpstr>STIM Rest API – Demo – Update Model</vt:lpstr>
      <vt:lpstr>STIM Rest API – Demo – Query Data</vt:lpstr>
      <vt:lpstr>STIM Rest API – Plot Storms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Kagialis</dc:creator>
  <cp:lastModifiedBy>Dimitris Kagialis</cp:lastModifiedBy>
  <cp:revision>60</cp:revision>
  <dcterms:created xsi:type="dcterms:W3CDTF">2022-02-07T19:13:22Z</dcterms:created>
  <dcterms:modified xsi:type="dcterms:W3CDTF">2022-06-13T20:47:32Z</dcterms:modified>
</cp:coreProperties>
</file>