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360" r:id="rId3"/>
    <p:sldId id="315" r:id="rId4"/>
    <p:sldId id="361" r:id="rId5"/>
    <p:sldId id="369" r:id="rId6"/>
    <p:sldId id="265" r:id="rId7"/>
    <p:sldId id="366" r:id="rId8"/>
    <p:sldId id="324" r:id="rId9"/>
    <p:sldId id="326" r:id="rId10"/>
    <p:sldId id="365" r:id="rId11"/>
    <p:sldId id="368" r:id="rId12"/>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7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092EC-2D3E-44F4-8E33-43B9FF9C4C45}" type="datetimeFigureOut">
              <a:rPr lang="en-NG" smtClean="0"/>
              <a:t>07/21/2025</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B4CD6E-C2EB-4619-BADC-2A7137A87B15}" type="slidenum">
              <a:rPr lang="en-NG" smtClean="0"/>
              <a:t>‹#›</a:t>
            </a:fld>
            <a:endParaRPr lang="en-NG"/>
          </a:p>
        </p:txBody>
      </p:sp>
    </p:spTree>
    <p:extLst>
      <p:ext uri="{BB962C8B-B14F-4D97-AF65-F5344CB8AC3E}">
        <p14:creationId xmlns:p14="http://schemas.microsoft.com/office/powerpoint/2010/main" val="141041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CF95-6063-4068-A764-BD6C24E56A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F1B407C8-931A-4B38-A93D-88275B98CD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A25155BD-6725-4B3A-8A77-D017D5B5C407}"/>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5" name="Footer Placeholder 4">
            <a:extLst>
              <a:ext uri="{FF2B5EF4-FFF2-40B4-BE49-F238E27FC236}">
                <a16:creationId xmlns:a16="http://schemas.microsoft.com/office/drawing/2014/main" id="{1BB9F28B-4FAE-42F9-8B46-1B8D608DF67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AE84B3A8-76DB-47B9-A2B7-A2B9CE0E898B}"/>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3076276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DA144-CFE9-40F3-8BA0-C49BD5EA1D8B}"/>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8ADD4076-DB68-498E-B29E-27418EC821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34B3E413-FF0A-4FE3-9251-4DA1AAC39999}"/>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5" name="Footer Placeholder 4">
            <a:extLst>
              <a:ext uri="{FF2B5EF4-FFF2-40B4-BE49-F238E27FC236}">
                <a16:creationId xmlns:a16="http://schemas.microsoft.com/office/drawing/2014/main" id="{176648A4-C7CD-4DF0-B16D-D82C1095655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5158CD1-9E1A-445D-9664-9314F0F56E07}"/>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1226213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84154C-6726-4539-AC44-0602B6BBC3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5ACA65FF-B5B2-400C-8EDC-7FF688D6E8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2A096CD-3FAB-4D36-845B-F8D59D9E0E0F}"/>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5" name="Footer Placeholder 4">
            <a:extLst>
              <a:ext uri="{FF2B5EF4-FFF2-40B4-BE49-F238E27FC236}">
                <a16:creationId xmlns:a16="http://schemas.microsoft.com/office/drawing/2014/main" id="{A1781545-7CA7-4B63-9F33-7FDA712582B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32F8D64-3921-4FBB-A93F-23765BE21206}"/>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2802930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E900E8-6637-4F31-97D2-9876AC07CB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53A7698B-3083-46F8-97F7-DC5120BD6A71}"/>
              </a:ext>
            </a:extLst>
          </p:cNvPr>
          <p:cNvSpPr>
            <a:spLocks noGrp="1"/>
          </p:cNvSpPr>
          <p:nvPr>
            <p:ph type="sldNum" sz="quarter" idx="12"/>
          </p:nvPr>
        </p:nvSpPr>
        <p:spPr/>
        <p:txBody>
          <a:bodyPr/>
          <a:lstStyle/>
          <a:p>
            <a:fld id="{6C0DC5EE-E788-4909-8A84-628A09471DA7}" type="slidenum">
              <a:rPr lang="en-GB" smtClean="0"/>
              <a:pPr/>
              <a:t>‹#›</a:t>
            </a:fld>
            <a:endParaRPr lang="en-GB"/>
          </a:p>
        </p:txBody>
      </p:sp>
      <p:sp>
        <p:nvSpPr>
          <p:cNvPr id="7" name="Rectangle 6">
            <a:extLst>
              <a:ext uri="{FF2B5EF4-FFF2-40B4-BE49-F238E27FC236}">
                <a16:creationId xmlns:a16="http://schemas.microsoft.com/office/drawing/2014/main" id="{92D22F97-A823-43E0-BDAA-AEACA7E91A11}"/>
              </a:ext>
            </a:extLst>
          </p:cNvPr>
          <p:cNvSpPr/>
          <p:nvPr userDrawn="1"/>
        </p:nvSpPr>
        <p:spPr>
          <a:xfrm>
            <a:off x="0" y="0"/>
            <a:ext cx="12192000" cy="1074057"/>
          </a:xfrm>
          <a:prstGeom prst="rect">
            <a:avLst/>
          </a:prstGeom>
          <a:solidFill>
            <a:srgbClr val="0C4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711200" algn="l"/>
              </a:tabLst>
            </a:pPr>
            <a:r>
              <a:rPr lang="en-GB" sz="3200" b="1" dirty="0">
                <a:latin typeface="Arial Narrow" panose="020B0606020202030204" pitchFamily="34" charset="0"/>
                <a:cs typeface="Arial" panose="020B0604020202020204" pitchFamily="34" charset="0"/>
              </a:rPr>
              <a:t> 	</a:t>
            </a:r>
          </a:p>
        </p:txBody>
      </p:sp>
    </p:spTree>
    <p:extLst>
      <p:ext uri="{BB962C8B-B14F-4D97-AF65-F5344CB8AC3E}">
        <p14:creationId xmlns:p14="http://schemas.microsoft.com/office/powerpoint/2010/main" val="379472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8054-A84B-4A18-A16C-C1A9994360F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76176D8E-EA41-46AE-80B4-AF711078D6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ABEABAF-EF17-4C91-A72D-693A59B06D3D}"/>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5" name="Footer Placeholder 4">
            <a:extLst>
              <a:ext uri="{FF2B5EF4-FFF2-40B4-BE49-F238E27FC236}">
                <a16:creationId xmlns:a16="http://schemas.microsoft.com/office/drawing/2014/main" id="{798B0BED-BD09-4CBC-89D0-5EF7EFA38A5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F58AC74-BE18-4B73-986E-BD6C28346937}"/>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330832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A10C-35E1-4363-893E-3686A15E0D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FE0A79DD-4CB6-46F1-B6CB-B892600218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7F8CD5-0568-4753-AD99-B06AE14F633E}"/>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5" name="Footer Placeholder 4">
            <a:extLst>
              <a:ext uri="{FF2B5EF4-FFF2-40B4-BE49-F238E27FC236}">
                <a16:creationId xmlns:a16="http://schemas.microsoft.com/office/drawing/2014/main" id="{E4434699-4373-4C7B-A868-7D1C7885436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6000533-957E-44EE-B02E-6E1988B09E62}"/>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214776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FDA8A-5B7A-4A6F-A79C-386D9C501511}"/>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4122D014-94E8-4779-A5DB-FC0D7D40C3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D0A141E0-EB5B-44F5-822F-33D3567A06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CFF40E6A-22DC-4ED8-BA6F-E29CAE1F0B5D}"/>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6" name="Footer Placeholder 5">
            <a:extLst>
              <a:ext uri="{FF2B5EF4-FFF2-40B4-BE49-F238E27FC236}">
                <a16:creationId xmlns:a16="http://schemas.microsoft.com/office/drawing/2014/main" id="{0BA216D1-F5A9-4EE6-B1F9-E8555FA9FBDC}"/>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F7549EE-6A05-44C8-BE3E-C93DEC2CE629}"/>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3491899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53B83-FFE8-47DF-9CBD-09BCBA2C1441}"/>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FABA762E-D2B5-419F-B5B9-E81933029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8D530-3B9A-46A9-BF9D-F3FB294A35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F7A1A0F2-5FF9-40CD-8BF7-F823B1E3E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2482A-0CD8-45E7-BC22-720117980C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7BEE6FCF-EDC3-4E4F-9541-A605BC9FDC2E}"/>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8" name="Footer Placeholder 7">
            <a:extLst>
              <a:ext uri="{FF2B5EF4-FFF2-40B4-BE49-F238E27FC236}">
                <a16:creationId xmlns:a16="http://schemas.microsoft.com/office/drawing/2014/main" id="{5B8C4036-FC20-40A0-9202-13E7019B1AE8}"/>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B6273D3F-E402-498E-B8BE-4617F3FAA688}"/>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146059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6F27B-06E7-471E-8BBE-468B79BA1BD1}"/>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9100F60B-DDE5-4685-9A5B-EF45142DA688}"/>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4" name="Footer Placeholder 3">
            <a:extLst>
              <a:ext uri="{FF2B5EF4-FFF2-40B4-BE49-F238E27FC236}">
                <a16:creationId xmlns:a16="http://schemas.microsoft.com/office/drawing/2014/main" id="{B7E4DD84-F132-42BF-89DA-DDAF76679A9D}"/>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C3FE80F7-0C08-41F7-A88F-B9852C974E2B}"/>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179922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823F0B-460E-4AAD-9453-5FD01F647771}"/>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3" name="Footer Placeholder 2">
            <a:extLst>
              <a:ext uri="{FF2B5EF4-FFF2-40B4-BE49-F238E27FC236}">
                <a16:creationId xmlns:a16="http://schemas.microsoft.com/office/drawing/2014/main" id="{B1B36882-1D36-49DB-8349-8C1F2C501374}"/>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A1D6E99E-8A41-4B91-A5F2-8CD1E15263DD}"/>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1889138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4590-BD77-4961-979D-43382B5E2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87D434F6-9AA2-455D-A007-F1E2B233F8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44AAEF77-F67E-4024-B0B2-BEDB8E172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8952FB-7B1F-4DDC-9563-C458BD2C772E}"/>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6" name="Footer Placeholder 5">
            <a:extLst>
              <a:ext uri="{FF2B5EF4-FFF2-40B4-BE49-F238E27FC236}">
                <a16:creationId xmlns:a16="http://schemas.microsoft.com/office/drawing/2014/main" id="{747CC4FA-096D-4896-8EAB-B0BF6136D90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1A90D92-4B6D-431D-A5DB-AF7E77A4B50C}"/>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405045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47C4-8825-4FC5-A630-7328987560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78CB7ABE-5669-4994-93EE-78382AAC5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80BD3DE0-800C-4D08-9175-8A1658A7B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6A1234-D54B-41DA-8E47-F5C1B8816EF4}"/>
              </a:ext>
            </a:extLst>
          </p:cNvPr>
          <p:cNvSpPr>
            <a:spLocks noGrp="1"/>
          </p:cNvSpPr>
          <p:nvPr>
            <p:ph type="dt" sz="half" idx="10"/>
          </p:nvPr>
        </p:nvSpPr>
        <p:spPr/>
        <p:txBody>
          <a:bodyPr/>
          <a:lstStyle/>
          <a:p>
            <a:fld id="{19275A14-8125-4A01-902D-8D47BE088195}" type="datetimeFigureOut">
              <a:rPr lang="en-NG" smtClean="0"/>
              <a:t>07/21/2025</a:t>
            </a:fld>
            <a:endParaRPr lang="en-NG"/>
          </a:p>
        </p:txBody>
      </p:sp>
      <p:sp>
        <p:nvSpPr>
          <p:cNvPr id="6" name="Footer Placeholder 5">
            <a:extLst>
              <a:ext uri="{FF2B5EF4-FFF2-40B4-BE49-F238E27FC236}">
                <a16:creationId xmlns:a16="http://schemas.microsoft.com/office/drawing/2014/main" id="{4DA7F65B-2E44-44B4-BEB2-21187CD554A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2F34DBD-9F0B-4B34-B1E3-C62BBA0F68F7}"/>
              </a:ext>
            </a:extLst>
          </p:cNvPr>
          <p:cNvSpPr>
            <a:spLocks noGrp="1"/>
          </p:cNvSpPr>
          <p:nvPr>
            <p:ph type="sldNum" sz="quarter" idx="12"/>
          </p:nvPr>
        </p:nvSpPr>
        <p:spPr/>
        <p:txBody>
          <a:bodyPr/>
          <a:lstStyle/>
          <a:p>
            <a:fld id="{7BB19BBA-9CA8-411E-9EB9-79E180995478}" type="slidenum">
              <a:rPr lang="en-NG" smtClean="0"/>
              <a:t>‹#›</a:t>
            </a:fld>
            <a:endParaRPr lang="en-NG"/>
          </a:p>
        </p:txBody>
      </p:sp>
    </p:spTree>
    <p:extLst>
      <p:ext uri="{BB962C8B-B14F-4D97-AF65-F5344CB8AC3E}">
        <p14:creationId xmlns:p14="http://schemas.microsoft.com/office/powerpoint/2010/main" val="3746471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54F35E-5DB2-47DB-AAD9-6EE72C4DA9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19B126B0-6EB5-424D-A45A-D6A6E83BA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F24F304-3306-41EF-BC63-3BB6A9D0C2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275A14-8125-4A01-902D-8D47BE088195}" type="datetimeFigureOut">
              <a:rPr lang="en-NG" smtClean="0"/>
              <a:t>07/21/2025</a:t>
            </a:fld>
            <a:endParaRPr lang="en-NG"/>
          </a:p>
        </p:txBody>
      </p:sp>
      <p:sp>
        <p:nvSpPr>
          <p:cNvPr id="5" name="Footer Placeholder 4">
            <a:extLst>
              <a:ext uri="{FF2B5EF4-FFF2-40B4-BE49-F238E27FC236}">
                <a16:creationId xmlns:a16="http://schemas.microsoft.com/office/drawing/2014/main" id="{A8528C56-905F-45E1-8C3F-07844CCEA3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80D2220F-E1F3-4AE2-B15F-03F562E59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19BBA-9CA8-411E-9EB9-79E180995478}" type="slidenum">
              <a:rPr lang="en-NG" smtClean="0"/>
              <a:t>‹#›</a:t>
            </a:fld>
            <a:endParaRPr lang="en-NG"/>
          </a:p>
        </p:txBody>
      </p:sp>
    </p:spTree>
    <p:extLst>
      <p:ext uri="{BB962C8B-B14F-4D97-AF65-F5344CB8AC3E}">
        <p14:creationId xmlns:p14="http://schemas.microsoft.com/office/powerpoint/2010/main" val="26566586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EBAF847-2F40-D8F2-BFE0-45C6E61525E4}"/>
              </a:ext>
            </a:extLst>
          </p:cNvPr>
          <p:cNvSpPr/>
          <p:nvPr/>
        </p:nvSpPr>
        <p:spPr>
          <a:xfrm>
            <a:off x="8853217" y="4112459"/>
            <a:ext cx="3333548" cy="477193"/>
          </a:xfrm>
          <a:prstGeom prst="rect">
            <a:avLst/>
          </a:prstGeom>
          <a:solidFill>
            <a:srgbClr val="0C4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495FC42C-D8B9-EF6C-9329-33332F28DA44}"/>
              </a:ext>
            </a:extLst>
          </p:cNvPr>
          <p:cNvSpPr/>
          <p:nvPr/>
        </p:nvSpPr>
        <p:spPr>
          <a:xfrm>
            <a:off x="0" y="4128406"/>
            <a:ext cx="3333548" cy="477193"/>
          </a:xfrm>
          <a:prstGeom prst="rect">
            <a:avLst/>
          </a:prstGeom>
          <a:solidFill>
            <a:srgbClr val="0C4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id="{FAB9A2CB-A3C2-43AE-A65E-3F4DF4CD81B4}"/>
              </a:ext>
            </a:extLst>
          </p:cNvPr>
          <p:cNvSpPr/>
          <p:nvPr/>
        </p:nvSpPr>
        <p:spPr>
          <a:xfrm>
            <a:off x="0" y="-1"/>
            <a:ext cx="12192000" cy="6858001"/>
          </a:xfrm>
          <a:prstGeom prst="rect">
            <a:avLst/>
          </a:prstGeom>
          <a:solidFill>
            <a:srgbClr val="0C4C9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0" name="Straight Connector 9">
            <a:extLst>
              <a:ext uri="{FF2B5EF4-FFF2-40B4-BE49-F238E27FC236}">
                <a16:creationId xmlns:a16="http://schemas.microsoft.com/office/drawing/2014/main" id="{AD03B7F4-084F-4CF1-90D1-5E81BD07B603}"/>
              </a:ext>
            </a:extLst>
          </p:cNvPr>
          <p:cNvCxnSpPr/>
          <p:nvPr/>
        </p:nvCxnSpPr>
        <p:spPr>
          <a:xfrm>
            <a:off x="0" y="3907783"/>
            <a:ext cx="12192000" cy="158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070B509-38D8-4583-80FE-0A20D4EADE16}"/>
              </a:ext>
            </a:extLst>
          </p:cNvPr>
          <p:cNvSpPr txBox="1"/>
          <p:nvPr/>
        </p:nvSpPr>
        <p:spPr>
          <a:xfrm>
            <a:off x="1714500" y="1494027"/>
            <a:ext cx="8763000" cy="1200329"/>
          </a:xfrm>
          <a:prstGeom prst="rect">
            <a:avLst/>
          </a:prstGeom>
          <a:noFill/>
        </p:spPr>
        <p:txBody>
          <a:bodyPr wrap="square" rtlCol="0">
            <a:spAutoFit/>
          </a:bodyPr>
          <a:lstStyle/>
          <a:p>
            <a:pPr algn="ctr"/>
            <a:r>
              <a:rPr lang="en-US" sz="3600" dirty="0">
                <a:solidFill>
                  <a:schemeClr val="bg1"/>
                </a:solidFill>
              </a:rPr>
              <a:t>Classification of Oil Wells in the DSEATS Field Using Machine Learning</a:t>
            </a:r>
          </a:p>
        </p:txBody>
      </p:sp>
      <p:pic>
        <p:nvPicPr>
          <p:cNvPr id="9" name="Picture 8" descr="A close up of a sign&#10;&#10;Description automatically generated">
            <a:extLst>
              <a:ext uri="{FF2B5EF4-FFF2-40B4-BE49-F238E27FC236}">
                <a16:creationId xmlns:a16="http://schemas.microsoft.com/office/drawing/2014/main" id="{E0DB2C4C-9680-4EEE-8D7C-7393C5352C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11" y="29988"/>
            <a:ext cx="2329783" cy="1201191"/>
          </a:xfrm>
          <a:prstGeom prst="rect">
            <a:avLst/>
          </a:prstGeom>
        </p:spPr>
      </p:pic>
      <p:sp>
        <p:nvSpPr>
          <p:cNvPr id="8" name="Subtitle 4">
            <a:extLst>
              <a:ext uri="{FF2B5EF4-FFF2-40B4-BE49-F238E27FC236}">
                <a16:creationId xmlns:a16="http://schemas.microsoft.com/office/drawing/2014/main" id="{F3662696-7D7C-C457-854B-E82A0273B7D3}"/>
              </a:ext>
            </a:extLst>
          </p:cNvPr>
          <p:cNvSpPr txBox="1">
            <a:spLocks/>
          </p:cNvSpPr>
          <p:nvPr/>
        </p:nvSpPr>
        <p:spPr>
          <a:xfrm>
            <a:off x="4023815" y="3647044"/>
            <a:ext cx="4133899" cy="75448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400" b="1" dirty="0">
              <a:solidFill>
                <a:schemeClr val="bg1"/>
              </a:solidFill>
              <a:latin typeface="Arial Narrow" panose="020B0606020202030204" pitchFamily="34" charset="0"/>
            </a:endParaRPr>
          </a:p>
          <a:p>
            <a:r>
              <a:rPr lang="en-US" b="1" u="sng" dirty="0">
                <a:solidFill>
                  <a:schemeClr val="bg1"/>
                </a:solidFill>
                <a:latin typeface="Arial Narrow" panose="020B0606020202030204" pitchFamily="34" charset="0"/>
              </a:rPr>
              <a:t>Team Members</a:t>
            </a:r>
          </a:p>
        </p:txBody>
      </p:sp>
      <p:sp>
        <p:nvSpPr>
          <p:cNvPr id="13" name="Subtitle 4">
            <a:extLst>
              <a:ext uri="{FF2B5EF4-FFF2-40B4-BE49-F238E27FC236}">
                <a16:creationId xmlns:a16="http://schemas.microsoft.com/office/drawing/2014/main" id="{E59D7F33-53AE-8110-C0E3-3392A4416551}"/>
              </a:ext>
            </a:extLst>
          </p:cNvPr>
          <p:cNvSpPr txBox="1">
            <a:spLocks/>
          </p:cNvSpPr>
          <p:nvPr/>
        </p:nvSpPr>
        <p:spPr>
          <a:xfrm>
            <a:off x="8675469" y="3851110"/>
            <a:ext cx="3937000" cy="75448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b="1" u="sng" dirty="0">
              <a:solidFill>
                <a:schemeClr val="bg1"/>
              </a:solidFill>
              <a:latin typeface="Arial Narrow" panose="020B0606020202030204" pitchFamily="34" charset="0"/>
            </a:endParaRPr>
          </a:p>
        </p:txBody>
      </p:sp>
      <p:sp>
        <p:nvSpPr>
          <p:cNvPr id="22" name="Rectangle 21">
            <a:extLst>
              <a:ext uri="{FF2B5EF4-FFF2-40B4-BE49-F238E27FC236}">
                <a16:creationId xmlns:a16="http://schemas.microsoft.com/office/drawing/2014/main" id="{1E77FB50-80A3-C5AE-2854-BB61B450D8B1}"/>
              </a:ext>
            </a:extLst>
          </p:cNvPr>
          <p:cNvSpPr/>
          <p:nvPr/>
        </p:nvSpPr>
        <p:spPr>
          <a:xfrm>
            <a:off x="-5235" y="4401532"/>
            <a:ext cx="12192000" cy="25981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Subtitle 4">
            <a:extLst>
              <a:ext uri="{FF2B5EF4-FFF2-40B4-BE49-F238E27FC236}">
                <a16:creationId xmlns:a16="http://schemas.microsoft.com/office/drawing/2014/main" id="{4A87CC51-DBFD-A68C-DAF5-C5E8C0087459}"/>
              </a:ext>
            </a:extLst>
          </p:cNvPr>
          <p:cNvSpPr txBox="1">
            <a:spLocks/>
          </p:cNvSpPr>
          <p:nvPr/>
        </p:nvSpPr>
        <p:spPr>
          <a:xfrm>
            <a:off x="605480" y="4732808"/>
            <a:ext cx="3966519" cy="9451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1400" b="1" dirty="0">
                <a:solidFill>
                  <a:schemeClr val="accent1">
                    <a:lumMod val="75000"/>
                  </a:schemeClr>
                </a:solidFill>
                <a:latin typeface="Palatino Linotype" panose="02040502050505030304" pitchFamily="18" charset="0"/>
              </a:rPr>
              <a:t>Name: 		Udoh Chigozie M.</a:t>
            </a:r>
          </a:p>
          <a:p>
            <a:pPr algn="l">
              <a:lnSpc>
                <a:spcPct val="100000"/>
              </a:lnSpc>
              <a:spcBef>
                <a:spcPts val="0"/>
              </a:spcBef>
            </a:pPr>
            <a:r>
              <a:rPr lang="en-US" sz="1400" b="1" dirty="0">
                <a:solidFill>
                  <a:schemeClr val="accent1">
                    <a:lumMod val="75000"/>
                  </a:schemeClr>
                </a:solidFill>
                <a:latin typeface="Palatino Linotype" panose="02040502050505030304" pitchFamily="18" charset="0"/>
              </a:rPr>
              <a:t>SPE Number: 	5272808</a:t>
            </a:r>
          </a:p>
          <a:p>
            <a:pPr algn="l">
              <a:lnSpc>
                <a:spcPct val="100000"/>
              </a:lnSpc>
              <a:spcBef>
                <a:spcPts val="0"/>
              </a:spcBef>
            </a:pPr>
            <a:r>
              <a:rPr lang="en-US" sz="1400" b="1" dirty="0">
                <a:solidFill>
                  <a:schemeClr val="accent1">
                    <a:lumMod val="75000"/>
                  </a:schemeClr>
                </a:solidFill>
                <a:latin typeface="Palatino Linotype" panose="02040502050505030304" pitchFamily="18" charset="0"/>
              </a:rPr>
              <a:t>SPE Section:	</a:t>
            </a:r>
            <a:r>
              <a:rPr lang="en-US" sz="1400" b="1" dirty="0" err="1">
                <a:solidFill>
                  <a:schemeClr val="accent1">
                    <a:lumMod val="75000"/>
                  </a:schemeClr>
                </a:solidFill>
                <a:latin typeface="Palatino Linotype" panose="02040502050505030304" pitchFamily="18" charset="0"/>
              </a:rPr>
              <a:t>Portharcourt</a:t>
            </a:r>
            <a:r>
              <a:rPr lang="en-US" sz="1400" b="1" dirty="0">
                <a:solidFill>
                  <a:schemeClr val="accent1">
                    <a:lumMod val="75000"/>
                  </a:schemeClr>
                </a:solidFill>
                <a:latin typeface="Palatino Linotype" panose="02040502050505030304" pitchFamily="18" charset="0"/>
              </a:rPr>
              <a:t> Section	</a:t>
            </a:r>
          </a:p>
          <a:p>
            <a:pPr algn="l">
              <a:lnSpc>
                <a:spcPct val="100000"/>
              </a:lnSpc>
              <a:spcBef>
                <a:spcPts val="0"/>
              </a:spcBef>
            </a:pPr>
            <a:r>
              <a:rPr lang="en-US" sz="1400" b="1" dirty="0">
                <a:solidFill>
                  <a:schemeClr val="accent1">
                    <a:lumMod val="75000"/>
                  </a:schemeClr>
                </a:solidFill>
                <a:latin typeface="Palatino Linotype" panose="02040502050505030304" pitchFamily="18" charset="0"/>
              </a:rPr>
              <a:t>Technical Area:</a:t>
            </a:r>
            <a:r>
              <a:rPr lang="en-US" sz="1100" b="1" dirty="0">
                <a:solidFill>
                  <a:schemeClr val="accent1">
                    <a:lumMod val="75000"/>
                  </a:schemeClr>
                </a:solidFill>
                <a:latin typeface="Palatino Linotype" panose="02040502050505030304" pitchFamily="18" charset="0"/>
              </a:rPr>
              <a:t>	</a:t>
            </a:r>
            <a:r>
              <a:rPr lang="en-US" sz="1400" b="1" dirty="0">
                <a:solidFill>
                  <a:schemeClr val="accent1">
                    <a:lumMod val="75000"/>
                  </a:schemeClr>
                </a:solidFill>
                <a:latin typeface="Palatino Linotype" panose="02040502050505030304" pitchFamily="18" charset="0"/>
              </a:rPr>
              <a:t>Data Engineering</a:t>
            </a:r>
          </a:p>
        </p:txBody>
      </p:sp>
      <p:sp>
        <p:nvSpPr>
          <p:cNvPr id="2" name="Subtitle 4">
            <a:extLst>
              <a:ext uri="{FF2B5EF4-FFF2-40B4-BE49-F238E27FC236}">
                <a16:creationId xmlns:a16="http://schemas.microsoft.com/office/drawing/2014/main" id="{C1E17F15-7A67-0CBE-0818-6FA5D98621D5}"/>
              </a:ext>
            </a:extLst>
          </p:cNvPr>
          <p:cNvSpPr txBox="1">
            <a:spLocks/>
          </p:cNvSpPr>
          <p:nvPr/>
        </p:nvSpPr>
        <p:spPr>
          <a:xfrm>
            <a:off x="7779607" y="4605598"/>
            <a:ext cx="4417628" cy="22031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400" b="1" dirty="0">
              <a:solidFill>
                <a:schemeClr val="accent1">
                  <a:lumMod val="75000"/>
                </a:schemeClr>
              </a:solidFill>
              <a:latin typeface="Palatino Linotype" panose="02040502050505030304" pitchFamily="18" charset="0"/>
            </a:endParaRPr>
          </a:p>
          <a:p>
            <a:pPr algn="l">
              <a:spcBef>
                <a:spcPts val="0"/>
              </a:spcBef>
            </a:pPr>
            <a:endParaRPr lang="en-US" sz="1900" b="1" dirty="0">
              <a:solidFill>
                <a:schemeClr val="accent1">
                  <a:lumMod val="75000"/>
                </a:schemeClr>
              </a:solidFill>
              <a:latin typeface="Palatino Linotype" panose="02040502050505030304" pitchFamily="18" charset="0"/>
            </a:endParaRPr>
          </a:p>
        </p:txBody>
      </p:sp>
      <p:sp>
        <p:nvSpPr>
          <p:cNvPr id="3" name="TextBox 2">
            <a:extLst>
              <a:ext uri="{FF2B5EF4-FFF2-40B4-BE49-F238E27FC236}">
                <a16:creationId xmlns:a16="http://schemas.microsoft.com/office/drawing/2014/main" id="{97209F33-BFF1-895A-BC77-1B049CF94739}"/>
              </a:ext>
            </a:extLst>
          </p:cNvPr>
          <p:cNvSpPr txBox="1"/>
          <p:nvPr/>
        </p:nvSpPr>
        <p:spPr>
          <a:xfrm>
            <a:off x="623369" y="5786061"/>
            <a:ext cx="4794423" cy="1169551"/>
          </a:xfrm>
          <a:prstGeom prst="rect">
            <a:avLst/>
          </a:prstGeom>
          <a:noFill/>
        </p:spPr>
        <p:txBody>
          <a:bodyPr wrap="square" rtlCol="0">
            <a:spAutoFit/>
          </a:bodyPr>
          <a:lstStyle/>
          <a:p>
            <a:pPr algn="l">
              <a:spcBef>
                <a:spcPts val="0"/>
              </a:spcBef>
            </a:pPr>
            <a:r>
              <a:rPr lang="en-US" sz="1400" b="1" dirty="0">
                <a:solidFill>
                  <a:schemeClr val="accent1">
                    <a:lumMod val="75000"/>
                  </a:schemeClr>
                </a:solidFill>
                <a:latin typeface="Palatino Linotype" panose="02040502050505030304" pitchFamily="18" charset="0"/>
              </a:rPr>
              <a:t>Name: 		</a:t>
            </a:r>
            <a:r>
              <a:rPr lang="en-US" sz="1400" b="1" dirty="0" err="1">
                <a:solidFill>
                  <a:schemeClr val="accent1">
                    <a:lumMod val="75000"/>
                  </a:schemeClr>
                </a:solidFill>
                <a:latin typeface="Palatino Linotype" panose="02040502050505030304" pitchFamily="18" charset="0"/>
              </a:rPr>
              <a:t>Abdulateef</a:t>
            </a:r>
            <a:r>
              <a:rPr lang="en-US" sz="1400" b="1" dirty="0">
                <a:solidFill>
                  <a:schemeClr val="accent1">
                    <a:lumMod val="75000"/>
                  </a:schemeClr>
                </a:solidFill>
                <a:latin typeface="Palatino Linotype" panose="02040502050505030304" pitchFamily="18" charset="0"/>
              </a:rPr>
              <a:t> Adedoyin Adeyemi</a:t>
            </a:r>
          </a:p>
          <a:p>
            <a:pPr algn="l">
              <a:lnSpc>
                <a:spcPct val="100000"/>
              </a:lnSpc>
              <a:spcBef>
                <a:spcPts val="0"/>
              </a:spcBef>
            </a:pPr>
            <a:r>
              <a:rPr lang="en-US" sz="1400" b="1" dirty="0">
                <a:solidFill>
                  <a:schemeClr val="accent1">
                    <a:lumMod val="75000"/>
                  </a:schemeClr>
                </a:solidFill>
                <a:latin typeface="Palatino Linotype" panose="02040502050505030304" pitchFamily="18" charset="0"/>
              </a:rPr>
              <a:t>SPE Number: 	4977464</a:t>
            </a:r>
          </a:p>
          <a:p>
            <a:pPr algn="l">
              <a:lnSpc>
                <a:spcPct val="100000"/>
              </a:lnSpc>
              <a:spcBef>
                <a:spcPts val="0"/>
              </a:spcBef>
            </a:pPr>
            <a:r>
              <a:rPr lang="en-US" sz="1400" b="1" dirty="0">
                <a:solidFill>
                  <a:schemeClr val="accent1">
                    <a:lumMod val="75000"/>
                  </a:schemeClr>
                </a:solidFill>
                <a:latin typeface="Palatino Linotype" panose="02040502050505030304" pitchFamily="18" charset="0"/>
              </a:rPr>
              <a:t>SPE Section:	Lagos Section</a:t>
            </a:r>
          </a:p>
          <a:p>
            <a:pPr algn="l">
              <a:lnSpc>
                <a:spcPct val="100000"/>
              </a:lnSpc>
              <a:spcBef>
                <a:spcPts val="0"/>
              </a:spcBef>
            </a:pPr>
            <a:r>
              <a:rPr lang="en-US" sz="1400" b="1" dirty="0">
                <a:solidFill>
                  <a:schemeClr val="accent1">
                    <a:lumMod val="75000"/>
                  </a:schemeClr>
                </a:solidFill>
                <a:latin typeface="Palatino Linotype" panose="02040502050505030304" pitchFamily="18" charset="0"/>
              </a:rPr>
              <a:t>Technical Area:	Reservoir Engineering</a:t>
            </a:r>
          </a:p>
          <a:p>
            <a:endParaRPr lang="en-NG" sz="1400" dirty="0"/>
          </a:p>
        </p:txBody>
      </p:sp>
      <p:sp>
        <p:nvSpPr>
          <p:cNvPr id="4" name="TextBox 3">
            <a:extLst>
              <a:ext uri="{FF2B5EF4-FFF2-40B4-BE49-F238E27FC236}">
                <a16:creationId xmlns:a16="http://schemas.microsoft.com/office/drawing/2014/main" id="{AC8D249D-6E17-D4D5-0BBC-2290FBC99502}"/>
              </a:ext>
            </a:extLst>
          </p:cNvPr>
          <p:cNvSpPr txBox="1"/>
          <p:nvPr/>
        </p:nvSpPr>
        <p:spPr>
          <a:xfrm>
            <a:off x="6205064" y="4596757"/>
            <a:ext cx="4794423" cy="1231106"/>
          </a:xfrm>
          <a:prstGeom prst="rect">
            <a:avLst/>
          </a:prstGeom>
          <a:noFill/>
        </p:spPr>
        <p:txBody>
          <a:bodyPr wrap="square" rtlCol="0">
            <a:spAutoFit/>
          </a:bodyPr>
          <a:lstStyle/>
          <a:p>
            <a:r>
              <a:rPr lang="en-US" sz="1400" b="1" dirty="0">
                <a:solidFill>
                  <a:schemeClr val="accent1">
                    <a:lumMod val="75000"/>
                  </a:schemeClr>
                </a:solidFill>
                <a:latin typeface="Palatino Linotype" panose="02040502050505030304" pitchFamily="18" charset="0"/>
              </a:rPr>
              <a:t>Name: 		Udoh Chioma</a:t>
            </a:r>
          </a:p>
          <a:p>
            <a:pPr>
              <a:lnSpc>
                <a:spcPct val="100000"/>
              </a:lnSpc>
            </a:pPr>
            <a:r>
              <a:rPr lang="en-US" sz="1400" b="1" dirty="0">
                <a:solidFill>
                  <a:schemeClr val="accent1">
                    <a:lumMod val="75000"/>
                  </a:schemeClr>
                </a:solidFill>
                <a:latin typeface="Palatino Linotype" panose="02040502050505030304" pitchFamily="18" charset="0"/>
              </a:rPr>
              <a:t>SPE Number: 	5581761</a:t>
            </a:r>
          </a:p>
          <a:p>
            <a:pPr>
              <a:lnSpc>
                <a:spcPct val="100000"/>
              </a:lnSpc>
            </a:pPr>
            <a:r>
              <a:rPr lang="en-US" sz="1400" b="1" dirty="0">
                <a:solidFill>
                  <a:schemeClr val="accent1">
                    <a:lumMod val="75000"/>
                  </a:schemeClr>
                </a:solidFill>
                <a:latin typeface="Palatino Linotype" panose="02040502050505030304" pitchFamily="18" charset="0"/>
              </a:rPr>
              <a:t>Category:		Young Professional</a:t>
            </a:r>
          </a:p>
          <a:p>
            <a:pPr>
              <a:lnSpc>
                <a:spcPct val="100000"/>
              </a:lnSpc>
            </a:pPr>
            <a:r>
              <a:rPr lang="en-US" sz="1400" b="1" dirty="0">
                <a:solidFill>
                  <a:schemeClr val="accent1">
                    <a:lumMod val="75000"/>
                  </a:schemeClr>
                </a:solidFill>
                <a:latin typeface="Palatino Linotype" panose="02040502050505030304" pitchFamily="18" charset="0"/>
              </a:rPr>
              <a:t>Technical Area:	Data Analysis</a:t>
            </a:r>
          </a:p>
          <a:p>
            <a:endParaRPr lang="en-NG" dirty="0"/>
          </a:p>
        </p:txBody>
      </p:sp>
      <p:sp>
        <p:nvSpPr>
          <p:cNvPr id="5" name="TextBox 4">
            <a:extLst>
              <a:ext uri="{FF2B5EF4-FFF2-40B4-BE49-F238E27FC236}">
                <a16:creationId xmlns:a16="http://schemas.microsoft.com/office/drawing/2014/main" id="{6C90ADD8-BE0A-3914-7687-568808CDC52F}"/>
              </a:ext>
            </a:extLst>
          </p:cNvPr>
          <p:cNvSpPr txBox="1"/>
          <p:nvPr/>
        </p:nvSpPr>
        <p:spPr>
          <a:xfrm>
            <a:off x="1963607" y="2734124"/>
            <a:ext cx="8482914" cy="1077218"/>
          </a:xfrm>
          <a:prstGeom prst="rect">
            <a:avLst/>
          </a:prstGeom>
          <a:noFill/>
        </p:spPr>
        <p:txBody>
          <a:bodyPr wrap="square" rtlCol="0">
            <a:spAutoFit/>
          </a:bodyPr>
          <a:lstStyle/>
          <a:p>
            <a:pPr algn="ctr"/>
            <a:endParaRPr lang="en-US" sz="1400" b="1" dirty="0">
              <a:solidFill>
                <a:schemeClr val="bg1"/>
              </a:solidFill>
              <a:latin typeface="Arial Narrow" panose="020B0606020202030204" pitchFamily="34" charset="0"/>
            </a:endParaRPr>
          </a:p>
          <a:p>
            <a:pPr algn="ctr"/>
            <a:r>
              <a:rPr lang="en-US" sz="3200" b="1" u="sng" dirty="0">
                <a:solidFill>
                  <a:schemeClr val="bg1"/>
                </a:solidFill>
                <a:latin typeface="Arial Narrow" panose="020B0606020202030204" pitchFamily="34" charset="0"/>
              </a:rPr>
              <a:t>Team Name: Pioneers </a:t>
            </a:r>
          </a:p>
          <a:p>
            <a:pPr algn="ctr"/>
            <a:endParaRPr lang="en-NG" dirty="0"/>
          </a:p>
        </p:txBody>
      </p:sp>
      <p:sp>
        <p:nvSpPr>
          <p:cNvPr id="7" name="TextBox 6">
            <a:extLst>
              <a:ext uri="{FF2B5EF4-FFF2-40B4-BE49-F238E27FC236}">
                <a16:creationId xmlns:a16="http://schemas.microsoft.com/office/drawing/2014/main" id="{2C7C8124-7469-C6F8-9E48-3160DEE088A0}"/>
              </a:ext>
            </a:extLst>
          </p:cNvPr>
          <p:cNvSpPr txBox="1"/>
          <p:nvPr/>
        </p:nvSpPr>
        <p:spPr>
          <a:xfrm>
            <a:off x="6278257" y="5805776"/>
            <a:ext cx="4794423" cy="1231106"/>
          </a:xfrm>
          <a:prstGeom prst="rect">
            <a:avLst/>
          </a:prstGeom>
          <a:noFill/>
        </p:spPr>
        <p:txBody>
          <a:bodyPr wrap="square" rtlCol="0">
            <a:spAutoFit/>
          </a:bodyPr>
          <a:lstStyle/>
          <a:p>
            <a:r>
              <a:rPr lang="en-US" sz="1400" b="1" dirty="0">
                <a:solidFill>
                  <a:schemeClr val="accent1">
                    <a:lumMod val="75000"/>
                  </a:schemeClr>
                </a:solidFill>
                <a:latin typeface="Palatino Linotype" panose="02040502050505030304" pitchFamily="18" charset="0"/>
              </a:rPr>
              <a:t>Name: 		</a:t>
            </a:r>
            <a:r>
              <a:rPr lang="en-US" sz="1400" b="1" dirty="0" err="1">
                <a:solidFill>
                  <a:schemeClr val="accent1">
                    <a:lumMod val="75000"/>
                  </a:schemeClr>
                </a:solidFill>
                <a:latin typeface="Palatino Linotype" panose="02040502050505030304" pitchFamily="18" charset="0"/>
              </a:rPr>
              <a:t>Maduabuchi</a:t>
            </a:r>
            <a:r>
              <a:rPr lang="en-US" sz="1400" b="1" dirty="0">
                <a:solidFill>
                  <a:schemeClr val="accent1">
                    <a:lumMod val="75000"/>
                  </a:schemeClr>
                </a:solidFill>
                <a:latin typeface="Palatino Linotype" panose="02040502050505030304" pitchFamily="18" charset="0"/>
              </a:rPr>
              <a:t> David</a:t>
            </a:r>
          </a:p>
          <a:p>
            <a:pPr>
              <a:lnSpc>
                <a:spcPct val="100000"/>
              </a:lnSpc>
            </a:pPr>
            <a:r>
              <a:rPr lang="en-US" sz="1400" b="1" dirty="0">
                <a:solidFill>
                  <a:schemeClr val="accent1">
                    <a:lumMod val="75000"/>
                  </a:schemeClr>
                </a:solidFill>
                <a:latin typeface="Palatino Linotype" panose="02040502050505030304" pitchFamily="18" charset="0"/>
              </a:rPr>
              <a:t>SPE Number: 		</a:t>
            </a:r>
          </a:p>
          <a:p>
            <a:pPr>
              <a:lnSpc>
                <a:spcPct val="100000"/>
              </a:lnSpc>
            </a:pPr>
            <a:r>
              <a:rPr lang="en-US" sz="1400" b="1" dirty="0">
                <a:solidFill>
                  <a:schemeClr val="accent1">
                    <a:lumMod val="75000"/>
                  </a:schemeClr>
                </a:solidFill>
                <a:latin typeface="Palatino Linotype" panose="02040502050505030304" pitchFamily="18" charset="0"/>
              </a:rPr>
              <a:t>Category:		Young Professional</a:t>
            </a:r>
          </a:p>
          <a:p>
            <a:pPr>
              <a:lnSpc>
                <a:spcPct val="100000"/>
              </a:lnSpc>
            </a:pPr>
            <a:r>
              <a:rPr lang="en-US" sz="1400" b="1" dirty="0">
                <a:solidFill>
                  <a:schemeClr val="accent1">
                    <a:lumMod val="75000"/>
                  </a:schemeClr>
                </a:solidFill>
                <a:latin typeface="Palatino Linotype" panose="02040502050505030304" pitchFamily="18" charset="0"/>
              </a:rPr>
              <a:t>Technical Area:	Data Scientist</a:t>
            </a:r>
          </a:p>
          <a:p>
            <a:endParaRPr lang="en-NG" dirty="0"/>
          </a:p>
        </p:txBody>
      </p:sp>
      <p:cxnSp>
        <p:nvCxnSpPr>
          <p:cNvPr id="15" name="Straight Connector 14">
            <a:extLst>
              <a:ext uri="{FF2B5EF4-FFF2-40B4-BE49-F238E27FC236}">
                <a16:creationId xmlns:a16="http://schemas.microsoft.com/office/drawing/2014/main" id="{90C477D1-D5A3-EA18-7E3D-C75E19D9EB6A}"/>
              </a:ext>
            </a:extLst>
          </p:cNvPr>
          <p:cNvCxnSpPr>
            <a:cxnSpLocks/>
            <a:stCxn id="22" idx="1"/>
            <a:endCxn id="22" idx="3"/>
          </p:cNvCxnSpPr>
          <p:nvPr/>
        </p:nvCxnSpPr>
        <p:spPr>
          <a:xfrm>
            <a:off x="-5235" y="5700601"/>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8472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10</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8A1AD74-E3E3-AC1E-5A43-D0CD64C46772}"/>
              </a:ext>
            </a:extLst>
          </p:cNvPr>
          <p:cNvSpPr txBox="1"/>
          <p:nvPr/>
        </p:nvSpPr>
        <p:spPr>
          <a:xfrm>
            <a:off x="5161504" y="1574411"/>
            <a:ext cx="6256023" cy="2005164"/>
          </a:xfrm>
          <a:prstGeom prst="rect">
            <a:avLst/>
          </a:prstGeom>
          <a:noFill/>
        </p:spPr>
        <p:txBody>
          <a:bodyPr wrap="square" rtlCol="0">
            <a:spAutoFit/>
          </a:bodyPr>
          <a:lstStyle/>
          <a:p>
            <a:pPr>
              <a:lnSpc>
                <a:spcPct val="150000"/>
              </a:lnSpc>
            </a:pPr>
            <a:r>
              <a:rPr lang="en-ID" sz="1200" dirty="0">
                <a:latin typeface="Poppins" pitchFamily="2" charset="77"/>
                <a:cs typeface="Poppins" pitchFamily="2" charset="77"/>
              </a:rPr>
              <a:t>In line with handling timeseries as supervised learning, the below features were engineered towards better modelling;</a:t>
            </a:r>
          </a:p>
          <a:p>
            <a:pPr>
              <a:lnSpc>
                <a:spcPct val="150000"/>
              </a:lnSpc>
            </a:pPr>
            <a:r>
              <a:rPr lang="en-ID" sz="1200" b="1" dirty="0">
                <a:latin typeface="Poppins" pitchFamily="2" charset="77"/>
                <a:cs typeface="Poppins" pitchFamily="2" charset="77"/>
              </a:rPr>
              <a:t>1. Empirical based: </a:t>
            </a:r>
            <a:r>
              <a:rPr lang="en-ID" sz="1200" dirty="0">
                <a:latin typeface="Poppins" pitchFamily="2" charset="77"/>
                <a:cs typeface="Poppins" pitchFamily="2" charset="77"/>
              </a:rPr>
              <a:t>Features like formation GOR, and water cut were generated.</a:t>
            </a:r>
            <a:endParaRPr lang="en-ID" sz="1200" b="1" dirty="0">
              <a:latin typeface="Poppins" pitchFamily="2" charset="77"/>
              <a:cs typeface="Poppins" pitchFamily="2" charset="77"/>
            </a:endParaRPr>
          </a:p>
          <a:p>
            <a:pPr>
              <a:lnSpc>
                <a:spcPct val="150000"/>
              </a:lnSpc>
            </a:pPr>
            <a:r>
              <a:rPr lang="en-ID" sz="1200" b="1" dirty="0">
                <a:latin typeface="Poppins" pitchFamily="2" charset="77"/>
                <a:cs typeface="Poppins" pitchFamily="2" charset="77"/>
              </a:rPr>
              <a:t>2. Time based: </a:t>
            </a:r>
            <a:r>
              <a:rPr lang="en-ID" sz="1200" dirty="0">
                <a:latin typeface="Poppins" pitchFamily="2" charset="77"/>
                <a:cs typeface="Poppins" pitchFamily="2" charset="77"/>
              </a:rPr>
              <a:t>Year, </a:t>
            </a:r>
            <a:r>
              <a:rPr lang="en-ID" sz="1200" dirty="0" err="1">
                <a:latin typeface="Poppins" pitchFamily="2" charset="77"/>
                <a:cs typeface="Poppins" pitchFamily="2" charset="77"/>
              </a:rPr>
              <a:t>dayofyear</a:t>
            </a:r>
            <a:r>
              <a:rPr lang="en-ID" sz="1200" dirty="0">
                <a:latin typeface="Poppins" pitchFamily="2" charset="77"/>
                <a:cs typeface="Poppins" pitchFamily="2" charset="77"/>
              </a:rPr>
              <a:t>, day, week.</a:t>
            </a:r>
            <a:endParaRPr lang="en-ID" sz="1200" b="1" dirty="0">
              <a:latin typeface="Poppins" pitchFamily="2" charset="77"/>
              <a:cs typeface="Poppins" pitchFamily="2" charset="77"/>
            </a:endParaRPr>
          </a:p>
          <a:p>
            <a:pPr>
              <a:lnSpc>
                <a:spcPct val="150000"/>
              </a:lnSpc>
            </a:pPr>
            <a:r>
              <a:rPr lang="en-ID" sz="1200" b="1" dirty="0">
                <a:latin typeface="Poppins" pitchFamily="2" charset="77"/>
                <a:cs typeface="Poppins" pitchFamily="2" charset="77"/>
              </a:rPr>
              <a:t>2. Lag based: </a:t>
            </a:r>
            <a:r>
              <a:rPr lang="en-ID" sz="1200" dirty="0">
                <a:latin typeface="Poppins" pitchFamily="2" charset="77"/>
                <a:cs typeface="Poppins" pitchFamily="2" charset="77"/>
              </a:rPr>
              <a:t>1 to 7 days lag of bottom hole psi, Anulus pressure, choke size, downhole temperature and other features were generated.</a:t>
            </a:r>
          </a:p>
          <a:p>
            <a:pPr>
              <a:lnSpc>
                <a:spcPct val="150000"/>
              </a:lnSpc>
            </a:pPr>
            <a:r>
              <a:rPr lang="en-ID" sz="1200" b="1" dirty="0">
                <a:latin typeface="Poppins" pitchFamily="2" charset="77"/>
                <a:cs typeface="Poppins" pitchFamily="2" charset="77"/>
              </a:rPr>
              <a:t>3. Rolling based: </a:t>
            </a:r>
            <a:r>
              <a:rPr lang="en-ID" sz="1200" dirty="0">
                <a:latin typeface="Poppins" pitchFamily="2" charset="77"/>
                <a:cs typeface="Poppins" pitchFamily="2" charset="77"/>
              </a:rPr>
              <a:t>Features</a:t>
            </a:r>
            <a:r>
              <a:rPr lang="en-ID" sz="1200" b="1" dirty="0">
                <a:latin typeface="Poppins" pitchFamily="2" charset="77"/>
                <a:cs typeface="Poppins" pitchFamily="2" charset="77"/>
              </a:rPr>
              <a:t> </a:t>
            </a:r>
            <a:r>
              <a:rPr lang="en-ID" sz="1200" dirty="0">
                <a:latin typeface="Poppins" pitchFamily="2" charset="77"/>
                <a:cs typeface="Poppins" pitchFamily="2" charset="77"/>
              </a:rPr>
              <a:t>based on rolling average was computed.</a:t>
            </a:r>
            <a:endParaRPr lang="en-ID" sz="1200" b="1" dirty="0">
              <a:latin typeface="Poppins" pitchFamily="2" charset="77"/>
              <a:cs typeface="Poppins" pitchFamily="2" charset="77"/>
            </a:endParaRPr>
          </a:p>
        </p:txBody>
      </p:sp>
      <p:sp>
        <p:nvSpPr>
          <p:cNvPr id="7" name="Rectangle 6">
            <a:extLst>
              <a:ext uri="{FF2B5EF4-FFF2-40B4-BE49-F238E27FC236}">
                <a16:creationId xmlns:a16="http://schemas.microsoft.com/office/drawing/2014/main" id="{F6A19CDD-0CCA-E176-9103-500CDB9A4C10}"/>
              </a:ext>
            </a:extLst>
          </p:cNvPr>
          <p:cNvSpPr/>
          <p:nvPr/>
        </p:nvSpPr>
        <p:spPr>
          <a:xfrm>
            <a:off x="511401" y="279214"/>
            <a:ext cx="3902030" cy="584775"/>
          </a:xfrm>
          <a:prstGeom prst="rect">
            <a:avLst/>
          </a:prstGeom>
        </p:spPr>
        <p:txBody>
          <a:bodyPr wrap="none">
            <a:spAutoFit/>
          </a:bodyPr>
          <a:lstStyle/>
          <a:p>
            <a:r>
              <a:rPr lang="en-GB" sz="3200" b="1" dirty="0">
                <a:solidFill>
                  <a:schemeClr val="bg1"/>
                </a:solidFill>
                <a:latin typeface="Arial Narrow" panose="020B0606020202030204" pitchFamily="34" charset="0"/>
                <a:cs typeface="Arial" panose="020B0604020202020204" pitchFamily="34" charset="0"/>
              </a:rPr>
              <a:t>Machine Learning Flow</a:t>
            </a:r>
            <a:endParaRPr lang="en-US" sz="3200" dirty="0">
              <a:solidFill>
                <a:schemeClr val="bg1"/>
              </a:solidFill>
            </a:endParaRPr>
          </a:p>
        </p:txBody>
      </p:sp>
      <p:sp>
        <p:nvSpPr>
          <p:cNvPr id="11" name="TextBox 10">
            <a:extLst>
              <a:ext uri="{FF2B5EF4-FFF2-40B4-BE49-F238E27FC236}">
                <a16:creationId xmlns:a16="http://schemas.microsoft.com/office/drawing/2014/main" id="{220C58AE-F878-481A-7D5D-DEE811B9D45A}"/>
              </a:ext>
            </a:extLst>
          </p:cNvPr>
          <p:cNvSpPr txBox="1"/>
          <p:nvPr/>
        </p:nvSpPr>
        <p:spPr>
          <a:xfrm>
            <a:off x="5938215" y="1020413"/>
            <a:ext cx="8176261" cy="553998"/>
          </a:xfrm>
          <a:prstGeom prst="rect">
            <a:avLst/>
          </a:prstGeom>
          <a:noFill/>
        </p:spPr>
        <p:txBody>
          <a:bodyPr wrap="square" rtlCol="0">
            <a:spAutoFit/>
          </a:bodyPr>
          <a:lstStyle/>
          <a:p>
            <a:r>
              <a:rPr lang="en-US" sz="3000" b="1" dirty="0"/>
              <a:t>Feature Engineering</a:t>
            </a:r>
            <a:endParaRPr lang="en-GB" sz="3000" b="1" dirty="0"/>
          </a:p>
        </p:txBody>
      </p:sp>
      <p:sp>
        <p:nvSpPr>
          <p:cNvPr id="2" name="TextBox 1">
            <a:extLst>
              <a:ext uri="{FF2B5EF4-FFF2-40B4-BE49-F238E27FC236}">
                <a16:creationId xmlns:a16="http://schemas.microsoft.com/office/drawing/2014/main" id="{B36DD296-C98F-E1B6-3EBB-8B463160B49C}"/>
              </a:ext>
            </a:extLst>
          </p:cNvPr>
          <p:cNvSpPr txBox="1"/>
          <p:nvPr/>
        </p:nvSpPr>
        <p:spPr>
          <a:xfrm>
            <a:off x="5161504" y="4768847"/>
            <a:ext cx="6444343" cy="1451166"/>
          </a:xfrm>
          <a:prstGeom prst="rect">
            <a:avLst/>
          </a:prstGeom>
          <a:noFill/>
        </p:spPr>
        <p:txBody>
          <a:bodyPr wrap="square" rtlCol="0">
            <a:spAutoFit/>
          </a:bodyPr>
          <a:lstStyle/>
          <a:p>
            <a:pPr>
              <a:lnSpc>
                <a:spcPct val="150000"/>
              </a:lnSpc>
            </a:pPr>
            <a:r>
              <a:rPr lang="en-ID" sz="1200" dirty="0">
                <a:latin typeface="Poppins" pitchFamily="2" charset="77"/>
                <a:cs typeface="Poppins" pitchFamily="2" charset="77"/>
              </a:rPr>
              <a:t>Being a timeseries problem the data was split into training and testing in a sorted way as opposed to splitting randomly in non-timeseries problems.</a:t>
            </a:r>
          </a:p>
          <a:p>
            <a:pPr>
              <a:lnSpc>
                <a:spcPct val="150000"/>
              </a:lnSpc>
            </a:pPr>
            <a:r>
              <a:rPr lang="en-ID" sz="1200" dirty="0">
                <a:latin typeface="Poppins" pitchFamily="2" charset="77"/>
                <a:cs typeface="Poppins" pitchFamily="2" charset="77"/>
              </a:rPr>
              <a:t>The last 25% for all wells were used as test data and the rest as training data.</a:t>
            </a:r>
          </a:p>
          <a:p>
            <a:pPr>
              <a:lnSpc>
                <a:spcPct val="150000"/>
              </a:lnSpc>
            </a:pPr>
            <a:endParaRPr lang="en-ID" sz="1200" dirty="0">
              <a:latin typeface="Poppins" pitchFamily="2" charset="77"/>
              <a:cs typeface="Poppins" pitchFamily="2" charset="77"/>
            </a:endParaRPr>
          </a:p>
          <a:p>
            <a:pPr>
              <a:lnSpc>
                <a:spcPct val="150000"/>
              </a:lnSpc>
            </a:pPr>
            <a:endParaRPr lang="en-ID" sz="1200" dirty="0">
              <a:latin typeface="Poppins" pitchFamily="2" charset="77"/>
              <a:cs typeface="Poppins" pitchFamily="2" charset="77"/>
            </a:endParaRPr>
          </a:p>
        </p:txBody>
      </p:sp>
      <p:cxnSp>
        <p:nvCxnSpPr>
          <p:cNvPr id="3" name="Straight Connector 2">
            <a:extLst>
              <a:ext uri="{FF2B5EF4-FFF2-40B4-BE49-F238E27FC236}">
                <a16:creationId xmlns:a16="http://schemas.microsoft.com/office/drawing/2014/main" id="{B9DF9162-37A5-204B-34FC-EE28825651A3}"/>
              </a:ext>
            </a:extLst>
          </p:cNvPr>
          <p:cNvCxnSpPr/>
          <p:nvPr/>
        </p:nvCxnSpPr>
        <p:spPr>
          <a:xfrm>
            <a:off x="5004254" y="3965610"/>
            <a:ext cx="7187746" cy="0"/>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BE5F687-49E8-03AA-A0B6-4C567FAFE2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03" y="1228647"/>
            <a:ext cx="4933137" cy="4933137"/>
          </a:xfrm>
          <a:prstGeom prst="rect">
            <a:avLst/>
          </a:prstGeom>
        </p:spPr>
      </p:pic>
      <p:sp>
        <p:nvSpPr>
          <p:cNvPr id="9" name="TextBox 8">
            <a:extLst>
              <a:ext uri="{FF2B5EF4-FFF2-40B4-BE49-F238E27FC236}">
                <a16:creationId xmlns:a16="http://schemas.microsoft.com/office/drawing/2014/main" id="{A2F08ECE-148A-E1BE-7513-EEB804B0AAED}"/>
              </a:ext>
            </a:extLst>
          </p:cNvPr>
          <p:cNvSpPr txBox="1"/>
          <p:nvPr/>
        </p:nvSpPr>
        <p:spPr>
          <a:xfrm>
            <a:off x="6537781" y="4078933"/>
            <a:ext cx="8176261" cy="553998"/>
          </a:xfrm>
          <a:prstGeom prst="rect">
            <a:avLst/>
          </a:prstGeom>
          <a:noFill/>
        </p:spPr>
        <p:txBody>
          <a:bodyPr wrap="square" rtlCol="0">
            <a:spAutoFit/>
          </a:bodyPr>
          <a:lstStyle/>
          <a:p>
            <a:r>
              <a:rPr lang="en-US" sz="3000" b="1" dirty="0"/>
              <a:t>Data Splitting</a:t>
            </a:r>
            <a:endParaRPr lang="en-GB" sz="3000" b="1" dirty="0"/>
          </a:p>
        </p:txBody>
      </p:sp>
      <p:pic>
        <p:nvPicPr>
          <p:cNvPr id="13" name="Picture 12" descr="A close up of a sign&#10;&#10;Description automatically generated">
            <a:extLst>
              <a:ext uri="{FF2B5EF4-FFF2-40B4-BE49-F238E27FC236}">
                <a16:creationId xmlns:a16="http://schemas.microsoft.com/office/drawing/2014/main" id="{2175FD59-EDB6-8B43-B1EA-82F34C0E82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Tree>
    <p:extLst>
      <p:ext uri="{BB962C8B-B14F-4D97-AF65-F5344CB8AC3E}">
        <p14:creationId xmlns:p14="http://schemas.microsoft.com/office/powerpoint/2010/main" val="3620848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664A0234-D51B-F012-490F-AC266B961F5A}"/>
              </a:ext>
            </a:extLst>
          </p:cNvPr>
          <p:cNvSpPr>
            <a:spLocks noGrp="1"/>
          </p:cNvSpPr>
          <p:nvPr>
            <p:ph type="sldNum" sz="quarter" idx="12"/>
          </p:nvPr>
        </p:nvSpPr>
        <p:spPr>
          <a:xfrm>
            <a:off x="8674803" y="6468190"/>
            <a:ext cx="2743200" cy="365125"/>
          </a:xfrm>
        </p:spPr>
        <p:txBody>
          <a:bodyPr/>
          <a:lstStyle/>
          <a:p>
            <a:fld id="{6C0DC5EE-E788-4909-8A84-628A09471DA7}" type="slidenum">
              <a:rPr lang="en-GB" smtClean="0"/>
              <a:pPr/>
              <a:t>11</a:t>
            </a:fld>
            <a:endParaRPr lang="en-GB" dirty="0"/>
          </a:p>
        </p:txBody>
      </p:sp>
      <p:pic>
        <p:nvPicPr>
          <p:cNvPr id="4" name="Picture 3" descr="A close up of a sign&#10;&#10;Description automatically generated">
            <a:extLst>
              <a:ext uri="{FF2B5EF4-FFF2-40B4-BE49-F238E27FC236}">
                <a16:creationId xmlns:a16="http://schemas.microsoft.com/office/drawing/2014/main" id="{137D2AA5-F617-5190-4972-78710209885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0550" y="6516698"/>
            <a:ext cx="495300" cy="255367"/>
          </a:xfrm>
          <a:prstGeom prst="rect">
            <a:avLst/>
          </a:prstGeom>
        </p:spPr>
      </p:pic>
      <p:cxnSp>
        <p:nvCxnSpPr>
          <p:cNvPr id="5" name="Straight Connector 4">
            <a:extLst>
              <a:ext uri="{FF2B5EF4-FFF2-40B4-BE49-F238E27FC236}">
                <a16:creationId xmlns:a16="http://schemas.microsoft.com/office/drawing/2014/main" id="{7BF721BF-DFD9-01C5-FB84-011FE4A79549}"/>
              </a:ext>
            </a:extLst>
          </p:cNvPr>
          <p:cNvCxnSpPr/>
          <p:nvPr/>
        </p:nvCxnSpPr>
        <p:spPr>
          <a:xfrm>
            <a:off x="3829160" y="6650753"/>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CB27C35-1064-BB5D-7B71-7F5DC09DFD59}"/>
              </a:ext>
            </a:extLst>
          </p:cNvPr>
          <p:cNvSpPr/>
          <p:nvPr/>
        </p:nvSpPr>
        <p:spPr>
          <a:xfrm>
            <a:off x="446350" y="37778"/>
            <a:ext cx="3139001" cy="584775"/>
          </a:xfrm>
          <a:prstGeom prst="rect">
            <a:avLst/>
          </a:prstGeom>
        </p:spPr>
        <p:txBody>
          <a:bodyPr wrap="none">
            <a:spAutoFit/>
          </a:bodyPr>
          <a:lstStyle/>
          <a:p>
            <a:r>
              <a:rPr lang="en-GB" sz="3200" b="1" dirty="0">
                <a:solidFill>
                  <a:schemeClr val="bg1"/>
                </a:solidFill>
                <a:latin typeface="Arial Narrow" panose="020B0606020202030204" pitchFamily="34" charset="0"/>
                <a:cs typeface="Arial" panose="020B0604020202020204" pitchFamily="34" charset="0"/>
              </a:rPr>
              <a:t>Prediction Results</a:t>
            </a:r>
            <a:endParaRPr lang="en-US" sz="3200" dirty="0">
              <a:solidFill>
                <a:schemeClr val="bg1"/>
              </a:solidFill>
            </a:endParaRPr>
          </a:p>
        </p:txBody>
      </p:sp>
      <p:graphicFrame>
        <p:nvGraphicFramePr>
          <p:cNvPr id="10" name="Table 9">
            <a:extLst>
              <a:ext uri="{FF2B5EF4-FFF2-40B4-BE49-F238E27FC236}">
                <a16:creationId xmlns:a16="http://schemas.microsoft.com/office/drawing/2014/main" id="{6F12575F-841A-C41B-64BE-F13785F0C839}"/>
              </a:ext>
            </a:extLst>
          </p:cNvPr>
          <p:cNvGraphicFramePr>
            <a:graphicFrameLocks noGrp="1"/>
          </p:cNvGraphicFramePr>
          <p:nvPr>
            <p:extLst>
              <p:ext uri="{D42A27DB-BD31-4B8C-83A1-F6EECF244321}">
                <p14:modId xmlns:p14="http://schemas.microsoft.com/office/powerpoint/2010/main" val="2695141716"/>
              </p:ext>
            </p:extLst>
          </p:nvPr>
        </p:nvGraphicFramePr>
        <p:xfrm>
          <a:off x="6879455" y="974805"/>
          <a:ext cx="2946715" cy="2604316"/>
        </p:xfrm>
        <a:graphic>
          <a:graphicData uri="http://schemas.openxmlformats.org/drawingml/2006/table">
            <a:tbl>
              <a:tblPr firstRow="1" bandRow="1">
                <a:tableStyleId>{5C22544A-7EE6-4342-B048-85BDC9FD1C3A}</a:tableStyleId>
              </a:tblPr>
              <a:tblGrid>
                <a:gridCol w="1419021">
                  <a:extLst>
                    <a:ext uri="{9D8B030D-6E8A-4147-A177-3AD203B41FA5}">
                      <a16:colId xmlns:a16="http://schemas.microsoft.com/office/drawing/2014/main" val="95194333"/>
                    </a:ext>
                  </a:extLst>
                </a:gridCol>
                <a:gridCol w="1527694">
                  <a:extLst>
                    <a:ext uri="{9D8B030D-6E8A-4147-A177-3AD203B41FA5}">
                      <a16:colId xmlns:a16="http://schemas.microsoft.com/office/drawing/2014/main" val="587276087"/>
                    </a:ext>
                  </a:extLst>
                </a:gridCol>
              </a:tblGrid>
              <a:tr h="419854">
                <a:tc>
                  <a:txBody>
                    <a:bodyPr/>
                    <a:lstStyle/>
                    <a:p>
                      <a:pPr algn="l" fontAlgn="b"/>
                      <a:r>
                        <a:rPr lang="en-GB" sz="1600" b="0" i="0" u="none" strike="noStrike" dirty="0">
                          <a:solidFill>
                            <a:schemeClr val="bg1"/>
                          </a:solidFill>
                          <a:effectLst/>
                          <a:latin typeface="Calibri" panose="020F0502020204030204" pitchFamily="34" charset="0"/>
                        </a:rPr>
                        <a:t>Reservoir Name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600" b="0" i="0" u="none" strike="noStrike" dirty="0">
                          <a:solidFill>
                            <a:schemeClr val="bg1"/>
                          </a:solidFill>
                          <a:effectLst/>
                          <a:latin typeface="Calibri" panose="020F0502020204030204" pitchFamily="34" charset="0"/>
                        </a:rPr>
                        <a:t>Oil Production</a:t>
                      </a:r>
                      <a:endParaRPr lang="en-GB" sz="1600" b="1" i="0" u="sng" strike="noStrike" dirty="0">
                        <a:solidFill>
                          <a:schemeClr val="bg1"/>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8115658"/>
                  </a:ext>
                </a:extLst>
              </a:tr>
              <a:tr h="364077">
                <a:tc>
                  <a:txBody>
                    <a:bodyPr/>
                    <a:lstStyle/>
                    <a:p>
                      <a:pPr algn="l" fontAlgn="b">
                        <a:buNone/>
                      </a:pPr>
                      <a:r>
                        <a:rPr lang="en-US" sz="1800" b="0" i="0" u="none" strike="noStrike">
                          <a:solidFill>
                            <a:srgbClr val="000000"/>
                          </a:solidFill>
                          <a:effectLst/>
                          <a:latin typeface="Calibri" panose="020F0502020204030204" pitchFamily="34" charset="0"/>
                        </a:rPr>
                        <a:t>ACHI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800" b="0" i="0" u="none" strike="noStrike" dirty="0">
                          <a:solidFill>
                            <a:srgbClr val="000000"/>
                          </a:solidFill>
                          <a:effectLst/>
                          <a:latin typeface="Calibri" panose="020F0502020204030204" pitchFamily="34" charset="0"/>
                        </a:rPr>
                        <a:t>1,500,047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8475038"/>
                  </a:ext>
                </a:extLst>
              </a:tr>
              <a:tr h="364077">
                <a:tc>
                  <a:txBody>
                    <a:bodyPr/>
                    <a:lstStyle/>
                    <a:p>
                      <a:pPr algn="l" fontAlgn="b">
                        <a:buNone/>
                      </a:pPr>
                      <a:r>
                        <a:rPr lang="en-US" sz="1800" b="0" i="0" u="none" strike="noStrike">
                          <a:solidFill>
                            <a:srgbClr val="000000"/>
                          </a:solidFill>
                          <a:effectLst/>
                          <a:latin typeface="Calibri" panose="020F0502020204030204" pitchFamily="34" charset="0"/>
                        </a:rPr>
                        <a:t>DEPU</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800" b="0" i="0" u="none" strike="noStrike" dirty="0">
                          <a:solidFill>
                            <a:srgbClr val="000000"/>
                          </a:solidFill>
                          <a:effectLst/>
                          <a:latin typeface="Calibri" panose="020F0502020204030204" pitchFamily="34" charset="0"/>
                        </a:rPr>
                        <a:t>1,513,569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6365581"/>
                  </a:ext>
                </a:extLst>
              </a:tr>
              <a:tr h="364077">
                <a:tc>
                  <a:txBody>
                    <a:bodyPr/>
                    <a:lstStyle/>
                    <a:p>
                      <a:pPr algn="l" fontAlgn="b">
                        <a:buNone/>
                      </a:pPr>
                      <a:r>
                        <a:rPr lang="en-US" sz="1800" b="0" i="0" u="none" strike="noStrike">
                          <a:solidFill>
                            <a:srgbClr val="000000"/>
                          </a:solidFill>
                          <a:effectLst/>
                          <a:latin typeface="Calibri" panose="020F0502020204030204" pitchFamily="34" charset="0"/>
                        </a:rPr>
                        <a:t>JANI</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800" b="0" i="0" u="none" strike="noStrike" dirty="0">
                          <a:solidFill>
                            <a:srgbClr val="000000"/>
                          </a:solidFill>
                          <a:effectLst/>
                          <a:latin typeface="Calibri" panose="020F0502020204030204" pitchFamily="34" charset="0"/>
                        </a:rPr>
                        <a:t>595,545.6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6087378"/>
                  </a:ext>
                </a:extLst>
              </a:tr>
              <a:tr h="364077">
                <a:tc>
                  <a:txBody>
                    <a:bodyPr/>
                    <a:lstStyle/>
                    <a:p>
                      <a:pPr algn="l" fontAlgn="b">
                        <a:buNone/>
                      </a:pPr>
                      <a:r>
                        <a:rPr lang="en-US" sz="1800" b="0" i="0" u="none" strike="noStrike">
                          <a:solidFill>
                            <a:srgbClr val="000000"/>
                          </a:solidFill>
                          <a:effectLst/>
                          <a:latin typeface="Calibri" panose="020F0502020204030204" pitchFamily="34" charset="0"/>
                        </a:rPr>
                        <a:t>KEMA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800" b="0" i="0" u="none" strike="noStrike" dirty="0">
                          <a:solidFill>
                            <a:srgbClr val="000000"/>
                          </a:solidFill>
                          <a:effectLst/>
                          <a:latin typeface="Calibri" panose="020F0502020204030204" pitchFamily="34" charset="0"/>
                        </a:rPr>
                        <a:t>2,701,546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4929964"/>
                  </a:ext>
                </a:extLst>
              </a:tr>
              <a:tr h="364077">
                <a:tc>
                  <a:txBody>
                    <a:bodyPr/>
                    <a:lstStyle/>
                    <a:p>
                      <a:pPr algn="l" fontAlgn="b">
                        <a:buNone/>
                      </a:pPr>
                      <a:r>
                        <a:rPr lang="en-US" sz="1800" b="0" i="0" u="none" strike="noStrike">
                          <a:solidFill>
                            <a:srgbClr val="000000"/>
                          </a:solidFill>
                          <a:effectLst/>
                          <a:latin typeface="Calibri" panose="020F0502020204030204" pitchFamily="34" charset="0"/>
                        </a:rPr>
                        <a:t>MAKO</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800" b="0" i="0" u="none" strike="noStrike" dirty="0">
                          <a:solidFill>
                            <a:srgbClr val="000000"/>
                          </a:solidFill>
                          <a:effectLst/>
                          <a:latin typeface="Calibri" panose="020F0502020204030204" pitchFamily="34" charset="0"/>
                        </a:rPr>
                        <a:t>1,111,676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9691305"/>
                  </a:ext>
                </a:extLst>
              </a:tr>
              <a:tr h="36407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600" b="1" i="0" u="none" strike="noStrike" dirty="0">
                          <a:solidFill>
                            <a:srgbClr val="000000"/>
                          </a:solidFill>
                          <a:effectLst/>
                          <a:latin typeface="Calibri" panose="020F0502020204030204" pitchFamily="34" charset="0"/>
                        </a:rPr>
                        <a:t>Total=</a:t>
                      </a:r>
                      <a:endParaRPr lang="en-GB" sz="16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1800" b="0" i="0" u="none" strike="noStrike" dirty="0">
                          <a:solidFill>
                            <a:srgbClr val="000000"/>
                          </a:solidFill>
                          <a:effectLst/>
                          <a:latin typeface="Calibri" panose="020F0502020204030204" pitchFamily="34" charset="0"/>
                        </a:rPr>
                        <a:t>7,422,384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3159700"/>
                  </a:ext>
                </a:extLst>
              </a:tr>
            </a:tbl>
          </a:graphicData>
        </a:graphic>
      </p:graphicFrame>
      <p:sp>
        <p:nvSpPr>
          <p:cNvPr id="12" name="Rectangle 11">
            <a:extLst>
              <a:ext uri="{FF2B5EF4-FFF2-40B4-BE49-F238E27FC236}">
                <a16:creationId xmlns:a16="http://schemas.microsoft.com/office/drawing/2014/main" id="{37A0B994-4158-7F9B-E244-BB4D07AE798C}"/>
              </a:ext>
            </a:extLst>
          </p:cNvPr>
          <p:cNvSpPr/>
          <p:nvPr/>
        </p:nvSpPr>
        <p:spPr>
          <a:xfrm>
            <a:off x="0" y="1"/>
            <a:ext cx="12192000" cy="428196"/>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9544438D-2952-1D0E-659A-4803C8A19D2A}"/>
              </a:ext>
            </a:extLst>
          </p:cNvPr>
          <p:cNvSpPr/>
          <p:nvPr/>
        </p:nvSpPr>
        <p:spPr>
          <a:xfrm>
            <a:off x="-283845" y="-51903"/>
            <a:ext cx="1863011" cy="584775"/>
          </a:xfrm>
          <a:prstGeom prst="rect">
            <a:avLst/>
          </a:prstGeom>
        </p:spPr>
        <p:txBody>
          <a:bodyPr wrap="none">
            <a:spAutoFit/>
          </a:bodyPr>
          <a:lstStyle/>
          <a:p>
            <a:pPr lvl="1"/>
            <a:r>
              <a:rPr lang="en-GB" sz="3200" b="1" dirty="0">
                <a:solidFill>
                  <a:schemeClr val="bg1"/>
                </a:solidFill>
                <a:latin typeface="Arial Narrow" panose="020B0606020202030204" pitchFamily="34" charset="0"/>
                <a:cs typeface="Arial" panose="020B0604020202020204" pitchFamily="34" charset="0"/>
              </a:rPr>
              <a:t>Results</a:t>
            </a:r>
            <a:endParaRPr lang="en-US" sz="3200" dirty="0">
              <a:solidFill>
                <a:schemeClr val="bg1"/>
              </a:solidFill>
            </a:endParaRPr>
          </a:p>
        </p:txBody>
      </p:sp>
      <p:sp>
        <p:nvSpPr>
          <p:cNvPr id="14" name="TextBox 13">
            <a:extLst>
              <a:ext uri="{FF2B5EF4-FFF2-40B4-BE49-F238E27FC236}">
                <a16:creationId xmlns:a16="http://schemas.microsoft.com/office/drawing/2014/main" id="{F60419B3-7C5E-1E54-ABF8-E034FA9FF2CC}"/>
              </a:ext>
            </a:extLst>
          </p:cNvPr>
          <p:cNvSpPr txBox="1"/>
          <p:nvPr/>
        </p:nvSpPr>
        <p:spPr>
          <a:xfrm>
            <a:off x="5036022" y="543230"/>
            <a:ext cx="5470254" cy="646331"/>
          </a:xfrm>
          <a:prstGeom prst="rect">
            <a:avLst/>
          </a:prstGeom>
          <a:noFill/>
        </p:spPr>
        <p:txBody>
          <a:bodyPr wrap="square" rtlCol="0">
            <a:spAutoFit/>
          </a:bodyPr>
          <a:lstStyle/>
          <a:p>
            <a:r>
              <a:rPr lang="en-US" b="1" dirty="0"/>
              <a:t>Estimated Reservoir Oil Production in Reservoir Barrels</a:t>
            </a:r>
          </a:p>
          <a:p>
            <a:endParaRPr lang="en-US" b="1" dirty="0"/>
          </a:p>
        </p:txBody>
      </p:sp>
      <p:sp>
        <p:nvSpPr>
          <p:cNvPr id="19" name="Rectangle 18">
            <a:extLst>
              <a:ext uri="{FF2B5EF4-FFF2-40B4-BE49-F238E27FC236}">
                <a16:creationId xmlns:a16="http://schemas.microsoft.com/office/drawing/2014/main" id="{4AE50F59-E6E4-5A5E-1650-7950DCE4AC7D}"/>
              </a:ext>
            </a:extLst>
          </p:cNvPr>
          <p:cNvSpPr/>
          <p:nvPr/>
        </p:nvSpPr>
        <p:spPr>
          <a:xfrm>
            <a:off x="83928" y="465973"/>
            <a:ext cx="4748086" cy="5867835"/>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B3B4503F-8242-7632-407F-4851C0EF1405}"/>
              </a:ext>
            </a:extLst>
          </p:cNvPr>
          <p:cNvSpPr txBox="1"/>
          <p:nvPr/>
        </p:nvSpPr>
        <p:spPr>
          <a:xfrm>
            <a:off x="124021" y="656478"/>
            <a:ext cx="4549579" cy="2585323"/>
          </a:xfrm>
          <a:prstGeom prst="rect">
            <a:avLst/>
          </a:prstGeom>
          <a:noFill/>
          <a:effectLst/>
        </p:spPr>
        <p:txBody>
          <a:bodyPr wrap="square" rtlCol="0">
            <a:spAutoFit/>
          </a:bodyPr>
          <a:lstStyle/>
          <a:p>
            <a:r>
              <a:rPr lang="en-US" b="1" dirty="0">
                <a:solidFill>
                  <a:schemeClr val="bg1"/>
                </a:solidFill>
              </a:rPr>
              <a:t>Models Tested</a:t>
            </a:r>
          </a:p>
          <a:p>
            <a:pPr marL="285750" indent="-285750">
              <a:buFontTx/>
              <a:buChar char="-"/>
            </a:pPr>
            <a:r>
              <a:rPr lang="en-US" b="1" dirty="0" err="1">
                <a:solidFill>
                  <a:schemeClr val="bg1"/>
                </a:solidFill>
              </a:rPr>
              <a:t>KMeans</a:t>
            </a:r>
            <a:endParaRPr lang="en-US" b="1" dirty="0">
              <a:solidFill>
                <a:schemeClr val="bg1"/>
              </a:solidFill>
            </a:endParaRPr>
          </a:p>
          <a:p>
            <a:pPr marL="285750" indent="-285750">
              <a:buFontTx/>
              <a:buChar char="-"/>
            </a:pPr>
            <a:r>
              <a:rPr lang="en-US" b="1" dirty="0" err="1">
                <a:solidFill>
                  <a:schemeClr val="bg1"/>
                </a:solidFill>
              </a:rPr>
              <a:t>RandomForest</a:t>
            </a:r>
            <a:r>
              <a:rPr lang="en-US" b="1" dirty="0">
                <a:solidFill>
                  <a:schemeClr val="bg1"/>
                </a:solidFill>
              </a:rPr>
              <a:t> Classifier (Used )</a:t>
            </a:r>
          </a:p>
          <a:p>
            <a:endParaRPr lang="en-US" b="1" dirty="0">
              <a:solidFill>
                <a:schemeClr val="bg1"/>
              </a:solidFill>
            </a:endParaRPr>
          </a:p>
          <a:p>
            <a:endParaRPr lang="en-US" b="1" dirty="0">
              <a:solidFill>
                <a:schemeClr val="bg1"/>
              </a:solidFill>
            </a:endParaRPr>
          </a:p>
          <a:p>
            <a:r>
              <a:rPr lang="en-US" b="1" dirty="0">
                <a:solidFill>
                  <a:schemeClr val="bg1"/>
                </a:solidFill>
              </a:rPr>
              <a:t>Note on Model Tuning</a:t>
            </a:r>
          </a:p>
          <a:p>
            <a:pPr algn="just"/>
            <a:r>
              <a:rPr lang="en-US" b="1" dirty="0">
                <a:solidFill>
                  <a:schemeClr val="bg1"/>
                </a:solidFill>
              </a:rPr>
              <a:t>- There was no need for model tuning as the Feature Engineering produced good features</a:t>
            </a:r>
          </a:p>
          <a:p>
            <a:endParaRPr lang="en-US" b="1" dirty="0">
              <a:solidFill>
                <a:schemeClr val="bg1"/>
              </a:solidFill>
            </a:endParaRPr>
          </a:p>
        </p:txBody>
      </p:sp>
      <p:pic>
        <p:nvPicPr>
          <p:cNvPr id="9" name="Graphic 8" descr="Trophy">
            <a:extLst>
              <a:ext uri="{FF2B5EF4-FFF2-40B4-BE49-F238E27FC236}">
                <a16:creationId xmlns:a16="http://schemas.microsoft.com/office/drawing/2014/main" id="{57C8EADE-7C0F-A6A3-A49A-D937B8745E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82353" y="1189561"/>
            <a:ext cx="346807" cy="346807"/>
          </a:xfrm>
          <a:prstGeom prst="rect">
            <a:avLst/>
          </a:prstGeom>
        </p:spPr>
      </p:pic>
      <p:sp>
        <p:nvSpPr>
          <p:cNvPr id="16" name="TextBox 15">
            <a:extLst>
              <a:ext uri="{FF2B5EF4-FFF2-40B4-BE49-F238E27FC236}">
                <a16:creationId xmlns:a16="http://schemas.microsoft.com/office/drawing/2014/main" id="{BD0A5A72-4027-846F-A83D-E09A8E8674F9}"/>
              </a:ext>
            </a:extLst>
          </p:cNvPr>
          <p:cNvSpPr txBox="1"/>
          <p:nvPr/>
        </p:nvSpPr>
        <p:spPr>
          <a:xfrm>
            <a:off x="5036022" y="3644209"/>
            <a:ext cx="3866147" cy="369332"/>
          </a:xfrm>
          <a:prstGeom prst="rect">
            <a:avLst/>
          </a:prstGeom>
          <a:noFill/>
        </p:spPr>
        <p:txBody>
          <a:bodyPr wrap="square" rtlCol="0">
            <a:spAutoFit/>
          </a:bodyPr>
          <a:lstStyle/>
          <a:p>
            <a:r>
              <a:rPr lang="en-US" b="1" dirty="0"/>
              <a:t>Model Prediction Metrics</a:t>
            </a:r>
          </a:p>
        </p:txBody>
      </p:sp>
    </p:spTree>
    <p:extLst>
      <p:ext uri="{BB962C8B-B14F-4D97-AF65-F5344CB8AC3E}">
        <p14:creationId xmlns:p14="http://schemas.microsoft.com/office/powerpoint/2010/main" val="371055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2</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1401" y="226460"/>
            <a:ext cx="2362428" cy="584775"/>
          </a:xfrm>
          <a:prstGeom prst="rect">
            <a:avLst/>
          </a:prstGeom>
        </p:spPr>
        <p:txBody>
          <a:bodyPr wrap="square">
            <a:spAutoFit/>
          </a:bodyPr>
          <a:lstStyle/>
          <a:p>
            <a:r>
              <a:rPr lang="en-US" sz="3200" b="1" dirty="0">
                <a:solidFill>
                  <a:schemeClr val="bg1"/>
                </a:solidFill>
                <a:latin typeface="Arial Narrow" panose="020B0606020202030204" pitchFamily="34" charset="0"/>
                <a:ea typeface="Lato" panose="020F0502020204030203" pitchFamily="34" charset="0"/>
                <a:cs typeface="Lato" panose="020F0502020204030203" pitchFamily="34" charset="0"/>
              </a:rPr>
              <a:t>Outline</a:t>
            </a:r>
            <a:endParaRPr lang="en-US" sz="3200" dirty="0">
              <a:solidFill>
                <a:schemeClr val="bg1"/>
              </a:solidFill>
              <a:latin typeface="Arial Narrow" panose="020B0606020202030204"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1D37CF92-BE25-8FC1-2B3B-9DB6FAA54461}"/>
              </a:ext>
            </a:extLst>
          </p:cNvPr>
          <p:cNvSpPr>
            <a:spLocks noGrp="1"/>
          </p:cNvSpPr>
          <p:nvPr>
            <p:ph idx="1"/>
          </p:nvPr>
        </p:nvSpPr>
        <p:spPr>
          <a:xfrm>
            <a:off x="511401" y="1413487"/>
            <a:ext cx="11094446" cy="5125425"/>
          </a:xfrm>
        </p:spPr>
        <p:txBody>
          <a:bodyPr>
            <a:noAutofit/>
          </a:bodyPr>
          <a:lstStyle/>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Problem Overview</a:t>
            </a:r>
            <a:endParaRPr lang="en-NG" sz="1800" b="1" dirty="0">
              <a:solidFill>
                <a:srgbClr val="0C4C93"/>
              </a:solidFill>
              <a:latin typeface="Poppins" panose="00000500000000000000" pitchFamily="2" charset="0"/>
              <a:cs typeface="Poppins" panose="00000500000000000000" pitchFamily="2" charset="0"/>
            </a:endParaRP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Research and Empirical approach to Questions asked</a:t>
            </a: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Brief Introduction to Machine Learning</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Types of Machine Learning</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Time Series Forecasting</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Machine Learning Approach to the Problem</a:t>
            </a: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Machine Learning Flow</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Data Cleaning</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Exploratory Data Analysis (EDA)</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Feature Engineering</a:t>
            </a:r>
          </a:p>
          <a:p>
            <a:pPr lvl="1">
              <a:lnSpc>
                <a:spcPct val="100000"/>
              </a:lnSpc>
            </a:pPr>
            <a:r>
              <a:rPr lang="en-US" sz="1400" b="1" dirty="0">
                <a:solidFill>
                  <a:srgbClr val="0C4C93"/>
                </a:solidFill>
                <a:latin typeface="Poppins" panose="00000500000000000000" pitchFamily="2" charset="0"/>
                <a:cs typeface="Poppins" panose="00000500000000000000" pitchFamily="2" charset="0"/>
              </a:rPr>
              <a:t>Data Splitting</a:t>
            </a:r>
            <a:endParaRPr lang="en-NG" sz="1400" b="1" dirty="0">
              <a:solidFill>
                <a:srgbClr val="0C4C93"/>
              </a:solidFill>
              <a:latin typeface="Poppins" panose="00000500000000000000" pitchFamily="2" charset="0"/>
              <a:cs typeface="Poppins" panose="00000500000000000000" pitchFamily="2" charset="0"/>
            </a:endParaRP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Modeling</a:t>
            </a:r>
            <a:endParaRPr lang="en-NG" sz="1800" b="1" dirty="0">
              <a:solidFill>
                <a:srgbClr val="0C4C93"/>
              </a:solidFill>
              <a:latin typeface="Poppins" panose="00000500000000000000" pitchFamily="2" charset="0"/>
              <a:cs typeface="Poppins" panose="00000500000000000000" pitchFamily="2" charset="0"/>
            </a:endParaRPr>
          </a:p>
          <a:p>
            <a:pPr lvl="1">
              <a:lnSpc>
                <a:spcPct val="100000"/>
              </a:lnSpc>
            </a:pPr>
            <a:r>
              <a:rPr lang="en-US" sz="1400" b="1" dirty="0">
                <a:solidFill>
                  <a:srgbClr val="0C4C93"/>
                </a:solidFill>
                <a:latin typeface="Poppins" panose="00000500000000000000" pitchFamily="2" charset="0"/>
                <a:cs typeface="Poppins" panose="00000500000000000000" pitchFamily="2" charset="0"/>
              </a:rPr>
              <a:t>Supervised and Unsupervised</a:t>
            </a:r>
          </a:p>
          <a:p>
            <a:pPr>
              <a:lnSpc>
                <a:spcPct val="100000"/>
              </a:lnSpc>
              <a:buFontTx/>
              <a:buChar char="-"/>
            </a:pPr>
            <a:r>
              <a:rPr lang="en-US" sz="1800" b="1" dirty="0">
                <a:solidFill>
                  <a:srgbClr val="0C4C93"/>
                </a:solidFill>
                <a:latin typeface="Poppins" panose="00000500000000000000" pitchFamily="2" charset="0"/>
                <a:cs typeface="Poppins" panose="00000500000000000000" pitchFamily="2" charset="0"/>
              </a:rPr>
              <a:t>Results</a:t>
            </a:r>
            <a:endParaRPr lang="en-NG" sz="1800" b="1" dirty="0">
              <a:solidFill>
                <a:srgbClr val="0C4C93"/>
              </a:solidFill>
              <a:latin typeface="Poppins" panose="00000500000000000000" pitchFamily="2" charset="0"/>
              <a:cs typeface="Poppins" panose="00000500000000000000" pitchFamily="2" charset="0"/>
            </a:endParaRPr>
          </a:p>
        </p:txBody>
      </p:sp>
      <p:pic>
        <p:nvPicPr>
          <p:cNvPr id="2" name="Picture 1" descr="A close up of a sign&#10;&#10;Description automatically generated">
            <a:extLst>
              <a:ext uri="{FF2B5EF4-FFF2-40B4-BE49-F238E27FC236}">
                <a16:creationId xmlns:a16="http://schemas.microsoft.com/office/drawing/2014/main" id="{F7527978-6814-6BA0-6FE0-3BEADACA6C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Tree>
    <p:extLst>
      <p:ext uri="{BB962C8B-B14F-4D97-AF65-F5344CB8AC3E}">
        <p14:creationId xmlns:p14="http://schemas.microsoft.com/office/powerpoint/2010/main" val="2065444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3</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1401" y="279214"/>
            <a:ext cx="3121367" cy="584775"/>
          </a:xfrm>
          <a:prstGeom prst="rect">
            <a:avLst/>
          </a:prstGeom>
        </p:spPr>
        <p:txBody>
          <a:bodyPr wrap="none">
            <a:spAutoFit/>
          </a:bodyPr>
          <a:lstStyle/>
          <a:p>
            <a:r>
              <a:rPr lang="en-US" sz="3200" b="1" dirty="0">
                <a:solidFill>
                  <a:schemeClr val="bg1"/>
                </a:solidFill>
                <a:latin typeface="Arial Narrow" panose="020B0606020202030204" pitchFamily="34" charset="0"/>
                <a:ea typeface="Lato" panose="020F0502020204030203" pitchFamily="34" charset="0"/>
                <a:cs typeface="Lato" panose="020F0502020204030203" pitchFamily="34" charset="0"/>
              </a:rPr>
              <a:t>Problem Overview</a:t>
            </a:r>
            <a:endParaRPr lang="en-US" sz="3200" dirty="0">
              <a:solidFill>
                <a:schemeClr val="bg1"/>
              </a:solidFill>
              <a:latin typeface="Arial Narrow" panose="020B0606020202030204" pitchFamily="34" charset="0"/>
              <a:ea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FBE9B690-351E-3365-5B0D-4A57BA818732}"/>
              </a:ext>
            </a:extLst>
          </p:cNvPr>
          <p:cNvSpPr txBox="1"/>
          <p:nvPr/>
        </p:nvSpPr>
        <p:spPr>
          <a:xfrm>
            <a:off x="5480221" y="1427204"/>
            <a:ext cx="5937421" cy="4324857"/>
          </a:xfrm>
          <a:prstGeom prst="rect">
            <a:avLst/>
          </a:prstGeom>
          <a:noFill/>
        </p:spPr>
        <p:txBody>
          <a:bodyPr wrap="square" rtlCol="0">
            <a:spAutoFit/>
          </a:bodyPr>
          <a:lstStyle/>
          <a:p>
            <a:pPr algn="just" rtl="0">
              <a:lnSpc>
                <a:spcPct val="150000"/>
              </a:lnSpc>
              <a:spcBef>
                <a:spcPts val="0"/>
              </a:spcBef>
              <a:spcAft>
                <a:spcPts val="0"/>
              </a:spcAft>
            </a:pPr>
            <a:r>
              <a:rPr lang="en-US" dirty="0"/>
              <a:t>Accurately classifying oil wells that produce oil, gas, and water plays a vital role in optimizing production strategies and enhancing resource management in the oil and gas industry. The objective was to implement a standard machine learning (ML) workflow to classify multiple wellbores into </a:t>
            </a:r>
            <a:r>
              <a:rPr lang="en-US" b="1" dirty="0"/>
              <a:t>Reservoirs</a:t>
            </a:r>
            <a:r>
              <a:rPr lang="en-US" dirty="0"/>
              <a:t> based on seven key criteria: producing reservoir, reservoir type, lift type, flow type, gas-oil ratio (GOR) trend, water cut trend, and production index trend. This approach involves leveraging reservoir characteristics, historical production data, and well-specific parameters. </a:t>
            </a:r>
            <a:endParaRPr lang="en-US" b="0" i="0" u="none" strike="noStrike" dirty="0">
              <a:solidFill>
                <a:schemeClr val="tx1">
                  <a:lumMod val="65000"/>
                  <a:lumOff val="35000"/>
                </a:schemeClr>
              </a:solidFill>
              <a:effectLst/>
              <a:latin typeface="Poppins" panose="00000500000000000000" pitchFamily="2" charset="0"/>
              <a:cs typeface="Poppins" panose="00000500000000000000" pitchFamily="2" charset="0"/>
            </a:endParaRPr>
          </a:p>
        </p:txBody>
      </p:sp>
      <p:pic>
        <p:nvPicPr>
          <p:cNvPr id="4" name="Picture 3" descr="A close up of a sign&#10;&#10;Description automatically generated">
            <a:extLst>
              <a:ext uri="{FF2B5EF4-FFF2-40B4-BE49-F238E27FC236}">
                <a16:creationId xmlns:a16="http://schemas.microsoft.com/office/drawing/2014/main" id="{B65CD6EB-8523-B08F-F245-AB8E7AC6B1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pic>
        <p:nvPicPr>
          <p:cNvPr id="1026" name="Picture 2" descr="Petroleum Engineering Technology | NAIT">
            <a:extLst>
              <a:ext uri="{FF2B5EF4-FFF2-40B4-BE49-F238E27FC236}">
                <a16:creationId xmlns:a16="http://schemas.microsoft.com/office/drawing/2014/main" id="{A14C36E4-E92B-90D1-AFC5-32A1961A3F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70" r="28900"/>
          <a:stretch/>
        </p:blipFill>
        <p:spPr bwMode="auto">
          <a:xfrm>
            <a:off x="251909" y="1427205"/>
            <a:ext cx="5160350" cy="438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985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 name="Table 146">
            <a:extLst>
              <a:ext uri="{FF2B5EF4-FFF2-40B4-BE49-F238E27FC236}">
                <a16:creationId xmlns:a16="http://schemas.microsoft.com/office/drawing/2014/main" id="{703D7608-774F-EEE4-77CE-EEBECD73E2B1}"/>
              </a:ext>
            </a:extLst>
          </p:cNvPr>
          <p:cNvGraphicFramePr>
            <a:graphicFrameLocks noGrp="1"/>
          </p:cNvGraphicFramePr>
          <p:nvPr>
            <p:extLst>
              <p:ext uri="{D42A27DB-BD31-4B8C-83A1-F6EECF244321}">
                <p14:modId xmlns:p14="http://schemas.microsoft.com/office/powerpoint/2010/main" val="2498224813"/>
              </p:ext>
            </p:extLst>
          </p:nvPr>
        </p:nvGraphicFramePr>
        <p:xfrm>
          <a:off x="4057263" y="4973876"/>
          <a:ext cx="3947199" cy="1767840"/>
        </p:xfrm>
        <a:graphic>
          <a:graphicData uri="http://schemas.openxmlformats.org/drawingml/2006/table">
            <a:tbl>
              <a:tblPr firstRow="1" bandRow="1">
                <a:tableStyleId>{93296810-A885-4BE3-A3E7-6D5BEEA58F35}</a:tableStyleId>
              </a:tblPr>
              <a:tblGrid>
                <a:gridCol w="1564450">
                  <a:extLst>
                    <a:ext uri="{9D8B030D-6E8A-4147-A177-3AD203B41FA5}">
                      <a16:colId xmlns:a16="http://schemas.microsoft.com/office/drawing/2014/main" val="3964004318"/>
                    </a:ext>
                  </a:extLst>
                </a:gridCol>
                <a:gridCol w="2382749">
                  <a:extLst>
                    <a:ext uri="{9D8B030D-6E8A-4147-A177-3AD203B41FA5}">
                      <a16:colId xmlns:a16="http://schemas.microsoft.com/office/drawing/2014/main" val="1896255162"/>
                    </a:ext>
                  </a:extLst>
                </a:gridCol>
              </a:tblGrid>
              <a:tr h="218595">
                <a:tc>
                  <a:txBody>
                    <a:bodyPr/>
                    <a:lstStyle/>
                    <a:p>
                      <a:r>
                        <a:rPr lang="en-US" sz="1400" dirty="0"/>
                        <a:t>Features</a:t>
                      </a:r>
                      <a:endParaRPr lang="en-GB" sz="1400" dirty="0"/>
                    </a:p>
                  </a:txBody>
                  <a:tcPr/>
                </a:tc>
                <a:tc>
                  <a:txBody>
                    <a:bodyPr/>
                    <a:lstStyle/>
                    <a:p>
                      <a:r>
                        <a:rPr lang="en-US" sz="1400" dirty="0"/>
                        <a:t>Description</a:t>
                      </a:r>
                      <a:endParaRPr lang="en-GB" sz="1400" dirty="0"/>
                    </a:p>
                  </a:txBody>
                  <a:tcPr/>
                </a:tc>
                <a:extLst>
                  <a:ext uri="{0D108BD9-81ED-4DB2-BD59-A6C34878D82A}">
                    <a16:rowId xmlns:a16="http://schemas.microsoft.com/office/drawing/2014/main" val="3260284057"/>
                  </a:ext>
                </a:extLst>
              </a:tr>
              <a:tr h="516682">
                <a:tc>
                  <a:txBody>
                    <a:bodyPr/>
                    <a:lstStyle/>
                    <a:p>
                      <a:r>
                        <a:rPr lang="en-US" sz="1300" b="1" dirty="0">
                          <a:sym typeface="Lato"/>
                        </a:rPr>
                        <a:t>Total and Formation Gas production</a:t>
                      </a:r>
                      <a:endParaRPr lang="en-GB"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Lato"/>
                        </a:rPr>
                        <a:t>Comparison of total gas produced and formation gas produced can give insights to type of lift.</a:t>
                      </a:r>
                      <a:endParaRPr lang="en-US" sz="1200" dirty="0">
                        <a:ea typeface="Lato"/>
                        <a:cs typeface="Lato"/>
                        <a:sym typeface="Lato"/>
                      </a:endParaRPr>
                    </a:p>
                  </a:txBody>
                  <a:tcPr/>
                </a:tc>
                <a:extLst>
                  <a:ext uri="{0D108BD9-81ED-4DB2-BD59-A6C34878D82A}">
                    <a16:rowId xmlns:a16="http://schemas.microsoft.com/office/drawing/2014/main" val="2901103656"/>
                  </a:ext>
                </a:extLst>
              </a:tr>
              <a:tr h="710433">
                <a:tc>
                  <a:txBody>
                    <a:bodyPr/>
                    <a:lstStyle/>
                    <a:p>
                      <a:r>
                        <a:rPr lang="en-US" sz="1300" b="1" dirty="0">
                          <a:sym typeface="Lato"/>
                        </a:rPr>
                        <a:t>Initial and Bubble point pressure</a:t>
                      </a:r>
                      <a:endParaRPr lang="en-GB"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ym typeface="Lato"/>
                        </a:rPr>
                        <a:t>Comparison of initial pressure and bubble point pressure can give insights.</a:t>
                      </a:r>
                    </a:p>
                    <a:p>
                      <a:endParaRPr lang="en-GB" sz="1200" dirty="0"/>
                    </a:p>
                  </a:txBody>
                  <a:tcPr/>
                </a:tc>
                <a:extLst>
                  <a:ext uri="{0D108BD9-81ED-4DB2-BD59-A6C34878D82A}">
                    <a16:rowId xmlns:a16="http://schemas.microsoft.com/office/drawing/2014/main" val="3569012994"/>
                  </a:ext>
                </a:extLst>
              </a:tr>
            </a:tbl>
          </a:graphicData>
        </a:graphic>
      </p:graphicFrame>
      <p:sp>
        <p:nvSpPr>
          <p:cNvPr id="9" name="Rectangle 8"/>
          <p:cNvSpPr/>
          <p:nvPr/>
        </p:nvSpPr>
        <p:spPr>
          <a:xfrm>
            <a:off x="540558" y="331557"/>
            <a:ext cx="4588692" cy="584775"/>
          </a:xfrm>
          <a:prstGeom prst="rect">
            <a:avLst/>
          </a:prstGeom>
        </p:spPr>
        <p:txBody>
          <a:bodyPr wrap="none">
            <a:spAutoFit/>
          </a:bodyPr>
          <a:lstStyle/>
          <a:p>
            <a:r>
              <a:rPr lang="en-US" sz="3200" b="1" dirty="0">
                <a:solidFill>
                  <a:schemeClr val="bg1"/>
                </a:solidFill>
                <a:latin typeface="Arial Narrow" panose="020B0606020202030204" pitchFamily="34" charset="0"/>
                <a:ea typeface="Lato" panose="020F0502020204030203" pitchFamily="34" charset="0"/>
                <a:cs typeface="Lato" panose="020F0502020204030203" pitchFamily="34" charset="0"/>
              </a:rPr>
              <a:t>Experimental Data Analysis</a:t>
            </a:r>
            <a:endParaRPr lang="en-US" sz="3200" dirty="0">
              <a:solidFill>
                <a:schemeClr val="bg1"/>
              </a:solidFill>
              <a:latin typeface="Arial Narrow" panose="020B0606020202030204" pitchFamily="34" charset="0"/>
              <a:ea typeface="Lato" panose="020F0502020204030203" pitchFamily="34" charset="0"/>
              <a:cs typeface="Lato" panose="020F0502020204030203" pitchFamily="34" charset="0"/>
            </a:endParaRPr>
          </a:p>
        </p:txBody>
      </p:sp>
      <p:sp>
        <p:nvSpPr>
          <p:cNvPr id="3" name="Content Placeholder 2">
            <a:extLst>
              <a:ext uri="{FF2B5EF4-FFF2-40B4-BE49-F238E27FC236}">
                <a16:creationId xmlns:a16="http://schemas.microsoft.com/office/drawing/2014/main" id="{1D37CF92-BE25-8FC1-2B3B-9DB6FAA54461}"/>
              </a:ext>
            </a:extLst>
          </p:cNvPr>
          <p:cNvSpPr>
            <a:spLocks noGrp="1"/>
          </p:cNvSpPr>
          <p:nvPr>
            <p:ph idx="1"/>
          </p:nvPr>
        </p:nvSpPr>
        <p:spPr>
          <a:xfrm>
            <a:off x="783074" y="1454049"/>
            <a:ext cx="11053341" cy="4307443"/>
          </a:xfrm>
        </p:spPr>
        <p:txBody>
          <a:bodyPr>
            <a:normAutofit/>
          </a:bodyPr>
          <a:lstStyle/>
          <a:p>
            <a:pPr marL="0" indent="0">
              <a:lnSpc>
                <a:spcPct val="170000"/>
              </a:lnSpc>
              <a:buNone/>
            </a:pPr>
            <a:endParaRPr lang="en-US" sz="1600" dirty="0">
              <a:solidFill>
                <a:srgbClr val="0C4C93"/>
              </a:solidFill>
              <a:latin typeface="Poppins" panose="00000500000000000000" pitchFamily="2" charset="0"/>
              <a:cs typeface="Poppins" panose="00000500000000000000" pitchFamily="2" charset="0"/>
            </a:endParaRPr>
          </a:p>
          <a:p>
            <a:pPr marL="0" indent="0">
              <a:buNone/>
            </a:pPr>
            <a:endParaRPr lang="en-US" sz="1600" dirty="0">
              <a:solidFill>
                <a:schemeClr val="tx1">
                  <a:lumMod val="65000"/>
                  <a:lumOff val="35000"/>
                </a:schemeClr>
              </a:solidFill>
              <a:latin typeface="Poppins" panose="00000500000000000000" pitchFamily="2" charset="0"/>
              <a:cs typeface="Poppins" panose="00000500000000000000" pitchFamily="2" charset="0"/>
            </a:endParaRPr>
          </a:p>
        </p:txBody>
      </p:sp>
      <p:sp>
        <p:nvSpPr>
          <p:cNvPr id="211" name="Google Shape;62;p14">
            <a:extLst>
              <a:ext uri="{FF2B5EF4-FFF2-40B4-BE49-F238E27FC236}">
                <a16:creationId xmlns:a16="http://schemas.microsoft.com/office/drawing/2014/main" id="{5D2645B4-39C3-4B3D-B48E-07C02E8FC37F}"/>
              </a:ext>
            </a:extLst>
          </p:cNvPr>
          <p:cNvSpPr/>
          <p:nvPr/>
        </p:nvSpPr>
        <p:spPr>
          <a:xfrm rot="16200000">
            <a:off x="2471690" y="2611835"/>
            <a:ext cx="1555603" cy="3480374"/>
          </a:xfrm>
          <a:custGeom>
            <a:avLst/>
            <a:gdLst/>
            <a:ahLst/>
            <a:cxnLst/>
            <a:rect l="l" t="t" r="r" b="b"/>
            <a:pathLst>
              <a:path w="87" h="173" extrusionOk="0">
                <a:moveTo>
                  <a:pt x="87" y="39"/>
                </a:moveTo>
                <a:cubicBezTo>
                  <a:pt x="87" y="0"/>
                  <a:pt x="87" y="0"/>
                  <a:pt x="87" y="0"/>
                </a:cubicBezTo>
                <a:cubicBezTo>
                  <a:pt x="39" y="0"/>
                  <a:pt x="0" y="38"/>
                  <a:pt x="0" y="86"/>
                </a:cubicBezTo>
                <a:cubicBezTo>
                  <a:pt x="0" y="113"/>
                  <a:pt x="13" y="138"/>
                  <a:pt x="32" y="154"/>
                </a:cubicBezTo>
                <a:cubicBezTo>
                  <a:pt x="47" y="166"/>
                  <a:pt x="66" y="173"/>
                  <a:pt x="87" y="173"/>
                </a:cubicBezTo>
                <a:cubicBezTo>
                  <a:pt x="87" y="134"/>
                  <a:pt x="87" y="134"/>
                  <a:pt x="87" y="134"/>
                </a:cubicBezTo>
                <a:cubicBezTo>
                  <a:pt x="61" y="134"/>
                  <a:pt x="40" y="113"/>
                  <a:pt x="40" y="86"/>
                </a:cubicBezTo>
                <a:cubicBezTo>
                  <a:pt x="40" y="60"/>
                  <a:pt x="61" y="39"/>
                  <a:pt x="87" y="39"/>
                </a:cubicBezTo>
                <a:close/>
              </a:path>
            </a:pathLst>
          </a:custGeom>
          <a:solidFill>
            <a:schemeClr val="accen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2" name="Google Shape;63;p14">
            <a:extLst>
              <a:ext uri="{FF2B5EF4-FFF2-40B4-BE49-F238E27FC236}">
                <a16:creationId xmlns:a16="http://schemas.microsoft.com/office/drawing/2014/main" id="{E7B7825A-B732-4CE1-9FD0-F992F6ABDF61}"/>
              </a:ext>
            </a:extLst>
          </p:cNvPr>
          <p:cNvSpPr/>
          <p:nvPr/>
        </p:nvSpPr>
        <p:spPr>
          <a:xfrm rot="16200000">
            <a:off x="2744686" y="3215236"/>
            <a:ext cx="1088083" cy="1089716"/>
          </a:xfrm>
          <a:prstGeom prst="ellipse">
            <a:avLst/>
          </a:prstGeom>
          <a:solidFill>
            <a:srgbClr val="EBF2F7"/>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5" name="Google Shape;66;p14">
            <a:extLst>
              <a:ext uri="{FF2B5EF4-FFF2-40B4-BE49-F238E27FC236}">
                <a16:creationId xmlns:a16="http://schemas.microsoft.com/office/drawing/2014/main" id="{B92CCE40-FDA9-4285-81E8-D3896D502CE1}"/>
              </a:ext>
            </a:extLst>
          </p:cNvPr>
          <p:cNvSpPr/>
          <p:nvPr/>
        </p:nvSpPr>
        <p:spPr>
          <a:xfrm rot="5400000">
            <a:off x="5179238" y="993014"/>
            <a:ext cx="1555602" cy="3474083"/>
          </a:xfrm>
          <a:custGeom>
            <a:avLst/>
            <a:gdLst/>
            <a:ahLst/>
            <a:cxnLst/>
            <a:rect l="l" t="t" r="r" b="b"/>
            <a:pathLst>
              <a:path w="87" h="174" extrusionOk="0">
                <a:moveTo>
                  <a:pt x="87" y="40"/>
                </a:moveTo>
                <a:cubicBezTo>
                  <a:pt x="87" y="0"/>
                  <a:pt x="87" y="0"/>
                  <a:pt x="87" y="0"/>
                </a:cubicBezTo>
                <a:cubicBezTo>
                  <a:pt x="66" y="0"/>
                  <a:pt x="47" y="8"/>
                  <a:pt x="32" y="20"/>
                </a:cubicBezTo>
                <a:cubicBezTo>
                  <a:pt x="13" y="36"/>
                  <a:pt x="0" y="60"/>
                  <a:pt x="0" y="87"/>
                </a:cubicBezTo>
                <a:cubicBezTo>
                  <a:pt x="0" y="114"/>
                  <a:pt x="13" y="138"/>
                  <a:pt x="32" y="154"/>
                </a:cubicBezTo>
                <a:cubicBezTo>
                  <a:pt x="47" y="166"/>
                  <a:pt x="66" y="174"/>
                  <a:pt x="87" y="174"/>
                </a:cubicBezTo>
                <a:cubicBezTo>
                  <a:pt x="87" y="134"/>
                  <a:pt x="87" y="134"/>
                  <a:pt x="87" y="134"/>
                </a:cubicBezTo>
                <a:cubicBezTo>
                  <a:pt x="61" y="134"/>
                  <a:pt x="40" y="113"/>
                  <a:pt x="40" y="87"/>
                </a:cubicBezTo>
                <a:cubicBezTo>
                  <a:pt x="40" y="61"/>
                  <a:pt x="61" y="40"/>
                  <a:pt x="87" y="40"/>
                </a:cubicBezTo>
                <a:close/>
              </a:path>
            </a:pathLst>
          </a:custGeom>
          <a:solidFill>
            <a:schemeClr val="accent6"/>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6" name="Google Shape;67;p14">
            <a:extLst>
              <a:ext uri="{FF2B5EF4-FFF2-40B4-BE49-F238E27FC236}">
                <a16:creationId xmlns:a16="http://schemas.microsoft.com/office/drawing/2014/main" id="{FDCA0A02-A9F3-4935-938E-CFC4C18ACF4C}"/>
              </a:ext>
            </a:extLst>
          </p:cNvPr>
          <p:cNvSpPr/>
          <p:nvPr/>
        </p:nvSpPr>
        <p:spPr>
          <a:xfrm rot="16200000">
            <a:off x="5417364" y="2674671"/>
            <a:ext cx="1088083" cy="1071594"/>
          </a:xfrm>
          <a:prstGeom prst="ellipse">
            <a:avLst/>
          </a:prstGeom>
          <a:solidFill>
            <a:srgbClr val="EBF2F7"/>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9" name="Google Shape;70;p14">
            <a:extLst>
              <a:ext uri="{FF2B5EF4-FFF2-40B4-BE49-F238E27FC236}">
                <a16:creationId xmlns:a16="http://schemas.microsoft.com/office/drawing/2014/main" id="{BB2B75BD-F336-4916-A802-67885C904DCB}"/>
              </a:ext>
            </a:extLst>
          </p:cNvPr>
          <p:cNvSpPr/>
          <p:nvPr/>
        </p:nvSpPr>
        <p:spPr>
          <a:xfrm rot="16200000">
            <a:off x="7863688" y="2612475"/>
            <a:ext cx="1555604" cy="3471510"/>
          </a:xfrm>
          <a:custGeom>
            <a:avLst/>
            <a:gdLst/>
            <a:ahLst/>
            <a:cxnLst/>
            <a:rect l="l" t="t" r="r" b="b"/>
            <a:pathLst>
              <a:path w="87" h="173" extrusionOk="0">
                <a:moveTo>
                  <a:pt x="87" y="39"/>
                </a:moveTo>
                <a:cubicBezTo>
                  <a:pt x="87" y="0"/>
                  <a:pt x="87" y="0"/>
                  <a:pt x="87" y="0"/>
                </a:cubicBezTo>
                <a:cubicBezTo>
                  <a:pt x="66" y="0"/>
                  <a:pt x="47" y="7"/>
                  <a:pt x="32" y="19"/>
                </a:cubicBezTo>
                <a:cubicBezTo>
                  <a:pt x="13" y="35"/>
                  <a:pt x="0" y="60"/>
                  <a:pt x="0" y="87"/>
                </a:cubicBezTo>
                <a:cubicBezTo>
                  <a:pt x="0" y="135"/>
                  <a:pt x="39" y="173"/>
                  <a:pt x="87" y="173"/>
                </a:cubicBezTo>
                <a:cubicBezTo>
                  <a:pt x="87" y="134"/>
                  <a:pt x="87" y="134"/>
                  <a:pt x="87" y="134"/>
                </a:cubicBezTo>
                <a:cubicBezTo>
                  <a:pt x="61" y="134"/>
                  <a:pt x="40" y="113"/>
                  <a:pt x="40" y="87"/>
                </a:cubicBezTo>
                <a:cubicBezTo>
                  <a:pt x="40" y="60"/>
                  <a:pt x="61" y="39"/>
                  <a:pt x="87" y="39"/>
                </a:cubicBezTo>
                <a:close/>
              </a:path>
            </a:pathLst>
          </a:custGeom>
          <a:solidFill>
            <a:schemeClr val="accent2"/>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cxnSp>
        <p:nvCxnSpPr>
          <p:cNvPr id="153" name="Google Shape;72;p14">
            <a:extLst>
              <a:ext uri="{FF2B5EF4-FFF2-40B4-BE49-F238E27FC236}">
                <a16:creationId xmlns:a16="http://schemas.microsoft.com/office/drawing/2014/main" id="{0721F235-4C0E-471D-A096-FAC1A35AB06C}"/>
              </a:ext>
            </a:extLst>
          </p:cNvPr>
          <p:cNvCxnSpPr/>
          <p:nvPr/>
        </p:nvCxnSpPr>
        <p:spPr>
          <a:xfrm rot="10800000">
            <a:off x="5941935" y="1397444"/>
            <a:ext cx="3145" cy="493795"/>
          </a:xfrm>
          <a:prstGeom prst="straightConnector1">
            <a:avLst/>
          </a:prstGeom>
          <a:noFill/>
          <a:ln w="44450" cap="flat" cmpd="sng">
            <a:solidFill>
              <a:srgbClr val="7F7F7F"/>
            </a:solidFill>
            <a:prstDash val="dot"/>
            <a:round/>
            <a:headEnd type="oval" w="med" len="med"/>
            <a:tailEnd type="oval" w="med" len="med"/>
          </a:ln>
        </p:spPr>
      </p:cxnSp>
      <p:grpSp>
        <p:nvGrpSpPr>
          <p:cNvPr id="154" name="Google Shape;73;p14">
            <a:extLst>
              <a:ext uri="{FF2B5EF4-FFF2-40B4-BE49-F238E27FC236}">
                <a16:creationId xmlns:a16="http://schemas.microsoft.com/office/drawing/2014/main" id="{6994296F-03C3-43E3-9100-A8976A6131DA}"/>
              </a:ext>
            </a:extLst>
          </p:cNvPr>
          <p:cNvGrpSpPr/>
          <p:nvPr/>
        </p:nvGrpSpPr>
        <p:grpSpPr>
          <a:xfrm>
            <a:off x="2662327" y="3162311"/>
            <a:ext cx="1215741" cy="1213919"/>
            <a:chOff x="17008473" y="8263156"/>
            <a:chExt cx="5452843" cy="5452843"/>
          </a:xfrm>
        </p:grpSpPr>
        <p:pic>
          <p:nvPicPr>
            <p:cNvPr id="201" name="Google Shape;74;p14">
              <a:extLst>
                <a:ext uri="{FF2B5EF4-FFF2-40B4-BE49-F238E27FC236}">
                  <a16:creationId xmlns:a16="http://schemas.microsoft.com/office/drawing/2014/main" id="{BA380F36-D404-478D-A239-181554A58B8D}"/>
                </a:ext>
              </a:extLst>
            </p:cNvPr>
            <p:cNvPicPr preferRelativeResize="0"/>
            <p:nvPr/>
          </p:nvPicPr>
          <p:blipFill rotWithShape="1">
            <a:blip r:embed="rId2">
              <a:alphaModFix/>
            </a:blip>
            <a:srcRect/>
            <a:stretch/>
          </p:blipFill>
          <p:spPr>
            <a:xfrm>
              <a:off x="17008473" y="8263156"/>
              <a:ext cx="5452843" cy="5452843"/>
            </a:xfrm>
            <a:prstGeom prst="rect">
              <a:avLst/>
            </a:prstGeom>
            <a:noFill/>
            <a:ln>
              <a:noFill/>
            </a:ln>
          </p:spPr>
        </p:pic>
        <p:grpSp>
          <p:nvGrpSpPr>
            <p:cNvPr id="203" name="Google Shape;76;p14">
              <a:extLst>
                <a:ext uri="{FF2B5EF4-FFF2-40B4-BE49-F238E27FC236}">
                  <a16:creationId xmlns:a16="http://schemas.microsoft.com/office/drawing/2014/main" id="{09859765-01C5-470F-ADBB-CDAB60A33D65}"/>
                </a:ext>
              </a:extLst>
            </p:cNvPr>
            <p:cNvGrpSpPr/>
            <p:nvPr/>
          </p:nvGrpSpPr>
          <p:grpSpPr>
            <a:xfrm>
              <a:off x="19136293" y="9762068"/>
              <a:ext cx="1483248" cy="1486937"/>
              <a:chOff x="17129510" y="11525194"/>
              <a:chExt cx="638176" cy="639763"/>
            </a:xfrm>
          </p:grpSpPr>
          <p:sp>
            <p:nvSpPr>
              <p:cNvPr id="204" name="Google Shape;77;p14">
                <a:extLst>
                  <a:ext uri="{FF2B5EF4-FFF2-40B4-BE49-F238E27FC236}">
                    <a16:creationId xmlns:a16="http://schemas.microsoft.com/office/drawing/2014/main" id="{B4A0B687-40CE-4BD2-8C2B-3FF73EBE446B}"/>
                  </a:ext>
                </a:extLst>
              </p:cNvPr>
              <p:cNvSpPr/>
              <p:nvPr/>
            </p:nvSpPr>
            <p:spPr>
              <a:xfrm>
                <a:off x="17129510" y="11525194"/>
                <a:ext cx="638176" cy="639763"/>
              </a:xfrm>
              <a:custGeom>
                <a:avLst/>
                <a:gdLst/>
                <a:ahLst/>
                <a:cxnLst/>
                <a:rect l="l" t="t" r="r" b="b"/>
                <a:pathLst>
                  <a:path w="67" h="67" extrusionOk="0">
                    <a:moveTo>
                      <a:pt x="59" y="5"/>
                    </a:moveTo>
                    <a:cubicBezTo>
                      <a:pt x="52" y="5"/>
                      <a:pt x="52" y="5"/>
                      <a:pt x="52" y="5"/>
                    </a:cubicBezTo>
                    <a:cubicBezTo>
                      <a:pt x="52" y="2"/>
                      <a:pt x="52" y="2"/>
                      <a:pt x="52" y="2"/>
                    </a:cubicBezTo>
                    <a:cubicBezTo>
                      <a:pt x="52" y="1"/>
                      <a:pt x="51" y="0"/>
                      <a:pt x="50" y="0"/>
                    </a:cubicBezTo>
                    <a:cubicBezTo>
                      <a:pt x="49" y="0"/>
                      <a:pt x="49" y="1"/>
                      <a:pt x="49" y="2"/>
                    </a:cubicBezTo>
                    <a:cubicBezTo>
                      <a:pt x="49" y="5"/>
                      <a:pt x="49" y="5"/>
                      <a:pt x="49" y="5"/>
                    </a:cubicBezTo>
                    <a:cubicBezTo>
                      <a:pt x="18" y="5"/>
                      <a:pt x="18" y="5"/>
                      <a:pt x="18" y="5"/>
                    </a:cubicBezTo>
                    <a:cubicBezTo>
                      <a:pt x="18" y="2"/>
                      <a:pt x="18" y="2"/>
                      <a:pt x="18" y="2"/>
                    </a:cubicBezTo>
                    <a:cubicBezTo>
                      <a:pt x="18" y="1"/>
                      <a:pt x="17" y="0"/>
                      <a:pt x="16" y="0"/>
                    </a:cubicBezTo>
                    <a:cubicBezTo>
                      <a:pt x="15" y="0"/>
                      <a:pt x="14" y="1"/>
                      <a:pt x="14" y="2"/>
                    </a:cubicBezTo>
                    <a:cubicBezTo>
                      <a:pt x="14" y="5"/>
                      <a:pt x="14" y="5"/>
                      <a:pt x="14" y="5"/>
                    </a:cubicBezTo>
                    <a:cubicBezTo>
                      <a:pt x="8" y="5"/>
                      <a:pt x="8" y="5"/>
                      <a:pt x="8" y="5"/>
                    </a:cubicBezTo>
                    <a:cubicBezTo>
                      <a:pt x="3" y="5"/>
                      <a:pt x="0" y="8"/>
                      <a:pt x="0" y="13"/>
                    </a:cubicBezTo>
                    <a:cubicBezTo>
                      <a:pt x="0" y="59"/>
                      <a:pt x="0" y="59"/>
                      <a:pt x="0" y="59"/>
                    </a:cubicBezTo>
                    <a:cubicBezTo>
                      <a:pt x="0" y="63"/>
                      <a:pt x="3" y="67"/>
                      <a:pt x="8" y="67"/>
                    </a:cubicBezTo>
                    <a:cubicBezTo>
                      <a:pt x="59" y="67"/>
                      <a:pt x="59" y="67"/>
                      <a:pt x="59" y="67"/>
                    </a:cubicBezTo>
                    <a:cubicBezTo>
                      <a:pt x="63" y="67"/>
                      <a:pt x="67" y="63"/>
                      <a:pt x="67" y="59"/>
                    </a:cubicBezTo>
                    <a:cubicBezTo>
                      <a:pt x="67" y="13"/>
                      <a:pt x="67" y="13"/>
                      <a:pt x="67" y="13"/>
                    </a:cubicBezTo>
                    <a:cubicBezTo>
                      <a:pt x="67" y="8"/>
                      <a:pt x="63" y="5"/>
                      <a:pt x="59" y="5"/>
                    </a:cubicBezTo>
                    <a:close/>
                    <a:moveTo>
                      <a:pt x="63" y="59"/>
                    </a:moveTo>
                    <a:cubicBezTo>
                      <a:pt x="63" y="61"/>
                      <a:pt x="61" y="63"/>
                      <a:pt x="59" y="63"/>
                    </a:cubicBezTo>
                    <a:cubicBezTo>
                      <a:pt x="8" y="63"/>
                      <a:pt x="8" y="63"/>
                      <a:pt x="8" y="63"/>
                    </a:cubicBezTo>
                    <a:cubicBezTo>
                      <a:pt x="5" y="63"/>
                      <a:pt x="3" y="61"/>
                      <a:pt x="3" y="59"/>
                    </a:cubicBezTo>
                    <a:cubicBezTo>
                      <a:pt x="3" y="21"/>
                      <a:pt x="3" y="21"/>
                      <a:pt x="3" y="21"/>
                    </a:cubicBezTo>
                    <a:cubicBezTo>
                      <a:pt x="63" y="21"/>
                      <a:pt x="63" y="21"/>
                      <a:pt x="63" y="21"/>
                    </a:cubicBezTo>
                    <a:lnTo>
                      <a:pt x="63" y="59"/>
                    </a:lnTo>
                    <a:close/>
                    <a:moveTo>
                      <a:pt x="63" y="17"/>
                    </a:moveTo>
                    <a:cubicBezTo>
                      <a:pt x="3" y="17"/>
                      <a:pt x="3" y="17"/>
                      <a:pt x="3" y="17"/>
                    </a:cubicBezTo>
                    <a:cubicBezTo>
                      <a:pt x="3" y="13"/>
                      <a:pt x="3" y="13"/>
                      <a:pt x="3" y="13"/>
                    </a:cubicBezTo>
                    <a:cubicBezTo>
                      <a:pt x="3" y="10"/>
                      <a:pt x="5" y="8"/>
                      <a:pt x="8" y="8"/>
                    </a:cubicBezTo>
                    <a:cubicBezTo>
                      <a:pt x="14" y="8"/>
                      <a:pt x="14" y="8"/>
                      <a:pt x="14" y="8"/>
                    </a:cubicBezTo>
                    <a:cubicBezTo>
                      <a:pt x="14" y="12"/>
                      <a:pt x="14" y="12"/>
                      <a:pt x="14" y="12"/>
                    </a:cubicBezTo>
                    <a:cubicBezTo>
                      <a:pt x="14" y="13"/>
                      <a:pt x="15" y="14"/>
                      <a:pt x="16" y="14"/>
                    </a:cubicBezTo>
                    <a:cubicBezTo>
                      <a:pt x="17" y="14"/>
                      <a:pt x="18" y="13"/>
                      <a:pt x="18" y="12"/>
                    </a:cubicBezTo>
                    <a:cubicBezTo>
                      <a:pt x="18" y="8"/>
                      <a:pt x="18" y="8"/>
                      <a:pt x="18" y="8"/>
                    </a:cubicBezTo>
                    <a:cubicBezTo>
                      <a:pt x="49" y="8"/>
                      <a:pt x="49" y="8"/>
                      <a:pt x="49" y="8"/>
                    </a:cubicBezTo>
                    <a:cubicBezTo>
                      <a:pt x="49" y="12"/>
                      <a:pt x="49" y="12"/>
                      <a:pt x="49" y="12"/>
                    </a:cubicBezTo>
                    <a:cubicBezTo>
                      <a:pt x="49" y="13"/>
                      <a:pt x="49" y="14"/>
                      <a:pt x="50" y="14"/>
                    </a:cubicBezTo>
                    <a:cubicBezTo>
                      <a:pt x="51" y="14"/>
                      <a:pt x="52" y="13"/>
                      <a:pt x="52" y="12"/>
                    </a:cubicBezTo>
                    <a:cubicBezTo>
                      <a:pt x="52" y="8"/>
                      <a:pt x="52" y="8"/>
                      <a:pt x="52" y="8"/>
                    </a:cubicBezTo>
                    <a:cubicBezTo>
                      <a:pt x="59" y="8"/>
                      <a:pt x="59" y="8"/>
                      <a:pt x="59" y="8"/>
                    </a:cubicBezTo>
                    <a:cubicBezTo>
                      <a:pt x="61" y="8"/>
                      <a:pt x="63" y="10"/>
                      <a:pt x="63" y="13"/>
                    </a:cubicBezTo>
                    <a:lnTo>
                      <a:pt x="63" y="17"/>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05" name="Google Shape;78;p14">
                <a:extLst>
                  <a:ext uri="{FF2B5EF4-FFF2-40B4-BE49-F238E27FC236}">
                    <a16:creationId xmlns:a16="http://schemas.microsoft.com/office/drawing/2014/main" id="{0B93A301-1F5F-411C-B808-54B705AC96AB}"/>
                  </a:ext>
                </a:extLst>
              </p:cNvPr>
              <p:cNvSpPr/>
              <p:nvPr/>
            </p:nvSpPr>
            <p:spPr>
              <a:xfrm>
                <a:off x="17253334" y="11936358"/>
                <a:ext cx="104775" cy="104775"/>
              </a:xfrm>
              <a:custGeom>
                <a:avLst/>
                <a:gdLst/>
                <a:ahLst/>
                <a:cxnLst/>
                <a:rect l="l" t="t" r="r" b="b"/>
                <a:pathLst>
                  <a:path w="11" h="11" extrusionOk="0">
                    <a:moveTo>
                      <a:pt x="1" y="11"/>
                    </a:moveTo>
                    <a:cubicBezTo>
                      <a:pt x="10" y="11"/>
                      <a:pt x="10" y="11"/>
                      <a:pt x="10" y="11"/>
                    </a:cubicBezTo>
                    <a:cubicBezTo>
                      <a:pt x="10" y="11"/>
                      <a:pt x="11" y="10"/>
                      <a:pt x="11" y="10"/>
                    </a:cubicBezTo>
                    <a:cubicBezTo>
                      <a:pt x="11" y="1"/>
                      <a:pt x="11" y="1"/>
                      <a:pt x="11" y="1"/>
                    </a:cubicBezTo>
                    <a:cubicBezTo>
                      <a:pt x="11" y="1"/>
                      <a:pt x="10" y="0"/>
                      <a:pt x="10" y="0"/>
                    </a:cubicBezTo>
                    <a:cubicBezTo>
                      <a:pt x="1" y="0"/>
                      <a:pt x="1" y="0"/>
                      <a:pt x="1" y="0"/>
                    </a:cubicBezTo>
                    <a:cubicBezTo>
                      <a:pt x="1" y="0"/>
                      <a:pt x="0" y="1"/>
                      <a:pt x="0" y="1"/>
                    </a:cubicBezTo>
                    <a:cubicBezTo>
                      <a:pt x="0" y="10"/>
                      <a:pt x="0" y="10"/>
                      <a:pt x="0" y="10"/>
                    </a:cubicBezTo>
                    <a:cubicBezTo>
                      <a:pt x="0" y="10"/>
                      <a:pt x="1" y="11"/>
                      <a:pt x="1" y="11"/>
                    </a:cubicBezTo>
                    <a:close/>
                    <a:moveTo>
                      <a:pt x="3" y="3"/>
                    </a:moveTo>
                    <a:cubicBezTo>
                      <a:pt x="8" y="3"/>
                      <a:pt x="8" y="3"/>
                      <a:pt x="8" y="3"/>
                    </a:cubicBezTo>
                    <a:cubicBezTo>
                      <a:pt x="8" y="9"/>
                      <a:pt x="8" y="9"/>
                      <a:pt x="8" y="9"/>
                    </a:cubicBezTo>
                    <a:cubicBezTo>
                      <a:pt x="3" y="9"/>
                      <a:pt x="3" y="9"/>
                      <a:pt x="3" y="9"/>
                    </a:cubicBezTo>
                    <a:lnTo>
                      <a:pt x="3" y="3"/>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06" name="Google Shape;79;p14">
                <a:extLst>
                  <a:ext uri="{FF2B5EF4-FFF2-40B4-BE49-F238E27FC236}">
                    <a16:creationId xmlns:a16="http://schemas.microsoft.com/office/drawing/2014/main" id="{65128BE9-7BF2-49D1-BB5C-2177DB9024EB}"/>
                  </a:ext>
                </a:extLst>
              </p:cNvPr>
              <p:cNvSpPr/>
              <p:nvPr/>
            </p:nvSpPr>
            <p:spPr>
              <a:xfrm>
                <a:off x="17396209" y="11936358"/>
                <a:ext cx="95250" cy="104775"/>
              </a:xfrm>
              <a:custGeom>
                <a:avLst/>
                <a:gdLst/>
                <a:ahLst/>
                <a:cxnLst/>
                <a:rect l="l" t="t" r="r" b="b"/>
                <a:pathLst>
                  <a:path w="10" h="11" extrusionOk="0">
                    <a:moveTo>
                      <a:pt x="1" y="11"/>
                    </a:moveTo>
                    <a:cubicBezTo>
                      <a:pt x="9" y="11"/>
                      <a:pt x="9" y="11"/>
                      <a:pt x="9" y="11"/>
                    </a:cubicBezTo>
                    <a:cubicBezTo>
                      <a:pt x="10" y="11"/>
                      <a:pt x="10" y="10"/>
                      <a:pt x="10" y="10"/>
                    </a:cubicBezTo>
                    <a:cubicBezTo>
                      <a:pt x="10" y="1"/>
                      <a:pt x="10" y="1"/>
                      <a:pt x="10" y="1"/>
                    </a:cubicBezTo>
                    <a:cubicBezTo>
                      <a:pt x="10" y="1"/>
                      <a:pt x="10" y="0"/>
                      <a:pt x="9" y="0"/>
                    </a:cubicBezTo>
                    <a:cubicBezTo>
                      <a:pt x="1" y="0"/>
                      <a:pt x="1" y="0"/>
                      <a:pt x="1" y="0"/>
                    </a:cubicBezTo>
                    <a:cubicBezTo>
                      <a:pt x="0" y="0"/>
                      <a:pt x="0" y="1"/>
                      <a:pt x="0" y="1"/>
                    </a:cubicBezTo>
                    <a:cubicBezTo>
                      <a:pt x="0" y="10"/>
                      <a:pt x="0" y="10"/>
                      <a:pt x="0" y="10"/>
                    </a:cubicBezTo>
                    <a:cubicBezTo>
                      <a:pt x="0" y="10"/>
                      <a:pt x="0" y="11"/>
                      <a:pt x="1" y="11"/>
                    </a:cubicBezTo>
                    <a:close/>
                    <a:moveTo>
                      <a:pt x="2" y="3"/>
                    </a:moveTo>
                    <a:cubicBezTo>
                      <a:pt x="8" y="3"/>
                      <a:pt x="8" y="3"/>
                      <a:pt x="8" y="3"/>
                    </a:cubicBezTo>
                    <a:cubicBezTo>
                      <a:pt x="8" y="9"/>
                      <a:pt x="8" y="9"/>
                      <a:pt x="8" y="9"/>
                    </a:cubicBezTo>
                    <a:cubicBezTo>
                      <a:pt x="2" y="9"/>
                      <a:pt x="2" y="9"/>
                      <a:pt x="2" y="9"/>
                    </a:cubicBezTo>
                    <a:lnTo>
                      <a:pt x="2" y="3"/>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07" name="Google Shape;80;p14">
                <a:extLst>
                  <a:ext uri="{FF2B5EF4-FFF2-40B4-BE49-F238E27FC236}">
                    <a16:creationId xmlns:a16="http://schemas.microsoft.com/office/drawing/2014/main" id="{D67BA55C-A05F-484E-BFF8-2D0D48AA9F86}"/>
                  </a:ext>
                </a:extLst>
              </p:cNvPr>
              <p:cNvSpPr/>
              <p:nvPr/>
            </p:nvSpPr>
            <p:spPr>
              <a:xfrm>
                <a:off x="17529559" y="11936358"/>
                <a:ext cx="104775" cy="104775"/>
              </a:xfrm>
              <a:custGeom>
                <a:avLst/>
                <a:gdLst/>
                <a:ahLst/>
                <a:cxnLst/>
                <a:rect l="l" t="t" r="r" b="b"/>
                <a:pathLst>
                  <a:path w="11" h="11" extrusionOk="0">
                    <a:moveTo>
                      <a:pt x="2" y="11"/>
                    </a:moveTo>
                    <a:cubicBezTo>
                      <a:pt x="10" y="11"/>
                      <a:pt x="10" y="11"/>
                      <a:pt x="10" y="11"/>
                    </a:cubicBezTo>
                    <a:cubicBezTo>
                      <a:pt x="10" y="11"/>
                      <a:pt x="11" y="10"/>
                      <a:pt x="11" y="10"/>
                    </a:cubicBezTo>
                    <a:cubicBezTo>
                      <a:pt x="11" y="1"/>
                      <a:pt x="11" y="1"/>
                      <a:pt x="11" y="1"/>
                    </a:cubicBezTo>
                    <a:cubicBezTo>
                      <a:pt x="11" y="1"/>
                      <a:pt x="10" y="0"/>
                      <a:pt x="10" y="0"/>
                    </a:cubicBezTo>
                    <a:cubicBezTo>
                      <a:pt x="2" y="0"/>
                      <a:pt x="2" y="0"/>
                      <a:pt x="2" y="0"/>
                    </a:cubicBezTo>
                    <a:cubicBezTo>
                      <a:pt x="1" y="0"/>
                      <a:pt x="0" y="1"/>
                      <a:pt x="0" y="1"/>
                    </a:cubicBezTo>
                    <a:cubicBezTo>
                      <a:pt x="0" y="10"/>
                      <a:pt x="0" y="10"/>
                      <a:pt x="0" y="10"/>
                    </a:cubicBezTo>
                    <a:cubicBezTo>
                      <a:pt x="0" y="10"/>
                      <a:pt x="1" y="11"/>
                      <a:pt x="2" y="11"/>
                    </a:cubicBezTo>
                    <a:close/>
                    <a:moveTo>
                      <a:pt x="3" y="3"/>
                    </a:moveTo>
                    <a:cubicBezTo>
                      <a:pt x="9" y="3"/>
                      <a:pt x="9" y="3"/>
                      <a:pt x="9" y="3"/>
                    </a:cubicBezTo>
                    <a:cubicBezTo>
                      <a:pt x="9" y="9"/>
                      <a:pt x="9" y="9"/>
                      <a:pt x="9" y="9"/>
                    </a:cubicBezTo>
                    <a:cubicBezTo>
                      <a:pt x="3" y="9"/>
                      <a:pt x="3" y="9"/>
                      <a:pt x="3" y="9"/>
                    </a:cubicBezTo>
                    <a:lnTo>
                      <a:pt x="3" y="3"/>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08" name="Google Shape;81;p14">
                <a:extLst>
                  <a:ext uri="{FF2B5EF4-FFF2-40B4-BE49-F238E27FC236}">
                    <a16:creationId xmlns:a16="http://schemas.microsoft.com/office/drawing/2014/main" id="{2B7CC328-50C5-4A0D-AE7D-4790546EF927}"/>
                  </a:ext>
                </a:extLst>
              </p:cNvPr>
              <p:cNvSpPr/>
              <p:nvPr/>
            </p:nvSpPr>
            <p:spPr>
              <a:xfrm>
                <a:off x="17253334" y="11803008"/>
                <a:ext cx="104775" cy="95250"/>
              </a:xfrm>
              <a:custGeom>
                <a:avLst/>
                <a:gdLst/>
                <a:ahLst/>
                <a:cxnLst/>
                <a:rect l="l" t="t" r="r" b="b"/>
                <a:pathLst>
                  <a:path w="11" h="10" extrusionOk="0">
                    <a:moveTo>
                      <a:pt x="1" y="10"/>
                    </a:moveTo>
                    <a:cubicBezTo>
                      <a:pt x="10" y="10"/>
                      <a:pt x="10" y="10"/>
                      <a:pt x="10" y="10"/>
                    </a:cubicBezTo>
                    <a:cubicBezTo>
                      <a:pt x="10" y="10"/>
                      <a:pt x="11" y="10"/>
                      <a:pt x="11" y="9"/>
                    </a:cubicBezTo>
                    <a:cubicBezTo>
                      <a:pt x="11" y="1"/>
                      <a:pt x="11" y="1"/>
                      <a:pt x="11" y="1"/>
                    </a:cubicBezTo>
                    <a:cubicBezTo>
                      <a:pt x="11" y="0"/>
                      <a:pt x="10" y="0"/>
                      <a:pt x="10" y="0"/>
                    </a:cubicBezTo>
                    <a:cubicBezTo>
                      <a:pt x="1" y="0"/>
                      <a:pt x="1" y="0"/>
                      <a:pt x="1" y="0"/>
                    </a:cubicBezTo>
                    <a:cubicBezTo>
                      <a:pt x="1" y="0"/>
                      <a:pt x="0" y="0"/>
                      <a:pt x="0" y="1"/>
                    </a:cubicBezTo>
                    <a:cubicBezTo>
                      <a:pt x="0" y="9"/>
                      <a:pt x="0" y="9"/>
                      <a:pt x="0" y="9"/>
                    </a:cubicBezTo>
                    <a:cubicBezTo>
                      <a:pt x="0" y="10"/>
                      <a:pt x="1" y="10"/>
                      <a:pt x="1" y="10"/>
                    </a:cubicBezTo>
                    <a:close/>
                    <a:moveTo>
                      <a:pt x="3" y="2"/>
                    </a:moveTo>
                    <a:cubicBezTo>
                      <a:pt x="8" y="2"/>
                      <a:pt x="8" y="2"/>
                      <a:pt x="8" y="2"/>
                    </a:cubicBezTo>
                    <a:cubicBezTo>
                      <a:pt x="8" y="8"/>
                      <a:pt x="8" y="8"/>
                      <a:pt x="8" y="8"/>
                    </a:cubicBezTo>
                    <a:cubicBezTo>
                      <a:pt x="3" y="8"/>
                      <a:pt x="3" y="8"/>
                      <a:pt x="3" y="8"/>
                    </a:cubicBezTo>
                    <a:lnTo>
                      <a:pt x="3" y="2"/>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dirty="0">
                  <a:solidFill>
                    <a:schemeClr val="dk1"/>
                  </a:solidFill>
                  <a:latin typeface="Calibri"/>
                  <a:ea typeface="Calibri"/>
                  <a:cs typeface="Calibri"/>
                  <a:sym typeface="Calibri"/>
                </a:endParaRPr>
              </a:p>
            </p:txBody>
          </p:sp>
          <p:sp>
            <p:nvSpPr>
              <p:cNvPr id="209" name="Google Shape;82;p14">
                <a:extLst>
                  <a:ext uri="{FF2B5EF4-FFF2-40B4-BE49-F238E27FC236}">
                    <a16:creationId xmlns:a16="http://schemas.microsoft.com/office/drawing/2014/main" id="{137A600D-B4C4-4890-80B3-CD1960C17CE7}"/>
                  </a:ext>
                </a:extLst>
              </p:cNvPr>
              <p:cNvSpPr/>
              <p:nvPr/>
            </p:nvSpPr>
            <p:spPr>
              <a:xfrm>
                <a:off x="17396209" y="11803008"/>
                <a:ext cx="95250" cy="95250"/>
              </a:xfrm>
              <a:custGeom>
                <a:avLst/>
                <a:gdLst/>
                <a:ahLst/>
                <a:cxnLst/>
                <a:rect l="l" t="t" r="r" b="b"/>
                <a:pathLst>
                  <a:path w="10" h="10" extrusionOk="0">
                    <a:moveTo>
                      <a:pt x="1" y="10"/>
                    </a:moveTo>
                    <a:cubicBezTo>
                      <a:pt x="9" y="10"/>
                      <a:pt x="9" y="10"/>
                      <a:pt x="9" y="10"/>
                    </a:cubicBezTo>
                    <a:cubicBezTo>
                      <a:pt x="10" y="10"/>
                      <a:pt x="10" y="10"/>
                      <a:pt x="10" y="9"/>
                    </a:cubicBezTo>
                    <a:cubicBezTo>
                      <a:pt x="10" y="1"/>
                      <a:pt x="10" y="1"/>
                      <a:pt x="10" y="1"/>
                    </a:cubicBezTo>
                    <a:cubicBezTo>
                      <a:pt x="10" y="0"/>
                      <a:pt x="10" y="0"/>
                      <a:pt x="9" y="0"/>
                    </a:cubicBezTo>
                    <a:cubicBezTo>
                      <a:pt x="1" y="0"/>
                      <a:pt x="1" y="0"/>
                      <a:pt x="1" y="0"/>
                    </a:cubicBezTo>
                    <a:cubicBezTo>
                      <a:pt x="0" y="0"/>
                      <a:pt x="0" y="0"/>
                      <a:pt x="0" y="1"/>
                    </a:cubicBezTo>
                    <a:cubicBezTo>
                      <a:pt x="0" y="9"/>
                      <a:pt x="0" y="9"/>
                      <a:pt x="0" y="9"/>
                    </a:cubicBezTo>
                    <a:cubicBezTo>
                      <a:pt x="0" y="10"/>
                      <a:pt x="0" y="10"/>
                      <a:pt x="1" y="10"/>
                    </a:cubicBezTo>
                    <a:close/>
                    <a:moveTo>
                      <a:pt x="2" y="2"/>
                    </a:moveTo>
                    <a:cubicBezTo>
                      <a:pt x="8" y="2"/>
                      <a:pt x="8" y="2"/>
                      <a:pt x="8" y="2"/>
                    </a:cubicBezTo>
                    <a:cubicBezTo>
                      <a:pt x="8" y="8"/>
                      <a:pt x="8" y="8"/>
                      <a:pt x="8" y="8"/>
                    </a:cubicBezTo>
                    <a:cubicBezTo>
                      <a:pt x="2" y="8"/>
                      <a:pt x="2" y="8"/>
                      <a:pt x="2" y="8"/>
                    </a:cubicBezTo>
                    <a:lnTo>
                      <a:pt x="2" y="2"/>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sp>
            <p:nvSpPr>
              <p:cNvPr id="210" name="Google Shape;83;p14">
                <a:extLst>
                  <a:ext uri="{FF2B5EF4-FFF2-40B4-BE49-F238E27FC236}">
                    <a16:creationId xmlns:a16="http://schemas.microsoft.com/office/drawing/2014/main" id="{EE4FED64-4F02-473A-ABB1-07C44B70CC21}"/>
                  </a:ext>
                </a:extLst>
              </p:cNvPr>
              <p:cNvSpPr/>
              <p:nvPr/>
            </p:nvSpPr>
            <p:spPr>
              <a:xfrm>
                <a:off x="17529559" y="11803008"/>
                <a:ext cx="104775" cy="95250"/>
              </a:xfrm>
              <a:custGeom>
                <a:avLst/>
                <a:gdLst/>
                <a:ahLst/>
                <a:cxnLst/>
                <a:rect l="l" t="t" r="r" b="b"/>
                <a:pathLst>
                  <a:path w="11" h="10" extrusionOk="0">
                    <a:moveTo>
                      <a:pt x="2" y="10"/>
                    </a:moveTo>
                    <a:cubicBezTo>
                      <a:pt x="10" y="10"/>
                      <a:pt x="10" y="10"/>
                      <a:pt x="10" y="10"/>
                    </a:cubicBezTo>
                    <a:cubicBezTo>
                      <a:pt x="10" y="10"/>
                      <a:pt x="11" y="10"/>
                      <a:pt x="11" y="9"/>
                    </a:cubicBezTo>
                    <a:cubicBezTo>
                      <a:pt x="11" y="1"/>
                      <a:pt x="11" y="1"/>
                      <a:pt x="11" y="1"/>
                    </a:cubicBezTo>
                    <a:cubicBezTo>
                      <a:pt x="11" y="0"/>
                      <a:pt x="10" y="0"/>
                      <a:pt x="10" y="0"/>
                    </a:cubicBezTo>
                    <a:cubicBezTo>
                      <a:pt x="2" y="0"/>
                      <a:pt x="2" y="0"/>
                      <a:pt x="2" y="0"/>
                    </a:cubicBezTo>
                    <a:cubicBezTo>
                      <a:pt x="1" y="0"/>
                      <a:pt x="0" y="0"/>
                      <a:pt x="0" y="1"/>
                    </a:cubicBezTo>
                    <a:cubicBezTo>
                      <a:pt x="0" y="9"/>
                      <a:pt x="0" y="9"/>
                      <a:pt x="0" y="9"/>
                    </a:cubicBezTo>
                    <a:cubicBezTo>
                      <a:pt x="0" y="10"/>
                      <a:pt x="1" y="10"/>
                      <a:pt x="2" y="10"/>
                    </a:cubicBezTo>
                    <a:close/>
                    <a:moveTo>
                      <a:pt x="3" y="2"/>
                    </a:moveTo>
                    <a:cubicBezTo>
                      <a:pt x="9" y="2"/>
                      <a:pt x="9" y="2"/>
                      <a:pt x="9" y="2"/>
                    </a:cubicBezTo>
                    <a:cubicBezTo>
                      <a:pt x="9" y="8"/>
                      <a:pt x="9" y="8"/>
                      <a:pt x="9" y="8"/>
                    </a:cubicBezTo>
                    <a:cubicBezTo>
                      <a:pt x="3" y="8"/>
                      <a:pt x="3" y="8"/>
                      <a:pt x="3" y="8"/>
                    </a:cubicBezTo>
                    <a:lnTo>
                      <a:pt x="3" y="2"/>
                    </a:lnTo>
                    <a:close/>
                  </a:path>
                </a:pathLst>
              </a:custGeom>
              <a:solidFill>
                <a:schemeClr val="lt1"/>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grpSp>
      </p:grpSp>
      <p:pic>
        <p:nvPicPr>
          <p:cNvPr id="198" name="Google Shape;85;p14">
            <a:extLst>
              <a:ext uri="{FF2B5EF4-FFF2-40B4-BE49-F238E27FC236}">
                <a16:creationId xmlns:a16="http://schemas.microsoft.com/office/drawing/2014/main" id="{3EAB3279-F8E7-4516-AB25-7CEB3C07D5DE}"/>
              </a:ext>
            </a:extLst>
          </p:cNvPr>
          <p:cNvPicPr preferRelativeResize="0"/>
          <p:nvPr/>
        </p:nvPicPr>
        <p:blipFill rotWithShape="1">
          <a:blip r:embed="rId2">
            <a:alphaModFix/>
          </a:blip>
          <a:srcRect/>
          <a:stretch/>
        </p:blipFill>
        <p:spPr>
          <a:xfrm>
            <a:off x="5348838" y="2837157"/>
            <a:ext cx="1215846" cy="1214024"/>
          </a:xfrm>
          <a:prstGeom prst="rect">
            <a:avLst/>
          </a:prstGeom>
          <a:noFill/>
          <a:ln>
            <a:noFill/>
          </a:ln>
        </p:spPr>
      </p:pic>
      <p:sp>
        <p:nvSpPr>
          <p:cNvPr id="199" name="Google Shape;86;p14">
            <a:extLst>
              <a:ext uri="{FF2B5EF4-FFF2-40B4-BE49-F238E27FC236}">
                <a16:creationId xmlns:a16="http://schemas.microsoft.com/office/drawing/2014/main" id="{9F9937E4-2E87-411B-8135-CC658D205061}"/>
              </a:ext>
            </a:extLst>
          </p:cNvPr>
          <p:cNvSpPr/>
          <p:nvPr/>
        </p:nvSpPr>
        <p:spPr>
          <a:xfrm>
            <a:off x="5636422" y="3007709"/>
            <a:ext cx="673323" cy="672472"/>
          </a:xfrm>
          <a:prstGeom prst="ellipse">
            <a:avLst/>
          </a:prstGeom>
          <a:solidFill>
            <a:schemeClr val="accent6"/>
          </a:solidFill>
          <a:ln>
            <a:noFill/>
          </a:ln>
        </p:spPr>
        <p:txBody>
          <a:bodyPr spcFirstLastPara="1" wrap="square" lIns="68675" tIns="34325" rIns="68675" bIns="34325" anchor="ctr" anchorCtr="0">
            <a:noAutofit/>
          </a:bodyPr>
          <a:lstStyle/>
          <a:p>
            <a:pPr marL="0" marR="0" lvl="0" indent="0" algn="ctr" rtl="0">
              <a:spcBef>
                <a:spcPts val="0"/>
              </a:spcBef>
              <a:spcAft>
                <a:spcPts val="0"/>
              </a:spcAft>
              <a:buNone/>
            </a:pPr>
            <a:endParaRPr sz="2500" dirty="0">
              <a:solidFill>
                <a:schemeClr val="lt1"/>
              </a:solidFill>
              <a:latin typeface="Calibri"/>
              <a:ea typeface="Calibri"/>
              <a:cs typeface="Calibri"/>
              <a:sym typeface="Calibri"/>
            </a:endParaRPr>
          </a:p>
        </p:txBody>
      </p:sp>
      <p:sp>
        <p:nvSpPr>
          <p:cNvPr id="7" name="Google Shape;86;p14">
            <a:extLst>
              <a:ext uri="{FF2B5EF4-FFF2-40B4-BE49-F238E27FC236}">
                <a16:creationId xmlns:a16="http://schemas.microsoft.com/office/drawing/2014/main" id="{1670CCDA-2941-619F-B4E6-627EE41E3D37}"/>
              </a:ext>
            </a:extLst>
          </p:cNvPr>
          <p:cNvSpPr/>
          <p:nvPr/>
        </p:nvSpPr>
        <p:spPr>
          <a:xfrm>
            <a:off x="2944031" y="3336874"/>
            <a:ext cx="673323" cy="672472"/>
          </a:xfrm>
          <a:prstGeom prst="ellipse">
            <a:avLst/>
          </a:prstGeom>
          <a:solidFill>
            <a:schemeClr val="accent1">
              <a:lumMod val="75000"/>
            </a:schemeClr>
          </a:solidFill>
          <a:ln>
            <a:noFill/>
          </a:ln>
        </p:spPr>
        <p:txBody>
          <a:bodyPr spcFirstLastPara="1" wrap="square" lIns="68675" tIns="34325" rIns="68675" bIns="34325" anchor="ctr" anchorCtr="0">
            <a:noAutofit/>
          </a:bodyPr>
          <a:lstStyle/>
          <a:p>
            <a:pPr marL="0" marR="0" lvl="0" indent="0" algn="ctr" rtl="0">
              <a:spcBef>
                <a:spcPts val="0"/>
              </a:spcBef>
              <a:spcAft>
                <a:spcPts val="0"/>
              </a:spcAft>
              <a:buNone/>
            </a:pPr>
            <a:endParaRPr sz="2500" dirty="0">
              <a:solidFill>
                <a:schemeClr val="lt1"/>
              </a:solidFill>
              <a:latin typeface="Calibri"/>
              <a:ea typeface="Calibri"/>
              <a:cs typeface="Calibri"/>
              <a:sym typeface="Calibri"/>
            </a:endParaRPr>
          </a:p>
        </p:txBody>
      </p:sp>
      <p:sp>
        <p:nvSpPr>
          <p:cNvPr id="159" name="Google Shape;106;p14">
            <a:extLst>
              <a:ext uri="{FF2B5EF4-FFF2-40B4-BE49-F238E27FC236}">
                <a16:creationId xmlns:a16="http://schemas.microsoft.com/office/drawing/2014/main" id="{8E3B8A0C-C781-4E90-BF7A-E2CFB9A413B8}"/>
              </a:ext>
            </a:extLst>
          </p:cNvPr>
          <p:cNvSpPr txBox="1"/>
          <p:nvPr/>
        </p:nvSpPr>
        <p:spPr>
          <a:xfrm>
            <a:off x="2692127" y="5789077"/>
            <a:ext cx="1110534" cy="265518"/>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500" b="1" dirty="0">
                <a:solidFill>
                  <a:schemeClr val="accent1"/>
                </a:solidFill>
                <a:latin typeface="Lato Black"/>
                <a:ea typeface="Lato Black"/>
                <a:cs typeface="Lato Black"/>
                <a:sym typeface="Lato Black"/>
              </a:rPr>
              <a:t>Step 1</a:t>
            </a:r>
            <a:endParaRPr sz="1500" b="1" dirty="0">
              <a:solidFill>
                <a:schemeClr val="accent1"/>
              </a:solidFill>
              <a:latin typeface="Lato Black"/>
              <a:ea typeface="Lato Black"/>
              <a:cs typeface="Lato Black"/>
              <a:sym typeface="Lato Black"/>
            </a:endParaRPr>
          </a:p>
        </p:txBody>
      </p:sp>
      <p:sp>
        <p:nvSpPr>
          <p:cNvPr id="160" name="Google Shape;107;p14">
            <a:extLst>
              <a:ext uri="{FF2B5EF4-FFF2-40B4-BE49-F238E27FC236}">
                <a16:creationId xmlns:a16="http://schemas.microsoft.com/office/drawing/2014/main" id="{AC249A42-4D95-45FF-8612-EAAB6C3B016A}"/>
              </a:ext>
            </a:extLst>
          </p:cNvPr>
          <p:cNvSpPr txBox="1"/>
          <p:nvPr/>
        </p:nvSpPr>
        <p:spPr>
          <a:xfrm>
            <a:off x="5386668" y="1060455"/>
            <a:ext cx="1110534" cy="265518"/>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500" b="1" dirty="0">
                <a:solidFill>
                  <a:srgbClr val="00B050"/>
                </a:solidFill>
                <a:latin typeface="Lato Black"/>
                <a:ea typeface="Lato Black"/>
                <a:cs typeface="Lato Black"/>
                <a:sym typeface="Lato Black"/>
              </a:rPr>
              <a:t>Step 2</a:t>
            </a:r>
            <a:endParaRPr sz="1500" b="1" dirty="0">
              <a:solidFill>
                <a:srgbClr val="00B050"/>
              </a:solidFill>
              <a:latin typeface="Lato Black"/>
              <a:ea typeface="Lato Black"/>
              <a:cs typeface="Lato Black"/>
              <a:sym typeface="Lato Black"/>
            </a:endParaRPr>
          </a:p>
        </p:txBody>
      </p:sp>
      <p:sp>
        <p:nvSpPr>
          <p:cNvPr id="163" name="Google Shape;110;p14">
            <a:extLst>
              <a:ext uri="{FF2B5EF4-FFF2-40B4-BE49-F238E27FC236}">
                <a16:creationId xmlns:a16="http://schemas.microsoft.com/office/drawing/2014/main" id="{C977A400-C394-4760-B1D5-275A6FCD45A9}"/>
              </a:ext>
            </a:extLst>
          </p:cNvPr>
          <p:cNvSpPr txBox="1"/>
          <p:nvPr/>
        </p:nvSpPr>
        <p:spPr>
          <a:xfrm>
            <a:off x="8134738" y="5789077"/>
            <a:ext cx="1110534" cy="265518"/>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500" b="1" dirty="0">
                <a:solidFill>
                  <a:schemeClr val="accent2"/>
                </a:solidFill>
                <a:latin typeface="Lato Black"/>
                <a:ea typeface="Lato Black"/>
                <a:cs typeface="Lato Black"/>
                <a:sym typeface="Lato Black"/>
              </a:rPr>
              <a:t>Step 3</a:t>
            </a:r>
            <a:endParaRPr sz="1500" b="1" dirty="0">
              <a:solidFill>
                <a:schemeClr val="accent2"/>
              </a:solidFill>
              <a:latin typeface="Lato Black"/>
              <a:ea typeface="Lato Black"/>
              <a:cs typeface="Lato Black"/>
              <a:sym typeface="Lato Black"/>
            </a:endParaRPr>
          </a:p>
        </p:txBody>
      </p:sp>
      <p:cxnSp>
        <p:nvCxnSpPr>
          <p:cNvPr id="165" name="Google Shape;112;p14">
            <a:extLst>
              <a:ext uri="{FF2B5EF4-FFF2-40B4-BE49-F238E27FC236}">
                <a16:creationId xmlns:a16="http://schemas.microsoft.com/office/drawing/2014/main" id="{3391C68E-4574-4E0F-BABC-8B09FAD1FFA7}"/>
              </a:ext>
            </a:extLst>
          </p:cNvPr>
          <p:cNvCxnSpPr/>
          <p:nvPr/>
        </p:nvCxnSpPr>
        <p:spPr>
          <a:xfrm rot="10800000">
            <a:off x="3202323" y="5258376"/>
            <a:ext cx="3145" cy="493795"/>
          </a:xfrm>
          <a:prstGeom prst="straightConnector1">
            <a:avLst/>
          </a:prstGeom>
          <a:noFill/>
          <a:ln w="44450" cap="flat" cmpd="sng">
            <a:solidFill>
              <a:srgbClr val="7F7F7F"/>
            </a:solidFill>
            <a:prstDash val="dot"/>
            <a:round/>
            <a:headEnd type="oval" w="med" len="med"/>
            <a:tailEnd type="oval" w="med" len="med"/>
          </a:ln>
        </p:spPr>
      </p:cxnSp>
      <p:cxnSp>
        <p:nvCxnSpPr>
          <p:cNvPr id="167" name="Google Shape;114;p14">
            <a:extLst>
              <a:ext uri="{FF2B5EF4-FFF2-40B4-BE49-F238E27FC236}">
                <a16:creationId xmlns:a16="http://schemas.microsoft.com/office/drawing/2014/main" id="{045FE3BD-6D05-4922-99B6-672FD6BB1A1F}"/>
              </a:ext>
            </a:extLst>
          </p:cNvPr>
          <p:cNvCxnSpPr>
            <a:cxnSpLocks/>
          </p:cNvCxnSpPr>
          <p:nvPr/>
        </p:nvCxnSpPr>
        <p:spPr>
          <a:xfrm rot="10800000">
            <a:off x="8681207" y="5218761"/>
            <a:ext cx="3145" cy="493795"/>
          </a:xfrm>
          <a:prstGeom prst="straightConnector1">
            <a:avLst/>
          </a:prstGeom>
          <a:noFill/>
          <a:ln w="44450" cap="flat" cmpd="sng">
            <a:solidFill>
              <a:srgbClr val="7F7F7F"/>
            </a:solidFill>
            <a:prstDash val="dot"/>
            <a:round/>
            <a:headEnd type="oval" w="med" len="med"/>
            <a:tailEnd type="oval" w="med" len="med"/>
          </a:ln>
        </p:spPr>
      </p:cxnSp>
      <p:grpSp>
        <p:nvGrpSpPr>
          <p:cNvPr id="169" name="Google Shape;118;p14">
            <a:extLst>
              <a:ext uri="{FF2B5EF4-FFF2-40B4-BE49-F238E27FC236}">
                <a16:creationId xmlns:a16="http://schemas.microsoft.com/office/drawing/2014/main" id="{7251064A-FCEF-4BE9-8021-C72689D5195C}"/>
              </a:ext>
            </a:extLst>
          </p:cNvPr>
          <p:cNvGrpSpPr/>
          <p:nvPr/>
        </p:nvGrpSpPr>
        <p:grpSpPr>
          <a:xfrm>
            <a:off x="305886" y="1325971"/>
            <a:ext cx="3528196" cy="1478172"/>
            <a:chOff x="6572462" y="9225410"/>
            <a:chExt cx="5460722" cy="3131361"/>
          </a:xfrm>
        </p:grpSpPr>
        <p:sp>
          <p:nvSpPr>
            <p:cNvPr id="179" name="Google Shape;119;p14">
              <a:extLst>
                <a:ext uri="{FF2B5EF4-FFF2-40B4-BE49-F238E27FC236}">
                  <a16:creationId xmlns:a16="http://schemas.microsoft.com/office/drawing/2014/main" id="{FB77605A-D25F-441D-ADAF-6C92DC104DAC}"/>
                </a:ext>
              </a:extLst>
            </p:cNvPr>
            <p:cNvSpPr txBox="1"/>
            <p:nvPr/>
          </p:nvSpPr>
          <p:spPr>
            <a:xfrm>
              <a:off x="6871315" y="9865932"/>
              <a:ext cx="4700732" cy="2490839"/>
            </a:xfrm>
            <a:prstGeom prst="rect">
              <a:avLst/>
            </a:prstGeom>
            <a:noFill/>
            <a:ln>
              <a:noFill/>
            </a:ln>
          </p:spPr>
          <p:txBody>
            <a:bodyPr spcFirstLastPara="1" wrap="square" lIns="82400" tIns="41200" rIns="82400" bIns="41200" anchor="t" anchorCtr="0">
              <a:spAutoFit/>
            </a:bodyPr>
            <a:lstStyle/>
            <a:p>
              <a:pPr algn="just"/>
              <a:r>
                <a:rPr lang="en-US" sz="1200" dirty="0"/>
                <a:t>The provided reservoir and well data was examined to determine what data would be most important to the solution we needed to find. </a:t>
              </a:r>
            </a:p>
            <a:p>
              <a:pPr algn="just"/>
              <a:endParaRPr lang="en-US" sz="1300" dirty="0"/>
            </a:p>
            <a:p>
              <a:pPr algn="just"/>
              <a:endParaRPr lang="en-US" sz="1000" dirty="0"/>
            </a:p>
          </p:txBody>
        </p:sp>
        <p:sp>
          <p:nvSpPr>
            <p:cNvPr id="180" name="Google Shape;120;p14">
              <a:extLst>
                <a:ext uri="{FF2B5EF4-FFF2-40B4-BE49-F238E27FC236}">
                  <a16:creationId xmlns:a16="http://schemas.microsoft.com/office/drawing/2014/main" id="{B880CD79-3FA1-4ED1-BCEC-4942F1829F1D}"/>
                </a:ext>
              </a:extLst>
            </p:cNvPr>
            <p:cNvSpPr txBox="1"/>
            <p:nvPr/>
          </p:nvSpPr>
          <p:spPr>
            <a:xfrm>
              <a:off x="6572462" y="9225410"/>
              <a:ext cx="5460722" cy="563527"/>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600" b="1" dirty="0">
                  <a:solidFill>
                    <a:schemeClr val="accent1"/>
                  </a:solidFill>
                  <a:latin typeface="Lato Black"/>
                  <a:sym typeface="Lato Black"/>
                </a:rPr>
                <a:t>Study of Well and Reservoir Data</a:t>
              </a:r>
              <a:endParaRPr sz="1600" dirty="0"/>
            </a:p>
          </p:txBody>
        </p:sp>
      </p:grpSp>
      <p:grpSp>
        <p:nvGrpSpPr>
          <p:cNvPr id="171" name="Google Shape;124;p14">
            <a:extLst>
              <a:ext uri="{FF2B5EF4-FFF2-40B4-BE49-F238E27FC236}">
                <a16:creationId xmlns:a16="http://schemas.microsoft.com/office/drawing/2014/main" id="{757CA6B3-9148-4755-81AF-FAD3EDD64682}"/>
              </a:ext>
            </a:extLst>
          </p:cNvPr>
          <p:cNvGrpSpPr/>
          <p:nvPr/>
        </p:nvGrpSpPr>
        <p:grpSpPr>
          <a:xfrm>
            <a:off x="4770050" y="3879880"/>
            <a:ext cx="2825810" cy="1331031"/>
            <a:chOff x="6565652" y="8926692"/>
            <a:chExt cx="5660355" cy="2670180"/>
          </a:xfrm>
        </p:grpSpPr>
        <p:sp>
          <p:nvSpPr>
            <p:cNvPr id="175" name="Google Shape;125;p14">
              <a:extLst>
                <a:ext uri="{FF2B5EF4-FFF2-40B4-BE49-F238E27FC236}">
                  <a16:creationId xmlns:a16="http://schemas.microsoft.com/office/drawing/2014/main" id="{5F07EB81-D614-4178-AFA6-6063FC247DB1}"/>
                </a:ext>
              </a:extLst>
            </p:cNvPr>
            <p:cNvSpPr txBox="1"/>
            <p:nvPr/>
          </p:nvSpPr>
          <p:spPr>
            <a:xfrm>
              <a:off x="6565652" y="9824636"/>
              <a:ext cx="5660355" cy="1772236"/>
            </a:xfrm>
            <a:prstGeom prst="rect">
              <a:avLst/>
            </a:prstGeom>
            <a:noFill/>
            <a:ln>
              <a:noFill/>
            </a:ln>
          </p:spPr>
          <p:txBody>
            <a:bodyPr spcFirstLastPara="1" wrap="square" lIns="82400" tIns="41200" rIns="82400" bIns="41200" anchor="t" anchorCtr="0">
              <a:spAutoFit/>
            </a:bodyPr>
            <a:lstStyle/>
            <a:p>
              <a:pPr marL="0" marR="0" lvl="0" indent="0" rtl="0">
                <a:spcBef>
                  <a:spcPts val="0"/>
                </a:spcBef>
                <a:spcAft>
                  <a:spcPts val="0"/>
                </a:spcAft>
                <a:buNone/>
              </a:pPr>
              <a:r>
                <a:rPr lang="en-US" sz="1300" dirty="0">
                  <a:ea typeface="Lato"/>
                  <a:cs typeface="Lato"/>
                  <a:sym typeface="Lato"/>
                </a:rPr>
                <a:t>Gained an understanding of parameters  and how they influence well and reservoir classifications. E.g.</a:t>
              </a:r>
            </a:p>
            <a:p>
              <a:pPr marL="0" marR="0" lvl="0" indent="0" rtl="0">
                <a:spcBef>
                  <a:spcPts val="0"/>
                </a:spcBef>
                <a:spcAft>
                  <a:spcPts val="0"/>
                </a:spcAft>
                <a:buNone/>
              </a:pPr>
              <a:endParaRPr lang="en-US" sz="1300" dirty="0">
                <a:ea typeface="Lato"/>
                <a:cs typeface="Lato"/>
                <a:sym typeface="Lato"/>
              </a:endParaRPr>
            </a:p>
          </p:txBody>
        </p:sp>
        <p:sp>
          <p:nvSpPr>
            <p:cNvPr id="176" name="Google Shape;126;p14">
              <a:extLst>
                <a:ext uri="{FF2B5EF4-FFF2-40B4-BE49-F238E27FC236}">
                  <a16:creationId xmlns:a16="http://schemas.microsoft.com/office/drawing/2014/main" id="{C9222F32-47A5-433E-84F6-13DC6DA50E72}"/>
                </a:ext>
              </a:extLst>
            </p:cNvPr>
            <p:cNvSpPr txBox="1"/>
            <p:nvPr/>
          </p:nvSpPr>
          <p:spPr>
            <a:xfrm>
              <a:off x="6962202" y="8926692"/>
              <a:ext cx="4151779" cy="995727"/>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sz="1500" b="1" dirty="0">
                  <a:solidFill>
                    <a:schemeClr val="accent6"/>
                  </a:solidFill>
                  <a:latin typeface="Lato Black"/>
                  <a:sym typeface="Lato Black"/>
                </a:rPr>
                <a:t>Understanding Features in the Dataset</a:t>
              </a:r>
              <a:endParaRPr sz="500" dirty="0"/>
            </a:p>
          </p:txBody>
        </p:sp>
      </p:grpSp>
      <p:grpSp>
        <p:nvGrpSpPr>
          <p:cNvPr id="172" name="Google Shape;127;p14">
            <a:extLst>
              <a:ext uri="{FF2B5EF4-FFF2-40B4-BE49-F238E27FC236}">
                <a16:creationId xmlns:a16="http://schemas.microsoft.com/office/drawing/2014/main" id="{F5A33188-1605-4FE9-8A04-9235A8ED3DA5}"/>
              </a:ext>
            </a:extLst>
          </p:cNvPr>
          <p:cNvGrpSpPr/>
          <p:nvPr/>
        </p:nvGrpSpPr>
        <p:grpSpPr>
          <a:xfrm>
            <a:off x="8226380" y="1256976"/>
            <a:ext cx="3429683" cy="1948188"/>
            <a:chOff x="7167306" y="9243538"/>
            <a:chExt cx="6454652" cy="3908259"/>
          </a:xfrm>
        </p:grpSpPr>
        <p:sp>
          <p:nvSpPr>
            <p:cNvPr id="173" name="Google Shape;128;p14">
              <a:extLst>
                <a:ext uri="{FF2B5EF4-FFF2-40B4-BE49-F238E27FC236}">
                  <a16:creationId xmlns:a16="http://schemas.microsoft.com/office/drawing/2014/main" id="{4C708C5D-AD17-4068-8F07-D7D5117816F2}"/>
                </a:ext>
              </a:extLst>
            </p:cNvPr>
            <p:cNvSpPr txBox="1"/>
            <p:nvPr/>
          </p:nvSpPr>
          <p:spPr>
            <a:xfrm>
              <a:off x="7167306" y="9959471"/>
              <a:ext cx="6454652" cy="3192326"/>
            </a:xfrm>
            <a:prstGeom prst="rect">
              <a:avLst/>
            </a:prstGeom>
            <a:noFill/>
            <a:ln>
              <a:noFill/>
            </a:ln>
          </p:spPr>
          <p:txBody>
            <a:bodyPr spcFirstLastPara="1" wrap="square" lIns="82400" tIns="41200" rIns="82400" bIns="41200" anchor="t" anchorCtr="0">
              <a:spAutoFit/>
            </a:bodyPr>
            <a:lstStyle/>
            <a:p>
              <a:pPr marL="0" marR="0" lvl="0" indent="0" algn="just" rtl="0">
                <a:spcBef>
                  <a:spcPts val="0"/>
                </a:spcBef>
                <a:spcAft>
                  <a:spcPts val="0"/>
                </a:spcAft>
                <a:buNone/>
              </a:pPr>
              <a:r>
                <a:rPr lang="en-US" sz="1400" b="1" dirty="0">
                  <a:ea typeface="Lato"/>
                  <a:cs typeface="Lato"/>
                  <a:sym typeface="Lato"/>
                </a:rPr>
                <a:t>Having arranged the data in a highly practical manner. Empirical solution for the classification were developed by applying core reservoir engineering principles. These solutions were guided by the predefined constraints and instructions that were outlined in the project expectations.</a:t>
              </a:r>
            </a:p>
          </p:txBody>
        </p:sp>
        <p:sp>
          <p:nvSpPr>
            <p:cNvPr id="174" name="Google Shape;129;p14">
              <a:extLst>
                <a:ext uri="{FF2B5EF4-FFF2-40B4-BE49-F238E27FC236}">
                  <a16:creationId xmlns:a16="http://schemas.microsoft.com/office/drawing/2014/main" id="{F54EB66A-692D-4F44-83A7-3385FF42A5E0}"/>
                </a:ext>
              </a:extLst>
            </p:cNvPr>
            <p:cNvSpPr txBox="1"/>
            <p:nvPr/>
          </p:nvSpPr>
          <p:spPr>
            <a:xfrm>
              <a:off x="7169063" y="9243538"/>
              <a:ext cx="5914825" cy="625269"/>
            </a:xfrm>
            <a:prstGeom prst="rect">
              <a:avLst/>
            </a:prstGeom>
            <a:noFill/>
            <a:ln>
              <a:noFill/>
            </a:ln>
          </p:spPr>
          <p:txBody>
            <a:bodyPr spcFirstLastPara="1" wrap="square" lIns="34350" tIns="17175" rIns="34350" bIns="17175" anchor="t" anchorCtr="0">
              <a:spAutoFit/>
            </a:bodyPr>
            <a:lstStyle/>
            <a:p>
              <a:pPr marL="0" marR="0" lvl="0" indent="0" algn="ctr" rtl="0">
                <a:spcBef>
                  <a:spcPts val="0"/>
                </a:spcBef>
                <a:spcAft>
                  <a:spcPts val="0"/>
                </a:spcAft>
                <a:buNone/>
              </a:pPr>
              <a:r>
                <a:rPr lang="en-US" b="1" dirty="0">
                  <a:solidFill>
                    <a:schemeClr val="accent2"/>
                  </a:solidFill>
                  <a:latin typeface="Lato Black"/>
                  <a:sym typeface="Lato Black"/>
                </a:rPr>
                <a:t>Empirical Solution</a:t>
              </a:r>
              <a:endParaRPr dirty="0">
                <a:solidFill>
                  <a:schemeClr val="accent2"/>
                </a:solidFill>
              </a:endParaRPr>
            </a:p>
          </p:txBody>
        </p:sp>
      </p:grpSp>
      <p:pic>
        <p:nvPicPr>
          <p:cNvPr id="4" name="Graphic 3" descr="Books">
            <a:extLst>
              <a:ext uri="{FF2B5EF4-FFF2-40B4-BE49-F238E27FC236}">
                <a16:creationId xmlns:a16="http://schemas.microsoft.com/office/drawing/2014/main" id="{98C61E54-2AD6-D991-B49F-9DCEF480F0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84433" y="3402592"/>
            <a:ext cx="600339" cy="600339"/>
          </a:xfrm>
          <a:prstGeom prst="rect">
            <a:avLst/>
          </a:prstGeom>
        </p:spPr>
      </p:pic>
      <p:pic>
        <p:nvPicPr>
          <p:cNvPr id="137" name="Graphic 136" descr="Database">
            <a:extLst>
              <a:ext uri="{FF2B5EF4-FFF2-40B4-BE49-F238E27FC236}">
                <a16:creationId xmlns:a16="http://schemas.microsoft.com/office/drawing/2014/main" id="{EF2B3C62-26C3-3C12-AC66-12857EF8658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65615" y="3019299"/>
            <a:ext cx="635150" cy="635150"/>
          </a:xfrm>
          <a:prstGeom prst="rect">
            <a:avLst/>
          </a:prstGeom>
        </p:spPr>
      </p:pic>
      <p:grpSp>
        <p:nvGrpSpPr>
          <p:cNvPr id="140" name="Group 139">
            <a:extLst>
              <a:ext uri="{FF2B5EF4-FFF2-40B4-BE49-F238E27FC236}">
                <a16:creationId xmlns:a16="http://schemas.microsoft.com/office/drawing/2014/main" id="{350D3C8C-00F1-949C-C588-02E0D08C9FD0}"/>
              </a:ext>
            </a:extLst>
          </p:cNvPr>
          <p:cNvGrpSpPr/>
          <p:nvPr/>
        </p:nvGrpSpPr>
        <p:grpSpPr>
          <a:xfrm>
            <a:off x="8048076" y="3206801"/>
            <a:ext cx="1215870" cy="1231003"/>
            <a:chOff x="7777454" y="2934580"/>
            <a:chExt cx="1215870" cy="1231003"/>
          </a:xfrm>
        </p:grpSpPr>
        <p:sp>
          <p:nvSpPr>
            <p:cNvPr id="220" name="Google Shape;71;p14">
              <a:extLst>
                <a:ext uri="{FF2B5EF4-FFF2-40B4-BE49-F238E27FC236}">
                  <a16:creationId xmlns:a16="http://schemas.microsoft.com/office/drawing/2014/main" id="{8A7B545E-2E62-4FCD-8224-8DC336CE6EB3}"/>
                </a:ext>
              </a:extLst>
            </p:cNvPr>
            <p:cNvSpPr/>
            <p:nvPr/>
          </p:nvSpPr>
          <p:spPr>
            <a:xfrm rot="16200000">
              <a:off x="7850375" y="2933764"/>
              <a:ext cx="1088083" cy="1089716"/>
            </a:xfrm>
            <a:prstGeom prst="ellipse">
              <a:avLst/>
            </a:prstGeom>
            <a:solidFill>
              <a:srgbClr val="EBF2F7"/>
            </a:solidFill>
            <a:ln>
              <a:noFill/>
            </a:ln>
          </p:spPr>
          <p:txBody>
            <a:bodyPr spcFirstLastPara="1" wrap="square" lIns="34350" tIns="17175" rIns="34350" bIns="17175" anchor="t" anchorCtr="0">
              <a:noAutofit/>
            </a:bodyPr>
            <a:lstStyle/>
            <a:p>
              <a:pPr marL="0" marR="0" lvl="0" indent="0" algn="l" rtl="0">
                <a:spcBef>
                  <a:spcPts val="0"/>
                </a:spcBef>
                <a:spcAft>
                  <a:spcPts val="0"/>
                </a:spcAft>
                <a:buNone/>
              </a:pPr>
              <a:endParaRPr sz="2500">
                <a:solidFill>
                  <a:schemeClr val="dk1"/>
                </a:solidFill>
                <a:latin typeface="Calibri"/>
                <a:ea typeface="Calibri"/>
                <a:cs typeface="Calibri"/>
                <a:sym typeface="Calibri"/>
              </a:endParaRPr>
            </a:p>
          </p:txBody>
        </p:sp>
        <p:pic>
          <p:nvPicPr>
            <p:cNvPr id="195" name="Google Shape;89;p14">
              <a:extLst>
                <a:ext uri="{FF2B5EF4-FFF2-40B4-BE49-F238E27FC236}">
                  <a16:creationId xmlns:a16="http://schemas.microsoft.com/office/drawing/2014/main" id="{CD97BD1B-9828-4D8D-B834-A86497E75E75}"/>
                </a:ext>
              </a:extLst>
            </p:cNvPr>
            <p:cNvPicPr preferRelativeResize="0"/>
            <p:nvPr/>
          </p:nvPicPr>
          <p:blipFill rotWithShape="1">
            <a:blip r:embed="rId2">
              <a:alphaModFix/>
            </a:blip>
            <a:srcRect/>
            <a:stretch/>
          </p:blipFill>
          <p:spPr>
            <a:xfrm>
              <a:off x="7777454" y="2951535"/>
              <a:ext cx="1215870" cy="1214048"/>
            </a:xfrm>
            <a:prstGeom prst="rect">
              <a:avLst/>
            </a:prstGeom>
            <a:noFill/>
            <a:ln>
              <a:noFill/>
            </a:ln>
          </p:spPr>
        </p:pic>
        <p:sp>
          <p:nvSpPr>
            <p:cNvPr id="196" name="Google Shape;90;p14">
              <a:extLst>
                <a:ext uri="{FF2B5EF4-FFF2-40B4-BE49-F238E27FC236}">
                  <a16:creationId xmlns:a16="http://schemas.microsoft.com/office/drawing/2014/main" id="{D2DD66B8-C7EA-48F1-88D1-C1655F41C797}"/>
                </a:ext>
              </a:extLst>
            </p:cNvPr>
            <p:cNvSpPr/>
            <p:nvPr/>
          </p:nvSpPr>
          <p:spPr>
            <a:xfrm>
              <a:off x="8065044" y="3122091"/>
              <a:ext cx="673287" cy="672480"/>
            </a:xfrm>
            <a:prstGeom prst="ellipse">
              <a:avLst/>
            </a:prstGeom>
            <a:solidFill>
              <a:schemeClr val="accent2"/>
            </a:solidFill>
            <a:ln>
              <a:noFill/>
            </a:ln>
          </p:spPr>
          <p:txBody>
            <a:bodyPr spcFirstLastPara="1" wrap="square" lIns="68675" tIns="34325" rIns="68675" bIns="34325" anchor="ctr" anchorCtr="0">
              <a:noAutofit/>
            </a:bodyPr>
            <a:lstStyle/>
            <a:p>
              <a:pPr marL="0" marR="0" lvl="0" indent="0" algn="ctr" rtl="0">
                <a:spcBef>
                  <a:spcPts val="0"/>
                </a:spcBef>
                <a:spcAft>
                  <a:spcPts val="0"/>
                </a:spcAft>
                <a:buNone/>
              </a:pPr>
              <a:endParaRPr sz="2500" dirty="0">
                <a:solidFill>
                  <a:schemeClr val="lt1"/>
                </a:solidFill>
                <a:latin typeface="Calibri"/>
                <a:ea typeface="Calibri"/>
                <a:cs typeface="Calibri"/>
                <a:sym typeface="Calibri"/>
              </a:endParaRPr>
            </a:p>
          </p:txBody>
        </p:sp>
        <p:pic>
          <p:nvPicPr>
            <p:cNvPr id="139" name="Graphic 138" descr="Tools">
              <a:extLst>
                <a:ext uri="{FF2B5EF4-FFF2-40B4-BE49-F238E27FC236}">
                  <a16:creationId xmlns:a16="http://schemas.microsoft.com/office/drawing/2014/main" id="{2D02F74D-6541-EC2A-C4F2-67E7ED93840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80960" y="3222698"/>
              <a:ext cx="471249" cy="471249"/>
            </a:xfrm>
            <a:prstGeom prst="rect">
              <a:avLst/>
            </a:prstGeom>
          </p:spPr>
        </p:pic>
      </p:grpSp>
      <p:sp>
        <p:nvSpPr>
          <p:cNvPr id="143" name="Slide Number Placeholder 4">
            <a:extLst>
              <a:ext uri="{FF2B5EF4-FFF2-40B4-BE49-F238E27FC236}">
                <a16:creationId xmlns:a16="http://schemas.microsoft.com/office/drawing/2014/main" id="{4F20603D-FDEF-0660-89FB-706B5AA576E8}"/>
              </a:ext>
            </a:extLst>
          </p:cNvPr>
          <p:cNvSpPr>
            <a:spLocks noGrp="1"/>
          </p:cNvSpPr>
          <p:nvPr>
            <p:ph type="sldNum" sz="quarter" idx="12"/>
          </p:nvPr>
        </p:nvSpPr>
        <p:spPr>
          <a:xfrm>
            <a:off x="8610600" y="6356350"/>
            <a:ext cx="2743200" cy="365125"/>
          </a:xfrm>
        </p:spPr>
        <p:txBody>
          <a:bodyPr/>
          <a:lstStyle/>
          <a:p>
            <a:fld id="{6C0DC5EE-E788-4909-8A84-628A09471DA7}" type="slidenum">
              <a:rPr lang="en-GB" smtClean="0"/>
              <a:pPr/>
              <a:t>4</a:t>
            </a:fld>
            <a:endParaRPr lang="en-GB" dirty="0"/>
          </a:p>
        </p:txBody>
      </p:sp>
      <p:cxnSp>
        <p:nvCxnSpPr>
          <p:cNvPr id="144" name="Straight Connector 143">
            <a:extLst>
              <a:ext uri="{FF2B5EF4-FFF2-40B4-BE49-F238E27FC236}">
                <a16:creationId xmlns:a16="http://schemas.microsoft.com/office/drawing/2014/main" id="{539A9B8D-DA05-F64A-EE4B-D5996ADB2DF5}"/>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46" name="Picture 145" descr="A close up of a sign&#10;&#10;Description automatically generated">
            <a:extLst>
              <a:ext uri="{FF2B5EF4-FFF2-40B4-BE49-F238E27FC236}">
                <a16:creationId xmlns:a16="http://schemas.microsoft.com/office/drawing/2014/main" id="{28DD5EAD-F502-1938-72BB-EBCCB44B00E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Tree>
    <p:extLst>
      <p:ext uri="{BB962C8B-B14F-4D97-AF65-F5344CB8AC3E}">
        <p14:creationId xmlns:p14="http://schemas.microsoft.com/office/powerpoint/2010/main" val="52401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1D97E-DECF-B7F2-432E-413ED386A341}"/>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D1860A4B-494E-1D2D-E4B4-567F21E26641}"/>
              </a:ext>
            </a:extLst>
          </p:cNvPr>
          <p:cNvSpPr/>
          <p:nvPr/>
        </p:nvSpPr>
        <p:spPr>
          <a:xfrm>
            <a:off x="540558" y="331557"/>
            <a:ext cx="4588692" cy="584775"/>
          </a:xfrm>
          <a:prstGeom prst="rect">
            <a:avLst/>
          </a:prstGeom>
        </p:spPr>
        <p:txBody>
          <a:bodyPr wrap="none">
            <a:spAutoFit/>
          </a:bodyPr>
          <a:lstStyle/>
          <a:p>
            <a:r>
              <a:rPr lang="en-US" sz="3200" b="1" dirty="0">
                <a:solidFill>
                  <a:schemeClr val="bg1"/>
                </a:solidFill>
                <a:latin typeface="Arial Narrow" panose="020B0606020202030204" pitchFamily="34" charset="0"/>
                <a:ea typeface="Lato" panose="020F0502020204030203" pitchFamily="34" charset="0"/>
                <a:cs typeface="Lato" panose="020F0502020204030203" pitchFamily="34" charset="0"/>
              </a:rPr>
              <a:t>Experimental Data Analysis</a:t>
            </a:r>
            <a:endParaRPr lang="en-US" sz="3200" dirty="0">
              <a:solidFill>
                <a:schemeClr val="bg1"/>
              </a:solidFill>
              <a:latin typeface="Arial Narrow" panose="020B0606020202030204" pitchFamily="34" charset="0"/>
              <a:ea typeface="Lato" panose="020F0502020204030203" pitchFamily="34" charset="0"/>
              <a:cs typeface="Lato" panose="020F0502020204030203" pitchFamily="34" charset="0"/>
            </a:endParaRPr>
          </a:p>
        </p:txBody>
      </p:sp>
      <p:sp>
        <p:nvSpPr>
          <p:cNvPr id="143" name="Slide Number Placeholder 4">
            <a:extLst>
              <a:ext uri="{FF2B5EF4-FFF2-40B4-BE49-F238E27FC236}">
                <a16:creationId xmlns:a16="http://schemas.microsoft.com/office/drawing/2014/main" id="{2343A9DA-2E5D-238A-E12C-AD81D18E69FA}"/>
              </a:ext>
            </a:extLst>
          </p:cNvPr>
          <p:cNvSpPr>
            <a:spLocks noGrp="1"/>
          </p:cNvSpPr>
          <p:nvPr>
            <p:ph type="sldNum" sz="quarter" idx="12"/>
          </p:nvPr>
        </p:nvSpPr>
        <p:spPr>
          <a:xfrm>
            <a:off x="8610600" y="6356350"/>
            <a:ext cx="2743200" cy="365125"/>
          </a:xfrm>
        </p:spPr>
        <p:txBody>
          <a:bodyPr/>
          <a:lstStyle/>
          <a:p>
            <a:fld id="{6C0DC5EE-E788-4909-8A84-628A09471DA7}" type="slidenum">
              <a:rPr lang="en-GB" smtClean="0"/>
              <a:pPr/>
              <a:t>5</a:t>
            </a:fld>
            <a:endParaRPr lang="en-GB" dirty="0"/>
          </a:p>
        </p:txBody>
      </p:sp>
      <p:cxnSp>
        <p:nvCxnSpPr>
          <p:cNvPr id="144" name="Straight Connector 143">
            <a:extLst>
              <a:ext uri="{FF2B5EF4-FFF2-40B4-BE49-F238E27FC236}">
                <a16:creationId xmlns:a16="http://schemas.microsoft.com/office/drawing/2014/main" id="{A94120A1-880A-2F87-ED1E-0DA6050EA1C2}"/>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46" name="Picture 145" descr="A close up of a sign&#10;&#10;Description automatically generated">
            <a:extLst>
              <a:ext uri="{FF2B5EF4-FFF2-40B4-BE49-F238E27FC236}">
                <a16:creationId xmlns:a16="http://schemas.microsoft.com/office/drawing/2014/main" id="{6BF8AA3C-3839-789F-D003-686447C619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pic>
        <p:nvPicPr>
          <p:cNvPr id="13" name="Picture 12">
            <a:extLst>
              <a:ext uri="{FF2B5EF4-FFF2-40B4-BE49-F238E27FC236}">
                <a16:creationId xmlns:a16="http://schemas.microsoft.com/office/drawing/2014/main" id="{13DF5212-E534-FD77-BC5C-84EA58B9B9DD}"/>
              </a:ext>
            </a:extLst>
          </p:cNvPr>
          <p:cNvPicPr>
            <a:picLocks noChangeAspect="1"/>
          </p:cNvPicPr>
          <p:nvPr/>
        </p:nvPicPr>
        <p:blipFill>
          <a:blip r:embed="rId3"/>
          <a:stretch>
            <a:fillRect/>
          </a:stretch>
        </p:blipFill>
        <p:spPr>
          <a:xfrm>
            <a:off x="640381" y="1710739"/>
            <a:ext cx="5663736" cy="3436521"/>
          </a:xfrm>
          <a:prstGeom prst="rect">
            <a:avLst/>
          </a:prstGeom>
        </p:spPr>
      </p:pic>
      <p:sp>
        <p:nvSpPr>
          <p:cNvPr id="14" name="TextBox 13">
            <a:extLst>
              <a:ext uri="{FF2B5EF4-FFF2-40B4-BE49-F238E27FC236}">
                <a16:creationId xmlns:a16="http://schemas.microsoft.com/office/drawing/2014/main" id="{99CC77A6-24FE-1EB6-9B1D-F2FCE30E7E40}"/>
              </a:ext>
            </a:extLst>
          </p:cNvPr>
          <p:cNvSpPr txBox="1"/>
          <p:nvPr/>
        </p:nvSpPr>
        <p:spPr>
          <a:xfrm>
            <a:off x="2199503" y="4128316"/>
            <a:ext cx="2545492" cy="261610"/>
          </a:xfrm>
          <a:prstGeom prst="rect">
            <a:avLst/>
          </a:prstGeom>
          <a:noFill/>
        </p:spPr>
        <p:txBody>
          <a:bodyPr wrap="square" rtlCol="0">
            <a:spAutoFit/>
          </a:bodyPr>
          <a:lstStyle/>
          <a:p>
            <a:r>
              <a:rPr lang="en-US" sz="1050" dirty="0"/>
              <a:t>Well 1 production profile Plot</a:t>
            </a:r>
            <a:endParaRPr lang="en-NG" sz="1050" dirty="0"/>
          </a:p>
        </p:txBody>
      </p:sp>
      <p:pic>
        <p:nvPicPr>
          <p:cNvPr id="16" name="Picture 15">
            <a:extLst>
              <a:ext uri="{FF2B5EF4-FFF2-40B4-BE49-F238E27FC236}">
                <a16:creationId xmlns:a16="http://schemas.microsoft.com/office/drawing/2014/main" id="{5F223D77-F909-B827-6490-79188407DD55}"/>
              </a:ext>
            </a:extLst>
          </p:cNvPr>
          <p:cNvPicPr>
            <a:picLocks noChangeAspect="1"/>
          </p:cNvPicPr>
          <p:nvPr/>
        </p:nvPicPr>
        <p:blipFill>
          <a:blip r:embed="rId4"/>
          <a:stretch>
            <a:fillRect/>
          </a:stretch>
        </p:blipFill>
        <p:spPr>
          <a:xfrm>
            <a:off x="6304117" y="1768279"/>
            <a:ext cx="5465304" cy="3321440"/>
          </a:xfrm>
          <a:prstGeom prst="rect">
            <a:avLst/>
          </a:prstGeom>
        </p:spPr>
      </p:pic>
      <p:sp>
        <p:nvSpPr>
          <p:cNvPr id="17" name="TextBox 16">
            <a:extLst>
              <a:ext uri="{FF2B5EF4-FFF2-40B4-BE49-F238E27FC236}">
                <a16:creationId xmlns:a16="http://schemas.microsoft.com/office/drawing/2014/main" id="{A6A597C4-E6C0-652C-F675-ADD342A5BC7F}"/>
              </a:ext>
            </a:extLst>
          </p:cNvPr>
          <p:cNvSpPr txBox="1"/>
          <p:nvPr/>
        </p:nvSpPr>
        <p:spPr>
          <a:xfrm>
            <a:off x="8215184" y="4144951"/>
            <a:ext cx="2545492" cy="261610"/>
          </a:xfrm>
          <a:prstGeom prst="rect">
            <a:avLst/>
          </a:prstGeom>
          <a:noFill/>
        </p:spPr>
        <p:txBody>
          <a:bodyPr wrap="square" rtlCol="0">
            <a:spAutoFit/>
          </a:bodyPr>
          <a:lstStyle/>
          <a:p>
            <a:r>
              <a:rPr lang="en-US" sz="1050" dirty="0"/>
              <a:t>Well 6 production profile Plot</a:t>
            </a:r>
            <a:endParaRPr lang="en-NG" sz="1050" dirty="0"/>
          </a:p>
        </p:txBody>
      </p:sp>
    </p:spTree>
    <p:extLst>
      <p:ext uri="{BB962C8B-B14F-4D97-AF65-F5344CB8AC3E}">
        <p14:creationId xmlns:p14="http://schemas.microsoft.com/office/powerpoint/2010/main" val="2576357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2">
            <a:extLst>
              <a:ext uri="{FF2B5EF4-FFF2-40B4-BE49-F238E27FC236}">
                <a16:creationId xmlns:a16="http://schemas.microsoft.com/office/drawing/2014/main" id="{4F8980DD-BA50-2AAA-C483-3D9C87C6C8C3}"/>
              </a:ext>
            </a:extLst>
          </p:cNvPr>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8518"/>
            </a:stretch>
          </a:blipFill>
        </p:spPr>
        <p:txBody>
          <a:bodyPr/>
          <a:lstStyle/>
          <a:p>
            <a:endParaRPr lang="en-GB" dirty="0"/>
          </a:p>
        </p:txBody>
      </p:sp>
      <p:grpSp>
        <p:nvGrpSpPr>
          <p:cNvPr id="41" name="Group 40">
            <a:extLst>
              <a:ext uri="{FF2B5EF4-FFF2-40B4-BE49-F238E27FC236}">
                <a16:creationId xmlns:a16="http://schemas.microsoft.com/office/drawing/2014/main" id="{F215FB4F-2461-EB9E-5A35-E6B4DF2A2406}"/>
              </a:ext>
            </a:extLst>
          </p:cNvPr>
          <p:cNvGrpSpPr/>
          <p:nvPr/>
        </p:nvGrpSpPr>
        <p:grpSpPr>
          <a:xfrm>
            <a:off x="131949" y="2561717"/>
            <a:ext cx="2872765" cy="3907036"/>
            <a:chOff x="664255" y="2214472"/>
            <a:chExt cx="3186248" cy="4426150"/>
          </a:xfrm>
        </p:grpSpPr>
        <p:grpSp>
          <p:nvGrpSpPr>
            <p:cNvPr id="3" name="Group 3"/>
            <p:cNvGrpSpPr/>
            <p:nvPr/>
          </p:nvGrpSpPr>
          <p:grpSpPr>
            <a:xfrm>
              <a:off x="671286" y="2685365"/>
              <a:ext cx="3179217" cy="3955257"/>
              <a:chOff x="0" y="0"/>
              <a:chExt cx="1255987" cy="1562571"/>
            </a:xfrm>
          </p:grpSpPr>
          <p:sp>
            <p:nvSpPr>
              <p:cNvPr id="4" name="Freeform 4"/>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sp>
          <p:sp>
            <p:nvSpPr>
              <p:cNvPr id="5" name="TextBox 5"/>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grpSp>
          <p:nvGrpSpPr>
            <p:cNvPr id="6" name="Group 6"/>
            <p:cNvGrpSpPr/>
            <p:nvPr/>
          </p:nvGrpSpPr>
          <p:grpSpPr>
            <a:xfrm>
              <a:off x="1790002" y="2214472"/>
              <a:ext cx="941787" cy="941787"/>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95250"/>
                <a:ext cx="660400" cy="641350"/>
              </a:xfrm>
              <a:prstGeom prst="rect">
                <a:avLst/>
              </a:prstGeom>
            </p:spPr>
            <p:txBody>
              <a:bodyPr lIns="33867" tIns="33867" rIns="33867" bIns="33867" rtlCol="0" anchor="ctr"/>
              <a:lstStyle/>
              <a:p>
                <a:pPr algn="ctr">
                  <a:lnSpc>
                    <a:spcPts val="1600"/>
                  </a:lnSpc>
                </a:pPr>
                <a:endParaRPr sz="1200"/>
              </a:p>
            </p:txBody>
          </p:sp>
        </p:grpSp>
        <p:sp>
          <p:nvSpPr>
            <p:cNvPr id="22" name="TextBox 22"/>
            <p:cNvSpPr txBox="1"/>
            <p:nvPr/>
          </p:nvSpPr>
          <p:spPr>
            <a:xfrm>
              <a:off x="1916092" y="2262050"/>
              <a:ext cx="655033" cy="609398"/>
            </a:xfrm>
            <a:prstGeom prst="rect">
              <a:avLst/>
            </a:prstGeom>
          </p:spPr>
          <p:txBody>
            <a:bodyPr lIns="0" tIns="0" rIns="0" bIns="0" rtlCol="0" anchor="t">
              <a:spAutoFit/>
            </a:bodyPr>
            <a:lstStyle/>
            <a:p>
              <a:pPr algn="ctr">
                <a:lnSpc>
                  <a:spcPts val="5011"/>
                </a:lnSpc>
              </a:pPr>
              <a:r>
                <a:rPr lang="en-US" sz="3579" dirty="0">
                  <a:solidFill>
                    <a:srgbClr val="000000"/>
                  </a:solidFill>
                  <a:latin typeface="Poppins Bold"/>
                  <a:ea typeface="Poppins Bold"/>
                  <a:cs typeface="Poppins Bold"/>
                  <a:sym typeface="Poppins Bold"/>
                </a:rPr>
                <a:t>1</a:t>
              </a:r>
            </a:p>
          </p:txBody>
        </p:sp>
        <p:sp>
          <p:nvSpPr>
            <p:cNvPr id="25" name="TextBox 25"/>
            <p:cNvSpPr txBox="1"/>
            <p:nvPr/>
          </p:nvSpPr>
          <p:spPr>
            <a:xfrm>
              <a:off x="664255" y="2815383"/>
              <a:ext cx="3036815" cy="374239"/>
            </a:xfrm>
            <a:prstGeom prst="rect">
              <a:avLst/>
            </a:prstGeom>
          </p:spPr>
          <p:txBody>
            <a:bodyPr wrap="square" lIns="0" tIns="0" rIns="0" bIns="0" rtlCol="0" anchor="t">
              <a:spAutoFit/>
            </a:bodyPr>
            <a:lstStyle/>
            <a:p>
              <a:pPr algn="ctr">
                <a:lnSpc>
                  <a:spcPts val="2800"/>
                </a:lnSpc>
                <a:spcBef>
                  <a:spcPct val="0"/>
                </a:spcBef>
              </a:pPr>
              <a:r>
                <a:rPr lang="en-US" sz="1700" dirty="0">
                  <a:solidFill>
                    <a:srgbClr val="000000"/>
                  </a:solidFill>
                  <a:latin typeface="Poppins Bold"/>
                  <a:ea typeface="Poppins Bold"/>
                  <a:cs typeface="Poppins Bold"/>
                  <a:sym typeface="Poppins Bold"/>
                </a:rPr>
                <a:t>Supervised Learning</a:t>
              </a:r>
            </a:p>
          </p:txBody>
        </p:sp>
        <p:sp>
          <p:nvSpPr>
            <p:cNvPr id="26" name="TextBox 26"/>
            <p:cNvSpPr txBox="1"/>
            <p:nvPr/>
          </p:nvSpPr>
          <p:spPr>
            <a:xfrm>
              <a:off x="830738" y="3337216"/>
              <a:ext cx="2923484" cy="945259"/>
            </a:xfrm>
            <a:prstGeom prst="rect">
              <a:avLst/>
            </a:prstGeom>
          </p:spPr>
          <p:txBody>
            <a:bodyPr wrap="square" lIns="0" tIns="0" rIns="0" bIns="0" rtlCol="0" anchor="t">
              <a:spAutoFit/>
            </a:bodyPr>
            <a:lstStyle/>
            <a:p>
              <a:pPr>
                <a:lnSpc>
                  <a:spcPts val="1294"/>
                </a:lnSpc>
              </a:pPr>
              <a:r>
                <a:rPr lang="en-US" sz="1200" dirty="0"/>
                <a:t>Supervised learning is a machine learning approach where the model is trained on labeled data. It learns to map inputs to outputs based on example input-output pairs.</a:t>
              </a:r>
              <a:endParaRPr lang="en-US" sz="1125" dirty="0">
                <a:solidFill>
                  <a:srgbClr val="000000"/>
                </a:solidFill>
                <a:latin typeface="Poppins"/>
                <a:ea typeface="Poppins"/>
                <a:cs typeface="Poppins"/>
                <a:sym typeface="Poppins"/>
              </a:endParaRPr>
            </a:p>
          </p:txBody>
        </p:sp>
      </p:grpSp>
      <p:sp>
        <p:nvSpPr>
          <p:cNvPr id="33" name="TextBox 3">
            <a:extLst>
              <a:ext uri="{FF2B5EF4-FFF2-40B4-BE49-F238E27FC236}">
                <a16:creationId xmlns:a16="http://schemas.microsoft.com/office/drawing/2014/main" id="{FDA62120-83AA-FDB9-CBD9-B82BF7B09FAA}"/>
              </a:ext>
            </a:extLst>
          </p:cNvPr>
          <p:cNvSpPr txBox="1"/>
          <p:nvPr/>
        </p:nvSpPr>
        <p:spPr>
          <a:xfrm>
            <a:off x="119743" y="34105"/>
            <a:ext cx="7558315" cy="837473"/>
          </a:xfrm>
          <a:prstGeom prst="rect">
            <a:avLst/>
          </a:prstGeom>
        </p:spPr>
        <p:txBody>
          <a:bodyPr wrap="square" lIns="0" tIns="0" rIns="0" bIns="0" rtlCol="0" anchor="t">
            <a:spAutoFit/>
          </a:bodyPr>
          <a:lstStyle/>
          <a:p>
            <a:pPr>
              <a:lnSpc>
                <a:spcPts val="7641"/>
              </a:lnSpc>
            </a:pPr>
            <a:r>
              <a:rPr lang="en-US" sz="4000" dirty="0">
                <a:latin typeface="Impact"/>
                <a:ea typeface="Lato" panose="020F0502020204030203" pitchFamily="34" charset="0"/>
                <a:cs typeface="Lato" panose="020F0502020204030203" pitchFamily="34" charset="0"/>
                <a:sym typeface="Impact"/>
              </a:rPr>
              <a:t>Brief Intro to Machine </a:t>
            </a:r>
            <a:r>
              <a:rPr lang="en-US" sz="4000" dirty="0" err="1">
                <a:latin typeface="Impact"/>
                <a:ea typeface="Lato" panose="020F0502020204030203" pitchFamily="34" charset="0"/>
                <a:cs typeface="Lato" panose="020F0502020204030203" pitchFamily="34" charset="0"/>
                <a:sym typeface="Impact"/>
              </a:rPr>
              <a:t>Learing</a:t>
            </a:r>
            <a:endParaRPr lang="en-US" sz="4000" dirty="0">
              <a:latin typeface="Impact"/>
              <a:ea typeface="Lato" panose="020F0502020204030203" pitchFamily="34" charset="0"/>
              <a:cs typeface="Lato" panose="020F0502020204030203" pitchFamily="34" charset="0"/>
              <a:sym typeface="Impact"/>
            </a:endParaRPr>
          </a:p>
        </p:txBody>
      </p:sp>
      <p:grpSp>
        <p:nvGrpSpPr>
          <p:cNvPr id="34" name="Group 10">
            <a:extLst>
              <a:ext uri="{FF2B5EF4-FFF2-40B4-BE49-F238E27FC236}">
                <a16:creationId xmlns:a16="http://schemas.microsoft.com/office/drawing/2014/main" id="{50CC9AE3-886C-AAC2-5CE9-64DB581B53DF}"/>
              </a:ext>
            </a:extLst>
          </p:cNvPr>
          <p:cNvGrpSpPr/>
          <p:nvPr/>
        </p:nvGrpSpPr>
        <p:grpSpPr>
          <a:xfrm>
            <a:off x="119743" y="952265"/>
            <a:ext cx="6409122" cy="1144973"/>
            <a:chOff x="0" y="0"/>
            <a:chExt cx="1255987" cy="1562571"/>
          </a:xfrm>
        </p:grpSpPr>
        <p:sp>
          <p:nvSpPr>
            <p:cNvPr id="35" name="Freeform 11">
              <a:extLst>
                <a:ext uri="{FF2B5EF4-FFF2-40B4-BE49-F238E27FC236}">
                  <a16:creationId xmlns:a16="http://schemas.microsoft.com/office/drawing/2014/main" id="{F847E78B-85EA-25A1-46F9-2C81DAC67844}"/>
                </a:ext>
              </a:extLst>
            </p:cNvPr>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txBody>
            <a:bodyPr/>
            <a:lstStyle/>
            <a:p>
              <a:endParaRPr lang="en-GB"/>
            </a:p>
          </p:txBody>
        </p:sp>
        <p:sp>
          <p:nvSpPr>
            <p:cNvPr id="36" name="TextBox 12">
              <a:extLst>
                <a:ext uri="{FF2B5EF4-FFF2-40B4-BE49-F238E27FC236}">
                  <a16:creationId xmlns:a16="http://schemas.microsoft.com/office/drawing/2014/main" id="{4A437175-8632-704C-87B0-7A7248740BAC}"/>
                </a:ext>
              </a:extLst>
            </p:cNvPr>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sp>
        <p:nvSpPr>
          <p:cNvPr id="32" name="TextBox 4">
            <a:extLst>
              <a:ext uri="{FF2B5EF4-FFF2-40B4-BE49-F238E27FC236}">
                <a16:creationId xmlns:a16="http://schemas.microsoft.com/office/drawing/2014/main" id="{C993D8B1-AFEF-C2B3-8DBB-67396F1B6859}"/>
              </a:ext>
            </a:extLst>
          </p:cNvPr>
          <p:cNvSpPr txBox="1"/>
          <p:nvPr/>
        </p:nvSpPr>
        <p:spPr>
          <a:xfrm>
            <a:off x="164881" y="989937"/>
            <a:ext cx="6287499" cy="1484894"/>
          </a:xfrm>
          <a:prstGeom prst="rect">
            <a:avLst/>
          </a:prstGeom>
        </p:spPr>
        <p:txBody>
          <a:bodyPr wrap="square" lIns="0" tIns="0" rIns="0" bIns="0" rtlCol="0" anchor="t">
            <a:spAutoFit/>
          </a:bodyPr>
          <a:lstStyle/>
          <a:p>
            <a:pPr algn="just">
              <a:lnSpc>
                <a:spcPct val="150000"/>
              </a:lnSpc>
            </a:pPr>
            <a:r>
              <a:rPr lang="en-US" sz="1607" dirty="0">
                <a:solidFill>
                  <a:srgbClr val="000000"/>
                </a:solidFill>
                <a:latin typeface="Poppins"/>
                <a:cs typeface="Poppins"/>
              </a:rPr>
              <a:t>Machine learning is a powerful tool that enables computers to learn from data and make predictions or decisions without being explicitly programmed.</a:t>
            </a:r>
          </a:p>
          <a:p>
            <a:pPr algn="just">
              <a:lnSpc>
                <a:spcPts val="1380"/>
              </a:lnSpc>
            </a:pPr>
            <a:endParaRPr lang="en-US" sz="1607" dirty="0">
              <a:solidFill>
                <a:srgbClr val="000000"/>
              </a:solidFill>
              <a:latin typeface="Poppins"/>
              <a:cs typeface="Poppins"/>
            </a:endParaRPr>
          </a:p>
          <a:p>
            <a:pPr algn="just">
              <a:lnSpc>
                <a:spcPts val="1380"/>
              </a:lnSpc>
            </a:pPr>
            <a:endParaRPr lang="en-US" sz="1607" dirty="0">
              <a:solidFill>
                <a:srgbClr val="000000"/>
              </a:solidFill>
              <a:latin typeface="Poppins"/>
              <a:cs typeface="Poppins"/>
            </a:endParaRPr>
          </a:p>
        </p:txBody>
      </p:sp>
      <p:sp>
        <p:nvSpPr>
          <p:cNvPr id="40" name="TextBox 4">
            <a:extLst>
              <a:ext uri="{FF2B5EF4-FFF2-40B4-BE49-F238E27FC236}">
                <a16:creationId xmlns:a16="http://schemas.microsoft.com/office/drawing/2014/main" id="{84896317-EA03-3CC2-0171-1214D89A2A50}"/>
              </a:ext>
            </a:extLst>
          </p:cNvPr>
          <p:cNvSpPr txBox="1"/>
          <p:nvPr/>
        </p:nvSpPr>
        <p:spPr>
          <a:xfrm>
            <a:off x="6528865" y="1067605"/>
            <a:ext cx="4628434" cy="371897"/>
          </a:xfrm>
          <a:prstGeom prst="rect">
            <a:avLst/>
          </a:prstGeom>
        </p:spPr>
        <p:txBody>
          <a:bodyPr lIns="0" tIns="0" rIns="0" bIns="0" rtlCol="0" anchor="t">
            <a:spAutoFit/>
          </a:bodyPr>
          <a:lstStyle/>
          <a:p>
            <a:pPr algn="just">
              <a:lnSpc>
                <a:spcPts val="1380"/>
              </a:lnSpc>
            </a:pPr>
            <a:endParaRPr lang="en-US" sz="1607" dirty="0">
              <a:solidFill>
                <a:srgbClr val="000000"/>
              </a:solidFill>
              <a:latin typeface="Poppins"/>
              <a:cs typeface="Poppins"/>
            </a:endParaRPr>
          </a:p>
          <a:p>
            <a:pPr algn="just">
              <a:lnSpc>
                <a:spcPts val="1380"/>
              </a:lnSpc>
            </a:pPr>
            <a:endParaRPr lang="en-US" sz="1607" dirty="0">
              <a:solidFill>
                <a:srgbClr val="000000"/>
              </a:solidFill>
              <a:latin typeface="Poppins"/>
              <a:cs typeface="Poppins"/>
            </a:endParaRPr>
          </a:p>
        </p:txBody>
      </p:sp>
      <p:grpSp>
        <p:nvGrpSpPr>
          <p:cNvPr id="62" name="Group 61">
            <a:extLst>
              <a:ext uri="{FF2B5EF4-FFF2-40B4-BE49-F238E27FC236}">
                <a16:creationId xmlns:a16="http://schemas.microsoft.com/office/drawing/2014/main" id="{EFAF1F5F-32D4-2B99-D3BB-649B3092B98A}"/>
              </a:ext>
            </a:extLst>
          </p:cNvPr>
          <p:cNvGrpSpPr/>
          <p:nvPr/>
        </p:nvGrpSpPr>
        <p:grpSpPr>
          <a:xfrm>
            <a:off x="9306202" y="1502217"/>
            <a:ext cx="2844390" cy="3907036"/>
            <a:chOff x="671286" y="2214472"/>
            <a:chExt cx="3390634" cy="4426150"/>
          </a:xfrm>
        </p:grpSpPr>
        <p:grpSp>
          <p:nvGrpSpPr>
            <p:cNvPr id="63" name="Group 3">
              <a:extLst>
                <a:ext uri="{FF2B5EF4-FFF2-40B4-BE49-F238E27FC236}">
                  <a16:creationId xmlns:a16="http://schemas.microsoft.com/office/drawing/2014/main" id="{3B9F939B-7937-23B8-AE66-3CCD60A751C3}"/>
                </a:ext>
              </a:extLst>
            </p:cNvPr>
            <p:cNvGrpSpPr/>
            <p:nvPr/>
          </p:nvGrpSpPr>
          <p:grpSpPr>
            <a:xfrm>
              <a:off x="671286" y="2685365"/>
              <a:ext cx="3179217" cy="3955257"/>
              <a:chOff x="0" y="0"/>
              <a:chExt cx="1255987" cy="1562571"/>
            </a:xfrm>
          </p:grpSpPr>
          <p:sp>
            <p:nvSpPr>
              <p:cNvPr id="70" name="Freeform 4">
                <a:extLst>
                  <a:ext uri="{FF2B5EF4-FFF2-40B4-BE49-F238E27FC236}">
                    <a16:creationId xmlns:a16="http://schemas.microsoft.com/office/drawing/2014/main" id="{03C9FFD8-0BCF-7A6B-3C16-C0CC3B8109DA}"/>
                  </a:ext>
                </a:extLst>
              </p:cNvPr>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sp>
          <p:sp>
            <p:nvSpPr>
              <p:cNvPr id="71" name="TextBox 5">
                <a:extLst>
                  <a:ext uri="{FF2B5EF4-FFF2-40B4-BE49-F238E27FC236}">
                    <a16:creationId xmlns:a16="http://schemas.microsoft.com/office/drawing/2014/main" id="{8836836D-3244-928B-9931-D00BC3A5300B}"/>
                  </a:ext>
                </a:extLst>
              </p:cNvPr>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grpSp>
          <p:nvGrpSpPr>
            <p:cNvPr id="64" name="Group 6">
              <a:extLst>
                <a:ext uri="{FF2B5EF4-FFF2-40B4-BE49-F238E27FC236}">
                  <a16:creationId xmlns:a16="http://schemas.microsoft.com/office/drawing/2014/main" id="{CA5DFA65-49C7-A7B7-1623-BF7A58705CC0}"/>
                </a:ext>
              </a:extLst>
            </p:cNvPr>
            <p:cNvGrpSpPr/>
            <p:nvPr/>
          </p:nvGrpSpPr>
          <p:grpSpPr>
            <a:xfrm>
              <a:off x="1790002" y="2214472"/>
              <a:ext cx="941787" cy="941787"/>
              <a:chOff x="0" y="0"/>
              <a:chExt cx="812800" cy="812800"/>
            </a:xfrm>
          </p:grpSpPr>
          <p:sp>
            <p:nvSpPr>
              <p:cNvPr id="68" name="Freeform 7">
                <a:extLst>
                  <a:ext uri="{FF2B5EF4-FFF2-40B4-BE49-F238E27FC236}">
                    <a16:creationId xmlns:a16="http://schemas.microsoft.com/office/drawing/2014/main" id="{09CADDD2-3E79-D250-EE4B-F39CD08EFA4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69" name="TextBox 8">
                <a:extLst>
                  <a:ext uri="{FF2B5EF4-FFF2-40B4-BE49-F238E27FC236}">
                    <a16:creationId xmlns:a16="http://schemas.microsoft.com/office/drawing/2014/main" id="{B4A75FC1-5B1A-A4EB-8584-46E9AB31619B}"/>
                  </a:ext>
                </a:extLst>
              </p:cNvPr>
              <p:cNvSpPr txBox="1"/>
              <p:nvPr/>
            </p:nvSpPr>
            <p:spPr>
              <a:xfrm>
                <a:off x="76200" y="95250"/>
                <a:ext cx="660400" cy="641350"/>
              </a:xfrm>
              <a:prstGeom prst="rect">
                <a:avLst/>
              </a:prstGeom>
            </p:spPr>
            <p:txBody>
              <a:bodyPr lIns="33867" tIns="33867" rIns="33867" bIns="33867" rtlCol="0" anchor="ctr"/>
              <a:lstStyle/>
              <a:p>
                <a:pPr algn="ctr">
                  <a:lnSpc>
                    <a:spcPts val="1600"/>
                  </a:lnSpc>
                </a:pPr>
                <a:endParaRPr sz="1200"/>
              </a:p>
            </p:txBody>
          </p:sp>
        </p:grpSp>
        <p:sp>
          <p:nvSpPr>
            <p:cNvPr id="65" name="TextBox 22">
              <a:extLst>
                <a:ext uri="{FF2B5EF4-FFF2-40B4-BE49-F238E27FC236}">
                  <a16:creationId xmlns:a16="http://schemas.microsoft.com/office/drawing/2014/main" id="{B6B48335-520E-A117-067B-5719F22E318B}"/>
                </a:ext>
              </a:extLst>
            </p:cNvPr>
            <p:cNvSpPr txBox="1"/>
            <p:nvPr/>
          </p:nvSpPr>
          <p:spPr>
            <a:xfrm>
              <a:off x="1933378" y="2310353"/>
              <a:ext cx="655033" cy="690367"/>
            </a:xfrm>
            <a:prstGeom prst="rect">
              <a:avLst/>
            </a:prstGeom>
          </p:spPr>
          <p:txBody>
            <a:bodyPr lIns="0" tIns="0" rIns="0" bIns="0" rtlCol="0" anchor="t">
              <a:spAutoFit/>
            </a:bodyPr>
            <a:lstStyle/>
            <a:p>
              <a:pPr algn="ctr">
                <a:lnSpc>
                  <a:spcPts val="5011"/>
                </a:lnSpc>
              </a:pPr>
              <a:r>
                <a:rPr lang="en-US" sz="3579" dirty="0">
                  <a:solidFill>
                    <a:srgbClr val="000000"/>
                  </a:solidFill>
                  <a:latin typeface="Poppins Bold"/>
                  <a:ea typeface="Poppins Bold"/>
                  <a:cs typeface="Poppins Bold"/>
                  <a:sym typeface="Poppins Bold"/>
                </a:rPr>
                <a:t>a</a:t>
              </a:r>
            </a:p>
          </p:txBody>
        </p:sp>
        <p:sp>
          <p:nvSpPr>
            <p:cNvPr id="66" name="TextBox 25">
              <a:extLst>
                <a:ext uri="{FF2B5EF4-FFF2-40B4-BE49-F238E27FC236}">
                  <a16:creationId xmlns:a16="http://schemas.microsoft.com/office/drawing/2014/main" id="{4AFA5198-5CFC-56D3-69DC-C612E9B73105}"/>
                </a:ext>
              </a:extLst>
            </p:cNvPr>
            <p:cNvSpPr txBox="1"/>
            <p:nvPr/>
          </p:nvSpPr>
          <p:spPr>
            <a:xfrm>
              <a:off x="723107" y="3100098"/>
              <a:ext cx="3338813" cy="421018"/>
            </a:xfrm>
            <a:prstGeom prst="rect">
              <a:avLst/>
            </a:prstGeom>
          </p:spPr>
          <p:txBody>
            <a:bodyPr wrap="square" lIns="0" tIns="0" rIns="0" bIns="0" rtlCol="0" anchor="t">
              <a:spAutoFit/>
            </a:bodyPr>
            <a:lstStyle/>
            <a:p>
              <a:pPr>
                <a:lnSpc>
                  <a:spcPts val="1380"/>
                </a:lnSpc>
              </a:pPr>
              <a:r>
                <a:rPr lang="en-US" sz="1600" b="1" u="sng" dirty="0">
                  <a:solidFill>
                    <a:srgbClr val="000000"/>
                  </a:solidFill>
                  <a:latin typeface="Poppins"/>
                  <a:cs typeface="Poppins"/>
                </a:rPr>
                <a:t>Subfield (Deep Learning)</a:t>
              </a:r>
            </a:p>
          </p:txBody>
        </p:sp>
        <p:sp>
          <p:nvSpPr>
            <p:cNvPr id="67" name="TextBox 26">
              <a:extLst>
                <a:ext uri="{FF2B5EF4-FFF2-40B4-BE49-F238E27FC236}">
                  <a16:creationId xmlns:a16="http://schemas.microsoft.com/office/drawing/2014/main" id="{0B56127C-AC49-B55B-3DC4-793C0C3232C1}"/>
                </a:ext>
              </a:extLst>
            </p:cNvPr>
            <p:cNvSpPr txBox="1"/>
            <p:nvPr/>
          </p:nvSpPr>
          <p:spPr>
            <a:xfrm>
              <a:off x="767633" y="3471613"/>
              <a:ext cx="2684830" cy="945259"/>
            </a:xfrm>
            <a:prstGeom prst="rect">
              <a:avLst/>
            </a:prstGeom>
          </p:spPr>
          <p:txBody>
            <a:bodyPr wrap="square" lIns="0" tIns="0" rIns="0" bIns="0" rtlCol="0" anchor="t">
              <a:spAutoFit/>
            </a:bodyPr>
            <a:lstStyle/>
            <a:p>
              <a:pPr>
                <a:lnSpc>
                  <a:spcPts val="1294"/>
                </a:lnSpc>
              </a:pPr>
              <a:r>
                <a:rPr lang="en-US" sz="1200" dirty="0"/>
                <a:t>Deep Learning is a subset of machine learning that utilizes neural networks with many layers to model and understand </a:t>
              </a:r>
              <a:r>
                <a:rPr lang="en-US" sz="1200"/>
                <a:t>complex patterns i</a:t>
              </a:r>
              <a:r>
                <a:rPr lang="en-US" sz="1200" dirty="0"/>
                <a:t>n</a:t>
              </a:r>
              <a:r>
                <a:rPr lang="en-US" sz="1200"/>
                <a:t> </a:t>
              </a:r>
              <a:r>
                <a:rPr lang="en-US" sz="1200" dirty="0"/>
                <a:t>data.</a:t>
              </a:r>
              <a:endParaRPr lang="en-US" sz="1125" dirty="0">
                <a:solidFill>
                  <a:srgbClr val="000000"/>
                </a:solidFill>
                <a:latin typeface="Poppins"/>
                <a:ea typeface="Poppins"/>
                <a:cs typeface="Poppins"/>
                <a:sym typeface="Poppins"/>
              </a:endParaRPr>
            </a:p>
          </p:txBody>
        </p:sp>
      </p:grpSp>
      <p:grpSp>
        <p:nvGrpSpPr>
          <p:cNvPr id="93" name="Group 92">
            <a:extLst>
              <a:ext uri="{FF2B5EF4-FFF2-40B4-BE49-F238E27FC236}">
                <a16:creationId xmlns:a16="http://schemas.microsoft.com/office/drawing/2014/main" id="{0535370F-CE9F-3B8F-0012-74315FDB2565}"/>
              </a:ext>
            </a:extLst>
          </p:cNvPr>
          <p:cNvGrpSpPr/>
          <p:nvPr/>
        </p:nvGrpSpPr>
        <p:grpSpPr>
          <a:xfrm>
            <a:off x="3219888" y="2572606"/>
            <a:ext cx="2924933" cy="3907036"/>
            <a:chOff x="671286" y="2214472"/>
            <a:chExt cx="3244108" cy="4426150"/>
          </a:xfrm>
        </p:grpSpPr>
        <p:grpSp>
          <p:nvGrpSpPr>
            <p:cNvPr id="94" name="Group 3">
              <a:extLst>
                <a:ext uri="{FF2B5EF4-FFF2-40B4-BE49-F238E27FC236}">
                  <a16:creationId xmlns:a16="http://schemas.microsoft.com/office/drawing/2014/main" id="{6FF24147-A912-A254-B1BB-A783D4F145DD}"/>
                </a:ext>
              </a:extLst>
            </p:cNvPr>
            <p:cNvGrpSpPr/>
            <p:nvPr/>
          </p:nvGrpSpPr>
          <p:grpSpPr>
            <a:xfrm>
              <a:off x="671286" y="2685365"/>
              <a:ext cx="3179217" cy="3955257"/>
              <a:chOff x="0" y="0"/>
              <a:chExt cx="1255987" cy="1562571"/>
            </a:xfrm>
          </p:grpSpPr>
          <p:sp>
            <p:nvSpPr>
              <p:cNvPr id="101" name="Freeform 4">
                <a:extLst>
                  <a:ext uri="{FF2B5EF4-FFF2-40B4-BE49-F238E27FC236}">
                    <a16:creationId xmlns:a16="http://schemas.microsoft.com/office/drawing/2014/main" id="{D7757AB6-D750-1664-B786-DE42FD92A565}"/>
                  </a:ext>
                </a:extLst>
              </p:cNvPr>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txBody>
              <a:bodyPr/>
              <a:lstStyle/>
              <a:p>
                <a:endParaRPr lang="en-GB"/>
              </a:p>
            </p:txBody>
          </p:sp>
          <p:sp>
            <p:nvSpPr>
              <p:cNvPr id="102" name="TextBox 5">
                <a:extLst>
                  <a:ext uri="{FF2B5EF4-FFF2-40B4-BE49-F238E27FC236}">
                    <a16:creationId xmlns:a16="http://schemas.microsoft.com/office/drawing/2014/main" id="{25EEB48A-F32F-75D7-ED20-8606B59B8E56}"/>
                  </a:ext>
                </a:extLst>
              </p:cNvPr>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grpSp>
          <p:nvGrpSpPr>
            <p:cNvPr id="95" name="Group 6">
              <a:extLst>
                <a:ext uri="{FF2B5EF4-FFF2-40B4-BE49-F238E27FC236}">
                  <a16:creationId xmlns:a16="http://schemas.microsoft.com/office/drawing/2014/main" id="{B8962D14-3092-E7F1-1563-3A9902C9365F}"/>
                </a:ext>
              </a:extLst>
            </p:cNvPr>
            <p:cNvGrpSpPr/>
            <p:nvPr/>
          </p:nvGrpSpPr>
          <p:grpSpPr>
            <a:xfrm>
              <a:off x="1790002" y="2214472"/>
              <a:ext cx="941787" cy="941787"/>
              <a:chOff x="0" y="0"/>
              <a:chExt cx="812800" cy="812800"/>
            </a:xfrm>
          </p:grpSpPr>
          <p:sp>
            <p:nvSpPr>
              <p:cNvPr id="99" name="Freeform 7">
                <a:extLst>
                  <a:ext uri="{FF2B5EF4-FFF2-40B4-BE49-F238E27FC236}">
                    <a16:creationId xmlns:a16="http://schemas.microsoft.com/office/drawing/2014/main" id="{AA4D90B8-BFE7-005A-37BD-23558B43DFB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00" name="TextBox 8">
                <a:extLst>
                  <a:ext uri="{FF2B5EF4-FFF2-40B4-BE49-F238E27FC236}">
                    <a16:creationId xmlns:a16="http://schemas.microsoft.com/office/drawing/2014/main" id="{56558A0E-23E5-EF30-F8BF-3CF044B5BE14}"/>
                  </a:ext>
                </a:extLst>
              </p:cNvPr>
              <p:cNvSpPr txBox="1"/>
              <p:nvPr/>
            </p:nvSpPr>
            <p:spPr>
              <a:xfrm>
                <a:off x="76200" y="95250"/>
                <a:ext cx="660400" cy="641350"/>
              </a:xfrm>
              <a:prstGeom prst="rect">
                <a:avLst/>
              </a:prstGeom>
            </p:spPr>
            <p:txBody>
              <a:bodyPr lIns="33867" tIns="33867" rIns="33867" bIns="33867" rtlCol="0" anchor="ctr"/>
              <a:lstStyle/>
              <a:p>
                <a:pPr algn="ctr">
                  <a:lnSpc>
                    <a:spcPts val="1600"/>
                  </a:lnSpc>
                </a:pPr>
                <a:endParaRPr sz="1200"/>
              </a:p>
            </p:txBody>
          </p:sp>
        </p:grpSp>
        <p:sp>
          <p:nvSpPr>
            <p:cNvPr id="96" name="TextBox 22">
              <a:extLst>
                <a:ext uri="{FF2B5EF4-FFF2-40B4-BE49-F238E27FC236}">
                  <a16:creationId xmlns:a16="http://schemas.microsoft.com/office/drawing/2014/main" id="{D8CC5255-452D-B2B0-5B4A-8C3A948C15CF}"/>
                </a:ext>
              </a:extLst>
            </p:cNvPr>
            <p:cNvSpPr txBox="1"/>
            <p:nvPr/>
          </p:nvSpPr>
          <p:spPr>
            <a:xfrm>
              <a:off x="1933378" y="2260456"/>
              <a:ext cx="655033" cy="690367"/>
            </a:xfrm>
            <a:prstGeom prst="rect">
              <a:avLst/>
            </a:prstGeom>
          </p:spPr>
          <p:txBody>
            <a:bodyPr lIns="0" tIns="0" rIns="0" bIns="0" rtlCol="0" anchor="t">
              <a:spAutoFit/>
            </a:bodyPr>
            <a:lstStyle/>
            <a:p>
              <a:pPr algn="ctr">
                <a:lnSpc>
                  <a:spcPts val="5011"/>
                </a:lnSpc>
              </a:pPr>
              <a:r>
                <a:rPr lang="en-US" sz="3579" dirty="0">
                  <a:solidFill>
                    <a:srgbClr val="000000"/>
                  </a:solidFill>
                  <a:latin typeface="Poppins Bold"/>
                  <a:ea typeface="Poppins Bold"/>
                  <a:cs typeface="Poppins Bold"/>
                  <a:sym typeface="Poppins Bold"/>
                </a:rPr>
                <a:t>2</a:t>
              </a:r>
            </a:p>
          </p:txBody>
        </p:sp>
        <p:sp>
          <p:nvSpPr>
            <p:cNvPr id="97" name="TextBox 25">
              <a:extLst>
                <a:ext uri="{FF2B5EF4-FFF2-40B4-BE49-F238E27FC236}">
                  <a16:creationId xmlns:a16="http://schemas.microsoft.com/office/drawing/2014/main" id="{AFF2E3DC-A534-7A6B-2D6D-2CD30195B42E}"/>
                </a:ext>
              </a:extLst>
            </p:cNvPr>
            <p:cNvSpPr txBox="1"/>
            <p:nvPr/>
          </p:nvSpPr>
          <p:spPr>
            <a:xfrm>
              <a:off x="713403" y="2819065"/>
              <a:ext cx="3036815" cy="374239"/>
            </a:xfrm>
            <a:prstGeom prst="rect">
              <a:avLst/>
            </a:prstGeom>
          </p:spPr>
          <p:txBody>
            <a:bodyPr wrap="square" lIns="0" tIns="0" rIns="0" bIns="0" rtlCol="0" anchor="t">
              <a:spAutoFit/>
            </a:bodyPr>
            <a:lstStyle/>
            <a:p>
              <a:pPr algn="ctr">
                <a:lnSpc>
                  <a:spcPts val="2800"/>
                </a:lnSpc>
                <a:spcBef>
                  <a:spcPct val="0"/>
                </a:spcBef>
              </a:pPr>
              <a:r>
                <a:rPr lang="en-US" sz="1700" dirty="0">
                  <a:solidFill>
                    <a:srgbClr val="000000"/>
                  </a:solidFill>
                  <a:latin typeface="Poppins Bold"/>
                  <a:ea typeface="Poppins Bold"/>
                  <a:cs typeface="Poppins Bold"/>
                  <a:sym typeface="Poppins Bold"/>
                </a:rPr>
                <a:t>Unsupervised Learning</a:t>
              </a:r>
            </a:p>
          </p:txBody>
        </p:sp>
        <p:sp>
          <p:nvSpPr>
            <p:cNvPr id="98" name="TextBox 26">
              <a:extLst>
                <a:ext uri="{FF2B5EF4-FFF2-40B4-BE49-F238E27FC236}">
                  <a16:creationId xmlns:a16="http://schemas.microsoft.com/office/drawing/2014/main" id="{2263614A-38C0-CDE5-556E-6A1852569669}"/>
                </a:ext>
              </a:extLst>
            </p:cNvPr>
            <p:cNvSpPr txBox="1"/>
            <p:nvPr/>
          </p:nvSpPr>
          <p:spPr>
            <a:xfrm>
              <a:off x="773700" y="3280045"/>
              <a:ext cx="3141694" cy="1134122"/>
            </a:xfrm>
            <a:prstGeom prst="rect">
              <a:avLst/>
            </a:prstGeom>
          </p:spPr>
          <p:txBody>
            <a:bodyPr wrap="square" lIns="0" tIns="0" rIns="0" bIns="0" rtlCol="0" anchor="t">
              <a:spAutoFit/>
            </a:bodyPr>
            <a:lstStyle/>
            <a:p>
              <a:pPr>
                <a:lnSpc>
                  <a:spcPts val="1294"/>
                </a:lnSpc>
              </a:pPr>
              <a:r>
                <a:rPr lang="en-US" sz="1200" dirty="0"/>
                <a:t>Unsupervised learning is a type of machine learning that involves training a model on data without labeled responses. This approach allows the model to discover patterns and relationships within the data on its own.  It is popularly know as “</a:t>
              </a:r>
              <a:r>
                <a:rPr lang="en-US" sz="1200" b="1" dirty="0">
                  <a:solidFill>
                    <a:srgbClr val="FF0000"/>
                  </a:solidFill>
                </a:rPr>
                <a:t>Clustering”</a:t>
              </a:r>
              <a:endParaRPr lang="en-US" sz="1125" b="1" dirty="0">
                <a:solidFill>
                  <a:srgbClr val="FF0000"/>
                </a:solidFill>
                <a:latin typeface="Poppins"/>
                <a:ea typeface="Poppins"/>
                <a:cs typeface="Poppins"/>
                <a:sym typeface="Poppins"/>
              </a:endParaRPr>
            </a:p>
          </p:txBody>
        </p:sp>
      </p:grpSp>
      <p:grpSp>
        <p:nvGrpSpPr>
          <p:cNvPr id="113" name="Group 112">
            <a:extLst>
              <a:ext uri="{FF2B5EF4-FFF2-40B4-BE49-F238E27FC236}">
                <a16:creationId xmlns:a16="http://schemas.microsoft.com/office/drawing/2014/main" id="{FD0BA1A6-6ED8-E183-8393-7FFB8EA85DE5}"/>
              </a:ext>
            </a:extLst>
          </p:cNvPr>
          <p:cNvGrpSpPr/>
          <p:nvPr/>
        </p:nvGrpSpPr>
        <p:grpSpPr>
          <a:xfrm>
            <a:off x="6301488" y="2572606"/>
            <a:ext cx="2866426" cy="3907036"/>
            <a:chOff x="671286" y="2214472"/>
            <a:chExt cx="3179217" cy="4426150"/>
          </a:xfrm>
        </p:grpSpPr>
        <p:grpSp>
          <p:nvGrpSpPr>
            <p:cNvPr id="114" name="Group 3">
              <a:extLst>
                <a:ext uri="{FF2B5EF4-FFF2-40B4-BE49-F238E27FC236}">
                  <a16:creationId xmlns:a16="http://schemas.microsoft.com/office/drawing/2014/main" id="{B44A9B1F-B0CD-C431-82B9-4AC2DB81EC0D}"/>
                </a:ext>
              </a:extLst>
            </p:cNvPr>
            <p:cNvGrpSpPr/>
            <p:nvPr/>
          </p:nvGrpSpPr>
          <p:grpSpPr>
            <a:xfrm>
              <a:off x="671286" y="2685365"/>
              <a:ext cx="3179217" cy="3955257"/>
              <a:chOff x="0" y="0"/>
              <a:chExt cx="1255987" cy="1562571"/>
            </a:xfrm>
          </p:grpSpPr>
          <p:sp>
            <p:nvSpPr>
              <p:cNvPr id="121" name="Freeform 4">
                <a:extLst>
                  <a:ext uri="{FF2B5EF4-FFF2-40B4-BE49-F238E27FC236}">
                    <a16:creationId xmlns:a16="http://schemas.microsoft.com/office/drawing/2014/main" id="{7EC8BCCC-96B2-7884-F4BF-954C82DCE7E1}"/>
                  </a:ext>
                </a:extLst>
              </p:cNvPr>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txBody>
              <a:bodyPr/>
              <a:lstStyle/>
              <a:p>
                <a:endParaRPr lang="en-GB" dirty="0"/>
              </a:p>
            </p:txBody>
          </p:sp>
          <p:sp>
            <p:nvSpPr>
              <p:cNvPr id="122" name="TextBox 5">
                <a:extLst>
                  <a:ext uri="{FF2B5EF4-FFF2-40B4-BE49-F238E27FC236}">
                    <a16:creationId xmlns:a16="http://schemas.microsoft.com/office/drawing/2014/main" id="{5A4EE6FD-2CAB-6284-FCBC-6BD1B62B0663}"/>
                  </a:ext>
                </a:extLst>
              </p:cNvPr>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grpSp>
          <p:nvGrpSpPr>
            <p:cNvPr id="115" name="Group 6">
              <a:extLst>
                <a:ext uri="{FF2B5EF4-FFF2-40B4-BE49-F238E27FC236}">
                  <a16:creationId xmlns:a16="http://schemas.microsoft.com/office/drawing/2014/main" id="{F7CE1822-4123-5580-C3AB-BA652A49731A}"/>
                </a:ext>
              </a:extLst>
            </p:cNvPr>
            <p:cNvGrpSpPr/>
            <p:nvPr/>
          </p:nvGrpSpPr>
          <p:grpSpPr>
            <a:xfrm>
              <a:off x="1790002" y="2214472"/>
              <a:ext cx="941787" cy="941787"/>
              <a:chOff x="0" y="0"/>
              <a:chExt cx="812800" cy="812800"/>
            </a:xfrm>
          </p:grpSpPr>
          <p:sp>
            <p:nvSpPr>
              <p:cNvPr id="119" name="Freeform 7">
                <a:extLst>
                  <a:ext uri="{FF2B5EF4-FFF2-40B4-BE49-F238E27FC236}">
                    <a16:creationId xmlns:a16="http://schemas.microsoft.com/office/drawing/2014/main" id="{02158AE7-1667-62C0-CC87-68BC3A48AFB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20" name="TextBox 8">
                <a:extLst>
                  <a:ext uri="{FF2B5EF4-FFF2-40B4-BE49-F238E27FC236}">
                    <a16:creationId xmlns:a16="http://schemas.microsoft.com/office/drawing/2014/main" id="{F570E8C5-2B1F-A264-9FAB-E3C3F77C5194}"/>
                  </a:ext>
                </a:extLst>
              </p:cNvPr>
              <p:cNvSpPr txBox="1"/>
              <p:nvPr/>
            </p:nvSpPr>
            <p:spPr>
              <a:xfrm>
                <a:off x="76200" y="95250"/>
                <a:ext cx="660400" cy="641350"/>
              </a:xfrm>
              <a:prstGeom prst="rect">
                <a:avLst/>
              </a:prstGeom>
            </p:spPr>
            <p:txBody>
              <a:bodyPr lIns="33867" tIns="33867" rIns="33867" bIns="33867" rtlCol="0" anchor="ctr"/>
              <a:lstStyle/>
              <a:p>
                <a:pPr algn="ctr">
                  <a:lnSpc>
                    <a:spcPts val="1600"/>
                  </a:lnSpc>
                </a:pPr>
                <a:endParaRPr sz="1200"/>
              </a:p>
            </p:txBody>
          </p:sp>
        </p:grpSp>
        <p:sp>
          <p:nvSpPr>
            <p:cNvPr id="116" name="TextBox 22">
              <a:extLst>
                <a:ext uri="{FF2B5EF4-FFF2-40B4-BE49-F238E27FC236}">
                  <a16:creationId xmlns:a16="http://schemas.microsoft.com/office/drawing/2014/main" id="{79C9DCAB-9415-FD4E-2112-6801E77FCB2A}"/>
                </a:ext>
              </a:extLst>
            </p:cNvPr>
            <p:cNvSpPr txBox="1"/>
            <p:nvPr/>
          </p:nvSpPr>
          <p:spPr>
            <a:xfrm>
              <a:off x="1933377" y="2214472"/>
              <a:ext cx="655033" cy="690367"/>
            </a:xfrm>
            <a:prstGeom prst="rect">
              <a:avLst/>
            </a:prstGeom>
          </p:spPr>
          <p:txBody>
            <a:bodyPr lIns="0" tIns="0" rIns="0" bIns="0" rtlCol="0" anchor="t">
              <a:spAutoFit/>
            </a:bodyPr>
            <a:lstStyle/>
            <a:p>
              <a:pPr algn="ctr">
                <a:lnSpc>
                  <a:spcPts val="5011"/>
                </a:lnSpc>
              </a:pPr>
              <a:r>
                <a:rPr lang="en-US" sz="3579" dirty="0">
                  <a:solidFill>
                    <a:srgbClr val="000000"/>
                  </a:solidFill>
                  <a:latin typeface="Poppins Bold"/>
                  <a:ea typeface="Poppins Bold"/>
                  <a:cs typeface="Poppins Bold"/>
                  <a:sym typeface="Poppins Bold"/>
                </a:rPr>
                <a:t>3</a:t>
              </a:r>
            </a:p>
          </p:txBody>
        </p:sp>
        <p:sp>
          <p:nvSpPr>
            <p:cNvPr id="117" name="TextBox 25">
              <a:extLst>
                <a:ext uri="{FF2B5EF4-FFF2-40B4-BE49-F238E27FC236}">
                  <a16:creationId xmlns:a16="http://schemas.microsoft.com/office/drawing/2014/main" id="{D911372C-8DC2-9C4F-3658-40748C6B3AB4}"/>
                </a:ext>
              </a:extLst>
            </p:cNvPr>
            <p:cNvSpPr txBox="1"/>
            <p:nvPr/>
          </p:nvSpPr>
          <p:spPr>
            <a:xfrm>
              <a:off x="737522" y="2778557"/>
              <a:ext cx="3036815" cy="374239"/>
            </a:xfrm>
            <a:prstGeom prst="rect">
              <a:avLst/>
            </a:prstGeom>
          </p:spPr>
          <p:txBody>
            <a:bodyPr wrap="square" lIns="0" tIns="0" rIns="0" bIns="0" rtlCol="0" anchor="t">
              <a:spAutoFit/>
            </a:bodyPr>
            <a:lstStyle/>
            <a:p>
              <a:pPr algn="ctr">
                <a:lnSpc>
                  <a:spcPts val="2800"/>
                </a:lnSpc>
                <a:spcBef>
                  <a:spcPct val="0"/>
                </a:spcBef>
              </a:pPr>
              <a:r>
                <a:rPr lang="en-US" sz="1700" dirty="0">
                  <a:solidFill>
                    <a:srgbClr val="000000"/>
                  </a:solidFill>
                  <a:latin typeface="Poppins Bold"/>
                  <a:ea typeface="Poppins Bold"/>
                  <a:cs typeface="Poppins Bold"/>
                  <a:sym typeface="Poppins Bold"/>
                </a:rPr>
                <a:t>Reinforcement Learning</a:t>
              </a:r>
            </a:p>
          </p:txBody>
        </p:sp>
        <p:sp>
          <p:nvSpPr>
            <p:cNvPr id="118" name="TextBox 26">
              <a:extLst>
                <a:ext uri="{FF2B5EF4-FFF2-40B4-BE49-F238E27FC236}">
                  <a16:creationId xmlns:a16="http://schemas.microsoft.com/office/drawing/2014/main" id="{9B1D6C30-9437-1AD1-B257-213A5D3A974D}"/>
                </a:ext>
              </a:extLst>
            </p:cNvPr>
            <p:cNvSpPr txBox="1"/>
            <p:nvPr/>
          </p:nvSpPr>
          <p:spPr>
            <a:xfrm>
              <a:off x="855655" y="3280045"/>
              <a:ext cx="2684830" cy="1133177"/>
            </a:xfrm>
            <a:prstGeom prst="rect">
              <a:avLst/>
            </a:prstGeom>
          </p:spPr>
          <p:txBody>
            <a:bodyPr wrap="square" lIns="0" tIns="0" rIns="0" bIns="0" rtlCol="0" anchor="t">
              <a:spAutoFit/>
            </a:bodyPr>
            <a:lstStyle/>
            <a:p>
              <a:pPr>
                <a:lnSpc>
                  <a:spcPts val="1294"/>
                </a:lnSpc>
              </a:pPr>
              <a:r>
                <a:rPr lang="en-US" sz="1200" dirty="0"/>
                <a:t>Reinforcement Learning (RL) is a type of machine learning where an agent learns to make decisions by performing actions and receiving feedback in the form of rewards or penalties.</a:t>
              </a:r>
              <a:endParaRPr lang="en-US" sz="1125" dirty="0">
                <a:solidFill>
                  <a:srgbClr val="000000"/>
                </a:solidFill>
                <a:latin typeface="Poppins"/>
                <a:ea typeface="Poppins"/>
                <a:cs typeface="Poppins"/>
                <a:sym typeface="Poppins"/>
              </a:endParaRPr>
            </a:p>
          </p:txBody>
        </p:sp>
      </p:grpSp>
      <p:pic>
        <p:nvPicPr>
          <p:cNvPr id="124" name="Picture 123">
            <a:extLst>
              <a:ext uri="{FF2B5EF4-FFF2-40B4-BE49-F238E27FC236}">
                <a16:creationId xmlns:a16="http://schemas.microsoft.com/office/drawing/2014/main" id="{C48F3ADC-0762-E59B-7382-7FD0BBD39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439" y="4588483"/>
            <a:ext cx="1761325" cy="1761325"/>
          </a:xfrm>
          <a:prstGeom prst="rect">
            <a:avLst/>
          </a:prstGeom>
        </p:spPr>
      </p:pic>
      <p:pic>
        <p:nvPicPr>
          <p:cNvPr id="10" name="Picture 9">
            <a:extLst>
              <a:ext uri="{FF2B5EF4-FFF2-40B4-BE49-F238E27FC236}">
                <a16:creationId xmlns:a16="http://schemas.microsoft.com/office/drawing/2014/main" id="{43BF44E8-556E-A09D-0A1D-F2FE184A5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275" y="4577548"/>
            <a:ext cx="2514218" cy="1257109"/>
          </a:xfrm>
          <a:prstGeom prst="rect">
            <a:avLst/>
          </a:prstGeom>
        </p:spPr>
      </p:pic>
      <p:pic>
        <p:nvPicPr>
          <p:cNvPr id="12" name="Picture 11">
            <a:extLst>
              <a:ext uri="{FF2B5EF4-FFF2-40B4-BE49-F238E27FC236}">
                <a16:creationId xmlns:a16="http://schemas.microsoft.com/office/drawing/2014/main" id="{FC28508F-E763-EE47-1B80-0EEF6D20DD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01488" y="4739029"/>
            <a:ext cx="2738034" cy="1241571"/>
          </a:xfrm>
          <a:prstGeom prst="rect">
            <a:avLst/>
          </a:prstGeom>
        </p:spPr>
      </p:pic>
      <p:pic>
        <p:nvPicPr>
          <p:cNvPr id="14" name="Picture 13">
            <a:extLst>
              <a:ext uri="{FF2B5EF4-FFF2-40B4-BE49-F238E27FC236}">
                <a16:creationId xmlns:a16="http://schemas.microsoft.com/office/drawing/2014/main" id="{01E42374-DB65-CE9A-7569-4A93E90E57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06202" y="3488877"/>
            <a:ext cx="2695575" cy="1695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2">
            <a:extLst>
              <a:ext uri="{FF2B5EF4-FFF2-40B4-BE49-F238E27FC236}">
                <a16:creationId xmlns:a16="http://schemas.microsoft.com/office/drawing/2014/main" id="{4F8980DD-BA50-2AAA-C483-3D9C87C6C8C3}"/>
              </a:ext>
            </a:extLst>
          </p:cNvPr>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8518"/>
            </a:stretch>
          </a:blipFill>
        </p:spPr>
        <p:txBody>
          <a:bodyPr/>
          <a:lstStyle/>
          <a:p>
            <a:endParaRPr lang="en-GB" dirty="0"/>
          </a:p>
        </p:txBody>
      </p:sp>
      <p:grpSp>
        <p:nvGrpSpPr>
          <p:cNvPr id="3" name="Group 3"/>
          <p:cNvGrpSpPr/>
          <p:nvPr/>
        </p:nvGrpSpPr>
        <p:grpSpPr>
          <a:xfrm>
            <a:off x="279399" y="870208"/>
            <a:ext cx="6382657" cy="5544456"/>
            <a:chOff x="0" y="0"/>
            <a:chExt cx="1255987" cy="1562571"/>
          </a:xfrm>
        </p:grpSpPr>
        <p:sp>
          <p:nvSpPr>
            <p:cNvPr id="4" name="Freeform 4"/>
            <p:cNvSpPr/>
            <p:nvPr/>
          </p:nvSpPr>
          <p:spPr>
            <a:xfrm>
              <a:off x="0" y="0"/>
              <a:ext cx="1255987" cy="1562571"/>
            </a:xfrm>
            <a:custGeom>
              <a:avLst/>
              <a:gdLst/>
              <a:ahLst/>
              <a:cxnLst/>
              <a:rect l="l" t="t" r="r" b="b"/>
              <a:pathLst>
                <a:path w="1255987" h="1562571">
                  <a:moveTo>
                    <a:pt x="0" y="0"/>
                  </a:moveTo>
                  <a:lnTo>
                    <a:pt x="1255987" y="0"/>
                  </a:lnTo>
                  <a:lnTo>
                    <a:pt x="1255987" y="1562571"/>
                  </a:lnTo>
                  <a:lnTo>
                    <a:pt x="0" y="1562571"/>
                  </a:lnTo>
                  <a:close/>
                </a:path>
              </a:pathLst>
            </a:custGeom>
            <a:solidFill>
              <a:srgbClr val="FFFFFF"/>
            </a:solidFill>
            <a:ln w="38100" cap="sq">
              <a:solidFill>
                <a:srgbClr val="FFFFFF"/>
              </a:solidFill>
              <a:prstDash val="solid"/>
              <a:miter/>
            </a:ln>
          </p:spPr>
        </p:sp>
        <p:sp>
          <p:nvSpPr>
            <p:cNvPr id="5" name="TextBox 5"/>
            <p:cNvSpPr txBox="1"/>
            <p:nvPr/>
          </p:nvSpPr>
          <p:spPr>
            <a:xfrm>
              <a:off x="0" y="19050"/>
              <a:ext cx="1255987" cy="1543521"/>
            </a:xfrm>
            <a:prstGeom prst="rect">
              <a:avLst/>
            </a:prstGeom>
          </p:spPr>
          <p:txBody>
            <a:bodyPr lIns="33867" tIns="33867" rIns="33867" bIns="33867" rtlCol="0" anchor="ctr"/>
            <a:lstStyle/>
            <a:p>
              <a:pPr algn="ctr">
                <a:lnSpc>
                  <a:spcPts val="1600"/>
                </a:lnSpc>
              </a:pPr>
              <a:endParaRPr sz="1200"/>
            </a:p>
          </p:txBody>
        </p:sp>
      </p:grpSp>
      <p:sp>
        <p:nvSpPr>
          <p:cNvPr id="25" name="TextBox 25"/>
          <p:cNvSpPr txBox="1"/>
          <p:nvPr/>
        </p:nvSpPr>
        <p:spPr>
          <a:xfrm>
            <a:off x="335798" y="1073427"/>
            <a:ext cx="6193971" cy="341119"/>
          </a:xfrm>
          <a:prstGeom prst="rect">
            <a:avLst/>
          </a:prstGeom>
        </p:spPr>
        <p:txBody>
          <a:bodyPr wrap="square" lIns="0" tIns="0" rIns="0" bIns="0" rtlCol="0" anchor="t">
            <a:spAutoFit/>
          </a:bodyPr>
          <a:lstStyle/>
          <a:p>
            <a:pPr algn="ctr">
              <a:lnSpc>
                <a:spcPts val="2800"/>
              </a:lnSpc>
              <a:spcBef>
                <a:spcPct val="0"/>
              </a:spcBef>
            </a:pPr>
            <a:r>
              <a:rPr lang="en-US" sz="2000" dirty="0">
                <a:solidFill>
                  <a:srgbClr val="000000"/>
                </a:solidFill>
                <a:latin typeface="Poppins Bold"/>
                <a:ea typeface="Poppins Bold"/>
                <a:cs typeface="Poppins Bold"/>
                <a:sym typeface="Poppins Bold"/>
              </a:rPr>
              <a:t>In Line with Problem – </a:t>
            </a:r>
            <a:r>
              <a:rPr lang="en-US" sz="1700" dirty="0">
                <a:solidFill>
                  <a:srgbClr val="000000"/>
                </a:solidFill>
                <a:latin typeface="Poppins Bold"/>
                <a:ea typeface="Poppins Bold"/>
                <a:cs typeface="Poppins Bold"/>
                <a:sym typeface="Poppins Bold"/>
              </a:rPr>
              <a:t>Brief Intro to </a:t>
            </a:r>
            <a:r>
              <a:rPr lang="en-US" sz="1700" dirty="0" err="1">
                <a:solidFill>
                  <a:srgbClr val="000000"/>
                </a:solidFill>
                <a:latin typeface="Poppins Bold"/>
                <a:ea typeface="Poppins Bold"/>
                <a:cs typeface="Poppins Bold"/>
                <a:sym typeface="Poppins Bold"/>
              </a:rPr>
              <a:t>TimeSeries</a:t>
            </a:r>
            <a:r>
              <a:rPr lang="en-US" sz="1700" dirty="0">
                <a:solidFill>
                  <a:srgbClr val="000000"/>
                </a:solidFill>
                <a:latin typeface="Poppins Bold"/>
                <a:ea typeface="Poppins Bold"/>
                <a:cs typeface="Poppins Bold"/>
                <a:sym typeface="Poppins Bold"/>
              </a:rPr>
              <a:t> in ML</a:t>
            </a:r>
          </a:p>
        </p:txBody>
      </p:sp>
      <p:sp>
        <p:nvSpPr>
          <p:cNvPr id="26" name="TextBox 26"/>
          <p:cNvSpPr txBox="1"/>
          <p:nvPr/>
        </p:nvSpPr>
        <p:spPr>
          <a:xfrm>
            <a:off x="428564" y="1550170"/>
            <a:ext cx="5375888" cy="3600986"/>
          </a:xfrm>
          <a:prstGeom prst="rect">
            <a:avLst/>
          </a:prstGeom>
        </p:spPr>
        <p:txBody>
          <a:bodyPr wrap="square" lIns="0" tIns="0" rIns="0" bIns="0" rtlCol="0" anchor="t">
            <a:spAutoFit/>
          </a:bodyPr>
          <a:lstStyle/>
          <a:p>
            <a:pPr algn="just"/>
            <a:r>
              <a:rPr lang="en-US" sz="1300" dirty="0">
                <a:solidFill>
                  <a:srgbClr val="000000"/>
                </a:solidFill>
                <a:latin typeface="Poppins"/>
                <a:ea typeface="Poppins"/>
                <a:cs typeface="Poppins"/>
                <a:sym typeface="Poppins"/>
              </a:rPr>
              <a:t>Since the Problem involved Predicting “</a:t>
            </a:r>
            <a:r>
              <a:rPr lang="en-US" sz="1300" b="1" i="1" dirty="0">
                <a:solidFill>
                  <a:srgbClr val="000000"/>
                </a:solidFill>
                <a:latin typeface="Poppins"/>
                <a:ea typeface="Poppins"/>
                <a:cs typeface="Poppins"/>
                <a:sym typeface="Poppins"/>
              </a:rPr>
              <a:t>Future”  </a:t>
            </a:r>
            <a:r>
              <a:rPr lang="en-US" sz="1300" dirty="0">
                <a:solidFill>
                  <a:srgbClr val="000000"/>
                </a:solidFill>
                <a:latin typeface="Poppins"/>
                <a:ea typeface="Poppins"/>
                <a:cs typeface="Poppins"/>
                <a:sym typeface="Poppins"/>
              </a:rPr>
              <a:t>production rates. It is best Categorized as a </a:t>
            </a:r>
            <a:r>
              <a:rPr lang="en-US" sz="1300" b="1" i="1" dirty="0">
                <a:solidFill>
                  <a:srgbClr val="000000"/>
                </a:solidFill>
                <a:latin typeface="Poppins"/>
                <a:ea typeface="Poppins"/>
                <a:cs typeface="Poppins"/>
                <a:sym typeface="Poppins"/>
              </a:rPr>
              <a:t>timeseries forecasting </a:t>
            </a:r>
            <a:r>
              <a:rPr lang="en-US" sz="1300" dirty="0">
                <a:solidFill>
                  <a:srgbClr val="000000"/>
                </a:solidFill>
                <a:latin typeface="Poppins"/>
                <a:ea typeface="Poppins"/>
                <a:cs typeface="Poppins"/>
                <a:sym typeface="Poppins"/>
              </a:rPr>
              <a:t>problem. </a:t>
            </a:r>
            <a:r>
              <a:rPr lang="en-US" sz="1300" dirty="0">
                <a:solidFill>
                  <a:srgbClr val="000000"/>
                </a:solidFill>
                <a:latin typeface="Poppins"/>
                <a:cs typeface="Poppins"/>
              </a:rPr>
              <a:t>Time series forecasting involves predicting future values based on previously observed data points collected over time.</a:t>
            </a:r>
            <a:endParaRPr lang="en-US" sz="1300" b="1" i="1" dirty="0">
              <a:solidFill>
                <a:srgbClr val="000000"/>
              </a:solidFill>
              <a:latin typeface="Poppins"/>
              <a:ea typeface="Poppins"/>
              <a:cs typeface="Poppins"/>
              <a:sym typeface="Poppins"/>
            </a:endParaRPr>
          </a:p>
          <a:p>
            <a:pPr algn="just"/>
            <a:endParaRPr lang="en-US" sz="1300" b="1" i="1" dirty="0">
              <a:solidFill>
                <a:srgbClr val="000000"/>
              </a:solidFill>
              <a:latin typeface="Poppins"/>
              <a:ea typeface="Poppins"/>
              <a:cs typeface="Poppins"/>
              <a:sym typeface="Poppins"/>
            </a:endParaRPr>
          </a:p>
          <a:p>
            <a:pPr algn="just"/>
            <a:endParaRPr lang="en-US" sz="1300" b="1" i="1" dirty="0">
              <a:solidFill>
                <a:srgbClr val="000000"/>
              </a:solidFill>
              <a:latin typeface="Poppins"/>
              <a:ea typeface="Poppins"/>
              <a:cs typeface="Poppins"/>
              <a:sym typeface="Poppins"/>
            </a:endParaRPr>
          </a:p>
          <a:p>
            <a:pPr algn="just"/>
            <a:r>
              <a:rPr lang="en-US" sz="1300" dirty="0">
                <a:solidFill>
                  <a:srgbClr val="000000"/>
                </a:solidFill>
                <a:latin typeface="Poppins"/>
                <a:ea typeface="Poppins"/>
                <a:cs typeface="Poppins"/>
                <a:sym typeface="Poppins"/>
              </a:rPr>
              <a:t>Timeseries can be handled using various methods:</a:t>
            </a:r>
          </a:p>
          <a:p>
            <a:pPr marL="228600" indent="-228600" algn="just">
              <a:buAutoNum type="arabicPeriod"/>
            </a:pPr>
            <a:r>
              <a:rPr lang="en-US" sz="1300" b="1" dirty="0">
                <a:solidFill>
                  <a:srgbClr val="000000"/>
                </a:solidFill>
                <a:latin typeface="Poppins"/>
                <a:ea typeface="Poppins"/>
                <a:cs typeface="Poppins"/>
                <a:sym typeface="Poppins"/>
              </a:rPr>
              <a:t>Timeseries models:</a:t>
            </a:r>
            <a:r>
              <a:rPr lang="en-US" sz="1300" dirty="0">
                <a:solidFill>
                  <a:srgbClr val="000000"/>
                </a:solidFill>
                <a:latin typeface="Poppins"/>
                <a:ea typeface="Poppins"/>
                <a:cs typeface="Poppins"/>
                <a:sym typeface="Poppins"/>
              </a:rPr>
              <a:t> These models use a window approach towards learning and there are specific models and algorithms for this purpose. </a:t>
            </a:r>
            <a:r>
              <a:rPr lang="en-US" sz="1300" dirty="0" err="1">
                <a:solidFill>
                  <a:srgbClr val="000000"/>
                </a:solidFill>
                <a:latin typeface="Poppins"/>
                <a:ea typeface="Poppins"/>
                <a:cs typeface="Poppins"/>
                <a:sym typeface="Poppins"/>
              </a:rPr>
              <a:t>E,g</a:t>
            </a:r>
            <a:r>
              <a:rPr lang="en-US" sz="1300" dirty="0">
                <a:solidFill>
                  <a:srgbClr val="000000"/>
                </a:solidFill>
                <a:latin typeface="Poppins"/>
                <a:ea typeface="Poppins"/>
                <a:cs typeface="Poppins"/>
                <a:sym typeface="Poppins"/>
              </a:rPr>
              <a:t>, Arima, Facebook Prophet, LSTM deep learning architecture, Recurrent Neural Network (RNN) architecture.</a:t>
            </a:r>
          </a:p>
          <a:p>
            <a:pPr marL="228600" indent="-228600" algn="just">
              <a:buAutoNum type="arabicPeriod"/>
            </a:pPr>
            <a:endParaRPr lang="en-US" sz="1300" dirty="0">
              <a:solidFill>
                <a:srgbClr val="000000"/>
              </a:solidFill>
              <a:latin typeface="Poppins"/>
              <a:ea typeface="Poppins"/>
              <a:cs typeface="Poppins"/>
              <a:sym typeface="Poppins"/>
            </a:endParaRPr>
          </a:p>
          <a:p>
            <a:pPr marL="228600" indent="-228600" algn="just">
              <a:buAutoNum type="arabicPeriod"/>
            </a:pPr>
            <a:r>
              <a:rPr lang="en-US" sz="1300" b="1" dirty="0">
                <a:solidFill>
                  <a:srgbClr val="000000"/>
                </a:solidFill>
                <a:latin typeface="Poppins"/>
                <a:ea typeface="Poppins"/>
                <a:cs typeface="Poppins"/>
                <a:sym typeface="Poppins"/>
              </a:rPr>
              <a:t>Timeseries as Supervised Learning:</a:t>
            </a:r>
            <a:r>
              <a:rPr lang="en-US" sz="1300" dirty="0">
                <a:solidFill>
                  <a:srgbClr val="000000"/>
                </a:solidFill>
                <a:latin typeface="Poppins"/>
                <a:ea typeface="Poppins"/>
                <a:cs typeface="Poppins"/>
                <a:sym typeface="Poppins"/>
              </a:rPr>
              <a:t> This involves extracting time related features such as day, year, week as features and also performing lag of features to use as new features with normal supervised learning models.</a:t>
            </a:r>
          </a:p>
          <a:p>
            <a:pPr marL="228600" indent="-228600" algn="just">
              <a:buAutoNum type="arabicPeriod"/>
            </a:pPr>
            <a:endParaRPr lang="en-US" sz="1300" dirty="0">
              <a:solidFill>
                <a:srgbClr val="000000"/>
              </a:solidFill>
              <a:latin typeface="Poppins"/>
              <a:ea typeface="Poppins"/>
              <a:cs typeface="Poppins"/>
              <a:sym typeface="Poppins"/>
            </a:endParaRPr>
          </a:p>
        </p:txBody>
      </p:sp>
      <p:sp>
        <p:nvSpPr>
          <p:cNvPr id="33" name="TextBox 3">
            <a:extLst>
              <a:ext uri="{FF2B5EF4-FFF2-40B4-BE49-F238E27FC236}">
                <a16:creationId xmlns:a16="http://schemas.microsoft.com/office/drawing/2014/main" id="{FDA62120-83AA-FDB9-CBD9-B82BF7B09FAA}"/>
              </a:ext>
            </a:extLst>
          </p:cNvPr>
          <p:cNvSpPr txBox="1"/>
          <p:nvPr/>
        </p:nvSpPr>
        <p:spPr>
          <a:xfrm>
            <a:off x="279400" y="32735"/>
            <a:ext cx="7558315" cy="837473"/>
          </a:xfrm>
          <a:prstGeom prst="rect">
            <a:avLst/>
          </a:prstGeom>
        </p:spPr>
        <p:txBody>
          <a:bodyPr wrap="square" lIns="0" tIns="0" rIns="0" bIns="0" rtlCol="0" anchor="t">
            <a:spAutoFit/>
          </a:bodyPr>
          <a:lstStyle/>
          <a:p>
            <a:pPr>
              <a:lnSpc>
                <a:spcPts val="7641"/>
              </a:lnSpc>
            </a:pPr>
            <a:r>
              <a:rPr lang="en-US" sz="4000" dirty="0">
                <a:latin typeface="Impact"/>
                <a:ea typeface="Lato" panose="020F0502020204030203" pitchFamily="34" charset="0"/>
                <a:cs typeface="Lato" panose="020F0502020204030203" pitchFamily="34" charset="0"/>
                <a:sym typeface="Impact"/>
              </a:rPr>
              <a:t>Brief Intro to Machine </a:t>
            </a:r>
            <a:r>
              <a:rPr lang="en-US" sz="4000" dirty="0" err="1">
                <a:latin typeface="Impact"/>
                <a:ea typeface="Lato" panose="020F0502020204030203" pitchFamily="34" charset="0"/>
                <a:cs typeface="Lato" panose="020F0502020204030203" pitchFamily="34" charset="0"/>
                <a:sym typeface="Impact"/>
              </a:rPr>
              <a:t>Learing</a:t>
            </a:r>
            <a:endParaRPr lang="en-US" sz="4000" dirty="0">
              <a:latin typeface="Impact"/>
              <a:ea typeface="Lato" panose="020F0502020204030203" pitchFamily="34" charset="0"/>
              <a:cs typeface="Lato" panose="020F0502020204030203" pitchFamily="34" charset="0"/>
              <a:sym typeface="Impact"/>
            </a:endParaRPr>
          </a:p>
        </p:txBody>
      </p:sp>
    </p:spTree>
    <p:extLst>
      <p:ext uri="{BB962C8B-B14F-4D97-AF65-F5344CB8AC3E}">
        <p14:creationId xmlns:p14="http://schemas.microsoft.com/office/powerpoint/2010/main" val="1488586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8</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1401" y="279214"/>
            <a:ext cx="3902030" cy="584775"/>
          </a:xfrm>
          <a:prstGeom prst="rect">
            <a:avLst/>
          </a:prstGeom>
        </p:spPr>
        <p:txBody>
          <a:bodyPr wrap="none">
            <a:spAutoFit/>
          </a:bodyPr>
          <a:lstStyle/>
          <a:p>
            <a:r>
              <a:rPr lang="en-GB" sz="3200" b="1" dirty="0">
                <a:solidFill>
                  <a:schemeClr val="bg1"/>
                </a:solidFill>
                <a:latin typeface="Arial Narrow" panose="020B0606020202030204" pitchFamily="34" charset="0"/>
                <a:cs typeface="Arial" panose="020B0604020202020204" pitchFamily="34" charset="0"/>
              </a:rPr>
              <a:t>Machine Learning Flow</a:t>
            </a:r>
            <a:endParaRPr lang="en-US" sz="3200" dirty="0">
              <a:solidFill>
                <a:schemeClr val="bg1"/>
              </a:solidFill>
            </a:endParaRPr>
          </a:p>
        </p:txBody>
      </p:sp>
      <p:sp>
        <p:nvSpPr>
          <p:cNvPr id="4" name="TextBox 3">
            <a:extLst>
              <a:ext uri="{FF2B5EF4-FFF2-40B4-BE49-F238E27FC236}">
                <a16:creationId xmlns:a16="http://schemas.microsoft.com/office/drawing/2014/main" id="{7C90E37C-80B9-8A69-2417-A56D16A4AF87}"/>
              </a:ext>
            </a:extLst>
          </p:cNvPr>
          <p:cNvSpPr txBox="1"/>
          <p:nvPr/>
        </p:nvSpPr>
        <p:spPr>
          <a:xfrm>
            <a:off x="2700101" y="1036392"/>
            <a:ext cx="3866147" cy="553998"/>
          </a:xfrm>
          <a:prstGeom prst="rect">
            <a:avLst/>
          </a:prstGeom>
          <a:noFill/>
        </p:spPr>
        <p:txBody>
          <a:bodyPr wrap="square" rtlCol="0">
            <a:spAutoFit/>
          </a:bodyPr>
          <a:lstStyle/>
          <a:p>
            <a:r>
              <a:rPr lang="en-US" sz="3000" b="1" dirty="0"/>
              <a:t>OVERVIEW</a:t>
            </a:r>
            <a:endParaRPr lang="en-GB" sz="3000" b="1" dirty="0"/>
          </a:p>
        </p:txBody>
      </p:sp>
      <p:grpSp>
        <p:nvGrpSpPr>
          <p:cNvPr id="32" name="Group 31">
            <a:extLst>
              <a:ext uri="{FF2B5EF4-FFF2-40B4-BE49-F238E27FC236}">
                <a16:creationId xmlns:a16="http://schemas.microsoft.com/office/drawing/2014/main" id="{29EE971A-79F5-3213-8CEC-15B6C8F693CC}"/>
              </a:ext>
            </a:extLst>
          </p:cNvPr>
          <p:cNvGrpSpPr/>
          <p:nvPr/>
        </p:nvGrpSpPr>
        <p:grpSpPr>
          <a:xfrm>
            <a:off x="4617070" y="1760482"/>
            <a:ext cx="2957860" cy="4388719"/>
            <a:chOff x="4125111" y="1294599"/>
            <a:chExt cx="3488290" cy="5550707"/>
          </a:xfrm>
        </p:grpSpPr>
        <p:sp>
          <p:nvSpPr>
            <p:cNvPr id="6" name="Rectangle: Rounded Corners 5">
              <a:extLst>
                <a:ext uri="{FF2B5EF4-FFF2-40B4-BE49-F238E27FC236}">
                  <a16:creationId xmlns:a16="http://schemas.microsoft.com/office/drawing/2014/main" id="{57A8C90E-3739-6B48-2804-68A0C098B723}"/>
                </a:ext>
              </a:extLst>
            </p:cNvPr>
            <p:cNvSpPr/>
            <p:nvPr/>
          </p:nvSpPr>
          <p:spPr>
            <a:xfrm>
              <a:off x="4125112" y="1294599"/>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Cleaning</a:t>
              </a:r>
              <a:endParaRPr lang="en-GB" dirty="0"/>
            </a:p>
          </p:txBody>
        </p:sp>
        <p:sp>
          <p:nvSpPr>
            <p:cNvPr id="11" name="Rectangle: Rounded Corners 10">
              <a:extLst>
                <a:ext uri="{FF2B5EF4-FFF2-40B4-BE49-F238E27FC236}">
                  <a16:creationId xmlns:a16="http://schemas.microsoft.com/office/drawing/2014/main" id="{517FC1E9-7ACE-3A5A-E427-CF30E0A6F234}"/>
                </a:ext>
              </a:extLst>
            </p:cNvPr>
            <p:cNvSpPr/>
            <p:nvPr/>
          </p:nvSpPr>
          <p:spPr>
            <a:xfrm>
              <a:off x="4807665" y="2122255"/>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EDA</a:t>
              </a:r>
              <a:endParaRPr lang="en-GB" dirty="0"/>
            </a:p>
          </p:txBody>
        </p:sp>
        <p:sp>
          <p:nvSpPr>
            <p:cNvPr id="13" name="Rectangle: Rounded Corners 12">
              <a:extLst>
                <a:ext uri="{FF2B5EF4-FFF2-40B4-BE49-F238E27FC236}">
                  <a16:creationId xmlns:a16="http://schemas.microsoft.com/office/drawing/2014/main" id="{DD4F1997-AA80-33AC-172E-352AA7A40699}"/>
                </a:ext>
              </a:extLst>
            </p:cNvPr>
            <p:cNvSpPr/>
            <p:nvPr/>
          </p:nvSpPr>
          <p:spPr>
            <a:xfrm>
              <a:off x="4125111" y="2949911"/>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Engineering</a:t>
              </a:r>
              <a:endParaRPr lang="en-GB" dirty="0"/>
            </a:p>
          </p:txBody>
        </p:sp>
        <p:cxnSp>
          <p:nvCxnSpPr>
            <p:cNvPr id="15" name="Connector: Curved 14">
              <a:extLst>
                <a:ext uri="{FF2B5EF4-FFF2-40B4-BE49-F238E27FC236}">
                  <a16:creationId xmlns:a16="http://schemas.microsoft.com/office/drawing/2014/main" id="{36E87E70-F959-A7BB-E409-77DE8F3510AE}"/>
                </a:ext>
              </a:extLst>
            </p:cNvPr>
            <p:cNvCxnSpPr>
              <a:cxnSpLocks/>
            </p:cNvCxnSpPr>
            <p:nvPr/>
          </p:nvCxnSpPr>
          <p:spPr>
            <a:xfrm>
              <a:off x="6942409" y="1615242"/>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6DF64863-6A9D-D8EB-575B-5F9C89E3FBD9}"/>
                </a:ext>
              </a:extLst>
            </p:cNvPr>
            <p:cNvCxnSpPr>
              <a:cxnSpLocks/>
            </p:cNvCxnSpPr>
            <p:nvPr/>
          </p:nvCxnSpPr>
          <p:spPr>
            <a:xfrm flipH="1">
              <a:off x="4306919" y="2411293"/>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49E5677E-3EC3-7D03-9147-55D4AA6522F7}"/>
                </a:ext>
              </a:extLst>
            </p:cNvPr>
            <p:cNvSpPr/>
            <p:nvPr/>
          </p:nvSpPr>
          <p:spPr>
            <a:xfrm>
              <a:off x="4826658" y="3777567"/>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Splitting</a:t>
              </a:r>
              <a:endParaRPr lang="en-GB" dirty="0"/>
            </a:p>
          </p:txBody>
        </p:sp>
        <p:sp>
          <p:nvSpPr>
            <p:cNvPr id="26" name="Rectangle: Rounded Corners 25">
              <a:extLst>
                <a:ext uri="{FF2B5EF4-FFF2-40B4-BE49-F238E27FC236}">
                  <a16:creationId xmlns:a16="http://schemas.microsoft.com/office/drawing/2014/main" id="{33B47B82-30E4-8189-0E1D-B021E2A92005}"/>
                </a:ext>
              </a:extLst>
            </p:cNvPr>
            <p:cNvSpPr/>
            <p:nvPr/>
          </p:nvSpPr>
          <p:spPr>
            <a:xfrm>
              <a:off x="4144104" y="4605223"/>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Supervised Modeling</a:t>
              </a:r>
              <a:endParaRPr lang="en-GB" dirty="0"/>
            </a:p>
          </p:txBody>
        </p:sp>
        <p:cxnSp>
          <p:nvCxnSpPr>
            <p:cNvPr id="27" name="Connector: Curved 26">
              <a:extLst>
                <a:ext uri="{FF2B5EF4-FFF2-40B4-BE49-F238E27FC236}">
                  <a16:creationId xmlns:a16="http://schemas.microsoft.com/office/drawing/2014/main" id="{0150F3B3-C11F-4A7F-E328-E72AF63C32FF}"/>
                </a:ext>
              </a:extLst>
            </p:cNvPr>
            <p:cNvCxnSpPr>
              <a:cxnSpLocks/>
            </p:cNvCxnSpPr>
            <p:nvPr/>
          </p:nvCxnSpPr>
          <p:spPr>
            <a:xfrm flipH="1">
              <a:off x="4325912" y="4066605"/>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B2CAE165-6C3A-EF93-6E27-1F5F263A61F1}"/>
                </a:ext>
              </a:extLst>
            </p:cNvPr>
            <p:cNvCxnSpPr>
              <a:cxnSpLocks/>
            </p:cNvCxnSpPr>
            <p:nvPr/>
          </p:nvCxnSpPr>
          <p:spPr>
            <a:xfrm>
              <a:off x="6942409" y="3205794"/>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D87FED51-8CA9-5EFA-D6D1-51048D25AB33}"/>
                </a:ext>
              </a:extLst>
            </p:cNvPr>
            <p:cNvSpPr/>
            <p:nvPr/>
          </p:nvSpPr>
          <p:spPr>
            <a:xfrm>
              <a:off x="4807665" y="5432879"/>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Unsupervised Modelling</a:t>
              </a:r>
              <a:endParaRPr lang="en-GB" dirty="0"/>
            </a:p>
          </p:txBody>
        </p:sp>
        <p:sp>
          <p:nvSpPr>
            <p:cNvPr id="30" name="Rectangle: Rounded Corners 29">
              <a:extLst>
                <a:ext uri="{FF2B5EF4-FFF2-40B4-BE49-F238E27FC236}">
                  <a16:creationId xmlns:a16="http://schemas.microsoft.com/office/drawing/2014/main" id="{9627730C-55FE-C81F-A52A-AB7D71525E81}"/>
                </a:ext>
              </a:extLst>
            </p:cNvPr>
            <p:cNvSpPr/>
            <p:nvPr/>
          </p:nvSpPr>
          <p:spPr>
            <a:xfrm>
              <a:off x="4125111" y="6260535"/>
              <a:ext cx="2786743" cy="5847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Predictions</a:t>
              </a:r>
              <a:endParaRPr lang="en-GB" dirty="0"/>
            </a:p>
          </p:txBody>
        </p:sp>
        <p:cxnSp>
          <p:nvCxnSpPr>
            <p:cNvPr id="31" name="Connector: Curved 30">
              <a:extLst>
                <a:ext uri="{FF2B5EF4-FFF2-40B4-BE49-F238E27FC236}">
                  <a16:creationId xmlns:a16="http://schemas.microsoft.com/office/drawing/2014/main" id="{A5223693-0F11-BBA5-E686-3D3F316B262F}"/>
                </a:ext>
              </a:extLst>
            </p:cNvPr>
            <p:cNvCxnSpPr>
              <a:cxnSpLocks/>
            </p:cNvCxnSpPr>
            <p:nvPr/>
          </p:nvCxnSpPr>
          <p:spPr>
            <a:xfrm flipH="1">
              <a:off x="4306919" y="5721917"/>
              <a:ext cx="434666"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B3A49291-3869-1B5E-35B5-232479FF5278}"/>
                </a:ext>
              </a:extLst>
            </p:cNvPr>
            <p:cNvCxnSpPr>
              <a:cxnSpLocks/>
            </p:cNvCxnSpPr>
            <p:nvPr/>
          </p:nvCxnSpPr>
          <p:spPr>
            <a:xfrm>
              <a:off x="6942409" y="4897608"/>
              <a:ext cx="434667" cy="502049"/>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pic>
        <p:nvPicPr>
          <p:cNvPr id="34" name="Picture 33" descr="A close up of a sign&#10;&#10;Description automatically generated">
            <a:extLst>
              <a:ext uri="{FF2B5EF4-FFF2-40B4-BE49-F238E27FC236}">
                <a16:creationId xmlns:a16="http://schemas.microsoft.com/office/drawing/2014/main" id="{49E4301B-D083-5123-346C-10F090A1D1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Tree>
    <p:extLst>
      <p:ext uri="{BB962C8B-B14F-4D97-AF65-F5344CB8AC3E}">
        <p14:creationId xmlns:p14="http://schemas.microsoft.com/office/powerpoint/2010/main" val="1955524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C060008-4384-4077-8905-22F535EF0748}"/>
              </a:ext>
            </a:extLst>
          </p:cNvPr>
          <p:cNvSpPr>
            <a:spLocks noGrp="1"/>
          </p:cNvSpPr>
          <p:nvPr>
            <p:ph type="sldNum" sz="quarter" idx="12"/>
          </p:nvPr>
        </p:nvSpPr>
        <p:spPr/>
        <p:txBody>
          <a:bodyPr/>
          <a:lstStyle/>
          <a:p>
            <a:fld id="{6C0DC5EE-E788-4909-8A84-628A09471DA7}" type="slidenum">
              <a:rPr lang="en-GB" smtClean="0"/>
              <a:pPr/>
              <a:t>9</a:t>
            </a:fld>
            <a:endParaRPr lang="en-GB" dirty="0"/>
          </a:p>
        </p:txBody>
      </p:sp>
      <p:cxnSp>
        <p:nvCxnSpPr>
          <p:cNvPr id="12" name="Straight Connector 11">
            <a:extLst>
              <a:ext uri="{FF2B5EF4-FFF2-40B4-BE49-F238E27FC236}">
                <a16:creationId xmlns:a16="http://schemas.microsoft.com/office/drawing/2014/main" id="{8BDA8CD0-D26B-423C-846E-485DE5AE7AAD}"/>
              </a:ext>
            </a:extLst>
          </p:cNvPr>
          <p:cNvCxnSpPr/>
          <p:nvPr/>
        </p:nvCxnSpPr>
        <p:spPr>
          <a:xfrm>
            <a:off x="3857625" y="6526442"/>
            <a:ext cx="7187746"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DCF3E05-3933-7C70-E20E-FD347DCE165D}"/>
              </a:ext>
            </a:extLst>
          </p:cNvPr>
          <p:cNvSpPr/>
          <p:nvPr/>
        </p:nvSpPr>
        <p:spPr>
          <a:xfrm>
            <a:off x="511401" y="279214"/>
            <a:ext cx="3902030" cy="584775"/>
          </a:xfrm>
          <a:prstGeom prst="rect">
            <a:avLst/>
          </a:prstGeom>
        </p:spPr>
        <p:txBody>
          <a:bodyPr wrap="none">
            <a:spAutoFit/>
          </a:bodyPr>
          <a:lstStyle/>
          <a:p>
            <a:r>
              <a:rPr lang="en-GB" sz="3200" b="1" dirty="0">
                <a:solidFill>
                  <a:schemeClr val="bg1"/>
                </a:solidFill>
                <a:latin typeface="Arial Narrow" panose="020B0606020202030204" pitchFamily="34" charset="0"/>
                <a:cs typeface="Arial" panose="020B0604020202020204" pitchFamily="34" charset="0"/>
              </a:rPr>
              <a:t>Machine Learning Flow</a:t>
            </a:r>
            <a:endParaRPr lang="en-US" sz="3200" dirty="0">
              <a:solidFill>
                <a:schemeClr val="bg1"/>
              </a:solidFill>
            </a:endParaRPr>
          </a:p>
        </p:txBody>
      </p:sp>
      <p:sp>
        <p:nvSpPr>
          <p:cNvPr id="4" name="TextBox 3">
            <a:extLst>
              <a:ext uri="{FF2B5EF4-FFF2-40B4-BE49-F238E27FC236}">
                <a16:creationId xmlns:a16="http://schemas.microsoft.com/office/drawing/2014/main" id="{D38BEBCF-22D1-F83A-2C34-AC198F2DB6A6}"/>
              </a:ext>
            </a:extLst>
          </p:cNvPr>
          <p:cNvSpPr txBox="1"/>
          <p:nvPr/>
        </p:nvSpPr>
        <p:spPr>
          <a:xfrm>
            <a:off x="6850743" y="992370"/>
            <a:ext cx="3866147" cy="553998"/>
          </a:xfrm>
          <a:prstGeom prst="rect">
            <a:avLst/>
          </a:prstGeom>
          <a:noFill/>
        </p:spPr>
        <p:txBody>
          <a:bodyPr wrap="square" rtlCol="0">
            <a:spAutoFit/>
          </a:bodyPr>
          <a:lstStyle/>
          <a:p>
            <a:r>
              <a:rPr lang="en-US" sz="3000" b="1" dirty="0"/>
              <a:t>Data Cleaning and EDA</a:t>
            </a:r>
            <a:endParaRPr lang="en-GB" sz="3000" b="1" dirty="0"/>
          </a:p>
        </p:txBody>
      </p:sp>
      <p:pic>
        <p:nvPicPr>
          <p:cNvPr id="11" name="Picture 10">
            <a:extLst>
              <a:ext uri="{FF2B5EF4-FFF2-40B4-BE49-F238E27FC236}">
                <a16:creationId xmlns:a16="http://schemas.microsoft.com/office/drawing/2014/main" id="{E47AA70F-D9DD-4379-3379-479FF233B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01" y="1089926"/>
            <a:ext cx="5236256" cy="5236256"/>
          </a:xfrm>
          <a:prstGeom prst="rect">
            <a:avLst/>
          </a:prstGeom>
        </p:spPr>
      </p:pic>
      <p:sp>
        <p:nvSpPr>
          <p:cNvPr id="13" name="TextBox 12">
            <a:extLst>
              <a:ext uri="{FF2B5EF4-FFF2-40B4-BE49-F238E27FC236}">
                <a16:creationId xmlns:a16="http://schemas.microsoft.com/office/drawing/2014/main" id="{67AD2BBE-3499-49E2-F17A-B9B291412BED}"/>
              </a:ext>
            </a:extLst>
          </p:cNvPr>
          <p:cNvSpPr txBox="1"/>
          <p:nvPr/>
        </p:nvSpPr>
        <p:spPr>
          <a:xfrm>
            <a:off x="5994395" y="1546368"/>
            <a:ext cx="6092604" cy="2246769"/>
          </a:xfrm>
          <a:prstGeom prst="rect">
            <a:avLst/>
          </a:prstGeom>
          <a:noFill/>
        </p:spPr>
        <p:txBody>
          <a:bodyPr wrap="square" rtlCol="0">
            <a:spAutoFit/>
          </a:bodyPr>
          <a:lstStyle/>
          <a:p>
            <a:r>
              <a:rPr lang="en-US" sz="1400" b="1" dirty="0"/>
              <a:t>Consistency Check: </a:t>
            </a:r>
            <a:r>
              <a:rPr lang="en-US" sz="1400" dirty="0"/>
              <a:t>All concerned columns for this check like well name had no inconsistencies.</a:t>
            </a:r>
          </a:p>
          <a:p>
            <a:endParaRPr lang="en-US" sz="1400" dirty="0"/>
          </a:p>
          <a:p>
            <a:r>
              <a:rPr lang="en-US" sz="1400" b="1" dirty="0" err="1"/>
              <a:t>DataType</a:t>
            </a:r>
            <a:r>
              <a:rPr lang="en-US" sz="1400" b="1" dirty="0"/>
              <a:t> Confirmation: </a:t>
            </a:r>
            <a:r>
              <a:rPr lang="en-US" sz="1400" dirty="0"/>
              <a:t>Comma was removed from some Numeric columns were and then they were changed to float datatype.</a:t>
            </a:r>
          </a:p>
          <a:p>
            <a:endParaRPr lang="en-US" sz="1400" dirty="0"/>
          </a:p>
          <a:p>
            <a:r>
              <a:rPr lang="en-US" sz="1400" b="1" dirty="0"/>
              <a:t>Handling Missing Values:</a:t>
            </a:r>
            <a:r>
              <a:rPr lang="en-US" sz="1400" dirty="0"/>
              <a:t> There was no missing data</a:t>
            </a:r>
          </a:p>
          <a:p>
            <a:endParaRPr lang="en-US" sz="1400" dirty="0"/>
          </a:p>
          <a:p>
            <a:r>
              <a:rPr lang="en-US" sz="1400" b="1" dirty="0"/>
              <a:t>Duplicates Check: </a:t>
            </a:r>
            <a:r>
              <a:rPr lang="en-US" sz="1400" dirty="0"/>
              <a:t>Involved scanning for duplicate rows. No duplicate rows were found.</a:t>
            </a:r>
          </a:p>
        </p:txBody>
      </p:sp>
      <p:sp>
        <p:nvSpPr>
          <p:cNvPr id="14" name="TextBox 13">
            <a:extLst>
              <a:ext uri="{FF2B5EF4-FFF2-40B4-BE49-F238E27FC236}">
                <a16:creationId xmlns:a16="http://schemas.microsoft.com/office/drawing/2014/main" id="{09821697-A524-53BD-6A23-9E2ECB32C6B1}"/>
              </a:ext>
            </a:extLst>
          </p:cNvPr>
          <p:cNvSpPr txBox="1"/>
          <p:nvPr/>
        </p:nvSpPr>
        <p:spPr>
          <a:xfrm>
            <a:off x="5994395" y="3795164"/>
            <a:ext cx="5050976" cy="369332"/>
          </a:xfrm>
          <a:prstGeom prst="rect">
            <a:avLst/>
          </a:prstGeom>
          <a:noFill/>
        </p:spPr>
        <p:txBody>
          <a:bodyPr wrap="square" rtlCol="0">
            <a:spAutoFit/>
          </a:bodyPr>
          <a:lstStyle/>
          <a:p>
            <a:r>
              <a:rPr lang="en-US" b="1" dirty="0">
                <a:solidFill>
                  <a:srgbClr val="FF0000"/>
                </a:solidFill>
              </a:rPr>
              <a:t>Insights from EDA</a:t>
            </a:r>
          </a:p>
        </p:txBody>
      </p:sp>
      <p:graphicFrame>
        <p:nvGraphicFramePr>
          <p:cNvPr id="16" name="Table 15">
            <a:extLst>
              <a:ext uri="{FF2B5EF4-FFF2-40B4-BE49-F238E27FC236}">
                <a16:creationId xmlns:a16="http://schemas.microsoft.com/office/drawing/2014/main" id="{9B253998-7518-6713-E27B-B470EDC0CDFD}"/>
              </a:ext>
            </a:extLst>
          </p:cNvPr>
          <p:cNvGraphicFramePr>
            <a:graphicFrameLocks noGrp="1"/>
          </p:cNvGraphicFramePr>
          <p:nvPr>
            <p:extLst>
              <p:ext uri="{D42A27DB-BD31-4B8C-83A1-F6EECF244321}">
                <p14:modId xmlns:p14="http://schemas.microsoft.com/office/powerpoint/2010/main" val="306490059"/>
              </p:ext>
            </p:extLst>
          </p:nvPr>
        </p:nvGraphicFramePr>
        <p:xfrm>
          <a:off x="6096000" y="4302446"/>
          <a:ext cx="5529943" cy="1633171"/>
        </p:xfrm>
        <a:graphic>
          <a:graphicData uri="http://schemas.openxmlformats.org/drawingml/2006/table">
            <a:tbl>
              <a:tblPr firstRow="1" bandRow="1">
                <a:tableStyleId>{5C22544A-7EE6-4342-B048-85BDC9FD1C3A}</a:tableStyleId>
              </a:tblPr>
              <a:tblGrid>
                <a:gridCol w="1782691">
                  <a:extLst>
                    <a:ext uri="{9D8B030D-6E8A-4147-A177-3AD203B41FA5}">
                      <a16:colId xmlns:a16="http://schemas.microsoft.com/office/drawing/2014/main" val="95194333"/>
                    </a:ext>
                  </a:extLst>
                </a:gridCol>
                <a:gridCol w="3747252">
                  <a:extLst>
                    <a:ext uri="{9D8B030D-6E8A-4147-A177-3AD203B41FA5}">
                      <a16:colId xmlns:a16="http://schemas.microsoft.com/office/drawing/2014/main" val="2471800937"/>
                    </a:ext>
                  </a:extLst>
                </a:gridCol>
              </a:tblGrid>
              <a:tr h="0">
                <a:tc>
                  <a:txBody>
                    <a:bodyPr/>
                    <a:lstStyle/>
                    <a:p>
                      <a:r>
                        <a:rPr lang="en-US" sz="1600" dirty="0"/>
                        <a:t>Category</a:t>
                      </a:r>
                      <a:endParaRPr lang="en-GB" sz="1600" dirty="0"/>
                    </a:p>
                  </a:txBody>
                  <a:tcPr/>
                </a:tc>
                <a:tc>
                  <a:txBody>
                    <a:bodyPr/>
                    <a:lstStyle/>
                    <a:p>
                      <a:r>
                        <a:rPr lang="en-US" sz="1600" dirty="0"/>
                        <a:t>Insight</a:t>
                      </a:r>
                      <a:endParaRPr lang="en-GB" sz="1600" dirty="0"/>
                    </a:p>
                  </a:txBody>
                  <a:tcPr/>
                </a:tc>
                <a:extLst>
                  <a:ext uri="{0D108BD9-81ED-4DB2-BD59-A6C34878D82A}">
                    <a16:rowId xmlns:a16="http://schemas.microsoft.com/office/drawing/2014/main" val="2608115658"/>
                  </a:ext>
                </a:extLst>
              </a:tr>
              <a:tr h="474931">
                <a:tc>
                  <a:txBody>
                    <a:bodyPr/>
                    <a:lstStyle/>
                    <a:p>
                      <a:r>
                        <a:rPr lang="en-US" sz="1600" dirty="0"/>
                        <a:t>Date</a:t>
                      </a:r>
                      <a:endParaRPr lang="en-GB" sz="1600" dirty="0"/>
                    </a:p>
                  </a:txBody>
                  <a:tcPr/>
                </a:tc>
                <a:tc>
                  <a:txBody>
                    <a:bodyPr/>
                    <a:lstStyle/>
                    <a:p>
                      <a:r>
                        <a:rPr lang="en-US" sz="1600" dirty="0"/>
                        <a:t>The entire dataset spanned 2011 – 2016</a:t>
                      </a:r>
                      <a:endParaRPr lang="en-GB" sz="1600" dirty="0"/>
                    </a:p>
                  </a:txBody>
                  <a:tcPr/>
                </a:tc>
                <a:extLst>
                  <a:ext uri="{0D108BD9-81ED-4DB2-BD59-A6C34878D82A}">
                    <a16:rowId xmlns:a16="http://schemas.microsoft.com/office/drawing/2014/main" val="903275483"/>
                  </a:ext>
                </a:extLst>
              </a:tr>
              <a:tr h="370840">
                <a:tc>
                  <a:txBody>
                    <a:bodyPr/>
                    <a:lstStyle/>
                    <a:p>
                      <a:r>
                        <a:rPr lang="en-US" sz="1600" dirty="0"/>
                        <a:t>Well</a:t>
                      </a:r>
                      <a:endParaRPr lang="en-GB" sz="1600" dirty="0"/>
                    </a:p>
                  </a:txBody>
                  <a:tcPr/>
                </a:tc>
                <a:tc>
                  <a:txBody>
                    <a:bodyPr/>
                    <a:lstStyle/>
                    <a:p>
                      <a:r>
                        <a:rPr lang="en-GB" sz="1600" dirty="0"/>
                        <a:t>Gas and oil production in Mako and Jani is Similar across wells. But the water production profile is very different.</a:t>
                      </a:r>
                    </a:p>
                  </a:txBody>
                  <a:tcPr/>
                </a:tc>
                <a:extLst>
                  <a:ext uri="{0D108BD9-81ED-4DB2-BD59-A6C34878D82A}">
                    <a16:rowId xmlns:a16="http://schemas.microsoft.com/office/drawing/2014/main" val="3984929964"/>
                  </a:ext>
                </a:extLst>
              </a:tr>
            </a:tbl>
          </a:graphicData>
        </a:graphic>
      </p:graphicFrame>
      <p:cxnSp>
        <p:nvCxnSpPr>
          <p:cNvPr id="3" name="Straight Connector 2">
            <a:extLst>
              <a:ext uri="{FF2B5EF4-FFF2-40B4-BE49-F238E27FC236}">
                <a16:creationId xmlns:a16="http://schemas.microsoft.com/office/drawing/2014/main" id="{D3A20E08-4BEF-405E-8CE6-3EADF2EC225E}"/>
              </a:ext>
            </a:extLst>
          </p:cNvPr>
          <p:cNvCxnSpPr>
            <a:cxnSpLocks/>
          </p:cNvCxnSpPr>
          <p:nvPr/>
        </p:nvCxnSpPr>
        <p:spPr>
          <a:xfrm>
            <a:off x="5293915" y="3708054"/>
            <a:ext cx="6898085"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descr="A close up of a sign&#10;&#10;Description automatically generated">
            <a:extLst>
              <a:ext uri="{FF2B5EF4-FFF2-40B4-BE49-F238E27FC236}">
                <a16:creationId xmlns:a16="http://schemas.microsoft.com/office/drawing/2014/main" id="{0BF9791A-DCA2-D77A-BAAD-15E8678084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1756" y="6029460"/>
            <a:ext cx="708182" cy="365125"/>
          </a:xfrm>
          <a:prstGeom prst="rect">
            <a:avLst/>
          </a:prstGeom>
        </p:spPr>
      </p:pic>
    </p:spTree>
    <p:extLst>
      <p:ext uri="{BB962C8B-B14F-4D97-AF65-F5344CB8AC3E}">
        <p14:creationId xmlns:p14="http://schemas.microsoft.com/office/powerpoint/2010/main" val="253576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2956</TotalTime>
  <Words>1061</Words>
  <Application>Microsoft Office PowerPoint</Application>
  <PresentationFormat>Widescreen</PresentationFormat>
  <Paragraphs>148</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Arial Narrow</vt:lpstr>
      <vt:lpstr>Calibri</vt:lpstr>
      <vt:lpstr>Calibri Light</vt:lpstr>
      <vt:lpstr>Impact</vt:lpstr>
      <vt:lpstr>Lato</vt:lpstr>
      <vt:lpstr>Lato Black</vt:lpstr>
      <vt:lpstr>Palatino Linotype</vt:lpstr>
      <vt:lpstr>Poppins</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Tere-joe</dc:creator>
  <cp:lastModifiedBy>udoh chigozie</cp:lastModifiedBy>
  <cp:revision>98</cp:revision>
  <dcterms:created xsi:type="dcterms:W3CDTF">2023-01-13T10:37:16Z</dcterms:created>
  <dcterms:modified xsi:type="dcterms:W3CDTF">2025-07-21T22:19:49Z</dcterms:modified>
</cp:coreProperties>
</file>