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60" r:id="rId3"/>
    <p:sldId id="315" r:id="rId4"/>
    <p:sldId id="361" r:id="rId5"/>
    <p:sldId id="369" r:id="rId6"/>
    <p:sldId id="265" r:id="rId7"/>
    <p:sldId id="366" r:id="rId8"/>
    <p:sldId id="324" r:id="rId9"/>
    <p:sldId id="326" r:id="rId10"/>
    <p:sldId id="365" r:id="rId11"/>
    <p:sldId id="368" r:id="rId1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092EC-2D3E-44F4-8E33-43B9FF9C4C45}" type="datetimeFigureOut">
              <a:rPr lang="en-NG" smtClean="0"/>
              <a:t>07/21/2025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4CD6E-C2EB-4619-BADC-2A7137A87B15}" type="slidenum">
              <a:rPr lang="en-NG" smtClean="0"/>
              <a:t>‹#›</a:t>
            </a:fld>
            <a:endParaRPr lang="en-NG"/>
          </a:p>
        </p:txBody>
      </p:sp>
    </p:spTree>
    <p:extLst>
      <p:ext uri="{BB962C8B-B14F-4D97-AF65-F5344CB8AC3E}">
        <p14:creationId xmlns:p14="http://schemas.microsoft.com/office/powerpoint/2010/main" val="141041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CF95-6063-4068-A764-BD6C24E56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F1B407C8-931A-4B38-A93D-88275B98C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25155BD-6725-4B3A-8A77-D017D5B5C407}"/>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1BB9F28B-4FAE-42F9-8B46-1B8D608DF67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E84B3A8-76DB-47B9-A2B7-A2B9CE0E898B}"/>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07627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A144-CFE9-40F3-8BA0-C49BD5EA1D8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ADD4076-DB68-498E-B29E-27418EC82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4B3E413-FF0A-4FE3-9251-4DA1AAC39999}"/>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176648A4-C7CD-4DF0-B16D-D82C1095655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5158CD1-9E1A-445D-9664-9314F0F56E0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22621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4154C-6726-4539-AC44-0602B6BBC3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ACA65FF-B5B2-400C-8EDC-7FF688D6E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2A096CD-3FAB-4D36-845B-F8D59D9E0E0F}"/>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A1781545-7CA7-4B63-9F33-7FDA712582B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32F8D64-3921-4FBB-A93F-23765BE21206}"/>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2802930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900E8-6637-4F31-97D2-9876AC07C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53A7698B-3083-46F8-97F7-DC5120BD6A71}"/>
              </a:ext>
            </a:extLst>
          </p:cNvPr>
          <p:cNvSpPr>
            <a:spLocks noGrp="1"/>
          </p:cNvSpPr>
          <p:nvPr>
            <p:ph type="sldNum" sz="quarter" idx="12"/>
          </p:nvPr>
        </p:nvSpPr>
        <p:spPr/>
        <p:txBody>
          <a:bodyPr/>
          <a:lstStyle/>
          <a:p>
            <a:fld id="{6C0DC5EE-E788-4909-8A84-628A09471DA7}" type="slidenum">
              <a:rPr lang="en-GB" smtClean="0"/>
              <a:pPr/>
              <a:t>‹#›</a:t>
            </a:fld>
            <a:endParaRPr lang="en-GB"/>
          </a:p>
        </p:txBody>
      </p:sp>
      <p:sp>
        <p:nvSpPr>
          <p:cNvPr id="7" name="Rectangle 6">
            <a:extLst>
              <a:ext uri="{FF2B5EF4-FFF2-40B4-BE49-F238E27FC236}">
                <a16:creationId xmlns:a16="http://schemas.microsoft.com/office/drawing/2014/main" id="{92D22F97-A823-43E0-BDAA-AEACA7E91A11}"/>
              </a:ext>
            </a:extLst>
          </p:cNvPr>
          <p:cNvSpPr/>
          <p:nvPr userDrawn="1"/>
        </p:nvSpPr>
        <p:spPr>
          <a:xfrm>
            <a:off x="0" y="0"/>
            <a:ext cx="12192000" cy="1074057"/>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1200" algn="l"/>
              </a:tabLst>
            </a:pPr>
            <a:r>
              <a:rPr lang="en-GB" sz="3200" b="1" dirty="0">
                <a:latin typeface="Arial Narrow" panose="020B0606020202030204" pitchFamily="34" charset="0"/>
                <a:cs typeface="Arial" panose="020B0604020202020204" pitchFamily="34" charset="0"/>
              </a:rPr>
              <a:t> 	</a:t>
            </a:r>
          </a:p>
        </p:txBody>
      </p:sp>
    </p:spTree>
    <p:extLst>
      <p:ext uri="{BB962C8B-B14F-4D97-AF65-F5344CB8AC3E}">
        <p14:creationId xmlns:p14="http://schemas.microsoft.com/office/powerpoint/2010/main" val="37947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8054-A84B-4A18-A16C-C1A9994360F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6176D8E-EA41-46AE-80B4-AF711078D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ABEABAF-EF17-4C91-A72D-693A59B06D3D}"/>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798B0BED-BD09-4CBC-89D0-5EF7EFA38A5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F58AC74-BE18-4B73-986E-BD6C2834693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30832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A10C-35E1-4363-893E-3686A15E0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FE0A79DD-4CB6-46F1-B6CB-B89260021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F8CD5-0568-4753-AD99-B06AE14F633E}"/>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E4434699-4373-4C7B-A868-7D1C7885436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6000533-957E-44EE-B02E-6E1988B09E62}"/>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214776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DA8A-5B7A-4A6F-A79C-386D9C50151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122D014-94E8-4779-A5DB-FC0D7D40C3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0A141E0-EB5B-44F5-822F-33D3567A0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CFF40E6A-22DC-4ED8-BA6F-E29CAE1F0B5D}"/>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6" name="Footer Placeholder 5">
            <a:extLst>
              <a:ext uri="{FF2B5EF4-FFF2-40B4-BE49-F238E27FC236}">
                <a16:creationId xmlns:a16="http://schemas.microsoft.com/office/drawing/2014/main" id="{0BA216D1-F5A9-4EE6-B1F9-E8555FA9FBD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F7549EE-6A05-44C8-BE3E-C93DEC2CE629}"/>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49189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3B83-FFE8-47DF-9CBD-09BCBA2C1441}"/>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ABA762E-D2B5-419F-B5B9-E81933029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8D530-3B9A-46A9-BF9D-F3FB294A3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7A1A0F2-5FF9-40CD-8BF7-F823B1E3E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2482A-0CD8-45E7-BC22-720117980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7BEE6FCF-EDC3-4E4F-9541-A605BC9FDC2E}"/>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8" name="Footer Placeholder 7">
            <a:extLst>
              <a:ext uri="{FF2B5EF4-FFF2-40B4-BE49-F238E27FC236}">
                <a16:creationId xmlns:a16="http://schemas.microsoft.com/office/drawing/2014/main" id="{5B8C4036-FC20-40A0-9202-13E7019B1AE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B6273D3F-E402-498E-B8BE-4617F3FAA688}"/>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46059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F27B-06E7-471E-8BBE-468B79BA1BD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100F60B-DDE5-4685-9A5B-EF45142DA688}"/>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4" name="Footer Placeholder 3">
            <a:extLst>
              <a:ext uri="{FF2B5EF4-FFF2-40B4-BE49-F238E27FC236}">
                <a16:creationId xmlns:a16="http://schemas.microsoft.com/office/drawing/2014/main" id="{B7E4DD84-F132-42BF-89DA-DDAF76679A9D}"/>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3FE80F7-0C08-41F7-A88F-B9852C974E2B}"/>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79922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23F0B-460E-4AAD-9453-5FD01F647771}"/>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3" name="Footer Placeholder 2">
            <a:extLst>
              <a:ext uri="{FF2B5EF4-FFF2-40B4-BE49-F238E27FC236}">
                <a16:creationId xmlns:a16="http://schemas.microsoft.com/office/drawing/2014/main" id="{B1B36882-1D36-49DB-8349-8C1F2C50137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1D6E99E-8A41-4B91-A5F2-8CD1E15263DD}"/>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88913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4590-BD77-4961-979D-43382B5E2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87D434F6-9AA2-455D-A007-F1E2B233F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4AAEF77-F67E-4024-B0B2-BEDB8E172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952FB-7B1F-4DDC-9563-C458BD2C772E}"/>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6" name="Footer Placeholder 5">
            <a:extLst>
              <a:ext uri="{FF2B5EF4-FFF2-40B4-BE49-F238E27FC236}">
                <a16:creationId xmlns:a16="http://schemas.microsoft.com/office/drawing/2014/main" id="{747CC4FA-096D-4896-8EAB-B0BF6136D90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1A90D92-4B6D-431D-A5DB-AF7E77A4B50C}"/>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405045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47C4-8825-4FC5-A630-732898756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78CB7ABE-5669-4994-93EE-78382AAC5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0BD3DE0-800C-4D08-9175-8A1658A7B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A1234-D54B-41DA-8E47-F5C1B8816EF4}"/>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6" name="Footer Placeholder 5">
            <a:extLst>
              <a:ext uri="{FF2B5EF4-FFF2-40B4-BE49-F238E27FC236}">
                <a16:creationId xmlns:a16="http://schemas.microsoft.com/office/drawing/2014/main" id="{4DA7F65B-2E44-44B4-BEB2-21187CD554A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2F34DBD-9F0B-4B34-B1E3-C62BBA0F68F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74647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4F35E-5DB2-47DB-AAD9-6EE72C4DA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9B126B0-6EB5-424D-A45A-D6A6E83BA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F24F304-3306-41EF-BC63-3BB6A9D0C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A8528C56-905F-45E1-8C3F-07844CCEA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80D2220F-E1F3-4AE2-B15F-03F562E59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19BBA-9CA8-411E-9EB9-79E180995478}" type="slidenum">
              <a:rPr lang="en-NG" smtClean="0"/>
              <a:t>‹#›</a:t>
            </a:fld>
            <a:endParaRPr lang="en-NG"/>
          </a:p>
        </p:txBody>
      </p:sp>
    </p:spTree>
    <p:extLst>
      <p:ext uri="{BB962C8B-B14F-4D97-AF65-F5344CB8AC3E}">
        <p14:creationId xmlns:p14="http://schemas.microsoft.com/office/powerpoint/2010/main" val="2656658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BAF847-2F40-D8F2-BFE0-45C6E61525E4}"/>
              </a:ext>
            </a:extLst>
          </p:cNvPr>
          <p:cNvSpPr/>
          <p:nvPr/>
        </p:nvSpPr>
        <p:spPr>
          <a:xfrm>
            <a:off x="8853217" y="4112459"/>
            <a:ext cx="3333548" cy="477193"/>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495FC42C-D8B9-EF6C-9329-33332F28DA44}"/>
              </a:ext>
            </a:extLst>
          </p:cNvPr>
          <p:cNvSpPr/>
          <p:nvPr/>
        </p:nvSpPr>
        <p:spPr>
          <a:xfrm>
            <a:off x="0" y="4128406"/>
            <a:ext cx="3333548" cy="477193"/>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FAB9A2CB-A3C2-43AE-A65E-3F4DF4CD81B4}"/>
              </a:ext>
            </a:extLst>
          </p:cNvPr>
          <p:cNvSpPr/>
          <p:nvPr/>
        </p:nvSpPr>
        <p:spPr>
          <a:xfrm>
            <a:off x="0" y="-1"/>
            <a:ext cx="12192000" cy="6858001"/>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Connector 9">
            <a:extLst>
              <a:ext uri="{FF2B5EF4-FFF2-40B4-BE49-F238E27FC236}">
                <a16:creationId xmlns:a16="http://schemas.microsoft.com/office/drawing/2014/main" id="{AD03B7F4-084F-4CF1-90D1-5E81BD07B603}"/>
              </a:ext>
            </a:extLst>
          </p:cNvPr>
          <p:cNvCxnSpPr/>
          <p:nvPr/>
        </p:nvCxnSpPr>
        <p:spPr>
          <a:xfrm>
            <a:off x="0" y="3907783"/>
            <a:ext cx="12192000"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70B509-38D8-4583-80FE-0A20D4EADE16}"/>
              </a:ext>
            </a:extLst>
          </p:cNvPr>
          <p:cNvSpPr txBox="1"/>
          <p:nvPr/>
        </p:nvSpPr>
        <p:spPr>
          <a:xfrm>
            <a:off x="1714500" y="1494027"/>
            <a:ext cx="8763000" cy="1200329"/>
          </a:xfrm>
          <a:prstGeom prst="rect">
            <a:avLst/>
          </a:prstGeom>
          <a:noFill/>
        </p:spPr>
        <p:txBody>
          <a:bodyPr wrap="square" rtlCol="0">
            <a:spAutoFit/>
          </a:bodyPr>
          <a:lstStyle/>
          <a:p>
            <a:pPr algn="ctr"/>
            <a:r>
              <a:rPr lang="en-US" sz="3600" dirty="0">
                <a:solidFill>
                  <a:schemeClr val="bg1"/>
                </a:solidFill>
              </a:rPr>
              <a:t>Classification of Oil Wells in the DSEATS Field Using Machine Learning</a:t>
            </a:r>
          </a:p>
        </p:txBody>
      </p:sp>
      <p:pic>
        <p:nvPicPr>
          <p:cNvPr id="9" name="Picture 8" descr="A close up of a sign&#10;&#10;Description automatically generated">
            <a:extLst>
              <a:ext uri="{FF2B5EF4-FFF2-40B4-BE49-F238E27FC236}">
                <a16:creationId xmlns:a16="http://schemas.microsoft.com/office/drawing/2014/main" id="{E0DB2C4C-9680-4EEE-8D7C-7393C5352C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11" y="29988"/>
            <a:ext cx="2329783" cy="1201191"/>
          </a:xfrm>
          <a:prstGeom prst="rect">
            <a:avLst/>
          </a:prstGeom>
        </p:spPr>
      </p:pic>
      <p:sp>
        <p:nvSpPr>
          <p:cNvPr id="8" name="Subtitle 4">
            <a:extLst>
              <a:ext uri="{FF2B5EF4-FFF2-40B4-BE49-F238E27FC236}">
                <a16:creationId xmlns:a16="http://schemas.microsoft.com/office/drawing/2014/main" id="{F3662696-7D7C-C457-854B-E82A0273B7D3}"/>
              </a:ext>
            </a:extLst>
          </p:cNvPr>
          <p:cNvSpPr txBox="1">
            <a:spLocks/>
          </p:cNvSpPr>
          <p:nvPr/>
        </p:nvSpPr>
        <p:spPr>
          <a:xfrm>
            <a:off x="3985054" y="3882586"/>
            <a:ext cx="4133899" cy="7544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b="1" dirty="0">
              <a:solidFill>
                <a:schemeClr val="bg1"/>
              </a:solidFill>
              <a:latin typeface="Arial Narrow" panose="020B0606020202030204" pitchFamily="34" charset="0"/>
            </a:endParaRPr>
          </a:p>
          <a:p>
            <a:r>
              <a:rPr lang="en-US" b="1" u="sng" dirty="0">
                <a:solidFill>
                  <a:schemeClr val="bg1"/>
                </a:solidFill>
                <a:latin typeface="Arial Narrow" panose="020B0606020202030204" pitchFamily="34" charset="0"/>
              </a:rPr>
              <a:t>Team Members</a:t>
            </a:r>
          </a:p>
        </p:txBody>
      </p:sp>
      <p:sp>
        <p:nvSpPr>
          <p:cNvPr id="13" name="Subtitle 4">
            <a:extLst>
              <a:ext uri="{FF2B5EF4-FFF2-40B4-BE49-F238E27FC236}">
                <a16:creationId xmlns:a16="http://schemas.microsoft.com/office/drawing/2014/main" id="{E59D7F33-53AE-8110-C0E3-3392A4416551}"/>
              </a:ext>
            </a:extLst>
          </p:cNvPr>
          <p:cNvSpPr txBox="1">
            <a:spLocks/>
          </p:cNvSpPr>
          <p:nvPr/>
        </p:nvSpPr>
        <p:spPr>
          <a:xfrm>
            <a:off x="8675469" y="3851110"/>
            <a:ext cx="3937000" cy="7544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u="sng" dirty="0">
              <a:solidFill>
                <a:schemeClr val="bg1"/>
              </a:solidFill>
              <a:latin typeface="Arial Narrow" panose="020B0606020202030204" pitchFamily="34" charset="0"/>
            </a:endParaRPr>
          </a:p>
        </p:txBody>
      </p:sp>
      <p:sp>
        <p:nvSpPr>
          <p:cNvPr id="22" name="Rectangle 21">
            <a:extLst>
              <a:ext uri="{FF2B5EF4-FFF2-40B4-BE49-F238E27FC236}">
                <a16:creationId xmlns:a16="http://schemas.microsoft.com/office/drawing/2014/main" id="{1E77FB50-80A3-C5AE-2854-BB61B450D8B1}"/>
              </a:ext>
            </a:extLst>
          </p:cNvPr>
          <p:cNvSpPr/>
          <p:nvPr/>
        </p:nvSpPr>
        <p:spPr>
          <a:xfrm>
            <a:off x="-5235" y="4701332"/>
            <a:ext cx="12192000" cy="2298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Subtitle 4">
            <a:extLst>
              <a:ext uri="{FF2B5EF4-FFF2-40B4-BE49-F238E27FC236}">
                <a16:creationId xmlns:a16="http://schemas.microsoft.com/office/drawing/2014/main" id="{4A87CC51-DBFD-A68C-DAF5-C5E8C0087459}"/>
              </a:ext>
            </a:extLst>
          </p:cNvPr>
          <p:cNvSpPr txBox="1">
            <a:spLocks/>
          </p:cNvSpPr>
          <p:nvPr/>
        </p:nvSpPr>
        <p:spPr>
          <a:xfrm>
            <a:off x="605480" y="4732808"/>
            <a:ext cx="3966519" cy="9451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100" b="1" dirty="0">
                <a:solidFill>
                  <a:schemeClr val="accent1">
                    <a:lumMod val="75000"/>
                  </a:schemeClr>
                </a:solidFill>
                <a:latin typeface="Palatino Linotype" panose="02040502050505030304" pitchFamily="18" charset="0"/>
              </a:rPr>
              <a:t>Name: 		</a:t>
            </a:r>
            <a:r>
              <a:rPr lang="en-US" sz="1400" b="1" dirty="0">
                <a:solidFill>
                  <a:schemeClr val="accent1">
                    <a:lumMod val="75000"/>
                  </a:schemeClr>
                </a:solidFill>
                <a:latin typeface="Palatino Linotype" panose="02040502050505030304" pitchFamily="18" charset="0"/>
              </a:rPr>
              <a:t>Udoh Chigozie M.</a:t>
            </a:r>
          </a:p>
          <a:p>
            <a:pPr algn="l">
              <a:lnSpc>
                <a:spcPct val="100000"/>
              </a:lnSpc>
              <a:spcBef>
                <a:spcPts val="0"/>
              </a:spcBef>
            </a:pPr>
            <a:r>
              <a:rPr lang="en-US" sz="1100" b="1" dirty="0">
                <a:solidFill>
                  <a:schemeClr val="accent1">
                    <a:lumMod val="75000"/>
                  </a:schemeClr>
                </a:solidFill>
                <a:latin typeface="Palatino Linotype" panose="02040502050505030304" pitchFamily="18" charset="0"/>
              </a:rPr>
              <a:t>SPE Number: 	</a:t>
            </a:r>
            <a:endParaRPr lang="en-US" sz="1400" b="1" dirty="0">
              <a:solidFill>
                <a:schemeClr val="accent1">
                  <a:lumMod val="75000"/>
                </a:schemeClr>
              </a:solidFill>
              <a:latin typeface="Palatino Linotype" panose="02040502050505030304" pitchFamily="18" charset="0"/>
            </a:endParaRPr>
          </a:p>
          <a:p>
            <a:pPr algn="l">
              <a:lnSpc>
                <a:spcPct val="100000"/>
              </a:lnSpc>
              <a:spcBef>
                <a:spcPts val="0"/>
              </a:spcBef>
            </a:pPr>
            <a:r>
              <a:rPr lang="en-US" sz="1100" b="1" dirty="0">
                <a:solidFill>
                  <a:schemeClr val="accent1">
                    <a:lumMod val="75000"/>
                  </a:schemeClr>
                </a:solidFill>
                <a:latin typeface="Palatino Linotype" panose="02040502050505030304" pitchFamily="18" charset="0"/>
              </a:rPr>
              <a:t>SPE Section:		</a:t>
            </a:r>
            <a:endParaRPr lang="en-US" sz="1400" b="1" dirty="0">
              <a:solidFill>
                <a:schemeClr val="accent1">
                  <a:lumMod val="75000"/>
                </a:schemeClr>
              </a:solidFill>
              <a:latin typeface="Palatino Linotype" panose="02040502050505030304" pitchFamily="18" charset="0"/>
            </a:endParaRPr>
          </a:p>
          <a:p>
            <a:pPr algn="l">
              <a:lnSpc>
                <a:spcPct val="100000"/>
              </a:lnSpc>
              <a:spcBef>
                <a:spcPts val="0"/>
              </a:spcBef>
            </a:pPr>
            <a:r>
              <a:rPr lang="en-US" sz="1100" b="1" dirty="0">
                <a:solidFill>
                  <a:schemeClr val="accent1">
                    <a:lumMod val="75000"/>
                  </a:schemeClr>
                </a:solidFill>
                <a:latin typeface="Palatino Linotype" panose="02040502050505030304" pitchFamily="18" charset="0"/>
              </a:rPr>
              <a:t>Technical Area:	</a:t>
            </a:r>
            <a:endParaRPr lang="en-US" sz="1400" b="1" dirty="0">
              <a:solidFill>
                <a:schemeClr val="accent1">
                  <a:lumMod val="75000"/>
                </a:schemeClr>
              </a:solidFill>
              <a:latin typeface="Palatino Linotype" panose="02040502050505030304" pitchFamily="18" charset="0"/>
            </a:endParaRPr>
          </a:p>
        </p:txBody>
      </p:sp>
      <p:sp>
        <p:nvSpPr>
          <p:cNvPr id="2" name="Subtitle 4">
            <a:extLst>
              <a:ext uri="{FF2B5EF4-FFF2-40B4-BE49-F238E27FC236}">
                <a16:creationId xmlns:a16="http://schemas.microsoft.com/office/drawing/2014/main" id="{C1E17F15-7A67-0CBE-0818-6FA5D98621D5}"/>
              </a:ext>
            </a:extLst>
          </p:cNvPr>
          <p:cNvSpPr txBox="1">
            <a:spLocks/>
          </p:cNvSpPr>
          <p:nvPr/>
        </p:nvSpPr>
        <p:spPr>
          <a:xfrm>
            <a:off x="7779607" y="4605598"/>
            <a:ext cx="4417628" cy="22031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b="1" dirty="0">
              <a:solidFill>
                <a:schemeClr val="accent1">
                  <a:lumMod val="75000"/>
                </a:schemeClr>
              </a:solidFill>
              <a:latin typeface="Palatino Linotype" panose="02040502050505030304" pitchFamily="18" charset="0"/>
            </a:endParaRPr>
          </a:p>
          <a:p>
            <a:pPr algn="l">
              <a:spcBef>
                <a:spcPts val="0"/>
              </a:spcBef>
            </a:pPr>
            <a:endParaRPr lang="en-US" sz="1900" b="1" dirty="0">
              <a:solidFill>
                <a:schemeClr val="accent1">
                  <a:lumMod val="75000"/>
                </a:schemeClr>
              </a:solidFill>
              <a:latin typeface="Palatino Linotype" panose="02040502050505030304" pitchFamily="18" charset="0"/>
            </a:endParaRPr>
          </a:p>
        </p:txBody>
      </p:sp>
      <p:sp>
        <p:nvSpPr>
          <p:cNvPr id="3" name="TextBox 2">
            <a:extLst>
              <a:ext uri="{FF2B5EF4-FFF2-40B4-BE49-F238E27FC236}">
                <a16:creationId xmlns:a16="http://schemas.microsoft.com/office/drawing/2014/main" id="{97209F33-BFF1-895A-BC77-1B049CF94739}"/>
              </a:ext>
            </a:extLst>
          </p:cNvPr>
          <p:cNvSpPr txBox="1"/>
          <p:nvPr/>
        </p:nvSpPr>
        <p:spPr>
          <a:xfrm>
            <a:off x="605480" y="5825304"/>
            <a:ext cx="4794423" cy="1169551"/>
          </a:xfrm>
          <a:prstGeom prst="rect">
            <a:avLst/>
          </a:prstGeom>
          <a:noFill/>
        </p:spPr>
        <p:txBody>
          <a:bodyPr wrap="square" rtlCol="0">
            <a:spAutoFit/>
          </a:bodyPr>
          <a:lstStyle/>
          <a:p>
            <a:pPr algn="l">
              <a:spcBef>
                <a:spcPts val="0"/>
              </a:spcBef>
            </a:pPr>
            <a:r>
              <a:rPr lang="en-US" sz="1100" b="1" dirty="0">
                <a:solidFill>
                  <a:schemeClr val="accent1">
                    <a:lumMod val="75000"/>
                  </a:schemeClr>
                </a:solidFill>
                <a:latin typeface="Palatino Linotype" panose="02040502050505030304" pitchFamily="18" charset="0"/>
              </a:rPr>
              <a:t>Name: 		</a:t>
            </a:r>
            <a:r>
              <a:rPr lang="en-US" sz="1400" b="1" dirty="0" err="1">
                <a:solidFill>
                  <a:schemeClr val="accent1">
                    <a:lumMod val="75000"/>
                  </a:schemeClr>
                </a:solidFill>
                <a:latin typeface="Palatino Linotype" panose="02040502050505030304" pitchFamily="18" charset="0"/>
              </a:rPr>
              <a:t>Abdulateef</a:t>
            </a:r>
            <a:r>
              <a:rPr lang="en-US" sz="1400" b="1" dirty="0">
                <a:solidFill>
                  <a:schemeClr val="accent1">
                    <a:lumMod val="75000"/>
                  </a:schemeClr>
                </a:solidFill>
                <a:latin typeface="Palatino Linotype" panose="02040502050505030304" pitchFamily="18" charset="0"/>
              </a:rPr>
              <a:t> Adedoyin Adeyemi</a:t>
            </a:r>
          </a:p>
          <a:p>
            <a:pPr algn="l">
              <a:lnSpc>
                <a:spcPct val="100000"/>
              </a:lnSpc>
              <a:spcBef>
                <a:spcPts val="0"/>
              </a:spcBef>
            </a:pPr>
            <a:r>
              <a:rPr lang="en-US" sz="1100" b="1" dirty="0">
                <a:solidFill>
                  <a:schemeClr val="accent1">
                    <a:lumMod val="75000"/>
                  </a:schemeClr>
                </a:solidFill>
                <a:latin typeface="Palatino Linotype" panose="02040502050505030304" pitchFamily="18" charset="0"/>
              </a:rPr>
              <a:t>SPE Number: 		</a:t>
            </a:r>
            <a:r>
              <a:rPr lang="en-US" sz="1400" b="1" dirty="0">
                <a:solidFill>
                  <a:schemeClr val="accent1">
                    <a:lumMod val="75000"/>
                  </a:schemeClr>
                </a:solidFill>
                <a:latin typeface="Palatino Linotype" panose="02040502050505030304" pitchFamily="18" charset="0"/>
              </a:rPr>
              <a:t>4977464</a:t>
            </a:r>
            <a:endParaRPr lang="en-US" b="1" dirty="0">
              <a:solidFill>
                <a:schemeClr val="accent1">
                  <a:lumMod val="75000"/>
                </a:schemeClr>
              </a:solidFill>
              <a:latin typeface="Palatino Linotype" panose="02040502050505030304" pitchFamily="18" charset="0"/>
            </a:endParaRPr>
          </a:p>
          <a:p>
            <a:pPr algn="l">
              <a:lnSpc>
                <a:spcPct val="100000"/>
              </a:lnSpc>
              <a:spcBef>
                <a:spcPts val="0"/>
              </a:spcBef>
            </a:pPr>
            <a:r>
              <a:rPr lang="en-US" sz="1100" b="1" dirty="0">
                <a:solidFill>
                  <a:schemeClr val="accent1">
                    <a:lumMod val="75000"/>
                  </a:schemeClr>
                </a:solidFill>
                <a:latin typeface="Palatino Linotype" panose="02040502050505030304" pitchFamily="18" charset="0"/>
              </a:rPr>
              <a:t>SPE Section:		</a:t>
            </a:r>
            <a:r>
              <a:rPr lang="en-US" sz="1400" b="1" dirty="0">
                <a:solidFill>
                  <a:schemeClr val="accent1">
                    <a:lumMod val="75000"/>
                  </a:schemeClr>
                </a:solidFill>
                <a:latin typeface="Palatino Linotype" panose="02040502050505030304" pitchFamily="18" charset="0"/>
              </a:rPr>
              <a:t>Lagos Section</a:t>
            </a:r>
          </a:p>
          <a:p>
            <a:pPr algn="l">
              <a:lnSpc>
                <a:spcPct val="100000"/>
              </a:lnSpc>
              <a:spcBef>
                <a:spcPts val="0"/>
              </a:spcBef>
            </a:pPr>
            <a:r>
              <a:rPr lang="en-US" sz="1100" b="1" dirty="0">
                <a:solidFill>
                  <a:schemeClr val="accent1">
                    <a:lumMod val="75000"/>
                  </a:schemeClr>
                </a:solidFill>
                <a:latin typeface="Palatino Linotype" panose="02040502050505030304" pitchFamily="18" charset="0"/>
              </a:rPr>
              <a:t>Technical Area:	</a:t>
            </a:r>
            <a:r>
              <a:rPr lang="en-US" sz="1400" b="1" dirty="0">
                <a:solidFill>
                  <a:schemeClr val="accent1">
                    <a:lumMod val="75000"/>
                  </a:schemeClr>
                </a:solidFill>
                <a:latin typeface="Palatino Linotype" panose="02040502050505030304" pitchFamily="18" charset="0"/>
              </a:rPr>
              <a:t>Reservoir Engineering</a:t>
            </a:r>
          </a:p>
          <a:p>
            <a:endParaRPr lang="en-NG" sz="1400" dirty="0"/>
          </a:p>
        </p:txBody>
      </p:sp>
      <p:sp>
        <p:nvSpPr>
          <p:cNvPr id="4" name="TextBox 3">
            <a:extLst>
              <a:ext uri="{FF2B5EF4-FFF2-40B4-BE49-F238E27FC236}">
                <a16:creationId xmlns:a16="http://schemas.microsoft.com/office/drawing/2014/main" id="{AC8D249D-6E17-D4D5-0BBC-2290FBC99502}"/>
              </a:ext>
            </a:extLst>
          </p:cNvPr>
          <p:cNvSpPr txBox="1"/>
          <p:nvPr/>
        </p:nvSpPr>
        <p:spPr>
          <a:xfrm>
            <a:off x="6210299" y="4724187"/>
            <a:ext cx="4794423" cy="1077218"/>
          </a:xfrm>
          <a:prstGeom prst="rect">
            <a:avLst/>
          </a:prstGeom>
          <a:noFill/>
        </p:spPr>
        <p:txBody>
          <a:bodyPr wrap="square" rtlCol="0">
            <a:spAutoFit/>
          </a:bodyPr>
          <a:lstStyle/>
          <a:p>
            <a:pPr algn="l">
              <a:spcBef>
                <a:spcPts val="0"/>
              </a:spcBef>
            </a:pPr>
            <a:r>
              <a:rPr lang="en-US" sz="1100" b="1" dirty="0">
                <a:solidFill>
                  <a:schemeClr val="accent1">
                    <a:lumMod val="75000"/>
                  </a:schemeClr>
                </a:solidFill>
                <a:latin typeface="Palatino Linotype" panose="02040502050505030304" pitchFamily="18" charset="0"/>
              </a:rPr>
              <a:t>Name: 		</a:t>
            </a:r>
            <a:r>
              <a:rPr lang="en-US" sz="1400" b="1" dirty="0">
                <a:solidFill>
                  <a:schemeClr val="accent1">
                    <a:lumMod val="75000"/>
                  </a:schemeClr>
                </a:solidFill>
                <a:latin typeface="Palatino Linotype" panose="02040502050505030304" pitchFamily="18" charset="0"/>
              </a:rPr>
              <a:t>Other Guys</a:t>
            </a:r>
          </a:p>
          <a:p>
            <a:pPr algn="l">
              <a:lnSpc>
                <a:spcPct val="100000"/>
              </a:lnSpc>
              <a:spcBef>
                <a:spcPts val="0"/>
              </a:spcBef>
            </a:pPr>
            <a:r>
              <a:rPr lang="en-US" sz="1100" b="1" dirty="0">
                <a:solidFill>
                  <a:schemeClr val="accent1">
                    <a:lumMod val="75000"/>
                  </a:schemeClr>
                </a:solidFill>
                <a:latin typeface="Palatino Linotype" panose="02040502050505030304" pitchFamily="18" charset="0"/>
              </a:rPr>
              <a:t>SPE Number: 		</a:t>
            </a:r>
            <a:endParaRPr lang="en-US" sz="1400" b="1" dirty="0">
              <a:solidFill>
                <a:schemeClr val="accent1">
                  <a:lumMod val="75000"/>
                </a:schemeClr>
              </a:solidFill>
              <a:latin typeface="Palatino Linotype" panose="02040502050505030304" pitchFamily="18" charset="0"/>
            </a:endParaRPr>
          </a:p>
          <a:p>
            <a:pPr algn="l">
              <a:lnSpc>
                <a:spcPct val="100000"/>
              </a:lnSpc>
              <a:spcBef>
                <a:spcPts val="0"/>
              </a:spcBef>
            </a:pPr>
            <a:r>
              <a:rPr lang="en-US" sz="1100" b="1" dirty="0">
                <a:solidFill>
                  <a:schemeClr val="accent1">
                    <a:lumMod val="75000"/>
                  </a:schemeClr>
                </a:solidFill>
                <a:latin typeface="Palatino Linotype" panose="02040502050505030304" pitchFamily="18" charset="0"/>
              </a:rPr>
              <a:t>Category:		</a:t>
            </a:r>
            <a:r>
              <a:rPr lang="en-US" sz="1400" b="1" dirty="0">
                <a:solidFill>
                  <a:schemeClr val="accent1">
                    <a:lumMod val="75000"/>
                  </a:schemeClr>
                </a:solidFill>
                <a:latin typeface="Palatino Linotype" panose="02040502050505030304" pitchFamily="18" charset="0"/>
              </a:rPr>
              <a:t>Young Professional</a:t>
            </a:r>
          </a:p>
          <a:p>
            <a:pPr algn="l">
              <a:lnSpc>
                <a:spcPct val="100000"/>
              </a:lnSpc>
              <a:spcBef>
                <a:spcPts val="0"/>
              </a:spcBef>
            </a:pPr>
            <a:r>
              <a:rPr lang="en-US" sz="1100" b="1" dirty="0">
                <a:solidFill>
                  <a:schemeClr val="accent1">
                    <a:lumMod val="75000"/>
                  </a:schemeClr>
                </a:solidFill>
                <a:latin typeface="Palatino Linotype" panose="02040502050505030304" pitchFamily="18" charset="0"/>
              </a:rPr>
              <a:t>Technical Area:	</a:t>
            </a:r>
            <a:endParaRPr lang="en-US" sz="1400" b="1" dirty="0">
              <a:solidFill>
                <a:schemeClr val="accent1">
                  <a:lumMod val="75000"/>
                </a:schemeClr>
              </a:solidFill>
              <a:latin typeface="Palatino Linotype" panose="02040502050505030304" pitchFamily="18" charset="0"/>
            </a:endParaRPr>
          </a:p>
          <a:p>
            <a:endParaRPr lang="en-NG" sz="1400" dirty="0"/>
          </a:p>
        </p:txBody>
      </p:sp>
      <p:sp>
        <p:nvSpPr>
          <p:cNvPr id="5" name="TextBox 4">
            <a:extLst>
              <a:ext uri="{FF2B5EF4-FFF2-40B4-BE49-F238E27FC236}">
                <a16:creationId xmlns:a16="http://schemas.microsoft.com/office/drawing/2014/main" id="{6C90ADD8-BE0A-3914-7687-568808CDC52F}"/>
              </a:ext>
            </a:extLst>
          </p:cNvPr>
          <p:cNvSpPr txBox="1"/>
          <p:nvPr/>
        </p:nvSpPr>
        <p:spPr>
          <a:xfrm>
            <a:off x="1915297" y="3052119"/>
            <a:ext cx="8482914" cy="861774"/>
          </a:xfrm>
          <a:prstGeom prst="rect">
            <a:avLst/>
          </a:prstGeom>
          <a:noFill/>
        </p:spPr>
        <p:txBody>
          <a:bodyPr wrap="square" rtlCol="0">
            <a:spAutoFit/>
          </a:bodyPr>
          <a:lstStyle/>
          <a:p>
            <a:pPr algn="ctr"/>
            <a:endParaRPr lang="en-US" sz="1400" b="1" dirty="0">
              <a:solidFill>
                <a:schemeClr val="bg1"/>
              </a:solidFill>
              <a:latin typeface="Arial Narrow" panose="020B0606020202030204" pitchFamily="34" charset="0"/>
            </a:endParaRPr>
          </a:p>
          <a:p>
            <a:pPr algn="ctr"/>
            <a:r>
              <a:rPr lang="en-US" b="1" u="sng" dirty="0">
                <a:solidFill>
                  <a:schemeClr val="bg1"/>
                </a:solidFill>
                <a:latin typeface="Arial Narrow" panose="020B0606020202030204" pitchFamily="34" charset="0"/>
              </a:rPr>
              <a:t>Team Name: Pioneers </a:t>
            </a:r>
          </a:p>
          <a:p>
            <a:pPr algn="ctr"/>
            <a:endParaRPr lang="en-NG" dirty="0"/>
          </a:p>
        </p:txBody>
      </p:sp>
    </p:spTree>
    <p:extLst>
      <p:ext uri="{BB962C8B-B14F-4D97-AF65-F5344CB8AC3E}">
        <p14:creationId xmlns:p14="http://schemas.microsoft.com/office/powerpoint/2010/main" val="222847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10</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A1AD74-E3E3-AC1E-5A43-D0CD64C46772}"/>
              </a:ext>
            </a:extLst>
          </p:cNvPr>
          <p:cNvSpPr txBox="1"/>
          <p:nvPr/>
        </p:nvSpPr>
        <p:spPr>
          <a:xfrm>
            <a:off x="5989982" y="1727238"/>
            <a:ext cx="5479312" cy="1564403"/>
          </a:xfrm>
          <a:prstGeom prst="rect">
            <a:avLst/>
          </a:prstGeom>
          <a:noFill/>
        </p:spPr>
        <p:txBody>
          <a:bodyPr wrap="square" rtlCol="0">
            <a:spAutoFit/>
          </a:bodyPr>
          <a:lstStyle/>
          <a:p>
            <a:pPr>
              <a:lnSpc>
                <a:spcPct val="150000"/>
              </a:lnSpc>
            </a:pPr>
            <a:r>
              <a:rPr lang="en-ID" sz="1300" dirty="0">
                <a:latin typeface="Poppins" pitchFamily="2" charset="77"/>
                <a:cs typeface="Poppins" pitchFamily="2" charset="77"/>
              </a:rPr>
              <a:t>In line with handling timeseries as supervised learning, the below features were engineered towards better modelling;</a:t>
            </a:r>
          </a:p>
          <a:p>
            <a:pPr>
              <a:lnSpc>
                <a:spcPct val="150000"/>
              </a:lnSpc>
            </a:pPr>
            <a:r>
              <a:rPr lang="en-ID" sz="1300" b="1" dirty="0">
                <a:latin typeface="Poppins" pitchFamily="2" charset="77"/>
                <a:cs typeface="Poppins" pitchFamily="2" charset="77"/>
              </a:rPr>
              <a:t>1. Time based: </a:t>
            </a:r>
            <a:r>
              <a:rPr lang="en-ID" sz="1300" dirty="0">
                <a:latin typeface="Poppins" pitchFamily="2" charset="77"/>
                <a:cs typeface="Poppins" pitchFamily="2" charset="77"/>
              </a:rPr>
              <a:t>Year, </a:t>
            </a:r>
            <a:r>
              <a:rPr lang="en-ID" sz="1300" dirty="0" err="1">
                <a:latin typeface="Poppins" pitchFamily="2" charset="77"/>
                <a:cs typeface="Poppins" pitchFamily="2" charset="77"/>
              </a:rPr>
              <a:t>dayofyear</a:t>
            </a:r>
            <a:r>
              <a:rPr lang="en-ID" sz="1300" dirty="0">
                <a:latin typeface="Poppins" pitchFamily="2" charset="77"/>
                <a:cs typeface="Poppins" pitchFamily="2" charset="77"/>
              </a:rPr>
              <a:t>, day, week.</a:t>
            </a:r>
            <a:endParaRPr lang="en-ID" sz="1300" b="1" dirty="0">
              <a:latin typeface="Poppins" pitchFamily="2" charset="77"/>
              <a:cs typeface="Poppins" pitchFamily="2" charset="77"/>
            </a:endParaRPr>
          </a:p>
          <a:p>
            <a:pPr>
              <a:lnSpc>
                <a:spcPct val="150000"/>
              </a:lnSpc>
            </a:pPr>
            <a:r>
              <a:rPr lang="en-ID" sz="1300" b="1" dirty="0">
                <a:latin typeface="Poppins" pitchFamily="2" charset="77"/>
                <a:cs typeface="Poppins" pitchFamily="2" charset="77"/>
              </a:rPr>
              <a:t>2. Lag based: </a:t>
            </a:r>
            <a:r>
              <a:rPr lang="en-ID" sz="1300" dirty="0">
                <a:latin typeface="Poppins" pitchFamily="2" charset="77"/>
                <a:cs typeface="Poppins" pitchFamily="2" charset="77"/>
              </a:rPr>
              <a:t>1 to 5 days lag of Anulus pressure, choke size and well head pressure.</a:t>
            </a:r>
          </a:p>
        </p:txBody>
      </p:sp>
      <p:sp>
        <p:nvSpPr>
          <p:cNvPr id="7" name="Rectangle 6">
            <a:extLst>
              <a:ext uri="{FF2B5EF4-FFF2-40B4-BE49-F238E27FC236}">
                <a16:creationId xmlns:a16="http://schemas.microsoft.com/office/drawing/2014/main" id="{F6A19CDD-0CCA-E176-9103-500CDB9A4C10}"/>
              </a:ext>
            </a:extLst>
          </p:cNvPr>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11" name="TextBox 10">
            <a:extLst>
              <a:ext uri="{FF2B5EF4-FFF2-40B4-BE49-F238E27FC236}">
                <a16:creationId xmlns:a16="http://schemas.microsoft.com/office/drawing/2014/main" id="{220C58AE-F878-481A-7D5D-DEE811B9D45A}"/>
              </a:ext>
            </a:extLst>
          </p:cNvPr>
          <p:cNvSpPr txBox="1"/>
          <p:nvPr/>
        </p:nvSpPr>
        <p:spPr>
          <a:xfrm>
            <a:off x="6659232" y="1121327"/>
            <a:ext cx="8176261" cy="553998"/>
          </a:xfrm>
          <a:prstGeom prst="rect">
            <a:avLst/>
          </a:prstGeom>
          <a:noFill/>
        </p:spPr>
        <p:txBody>
          <a:bodyPr wrap="square" rtlCol="0">
            <a:spAutoFit/>
          </a:bodyPr>
          <a:lstStyle/>
          <a:p>
            <a:r>
              <a:rPr lang="en-US" sz="3000" b="1" dirty="0"/>
              <a:t>Feature Engineering</a:t>
            </a:r>
            <a:endParaRPr lang="en-GB" sz="3000" b="1" dirty="0"/>
          </a:p>
        </p:txBody>
      </p:sp>
      <p:sp>
        <p:nvSpPr>
          <p:cNvPr id="2" name="TextBox 1">
            <a:extLst>
              <a:ext uri="{FF2B5EF4-FFF2-40B4-BE49-F238E27FC236}">
                <a16:creationId xmlns:a16="http://schemas.microsoft.com/office/drawing/2014/main" id="{B36DD296-C98F-E1B6-3EBB-8B463160B49C}"/>
              </a:ext>
            </a:extLst>
          </p:cNvPr>
          <p:cNvSpPr txBox="1"/>
          <p:nvPr/>
        </p:nvSpPr>
        <p:spPr>
          <a:xfrm>
            <a:off x="5989982" y="3976747"/>
            <a:ext cx="5479312" cy="2464649"/>
          </a:xfrm>
          <a:prstGeom prst="rect">
            <a:avLst/>
          </a:prstGeom>
          <a:noFill/>
        </p:spPr>
        <p:txBody>
          <a:bodyPr wrap="square" rtlCol="0">
            <a:spAutoFit/>
          </a:bodyPr>
          <a:lstStyle/>
          <a:p>
            <a:pPr>
              <a:lnSpc>
                <a:spcPct val="150000"/>
              </a:lnSpc>
            </a:pPr>
            <a:r>
              <a:rPr lang="en-ID" sz="1300" dirty="0">
                <a:latin typeface="Poppins" pitchFamily="2" charset="77"/>
                <a:cs typeface="Poppins" pitchFamily="2" charset="77"/>
              </a:rPr>
              <a:t>Being a timeseries problem the data was split into training and testing in a sorted way as opposed to splitting randomly in non-timeseries problems.</a:t>
            </a:r>
          </a:p>
          <a:p>
            <a:pPr>
              <a:lnSpc>
                <a:spcPct val="150000"/>
              </a:lnSpc>
            </a:pPr>
            <a:r>
              <a:rPr lang="en-ID" sz="1300" dirty="0">
                <a:latin typeface="Poppins" pitchFamily="2" charset="77"/>
                <a:cs typeface="Poppins" pitchFamily="2" charset="77"/>
              </a:rPr>
              <a:t>The middle 12.5% and end 12.5% days for all wells were used as test data and the rest as training and validation during model tuning.</a:t>
            </a:r>
          </a:p>
          <a:p>
            <a:pPr>
              <a:lnSpc>
                <a:spcPct val="150000"/>
              </a:lnSpc>
            </a:pPr>
            <a:endParaRPr lang="en-ID" sz="1300" dirty="0">
              <a:latin typeface="Poppins" pitchFamily="2" charset="77"/>
              <a:cs typeface="Poppins" pitchFamily="2" charset="77"/>
            </a:endParaRPr>
          </a:p>
          <a:p>
            <a:pPr>
              <a:lnSpc>
                <a:spcPct val="150000"/>
              </a:lnSpc>
            </a:pPr>
            <a:endParaRPr lang="en-ID" sz="1300" dirty="0">
              <a:latin typeface="Poppins" pitchFamily="2" charset="77"/>
              <a:cs typeface="Poppins" pitchFamily="2" charset="77"/>
            </a:endParaRPr>
          </a:p>
        </p:txBody>
      </p:sp>
      <p:cxnSp>
        <p:nvCxnSpPr>
          <p:cNvPr id="3" name="Straight Connector 2">
            <a:extLst>
              <a:ext uri="{FF2B5EF4-FFF2-40B4-BE49-F238E27FC236}">
                <a16:creationId xmlns:a16="http://schemas.microsoft.com/office/drawing/2014/main" id="{B9DF9162-37A5-204B-34FC-EE28825651A3}"/>
              </a:ext>
            </a:extLst>
          </p:cNvPr>
          <p:cNvCxnSpPr/>
          <p:nvPr/>
        </p:nvCxnSpPr>
        <p:spPr>
          <a:xfrm>
            <a:off x="5016727" y="3406491"/>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BE5F687-49E8-03AA-A0B6-4C567FAFE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3" y="1228647"/>
            <a:ext cx="4933137" cy="4933137"/>
          </a:xfrm>
          <a:prstGeom prst="rect">
            <a:avLst/>
          </a:prstGeom>
        </p:spPr>
      </p:pic>
      <p:sp>
        <p:nvSpPr>
          <p:cNvPr id="9" name="TextBox 8">
            <a:extLst>
              <a:ext uri="{FF2B5EF4-FFF2-40B4-BE49-F238E27FC236}">
                <a16:creationId xmlns:a16="http://schemas.microsoft.com/office/drawing/2014/main" id="{A2F08ECE-148A-E1BE-7513-EEB804B0AAED}"/>
              </a:ext>
            </a:extLst>
          </p:cNvPr>
          <p:cNvSpPr txBox="1"/>
          <p:nvPr/>
        </p:nvSpPr>
        <p:spPr>
          <a:xfrm>
            <a:off x="7163625" y="3418216"/>
            <a:ext cx="8176261" cy="553998"/>
          </a:xfrm>
          <a:prstGeom prst="rect">
            <a:avLst/>
          </a:prstGeom>
          <a:noFill/>
        </p:spPr>
        <p:txBody>
          <a:bodyPr wrap="square" rtlCol="0">
            <a:spAutoFit/>
          </a:bodyPr>
          <a:lstStyle/>
          <a:p>
            <a:r>
              <a:rPr lang="en-US" sz="3000" b="1" dirty="0"/>
              <a:t>Data Splitting</a:t>
            </a:r>
            <a:endParaRPr lang="en-GB" sz="3000" b="1" dirty="0"/>
          </a:p>
        </p:txBody>
      </p:sp>
      <p:pic>
        <p:nvPicPr>
          <p:cNvPr id="13" name="Picture 12" descr="A close up of a sign&#10;&#10;Description automatically generated">
            <a:extLst>
              <a:ext uri="{FF2B5EF4-FFF2-40B4-BE49-F238E27FC236}">
                <a16:creationId xmlns:a16="http://schemas.microsoft.com/office/drawing/2014/main" id="{2175FD59-EDB6-8B43-B1EA-82F34C0E8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362084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64A0234-D51B-F012-490F-AC266B961F5A}"/>
              </a:ext>
            </a:extLst>
          </p:cNvPr>
          <p:cNvSpPr>
            <a:spLocks noGrp="1"/>
          </p:cNvSpPr>
          <p:nvPr>
            <p:ph type="sldNum" sz="quarter" idx="12"/>
          </p:nvPr>
        </p:nvSpPr>
        <p:spPr>
          <a:xfrm>
            <a:off x="8674803" y="6468190"/>
            <a:ext cx="2743200" cy="365125"/>
          </a:xfrm>
        </p:spPr>
        <p:txBody>
          <a:bodyPr/>
          <a:lstStyle/>
          <a:p>
            <a:fld id="{6C0DC5EE-E788-4909-8A84-628A09471DA7}" type="slidenum">
              <a:rPr lang="en-GB" smtClean="0"/>
              <a:pPr/>
              <a:t>11</a:t>
            </a:fld>
            <a:endParaRPr lang="en-GB" dirty="0"/>
          </a:p>
        </p:txBody>
      </p:sp>
      <p:pic>
        <p:nvPicPr>
          <p:cNvPr id="4" name="Picture 3" descr="A close up of a sign&#10;&#10;Description automatically generated">
            <a:extLst>
              <a:ext uri="{FF2B5EF4-FFF2-40B4-BE49-F238E27FC236}">
                <a16:creationId xmlns:a16="http://schemas.microsoft.com/office/drawing/2014/main" id="{137D2AA5-F617-5190-4972-787102098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550" y="6516698"/>
            <a:ext cx="495300" cy="255367"/>
          </a:xfrm>
          <a:prstGeom prst="rect">
            <a:avLst/>
          </a:prstGeom>
        </p:spPr>
      </p:pic>
      <p:cxnSp>
        <p:nvCxnSpPr>
          <p:cNvPr id="5" name="Straight Connector 4">
            <a:extLst>
              <a:ext uri="{FF2B5EF4-FFF2-40B4-BE49-F238E27FC236}">
                <a16:creationId xmlns:a16="http://schemas.microsoft.com/office/drawing/2014/main" id="{7BF721BF-DFD9-01C5-FB84-011FE4A79549}"/>
              </a:ext>
            </a:extLst>
          </p:cNvPr>
          <p:cNvCxnSpPr/>
          <p:nvPr/>
        </p:nvCxnSpPr>
        <p:spPr>
          <a:xfrm>
            <a:off x="3829160" y="6650753"/>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CB27C35-1064-BB5D-7B71-7F5DC09DFD59}"/>
              </a:ext>
            </a:extLst>
          </p:cNvPr>
          <p:cNvSpPr/>
          <p:nvPr/>
        </p:nvSpPr>
        <p:spPr>
          <a:xfrm>
            <a:off x="446350" y="37778"/>
            <a:ext cx="3139001"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Prediction Results</a:t>
            </a:r>
            <a:endParaRPr lang="en-US" sz="3200" dirty="0">
              <a:solidFill>
                <a:schemeClr val="bg1"/>
              </a:solidFill>
            </a:endParaRPr>
          </a:p>
        </p:txBody>
      </p:sp>
      <p:graphicFrame>
        <p:nvGraphicFramePr>
          <p:cNvPr id="10" name="Table 9">
            <a:extLst>
              <a:ext uri="{FF2B5EF4-FFF2-40B4-BE49-F238E27FC236}">
                <a16:creationId xmlns:a16="http://schemas.microsoft.com/office/drawing/2014/main" id="{6F12575F-841A-C41B-64BE-F13785F0C839}"/>
              </a:ext>
            </a:extLst>
          </p:cNvPr>
          <p:cNvGraphicFramePr>
            <a:graphicFrameLocks noGrp="1"/>
          </p:cNvGraphicFramePr>
          <p:nvPr>
            <p:extLst>
              <p:ext uri="{D42A27DB-BD31-4B8C-83A1-F6EECF244321}">
                <p14:modId xmlns:p14="http://schemas.microsoft.com/office/powerpoint/2010/main" val="2431360833"/>
              </p:ext>
            </p:extLst>
          </p:nvPr>
        </p:nvGraphicFramePr>
        <p:xfrm>
          <a:off x="7082008" y="3867358"/>
          <a:ext cx="5109992" cy="2466460"/>
        </p:xfrm>
        <a:graphic>
          <a:graphicData uri="http://schemas.openxmlformats.org/drawingml/2006/table">
            <a:tbl>
              <a:tblPr firstRow="1" bandRow="1">
                <a:tableStyleId>{5C22544A-7EE6-4342-B048-85BDC9FD1C3A}</a:tableStyleId>
              </a:tblPr>
              <a:tblGrid>
                <a:gridCol w="1277498">
                  <a:extLst>
                    <a:ext uri="{9D8B030D-6E8A-4147-A177-3AD203B41FA5}">
                      <a16:colId xmlns:a16="http://schemas.microsoft.com/office/drawing/2014/main" val="95194333"/>
                    </a:ext>
                  </a:extLst>
                </a:gridCol>
                <a:gridCol w="1277498">
                  <a:extLst>
                    <a:ext uri="{9D8B030D-6E8A-4147-A177-3AD203B41FA5}">
                      <a16:colId xmlns:a16="http://schemas.microsoft.com/office/drawing/2014/main" val="587276087"/>
                    </a:ext>
                  </a:extLst>
                </a:gridCol>
                <a:gridCol w="1277498">
                  <a:extLst>
                    <a:ext uri="{9D8B030D-6E8A-4147-A177-3AD203B41FA5}">
                      <a16:colId xmlns:a16="http://schemas.microsoft.com/office/drawing/2014/main" val="2296986593"/>
                    </a:ext>
                  </a:extLst>
                </a:gridCol>
                <a:gridCol w="1277498">
                  <a:extLst>
                    <a:ext uri="{9D8B030D-6E8A-4147-A177-3AD203B41FA5}">
                      <a16:colId xmlns:a16="http://schemas.microsoft.com/office/drawing/2014/main" val="2471800937"/>
                    </a:ext>
                  </a:extLst>
                </a:gridCol>
              </a:tblGrid>
              <a:tr h="397630">
                <a:tc>
                  <a:txBody>
                    <a:bodyPr/>
                    <a:lstStyle/>
                    <a:p>
                      <a:pPr algn="l" fontAlgn="b"/>
                      <a:r>
                        <a:rPr lang="en-GB" sz="1200" b="0" i="0" u="none" strike="noStrike" dirty="0" err="1">
                          <a:solidFill>
                            <a:schemeClr val="bg1"/>
                          </a:solidFill>
                          <a:effectLst/>
                          <a:latin typeface="Calibri" panose="020F0502020204030204" pitchFamily="34" charset="0"/>
                        </a:rPr>
                        <a:t>WellBore</a:t>
                      </a:r>
                      <a:r>
                        <a:rPr lang="en-GB" sz="1200" b="0" i="0" u="none" strike="noStrike" dirty="0">
                          <a:solidFill>
                            <a:schemeClr val="bg1"/>
                          </a:solidFill>
                          <a:effectLst/>
                          <a:latin typeface="Calibri" panose="020F0502020204030204" pitchFamily="34" charset="0"/>
                        </a:rPr>
                        <a:t>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chemeClr val="bg1"/>
                          </a:solidFill>
                          <a:effectLst/>
                          <a:latin typeface="Calibri" panose="020F0502020204030204" pitchFamily="34" charset="0"/>
                        </a:rPr>
                        <a:t>Oil Production (</a:t>
                      </a:r>
                      <a:r>
                        <a:rPr lang="en-GB" sz="1200" b="0" i="0" u="none" strike="noStrike" dirty="0" err="1">
                          <a:solidFill>
                            <a:schemeClr val="bg1"/>
                          </a:solidFill>
                          <a:effectLst/>
                          <a:latin typeface="Calibri" panose="020F0502020204030204" pitchFamily="34" charset="0"/>
                        </a:rPr>
                        <a:t>stb</a:t>
                      </a:r>
                      <a:r>
                        <a:rPr lang="en-GB" sz="1200" b="0" i="0" u="none" strike="noStrike" dirty="0">
                          <a:solidFill>
                            <a:schemeClr val="bg1"/>
                          </a:solidFill>
                          <a:effectLst/>
                          <a:latin typeface="Calibri" panose="020F0502020204030204" pitchFamily="34" charset="0"/>
                        </a:rPr>
                        <a:t>/day)</a:t>
                      </a:r>
                      <a:endParaRPr lang="en-GB" sz="1200" b="1" i="0" u="sng"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chemeClr val="bg1"/>
                          </a:solidFill>
                          <a:effectLst/>
                          <a:latin typeface="Calibri" panose="020F0502020204030204" pitchFamily="34" charset="0"/>
                        </a:rPr>
                        <a:t>Gas Volume (</a:t>
                      </a:r>
                      <a:r>
                        <a:rPr lang="en-GB" sz="1200" b="0" i="0" u="none" strike="noStrike" dirty="0" err="1">
                          <a:solidFill>
                            <a:schemeClr val="bg1"/>
                          </a:solidFill>
                          <a:effectLst/>
                          <a:latin typeface="Calibri" panose="020F0502020204030204" pitchFamily="34" charset="0"/>
                        </a:rPr>
                        <a:t>scf</a:t>
                      </a:r>
                      <a:r>
                        <a:rPr lang="en-GB" sz="1200" b="0" i="0" u="none" strike="noStrike" dirty="0">
                          <a:solidFill>
                            <a:schemeClr val="bg1"/>
                          </a:solidFill>
                          <a:effectLst/>
                          <a:latin typeface="Calibri" panose="020F0502020204030204" pitchFamily="34" charset="0"/>
                        </a:rPr>
                        <a:t>/day)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chemeClr val="bg1"/>
                          </a:solidFill>
                          <a:effectLst/>
                          <a:latin typeface="Calibri" panose="020F0502020204030204" pitchFamily="34" charset="0"/>
                        </a:rPr>
                        <a:t>Water Production (</a:t>
                      </a:r>
                      <a:r>
                        <a:rPr lang="en-GB" sz="1200" b="0" i="0" u="none" strike="noStrike" dirty="0" err="1">
                          <a:solidFill>
                            <a:schemeClr val="bg1"/>
                          </a:solidFill>
                          <a:effectLst/>
                          <a:latin typeface="Calibri" panose="020F0502020204030204" pitchFamily="34" charset="0"/>
                        </a:rPr>
                        <a:t>stb</a:t>
                      </a:r>
                      <a:r>
                        <a:rPr lang="en-GB" sz="1200" b="0" i="0" u="none" strike="noStrike" dirty="0">
                          <a:solidFill>
                            <a:schemeClr val="bg1"/>
                          </a:solidFill>
                          <a:effectLst/>
                          <a:latin typeface="Calibri" panose="020F0502020204030204" pitchFamily="34" charset="0"/>
                        </a:rPr>
                        <a:t>/day)</a:t>
                      </a:r>
                      <a:endParaRPr lang="en-GB" sz="1200" b="0" i="0" u="none" strike="noStrike" dirty="0">
                        <a:solidFill>
                          <a:schemeClr val="accent6">
                            <a:lumMod val="60000"/>
                            <a:lumOff val="4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115658"/>
                  </a:ext>
                </a:extLst>
              </a:tr>
              <a:tr h="338015">
                <a:tc>
                  <a:txBody>
                    <a:bodyPr/>
                    <a:lstStyle/>
                    <a:p>
                      <a:pPr algn="l" fontAlgn="b"/>
                      <a:r>
                        <a:rPr lang="en-GB" sz="1200" b="0" i="0" u="none" strike="noStrike">
                          <a:solidFill>
                            <a:srgbClr val="000000"/>
                          </a:solidFill>
                          <a:effectLst/>
                          <a:latin typeface="Calibri" panose="020F0502020204030204" pitchFamily="34" charset="0"/>
                        </a:rPr>
                        <a:t>001-F-1 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340,952.44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246,657,654.08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 419,362.71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75038"/>
                  </a:ext>
                </a:extLst>
              </a:tr>
              <a:tr h="338015">
                <a:tc>
                  <a:txBody>
                    <a:bodyPr/>
                    <a:lstStyle/>
                    <a:p>
                      <a:pPr algn="l" fontAlgn="b"/>
                      <a:r>
                        <a:rPr lang="en-GB" sz="1200" b="0" i="0" u="none" strike="noStrike">
                          <a:solidFill>
                            <a:srgbClr val="000000"/>
                          </a:solidFill>
                          <a:effectLst/>
                          <a:latin typeface="Calibri" panose="020F0502020204030204" pitchFamily="34" charset="0"/>
                        </a:rPr>
                        <a:t>001-F-11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2,151,065.21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1,702,776,080.88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3,998,442.23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365581"/>
                  </a:ext>
                </a:extLst>
              </a:tr>
              <a:tr h="338015">
                <a:tc>
                  <a:txBody>
                    <a:bodyPr/>
                    <a:lstStyle/>
                    <a:p>
                      <a:pPr algn="l" fontAlgn="b"/>
                      <a:r>
                        <a:rPr lang="en-GB" sz="1200" b="0" i="0" u="none" strike="noStrike" dirty="0">
                          <a:solidFill>
                            <a:srgbClr val="000000"/>
                          </a:solidFill>
                          <a:effectLst/>
                          <a:latin typeface="Calibri" panose="020F0502020204030204" pitchFamily="34" charset="0"/>
                        </a:rPr>
                        <a:t>001-F-12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364,857.46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263,432,108.85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11,073,104.42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87378"/>
                  </a:ext>
                </a:extLst>
              </a:tr>
              <a:tr h="338015">
                <a:tc>
                  <a:txBody>
                    <a:bodyPr/>
                    <a:lstStyle/>
                    <a:p>
                      <a:pPr algn="l" fontAlgn="b"/>
                      <a:r>
                        <a:rPr lang="en-GB" sz="1200" b="0" i="0" u="none" strike="noStrike">
                          <a:solidFill>
                            <a:srgbClr val="000000"/>
                          </a:solidFill>
                          <a:effectLst/>
                          <a:latin typeface="Calibri" panose="020F0502020204030204" pitchFamily="34" charset="0"/>
                        </a:rPr>
                        <a:t>001-F-14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564,530.78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440,438,938.72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8,027,352.76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929964"/>
                  </a:ext>
                </a:extLst>
              </a:tr>
              <a:tr h="338015">
                <a:tc>
                  <a:txBody>
                    <a:bodyPr/>
                    <a:lstStyle/>
                    <a:p>
                      <a:pPr algn="l" fontAlgn="b"/>
                      <a:r>
                        <a:rPr lang="en-GB" sz="1200" b="0" i="0" u="none" strike="noStrike">
                          <a:solidFill>
                            <a:srgbClr val="000000"/>
                          </a:solidFill>
                          <a:effectLst/>
                          <a:latin typeface="Calibri" panose="020F0502020204030204" pitchFamily="34" charset="0"/>
                        </a:rPr>
                        <a:t>001-F-15 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230,265.23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150,216,928.98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455,991.34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91305"/>
                  </a:ext>
                </a:extLst>
              </a:tr>
              <a:tr h="338015">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Total=</a:t>
                      </a:r>
                      <a:endParaRPr lang="en-GB"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3,651,671.13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                2,803,521,711.51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23,974,253.46 </a:t>
                      </a:r>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159700"/>
                  </a:ext>
                </a:extLst>
              </a:tr>
            </a:tbl>
          </a:graphicData>
        </a:graphic>
      </p:graphicFrame>
      <p:graphicFrame>
        <p:nvGraphicFramePr>
          <p:cNvPr id="11" name="Table 10">
            <a:extLst>
              <a:ext uri="{FF2B5EF4-FFF2-40B4-BE49-F238E27FC236}">
                <a16:creationId xmlns:a16="http://schemas.microsoft.com/office/drawing/2014/main" id="{23D3C29C-5411-3D9D-649D-195FAA2D6523}"/>
              </a:ext>
            </a:extLst>
          </p:cNvPr>
          <p:cNvGraphicFramePr>
            <a:graphicFrameLocks noGrp="1"/>
          </p:cNvGraphicFramePr>
          <p:nvPr>
            <p:extLst>
              <p:ext uri="{D42A27DB-BD31-4B8C-83A1-F6EECF244321}">
                <p14:modId xmlns:p14="http://schemas.microsoft.com/office/powerpoint/2010/main" val="2745290785"/>
              </p:ext>
            </p:extLst>
          </p:nvPr>
        </p:nvGraphicFramePr>
        <p:xfrm>
          <a:off x="7082008" y="768626"/>
          <a:ext cx="5109992" cy="2660374"/>
        </p:xfrm>
        <a:graphic>
          <a:graphicData uri="http://schemas.openxmlformats.org/drawingml/2006/table">
            <a:tbl>
              <a:tblPr firstRow="1" bandRow="1">
                <a:tableStyleId>{5C22544A-7EE6-4342-B048-85BDC9FD1C3A}</a:tableStyleId>
              </a:tblPr>
              <a:tblGrid>
                <a:gridCol w="1277498">
                  <a:extLst>
                    <a:ext uri="{9D8B030D-6E8A-4147-A177-3AD203B41FA5}">
                      <a16:colId xmlns:a16="http://schemas.microsoft.com/office/drawing/2014/main" val="95194333"/>
                    </a:ext>
                  </a:extLst>
                </a:gridCol>
                <a:gridCol w="1277498">
                  <a:extLst>
                    <a:ext uri="{9D8B030D-6E8A-4147-A177-3AD203B41FA5}">
                      <a16:colId xmlns:a16="http://schemas.microsoft.com/office/drawing/2014/main" val="587276087"/>
                    </a:ext>
                  </a:extLst>
                </a:gridCol>
                <a:gridCol w="1277498">
                  <a:extLst>
                    <a:ext uri="{9D8B030D-6E8A-4147-A177-3AD203B41FA5}">
                      <a16:colId xmlns:a16="http://schemas.microsoft.com/office/drawing/2014/main" val="2296986593"/>
                    </a:ext>
                  </a:extLst>
                </a:gridCol>
                <a:gridCol w="1277498">
                  <a:extLst>
                    <a:ext uri="{9D8B030D-6E8A-4147-A177-3AD203B41FA5}">
                      <a16:colId xmlns:a16="http://schemas.microsoft.com/office/drawing/2014/main" val="2471800937"/>
                    </a:ext>
                  </a:extLst>
                </a:gridCol>
              </a:tblGrid>
              <a:tr h="408664">
                <a:tc>
                  <a:txBody>
                    <a:bodyPr/>
                    <a:lstStyle/>
                    <a:p>
                      <a:pPr algn="l" fontAlgn="b"/>
                      <a:r>
                        <a:rPr lang="en-GB" sz="1200" b="0" i="0" u="none" strike="noStrike" dirty="0" err="1">
                          <a:solidFill>
                            <a:schemeClr val="bg1"/>
                          </a:solidFill>
                          <a:effectLst/>
                          <a:latin typeface="Calibri" panose="020F0502020204030204" pitchFamily="34" charset="0"/>
                        </a:rPr>
                        <a:t>WellBore</a:t>
                      </a:r>
                      <a:r>
                        <a:rPr lang="en-GB" sz="1200" b="0" i="0" u="none" strike="noStrike" dirty="0">
                          <a:solidFill>
                            <a:schemeClr val="bg1"/>
                          </a:solidFill>
                          <a:effectLst/>
                          <a:latin typeface="Calibri" panose="020F0502020204030204" pitchFamily="34" charset="0"/>
                        </a:rPr>
                        <a:t>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chemeClr val="bg1"/>
                          </a:solidFill>
                          <a:effectLst/>
                          <a:latin typeface="Calibri" panose="020F0502020204030204" pitchFamily="34" charset="0"/>
                        </a:rPr>
                        <a:t>Oil Production (</a:t>
                      </a:r>
                      <a:r>
                        <a:rPr lang="en-GB" sz="1200" b="0" i="0" u="none" strike="noStrike" dirty="0" err="1">
                          <a:solidFill>
                            <a:schemeClr val="bg1"/>
                          </a:solidFill>
                          <a:effectLst/>
                          <a:latin typeface="Calibri" panose="020F0502020204030204" pitchFamily="34" charset="0"/>
                        </a:rPr>
                        <a:t>stb</a:t>
                      </a:r>
                      <a:r>
                        <a:rPr lang="en-GB" sz="1200" b="0" i="0" u="none" strike="noStrike" dirty="0">
                          <a:solidFill>
                            <a:schemeClr val="bg1"/>
                          </a:solidFill>
                          <a:effectLst/>
                          <a:latin typeface="Calibri" panose="020F0502020204030204" pitchFamily="34" charset="0"/>
                        </a:rPr>
                        <a:t>/day)</a:t>
                      </a:r>
                      <a:endParaRPr lang="en-GB" sz="1200" b="1" i="0" u="none" strike="noStrike" dirty="0">
                        <a:solidFill>
                          <a:srgbClr val="FFFF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chemeClr val="bg1"/>
                          </a:solidFill>
                          <a:effectLst/>
                          <a:latin typeface="Calibri" panose="020F0502020204030204" pitchFamily="34" charset="0"/>
                        </a:rPr>
                        <a:t>Gas Volume (</a:t>
                      </a:r>
                      <a:r>
                        <a:rPr lang="en-GB" sz="1200" b="0" i="0" u="none" strike="noStrike" dirty="0" err="1">
                          <a:solidFill>
                            <a:schemeClr val="bg1"/>
                          </a:solidFill>
                          <a:effectLst/>
                          <a:latin typeface="Calibri" panose="020F0502020204030204" pitchFamily="34" charset="0"/>
                        </a:rPr>
                        <a:t>scf</a:t>
                      </a:r>
                      <a:r>
                        <a:rPr lang="en-GB" sz="1200" b="0" i="0" u="none" strike="noStrike" dirty="0">
                          <a:solidFill>
                            <a:schemeClr val="bg1"/>
                          </a:solidFill>
                          <a:effectLst/>
                          <a:latin typeface="Calibri" panose="020F0502020204030204" pitchFamily="34" charset="0"/>
                        </a:rPr>
                        <a:t>/day)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chemeClr val="bg1"/>
                          </a:solidFill>
                          <a:effectLst/>
                          <a:latin typeface="Calibri" panose="020F0502020204030204" pitchFamily="34" charset="0"/>
                        </a:rPr>
                        <a:t>Water Production (</a:t>
                      </a:r>
                      <a:r>
                        <a:rPr lang="en-GB" sz="1200" b="0" i="0" u="none" strike="noStrike" dirty="0" err="1">
                          <a:solidFill>
                            <a:schemeClr val="bg1"/>
                          </a:solidFill>
                          <a:effectLst/>
                          <a:latin typeface="Calibri" panose="020F0502020204030204" pitchFamily="34" charset="0"/>
                        </a:rPr>
                        <a:t>stb</a:t>
                      </a:r>
                      <a:r>
                        <a:rPr lang="en-GB" sz="1200" b="0" i="0" u="none" strike="noStrike" dirty="0">
                          <a:solidFill>
                            <a:schemeClr val="bg1"/>
                          </a:solidFill>
                          <a:effectLst/>
                          <a:latin typeface="Calibri" panose="020F0502020204030204" pitchFamily="34" charset="0"/>
                        </a:rPr>
                        <a:t>/day)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115658"/>
                  </a:ext>
                </a:extLst>
              </a:tr>
              <a:tr h="345262">
                <a:tc>
                  <a:txBody>
                    <a:bodyPr/>
                    <a:lstStyle/>
                    <a:p>
                      <a:pPr algn="l" fontAlgn="b"/>
                      <a:r>
                        <a:rPr lang="en-GB" sz="1200" b="0" i="0" u="none" strike="noStrike">
                          <a:solidFill>
                            <a:srgbClr val="000000"/>
                          </a:solidFill>
                          <a:effectLst/>
                          <a:latin typeface="Calibri" panose="020F0502020204030204" pitchFamily="34" charset="0"/>
                        </a:rPr>
                        <a:t>001-F-1 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                            903,421.13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                               747,540,025.13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625,605.79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75038"/>
                  </a:ext>
                </a:extLst>
              </a:tr>
              <a:tr h="364717">
                <a:tc>
                  <a:txBody>
                    <a:bodyPr/>
                    <a:lstStyle/>
                    <a:p>
                      <a:pPr algn="l" fontAlgn="b"/>
                      <a:r>
                        <a:rPr lang="en-GB" sz="1200" b="0" i="0" u="none" strike="noStrike" dirty="0">
                          <a:solidFill>
                            <a:srgbClr val="000000"/>
                          </a:solidFill>
                          <a:effectLst/>
                          <a:latin typeface="Calibri" panose="020F0502020204030204" pitchFamily="34" charset="0"/>
                        </a:rPr>
                        <a:t>001-F-11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                        4,877,046.79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                           4,113,850,478.09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1,266,428.29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365581"/>
                  </a:ext>
                </a:extLst>
              </a:tr>
              <a:tr h="345262">
                <a:tc>
                  <a:txBody>
                    <a:bodyPr/>
                    <a:lstStyle/>
                    <a:p>
                      <a:pPr algn="l" fontAlgn="b"/>
                      <a:r>
                        <a:rPr lang="en-GB" sz="1200" b="0" i="0" u="none" strike="noStrike">
                          <a:solidFill>
                            <a:srgbClr val="000000"/>
                          </a:solidFill>
                          <a:effectLst/>
                          <a:latin typeface="Calibri" panose="020F0502020204030204" pitchFamily="34" charset="0"/>
                        </a:rPr>
                        <a:t>001-F-12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                      28,006,034.73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                         22,870,038,821.08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39,963,852.90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87378"/>
                  </a:ext>
                </a:extLst>
              </a:tr>
              <a:tr h="345262">
                <a:tc>
                  <a:txBody>
                    <a:bodyPr/>
                    <a:lstStyle/>
                    <a:p>
                      <a:pPr algn="l" fontAlgn="b"/>
                      <a:r>
                        <a:rPr lang="en-GB" sz="1200" b="0" i="0" u="none" strike="noStrike">
                          <a:solidFill>
                            <a:srgbClr val="000000"/>
                          </a:solidFill>
                          <a:effectLst/>
                          <a:latin typeface="Calibri" panose="020F0502020204030204" pitchFamily="34" charset="0"/>
                        </a:rPr>
                        <a:t>001-F-14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                      24,443,457.60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                         20,096,495,901.37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37,634,006.58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929964"/>
                  </a:ext>
                </a:extLst>
              </a:tr>
              <a:tr h="345262">
                <a:tc>
                  <a:txBody>
                    <a:bodyPr/>
                    <a:lstStyle/>
                    <a:p>
                      <a:pPr algn="l" fontAlgn="b"/>
                      <a:r>
                        <a:rPr lang="en-GB" sz="1200" b="0" i="0" u="none" strike="noStrike">
                          <a:solidFill>
                            <a:srgbClr val="000000"/>
                          </a:solidFill>
                          <a:effectLst/>
                          <a:latin typeface="Calibri" panose="020F0502020204030204" pitchFamily="34" charset="0"/>
                        </a:rPr>
                        <a:t>001-F-15 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                            596,353.33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                               499,500,129.80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12,979.67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91305"/>
                  </a:ext>
                </a:extLst>
              </a:tr>
              <a:tr h="345262">
                <a:tc>
                  <a:txBody>
                    <a:bodyPr/>
                    <a:lstStyle/>
                    <a:p>
                      <a:pPr algn="r" fontAlgn="b"/>
                      <a:r>
                        <a:rPr lang="en-US" sz="1200" b="1" i="0" u="none" strike="noStrike" dirty="0">
                          <a:solidFill>
                            <a:srgbClr val="000000"/>
                          </a:solidFill>
                          <a:effectLst/>
                          <a:latin typeface="Calibri" panose="020F0502020204030204" pitchFamily="34" charset="0"/>
                        </a:rPr>
                        <a:t>Total=</a:t>
                      </a:r>
                      <a:endParaRPr lang="en-GB"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                      58,826,313.58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                         48,327,425,355.45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   79,502,873.22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890249"/>
                  </a:ext>
                </a:extLst>
              </a:tr>
            </a:tbl>
          </a:graphicData>
        </a:graphic>
      </p:graphicFrame>
      <p:sp>
        <p:nvSpPr>
          <p:cNvPr id="12" name="Rectangle 11">
            <a:extLst>
              <a:ext uri="{FF2B5EF4-FFF2-40B4-BE49-F238E27FC236}">
                <a16:creationId xmlns:a16="http://schemas.microsoft.com/office/drawing/2014/main" id="{37A0B994-4158-7F9B-E244-BB4D07AE798C}"/>
              </a:ext>
            </a:extLst>
          </p:cNvPr>
          <p:cNvSpPr/>
          <p:nvPr/>
        </p:nvSpPr>
        <p:spPr>
          <a:xfrm>
            <a:off x="0" y="1"/>
            <a:ext cx="12192000" cy="428196"/>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9544438D-2952-1D0E-659A-4803C8A19D2A}"/>
              </a:ext>
            </a:extLst>
          </p:cNvPr>
          <p:cNvSpPr/>
          <p:nvPr/>
        </p:nvSpPr>
        <p:spPr>
          <a:xfrm>
            <a:off x="-283845" y="-51903"/>
            <a:ext cx="1863011" cy="584775"/>
          </a:xfrm>
          <a:prstGeom prst="rect">
            <a:avLst/>
          </a:prstGeom>
        </p:spPr>
        <p:txBody>
          <a:bodyPr wrap="none">
            <a:spAutoFit/>
          </a:bodyPr>
          <a:lstStyle/>
          <a:p>
            <a:pPr lvl="1"/>
            <a:r>
              <a:rPr lang="en-GB" sz="3200" b="1" dirty="0">
                <a:solidFill>
                  <a:schemeClr val="bg1"/>
                </a:solidFill>
                <a:latin typeface="Arial Narrow" panose="020B0606020202030204" pitchFamily="34" charset="0"/>
                <a:cs typeface="Arial" panose="020B0604020202020204" pitchFamily="34" charset="0"/>
              </a:rPr>
              <a:t>Results</a:t>
            </a:r>
            <a:endParaRPr lang="en-US" sz="3200" dirty="0">
              <a:solidFill>
                <a:schemeClr val="bg1"/>
              </a:solidFill>
            </a:endParaRPr>
          </a:p>
        </p:txBody>
      </p:sp>
      <p:sp>
        <p:nvSpPr>
          <p:cNvPr id="14" name="TextBox 13">
            <a:extLst>
              <a:ext uri="{FF2B5EF4-FFF2-40B4-BE49-F238E27FC236}">
                <a16:creationId xmlns:a16="http://schemas.microsoft.com/office/drawing/2014/main" id="{F60419B3-7C5E-1E54-ABF8-E034FA9FF2CC}"/>
              </a:ext>
            </a:extLst>
          </p:cNvPr>
          <p:cNvSpPr txBox="1"/>
          <p:nvPr/>
        </p:nvSpPr>
        <p:spPr>
          <a:xfrm>
            <a:off x="7710852" y="371100"/>
            <a:ext cx="3866147" cy="369332"/>
          </a:xfrm>
          <a:prstGeom prst="rect">
            <a:avLst/>
          </a:prstGeom>
          <a:noFill/>
        </p:spPr>
        <p:txBody>
          <a:bodyPr wrap="square" rtlCol="0">
            <a:spAutoFit/>
          </a:bodyPr>
          <a:lstStyle/>
          <a:p>
            <a:r>
              <a:rPr lang="en-US" b="1" dirty="0"/>
              <a:t>Total Historical Productions</a:t>
            </a:r>
          </a:p>
        </p:txBody>
      </p:sp>
      <p:sp>
        <p:nvSpPr>
          <p:cNvPr id="15" name="TextBox 14">
            <a:extLst>
              <a:ext uri="{FF2B5EF4-FFF2-40B4-BE49-F238E27FC236}">
                <a16:creationId xmlns:a16="http://schemas.microsoft.com/office/drawing/2014/main" id="{96BAFAE2-E1D8-B522-48B9-9ADEB19F825A}"/>
              </a:ext>
            </a:extLst>
          </p:cNvPr>
          <p:cNvSpPr txBox="1"/>
          <p:nvPr/>
        </p:nvSpPr>
        <p:spPr>
          <a:xfrm>
            <a:off x="7703930" y="3537540"/>
            <a:ext cx="3866147" cy="369332"/>
          </a:xfrm>
          <a:prstGeom prst="rect">
            <a:avLst/>
          </a:prstGeom>
          <a:noFill/>
        </p:spPr>
        <p:txBody>
          <a:bodyPr wrap="square" rtlCol="0">
            <a:spAutoFit/>
          </a:bodyPr>
          <a:lstStyle/>
          <a:p>
            <a:r>
              <a:rPr lang="en-US" b="1" dirty="0"/>
              <a:t>Total Forecasted Productions</a:t>
            </a:r>
          </a:p>
        </p:txBody>
      </p:sp>
      <p:sp>
        <p:nvSpPr>
          <p:cNvPr id="19" name="Rectangle 18">
            <a:extLst>
              <a:ext uri="{FF2B5EF4-FFF2-40B4-BE49-F238E27FC236}">
                <a16:creationId xmlns:a16="http://schemas.microsoft.com/office/drawing/2014/main" id="{4AE50F59-E6E4-5A5E-1650-7950DCE4AC7D}"/>
              </a:ext>
            </a:extLst>
          </p:cNvPr>
          <p:cNvSpPr/>
          <p:nvPr/>
        </p:nvSpPr>
        <p:spPr>
          <a:xfrm>
            <a:off x="83928" y="465973"/>
            <a:ext cx="4748086" cy="586783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3B4503F-8242-7632-407F-4851C0EF1405}"/>
              </a:ext>
            </a:extLst>
          </p:cNvPr>
          <p:cNvSpPr txBox="1"/>
          <p:nvPr/>
        </p:nvSpPr>
        <p:spPr>
          <a:xfrm>
            <a:off x="124021" y="656478"/>
            <a:ext cx="3705139" cy="3970318"/>
          </a:xfrm>
          <a:prstGeom prst="rect">
            <a:avLst/>
          </a:prstGeom>
          <a:noFill/>
          <a:effectLst/>
        </p:spPr>
        <p:txBody>
          <a:bodyPr wrap="square" rtlCol="0">
            <a:spAutoFit/>
          </a:bodyPr>
          <a:lstStyle/>
          <a:p>
            <a:r>
              <a:rPr lang="en-US" b="1" dirty="0">
                <a:solidFill>
                  <a:schemeClr val="bg1"/>
                </a:solidFill>
              </a:rPr>
              <a:t>Models Tested</a:t>
            </a:r>
          </a:p>
          <a:p>
            <a:pPr marL="285750" indent="-285750">
              <a:buFontTx/>
              <a:buChar char="-"/>
            </a:pPr>
            <a:r>
              <a:rPr lang="en-US" b="1" dirty="0" err="1">
                <a:solidFill>
                  <a:schemeClr val="bg1"/>
                </a:solidFill>
              </a:rPr>
              <a:t>KMeans</a:t>
            </a:r>
            <a:endParaRPr lang="en-US" b="1" dirty="0">
              <a:solidFill>
                <a:schemeClr val="bg1"/>
              </a:solidFill>
            </a:endParaRPr>
          </a:p>
          <a:p>
            <a:pPr marL="285750" indent="-285750">
              <a:buFontTx/>
              <a:buChar char="-"/>
            </a:pPr>
            <a:r>
              <a:rPr lang="en-US" b="1" dirty="0" err="1">
                <a:solidFill>
                  <a:schemeClr val="bg1"/>
                </a:solidFill>
              </a:rPr>
              <a:t>RandomForest</a:t>
            </a:r>
            <a:r>
              <a:rPr lang="en-US" b="1">
                <a:solidFill>
                  <a:schemeClr val="bg1"/>
                </a:solidFill>
              </a:rPr>
              <a:t> Classifier (</a:t>
            </a:r>
            <a:r>
              <a:rPr lang="en-US" b="1" dirty="0">
                <a:solidFill>
                  <a:schemeClr val="bg1"/>
                </a:solidFill>
              </a:rPr>
              <a:t>Used )</a:t>
            </a:r>
          </a:p>
          <a:p>
            <a:endParaRPr lang="en-US" b="1" dirty="0">
              <a:solidFill>
                <a:schemeClr val="bg1"/>
              </a:solidFill>
            </a:endParaRPr>
          </a:p>
          <a:p>
            <a:r>
              <a:rPr lang="en-US" b="1" dirty="0">
                <a:solidFill>
                  <a:schemeClr val="bg1"/>
                </a:solidFill>
              </a:rPr>
              <a:t>Model Tuning</a:t>
            </a:r>
          </a:p>
          <a:p>
            <a:r>
              <a:rPr lang="en-US" b="1" dirty="0">
                <a:solidFill>
                  <a:schemeClr val="bg1"/>
                </a:solidFill>
              </a:rPr>
              <a:t>- SVR was tuned using Bayesian optimization to find the best hyperparameters</a:t>
            </a:r>
          </a:p>
          <a:p>
            <a:r>
              <a:rPr lang="en-US" b="1" dirty="0">
                <a:solidFill>
                  <a:schemeClr val="bg1"/>
                </a:solidFill>
              </a:rPr>
              <a:t>- The ANN was tuned to find the best architecture (number of layers, learning rate, </a:t>
            </a:r>
            <a:r>
              <a:rPr lang="en-US" b="1" dirty="0" err="1">
                <a:solidFill>
                  <a:schemeClr val="bg1"/>
                </a:solidFill>
              </a:rPr>
              <a:t>etc</a:t>
            </a:r>
            <a:r>
              <a:rPr lang="en-US" b="1" dirty="0">
                <a:solidFill>
                  <a:schemeClr val="bg1"/>
                </a:solidFill>
              </a:rPr>
              <a:t>) and was saved. The ANN was seeded in prediction to ensure reproducibility.</a:t>
            </a:r>
          </a:p>
          <a:p>
            <a:endParaRPr lang="en-US" b="1" dirty="0">
              <a:solidFill>
                <a:schemeClr val="bg1"/>
              </a:solidFill>
            </a:endParaRPr>
          </a:p>
        </p:txBody>
      </p:sp>
      <p:pic>
        <p:nvPicPr>
          <p:cNvPr id="9" name="Graphic 8" descr="Trophy">
            <a:extLst>
              <a:ext uri="{FF2B5EF4-FFF2-40B4-BE49-F238E27FC236}">
                <a16:creationId xmlns:a16="http://schemas.microsoft.com/office/drawing/2014/main" id="{57C8EADE-7C0F-A6A3-A49A-D937B8745E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9681" y="1510129"/>
            <a:ext cx="346807" cy="346807"/>
          </a:xfrm>
          <a:prstGeom prst="rect">
            <a:avLst/>
          </a:prstGeom>
        </p:spPr>
      </p:pic>
    </p:spTree>
    <p:extLst>
      <p:ext uri="{BB962C8B-B14F-4D97-AF65-F5344CB8AC3E}">
        <p14:creationId xmlns:p14="http://schemas.microsoft.com/office/powerpoint/2010/main" val="371055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2</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26460"/>
            <a:ext cx="2362428" cy="584775"/>
          </a:xfrm>
          <a:prstGeom prst="rect">
            <a:avLst/>
          </a:prstGeom>
        </p:spPr>
        <p:txBody>
          <a:bodyPr wrap="squar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Outline</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1D37CF92-BE25-8FC1-2B3B-9DB6FAA54461}"/>
              </a:ext>
            </a:extLst>
          </p:cNvPr>
          <p:cNvSpPr>
            <a:spLocks noGrp="1"/>
          </p:cNvSpPr>
          <p:nvPr>
            <p:ph idx="1"/>
          </p:nvPr>
        </p:nvSpPr>
        <p:spPr>
          <a:xfrm>
            <a:off x="511401" y="1413487"/>
            <a:ext cx="11094446" cy="5125425"/>
          </a:xfrm>
        </p:spPr>
        <p:txBody>
          <a:bodyPr>
            <a:noAutofit/>
          </a:bodyPr>
          <a:lstStyle/>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Problem Overview</a:t>
            </a:r>
            <a:endParaRPr lang="en-NG" sz="1800" b="1" dirty="0">
              <a:solidFill>
                <a:srgbClr val="0C4C93"/>
              </a:solidFill>
              <a:latin typeface="Poppins" panose="00000500000000000000" pitchFamily="2" charset="0"/>
              <a:cs typeface="Poppins" panose="00000500000000000000" pitchFamily="2" charset="0"/>
            </a:endParaRP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Research on the Problem/Dataset</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Brief Introduction to Machine Learning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Types of Machine Learning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Time Series Forecasting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Machine Learning Approach to the Problem</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Machine Learning Flow</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Data Cleaning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Exploratory Data Analysis (EDA)</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Feature Engineering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Data Splitting</a:t>
            </a:r>
            <a:endParaRPr lang="en-NG" sz="1400" b="1" dirty="0">
              <a:solidFill>
                <a:srgbClr val="0C4C93"/>
              </a:solidFill>
              <a:latin typeface="Poppins" panose="00000500000000000000" pitchFamily="2" charset="0"/>
              <a:cs typeface="Poppins" panose="00000500000000000000" pitchFamily="2" charset="0"/>
            </a:endParaRP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Modeling</a:t>
            </a:r>
            <a:endParaRPr lang="en-NG" sz="1800" b="1" dirty="0">
              <a:solidFill>
                <a:srgbClr val="0C4C93"/>
              </a:solidFill>
              <a:latin typeface="Poppins" panose="00000500000000000000" pitchFamily="2" charset="0"/>
              <a:cs typeface="Poppins" panose="00000500000000000000" pitchFamily="2" charset="0"/>
            </a:endParaRPr>
          </a:p>
          <a:p>
            <a:pPr lvl="1">
              <a:lnSpc>
                <a:spcPct val="100000"/>
              </a:lnSpc>
            </a:pPr>
            <a:r>
              <a:rPr lang="en-US" sz="1400" b="1" dirty="0">
                <a:solidFill>
                  <a:srgbClr val="0C4C93"/>
                </a:solidFill>
                <a:latin typeface="Poppins" panose="00000500000000000000" pitchFamily="2" charset="0"/>
                <a:cs typeface="Poppins" panose="00000500000000000000" pitchFamily="2" charset="0"/>
              </a:rPr>
              <a:t>Hyperparameter Tuning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Model Testing and Selection</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Prediction Results</a:t>
            </a:r>
            <a:endParaRPr lang="en-NG" sz="1800" b="1" dirty="0">
              <a:solidFill>
                <a:srgbClr val="0C4C93"/>
              </a:solidFill>
              <a:latin typeface="Poppins" panose="00000500000000000000" pitchFamily="2" charset="0"/>
              <a:cs typeface="Poppins" panose="00000500000000000000" pitchFamily="2" charset="0"/>
            </a:endParaRPr>
          </a:p>
        </p:txBody>
      </p:sp>
      <p:pic>
        <p:nvPicPr>
          <p:cNvPr id="2" name="Picture 1" descr="A close up of a sign&#10;&#10;Description automatically generated">
            <a:extLst>
              <a:ext uri="{FF2B5EF4-FFF2-40B4-BE49-F238E27FC236}">
                <a16:creationId xmlns:a16="http://schemas.microsoft.com/office/drawing/2014/main" id="{F7527978-6814-6BA0-6FE0-3BEADACA6C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206544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3</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79214"/>
            <a:ext cx="3121367"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Problem Overview</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FBE9B690-351E-3365-5B0D-4A57BA818732}"/>
              </a:ext>
            </a:extLst>
          </p:cNvPr>
          <p:cNvSpPr txBox="1"/>
          <p:nvPr/>
        </p:nvSpPr>
        <p:spPr>
          <a:xfrm>
            <a:off x="5480221" y="1427204"/>
            <a:ext cx="5937421" cy="4324857"/>
          </a:xfrm>
          <a:prstGeom prst="rect">
            <a:avLst/>
          </a:prstGeom>
          <a:noFill/>
        </p:spPr>
        <p:txBody>
          <a:bodyPr wrap="square" rtlCol="0">
            <a:spAutoFit/>
          </a:bodyPr>
          <a:lstStyle/>
          <a:p>
            <a:pPr algn="just" rtl="0">
              <a:lnSpc>
                <a:spcPct val="150000"/>
              </a:lnSpc>
              <a:spcBef>
                <a:spcPts val="0"/>
              </a:spcBef>
              <a:spcAft>
                <a:spcPts val="0"/>
              </a:spcAft>
            </a:pPr>
            <a:r>
              <a:rPr lang="en-US" dirty="0"/>
              <a:t>Accurately classifying oil wells that produce oil, gas, and water plays a vital role in optimizing production strategies and enhancing resource management in the oil and gas industry. The objective was to implement a standard machine learning (ML) workflow to classify multiple wellbores based on seven key criteria: producing reservoir, reservoir type, lift type, flow type, gas-oil ratio (GOR) trend, water cut trend, and production index trend. This approach involves leveraging reservoir characteristics, historical production data, and well-specific parameters. </a:t>
            </a:r>
            <a:endParaRPr lang="en-US" b="0" i="0" u="none" strike="noStrike" dirty="0">
              <a:solidFill>
                <a:schemeClr val="tx1">
                  <a:lumMod val="65000"/>
                  <a:lumOff val="35000"/>
                </a:schemeClr>
              </a:solidFill>
              <a:effectLst/>
              <a:latin typeface="Poppins" panose="00000500000000000000" pitchFamily="2" charset="0"/>
              <a:cs typeface="Poppins" panose="00000500000000000000" pitchFamily="2" charset="0"/>
            </a:endParaRPr>
          </a:p>
        </p:txBody>
      </p:sp>
      <p:pic>
        <p:nvPicPr>
          <p:cNvPr id="4" name="Picture 3" descr="A close up of a sign&#10;&#10;Description automatically generated">
            <a:extLst>
              <a:ext uri="{FF2B5EF4-FFF2-40B4-BE49-F238E27FC236}">
                <a16:creationId xmlns:a16="http://schemas.microsoft.com/office/drawing/2014/main" id="{B65CD6EB-8523-B08F-F245-AB8E7AC6B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pic>
        <p:nvPicPr>
          <p:cNvPr id="1026" name="Picture 2" descr="Petroleum Engineering Technology | NAIT">
            <a:extLst>
              <a:ext uri="{FF2B5EF4-FFF2-40B4-BE49-F238E27FC236}">
                <a16:creationId xmlns:a16="http://schemas.microsoft.com/office/drawing/2014/main" id="{A14C36E4-E92B-90D1-AFC5-32A1961A3F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70" r="28900"/>
          <a:stretch/>
        </p:blipFill>
        <p:spPr bwMode="auto">
          <a:xfrm>
            <a:off x="251909" y="1427205"/>
            <a:ext cx="5160350" cy="438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98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 name="Table 146">
            <a:extLst>
              <a:ext uri="{FF2B5EF4-FFF2-40B4-BE49-F238E27FC236}">
                <a16:creationId xmlns:a16="http://schemas.microsoft.com/office/drawing/2014/main" id="{703D7608-774F-EEE4-77CE-EEBECD73E2B1}"/>
              </a:ext>
            </a:extLst>
          </p:cNvPr>
          <p:cNvGraphicFramePr>
            <a:graphicFrameLocks noGrp="1"/>
          </p:cNvGraphicFramePr>
          <p:nvPr>
            <p:extLst>
              <p:ext uri="{D42A27DB-BD31-4B8C-83A1-F6EECF244321}">
                <p14:modId xmlns:p14="http://schemas.microsoft.com/office/powerpoint/2010/main" val="2498224813"/>
              </p:ext>
            </p:extLst>
          </p:nvPr>
        </p:nvGraphicFramePr>
        <p:xfrm>
          <a:off x="4057263" y="4973876"/>
          <a:ext cx="3947199" cy="1767840"/>
        </p:xfrm>
        <a:graphic>
          <a:graphicData uri="http://schemas.openxmlformats.org/drawingml/2006/table">
            <a:tbl>
              <a:tblPr firstRow="1" bandRow="1">
                <a:tableStyleId>{93296810-A885-4BE3-A3E7-6D5BEEA58F35}</a:tableStyleId>
              </a:tblPr>
              <a:tblGrid>
                <a:gridCol w="1564450">
                  <a:extLst>
                    <a:ext uri="{9D8B030D-6E8A-4147-A177-3AD203B41FA5}">
                      <a16:colId xmlns:a16="http://schemas.microsoft.com/office/drawing/2014/main" val="3964004318"/>
                    </a:ext>
                  </a:extLst>
                </a:gridCol>
                <a:gridCol w="2382749">
                  <a:extLst>
                    <a:ext uri="{9D8B030D-6E8A-4147-A177-3AD203B41FA5}">
                      <a16:colId xmlns:a16="http://schemas.microsoft.com/office/drawing/2014/main" val="1896255162"/>
                    </a:ext>
                  </a:extLst>
                </a:gridCol>
              </a:tblGrid>
              <a:tr h="218595">
                <a:tc>
                  <a:txBody>
                    <a:bodyPr/>
                    <a:lstStyle/>
                    <a:p>
                      <a:r>
                        <a:rPr lang="en-US" sz="1400" dirty="0"/>
                        <a:t>Features</a:t>
                      </a:r>
                      <a:endParaRPr lang="en-GB" sz="1400" dirty="0"/>
                    </a:p>
                  </a:txBody>
                  <a:tcPr/>
                </a:tc>
                <a:tc>
                  <a:txBody>
                    <a:bodyPr/>
                    <a:lstStyle/>
                    <a:p>
                      <a:r>
                        <a:rPr lang="en-US" sz="1400" dirty="0"/>
                        <a:t>Description</a:t>
                      </a:r>
                      <a:endParaRPr lang="en-GB" sz="1400" dirty="0"/>
                    </a:p>
                  </a:txBody>
                  <a:tcPr/>
                </a:tc>
                <a:extLst>
                  <a:ext uri="{0D108BD9-81ED-4DB2-BD59-A6C34878D82A}">
                    <a16:rowId xmlns:a16="http://schemas.microsoft.com/office/drawing/2014/main" val="3260284057"/>
                  </a:ext>
                </a:extLst>
              </a:tr>
              <a:tr h="516682">
                <a:tc>
                  <a:txBody>
                    <a:bodyPr/>
                    <a:lstStyle/>
                    <a:p>
                      <a:r>
                        <a:rPr lang="en-US" sz="1300" b="1" dirty="0">
                          <a:sym typeface="Lato"/>
                        </a:rPr>
                        <a:t>Total and Formation Gas production</a:t>
                      </a:r>
                      <a:endParaRPr lang="en-GB"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Lato"/>
                        </a:rPr>
                        <a:t>Comparison of total gas produced and formation gas produced can give insights to type of lift.</a:t>
                      </a:r>
                      <a:endParaRPr lang="en-US" sz="1200" dirty="0">
                        <a:ea typeface="Lato"/>
                        <a:cs typeface="Lato"/>
                        <a:sym typeface="Lato"/>
                      </a:endParaRPr>
                    </a:p>
                  </a:txBody>
                  <a:tcPr/>
                </a:tc>
                <a:extLst>
                  <a:ext uri="{0D108BD9-81ED-4DB2-BD59-A6C34878D82A}">
                    <a16:rowId xmlns:a16="http://schemas.microsoft.com/office/drawing/2014/main" val="2901103656"/>
                  </a:ext>
                </a:extLst>
              </a:tr>
              <a:tr h="710433">
                <a:tc>
                  <a:txBody>
                    <a:bodyPr/>
                    <a:lstStyle/>
                    <a:p>
                      <a:r>
                        <a:rPr lang="en-US" sz="1300" b="1" dirty="0">
                          <a:sym typeface="Lato"/>
                        </a:rPr>
                        <a:t>Initial and Bubble point pressure</a:t>
                      </a:r>
                      <a:endParaRPr lang="en-GB"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Lato"/>
                        </a:rPr>
                        <a:t>Comparison of initial pressure and bubble point pressure can give insights.</a:t>
                      </a:r>
                    </a:p>
                    <a:p>
                      <a:endParaRPr lang="en-GB" sz="1200" dirty="0"/>
                    </a:p>
                  </a:txBody>
                  <a:tcPr/>
                </a:tc>
                <a:extLst>
                  <a:ext uri="{0D108BD9-81ED-4DB2-BD59-A6C34878D82A}">
                    <a16:rowId xmlns:a16="http://schemas.microsoft.com/office/drawing/2014/main" val="3569012994"/>
                  </a:ext>
                </a:extLst>
              </a:tr>
            </a:tbl>
          </a:graphicData>
        </a:graphic>
      </p:graphicFrame>
      <p:sp>
        <p:nvSpPr>
          <p:cNvPr id="9" name="Rectangle 8"/>
          <p:cNvSpPr/>
          <p:nvPr/>
        </p:nvSpPr>
        <p:spPr>
          <a:xfrm>
            <a:off x="540558" y="331557"/>
            <a:ext cx="4588692"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Experimental Data Analysis</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1D37CF92-BE25-8FC1-2B3B-9DB6FAA54461}"/>
              </a:ext>
            </a:extLst>
          </p:cNvPr>
          <p:cNvSpPr>
            <a:spLocks noGrp="1"/>
          </p:cNvSpPr>
          <p:nvPr>
            <p:ph idx="1"/>
          </p:nvPr>
        </p:nvSpPr>
        <p:spPr>
          <a:xfrm>
            <a:off x="783074" y="1454049"/>
            <a:ext cx="11053341" cy="4307443"/>
          </a:xfrm>
        </p:spPr>
        <p:txBody>
          <a:bodyPr>
            <a:normAutofit/>
          </a:bodyPr>
          <a:lstStyle/>
          <a:p>
            <a:pPr marL="0" indent="0">
              <a:lnSpc>
                <a:spcPct val="170000"/>
              </a:lnSpc>
              <a:buNone/>
            </a:pPr>
            <a:endParaRPr lang="en-US" sz="1600" dirty="0">
              <a:solidFill>
                <a:srgbClr val="0C4C93"/>
              </a:solidFill>
              <a:latin typeface="Poppins" panose="00000500000000000000" pitchFamily="2" charset="0"/>
              <a:cs typeface="Poppins" panose="00000500000000000000" pitchFamily="2" charset="0"/>
            </a:endParaRPr>
          </a:p>
          <a:p>
            <a:pPr marL="0" indent="0">
              <a:buNone/>
            </a:pPr>
            <a:endParaRPr lang="en-US" sz="1600" dirty="0">
              <a:solidFill>
                <a:schemeClr val="tx1">
                  <a:lumMod val="65000"/>
                  <a:lumOff val="35000"/>
                </a:schemeClr>
              </a:solidFill>
              <a:latin typeface="Poppins" panose="00000500000000000000" pitchFamily="2" charset="0"/>
              <a:cs typeface="Poppins" panose="00000500000000000000" pitchFamily="2" charset="0"/>
            </a:endParaRPr>
          </a:p>
        </p:txBody>
      </p:sp>
      <p:sp>
        <p:nvSpPr>
          <p:cNvPr id="211" name="Google Shape;62;p14">
            <a:extLst>
              <a:ext uri="{FF2B5EF4-FFF2-40B4-BE49-F238E27FC236}">
                <a16:creationId xmlns:a16="http://schemas.microsoft.com/office/drawing/2014/main" id="{5D2645B4-39C3-4B3D-B48E-07C02E8FC37F}"/>
              </a:ext>
            </a:extLst>
          </p:cNvPr>
          <p:cNvSpPr/>
          <p:nvPr/>
        </p:nvSpPr>
        <p:spPr>
          <a:xfrm rot="16200000">
            <a:off x="2471690" y="2611835"/>
            <a:ext cx="1555603" cy="3480374"/>
          </a:xfrm>
          <a:custGeom>
            <a:avLst/>
            <a:gdLst/>
            <a:ahLst/>
            <a:cxnLst/>
            <a:rect l="l" t="t" r="r" b="b"/>
            <a:pathLst>
              <a:path w="87" h="173" extrusionOk="0">
                <a:moveTo>
                  <a:pt x="87" y="39"/>
                </a:moveTo>
                <a:cubicBezTo>
                  <a:pt x="87" y="0"/>
                  <a:pt x="87" y="0"/>
                  <a:pt x="87" y="0"/>
                </a:cubicBezTo>
                <a:cubicBezTo>
                  <a:pt x="39" y="0"/>
                  <a:pt x="0" y="38"/>
                  <a:pt x="0" y="86"/>
                </a:cubicBezTo>
                <a:cubicBezTo>
                  <a:pt x="0" y="113"/>
                  <a:pt x="13" y="138"/>
                  <a:pt x="32" y="154"/>
                </a:cubicBezTo>
                <a:cubicBezTo>
                  <a:pt x="47" y="166"/>
                  <a:pt x="66" y="173"/>
                  <a:pt x="87" y="173"/>
                </a:cubicBezTo>
                <a:cubicBezTo>
                  <a:pt x="87" y="134"/>
                  <a:pt x="87" y="134"/>
                  <a:pt x="87" y="134"/>
                </a:cubicBezTo>
                <a:cubicBezTo>
                  <a:pt x="61" y="134"/>
                  <a:pt x="40" y="113"/>
                  <a:pt x="40" y="86"/>
                </a:cubicBezTo>
                <a:cubicBezTo>
                  <a:pt x="40" y="60"/>
                  <a:pt x="61" y="39"/>
                  <a:pt x="87" y="39"/>
                </a:cubicBezTo>
                <a:close/>
              </a:path>
            </a:pathLst>
          </a:custGeom>
          <a:solidFill>
            <a:schemeClr val="accen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2" name="Google Shape;63;p14">
            <a:extLst>
              <a:ext uri="{FF2B5EF4-FFF2-40B4-BE49-F238E27FC236}">
                <a16:creationId xmlns:a16="http://schemas.microsoft.com/office/drawing/2014/main" id="{E7B7825A-B732-4CE1-9FD0-F992F6ABDF61}"/>
              </a:ext>
            </a:extLst>
          </p:cNvPr>
          <p:cNvSpPr/>
          <p:nvPr/>
        </p:nvSpPr>
        <p:spPr>
          <a:xfrm rot="16200000">
            <a:off x="2744686" y="3215236"/>
            <a:ext cx="1088083" cy="1089716"/>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5" name="Google Shape;66;p14">
            <a:extLst>
              <a:ext uri="{FF2B5EF4-FFF2-40B4-BE49-F238E27FC236}">
                <a16:creationId xmlns:a16="http://schemas.microsoft.com/office/drawing/2014/main" id="{B92CCE40-FDA9-4285-81E8-D3896D502CE1}"/>
              </a:ext>
            </a:extLst>
          </p:cNvPr>
          <p:cNvSpPr/>
          <p:nvPr/>
        </p:nvSpPr>
        <p:spPr>
          <a:xfrm rot="5400000">
            <a:off x="5179238" y="993014"/>
            <a:ext cx="1555602" cy="3474083"/>
          </a:xfrm>
          <a:custGeom>
            <a:avLst/>
            <a:gdLst/>
            <a:ahLst/>
            <a:cxnLst/>
            <a:rect l="l" t="t" r="r" b="b"/>
            <a:pathLst>
              <a:path w="87" h="174" extrusionOk="0">
                <a:moveTo>
                  <a:pt x="87" y="40"/>
                </a:moveTo>
                <a:cubicBezTo>
                  <a:pt x="87" y="0"/>
                  <a:pt x="87" y="0"/>
                  <a:pt x="87" y="0"/>
                </a:cubicBezTo>
                <a:cubicBezTo>
                  <a:pt x="66" y="0"/>
                  <a:pt x="47" y="8"/>
                  <a:pt x="32" y="20"/>
                </a:cubicBezTo>
                <a:cubicBezTo>
                  <a:pt x="13" y="36"/>
                  <a:pt x="0" y="60"/>
                  <a:pt x="0" y="87"/>
                </a:cubicBezTo>
                <a:cubicBezTo>
                  <a:pt x="0" y="114"/>
                  <a:pt x="13" y="138"/>
                  <a:pt x="32" y="154"/>
                </a:cubicBezTo>
                <a:cubicBezTo>
                  <a:pt x="47" y="166"/>
                  <a:pt x="66" y="174"/>
                  <a:pt x="87" y="174"/>
                </a:cubicBezTo>
                <a:cubicBezTo>
                  <a:pt x="87" y="134"/>
                  <a:pt x="87" y="134"/>
                  <a:pt x="87" y="134"/>
                </a:cubicBezTo>
                <a:cubicBezTo>
                  <a:pt x="61" y="134"/>
                  <a:pt x="40" y="113"/>
                  <a:pt x="40" y="87"/>
                </a:cubicBezTo>
                <a:cubicBezTo>
                  <a:pt x="40" y="61"/>
                  <a:pt x="61" y="40"/>
                  <a:pt x="87" y="40"/>
                </a:cubicBezTo>
                <a:close/>
              </a:path>
            </a:pathLst>
          </a:custGeom>
          <a:solidFill>
            <a:schemeClr val="accent6"/>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6" name="Google Shape;67;p14">
            <a:extLst>
              <a:ext uri="{FF2B5EF4-FFF2-40B4-BE49-F238E27FC236}">
                <a16:creationId xmlns:a16="http://schemas.microsoft.com/office/drawing/2014/main" id="{FDCA0A02-A9F3-4935-938E-CFC4C18ACF4C}"/>
              </a:ext>
            </a:extLst>
          </p:cNvPr>
          <p:cNvSpPr/>
          <p:nvPr/>
        </p:nvSpPr>
        <p:spPr>
          <a:xfrm rot="16200000">
            <a:off x="5417364" y="2674671"/>
            <a:ext cx="1088083" cy="1071594"/>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9" name="Google Shape;70;p14">
            <a:extLst>
              <a:ext uri="{FF2B5EF4-FFF2-40B4-BE49-F238E27FC236}">
                <a16:creationId xmlns:a16="http://schemas.microsoft.com/office/drawing/2014/main" id="{BB2B75BD-F336-4916-A802-67885C904DCB}"/>
              </a:ext>
            </a:extLst>
          </p:cNvPr>
          <p:cNvSpPr/>
          <p:nvPr/>
        </p:nvSpPr>
        <p:spPr>
          <a:xfrm rot="16200000">
            <a:off x="7863688" y="2612475"/>
            <a:ext cx="1555604" cy="3471510"/>
          </a:xfrm>
          <a:custGeom>
            <a:avLst/>
            <a:gdLst/>
            <a:ahLst/>
            <a:cxnLst/>
            <a:rect l="l" t="t" r="r" b="b"/>
            <a:pathLst>
              <a:path w="87" h="173" extrusionOk="0">
                <a:moveTo>
                  <a:pt x="87" y="39"/>
                </a:moveTo>
                <a:cubicBezTo>
                  <a:pt x="87" y="0"/>
                  <a:pt x="87" y="0"/>
                  <a:pt x="87" y="0"/>
                </a:cubicBezTo>
                <a:cubicBezTo>
                  <a:pt x="66" y="0"/>
                  <a:pt x="47" y="7"/>
                  <a:pt x="32" y="19"/>
                </a:cubicBezTo>
                <a:cubicBezTo>
                  <a:pt x="13" y="35"/>
                  <a:pt x="0" y="60"/>
                  <a:pt x="0" y="87"/>
                </a:cubicBezTo>
                <a:cubicBezTo>
                  <a:pt x="0" y="135"/>
                  <a:pt x="39" y="173"/>
                  <a:pt x="87" y="173"/>
                </a:cubicBezTo>
                <a:cubicBezTo>
                  <a:pt x="87" y="134"/>
                  <a:pt x="87" y="134"/>
                  <a:pt x="87" y="134"/>
                </a:cubicBezTo>
                <a:cubicBezTo>
                  <a:pt x="61" y="134"/>
                  <a:pt x="40" y="113"/>
                  <a:pt x="40" y="87"/>
                </a:cubicBezTo>
                <a:cubicBezTo>
                  <a:pt x="40" y="60"/>
                  <a:pt x="61" y="39"/>
                  <a:pt x="87" y="39"/>
                </a:cubicBezTo>
                <a:close/>
              </a:path>
            </a:pathLst>
          </a:custGeom>
          <a:solidFill>
            <a:schemeClr val="accent2"/>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cxnSp>
        <p:nvCxnSpPr>
          <p:cNvPr id="153" name="Google Shape;72;p14">
            <a:extLst>
              <a:ext uri="{FF2B5EF4-FFF2-40B4-BE49-F238E27FC236}">
                <a16:creationId xmlns:a16="http://schemas.microsoft.com/office/drawing/2014/main" id="{0721F235-4C0E-471D-A096-FAC1A35AB06C}"/>
              </a:ext>
            </a:extLst>
          </p:cNvPr>
          <p:cNvCxnSpPr/>
          <p:nvPr/>
        </p:nvCxnSpPr>
        <p:spPr>
          <a:xfrm rot="10800000">
            <a:off x="5941935" y="1397444"/>
            <a:ext cx="3145" cy="493795"/>
          </a:xfrm>
          <a:prstGeom prst="straightConnector1">
            <a:avLst/>
          </a:prstGeom>
          <a:noFill/>
          <a:ln w="44450" cap="flat" cmpd="sng">
            <a:solidFill>
              <a:srgbClr val="7F7F7F"/>
            </a:solidFill>
            <a:prstDash val="dot"/>
            <a:round/>
            <a:headEnd type="oval" w="med" len="med"/>
            <a:tailEnd type="oval" w="med" len="med"/>
          </a:ln>
        </p:spPr>
      </p:cxnSp>
      <p:grpSp>
        <p:nvGrpSpPr>
          <p:cNvPr id="154" name="Google Shape;73;p14">
            <a:extLst>
              <a:ext uri="{FF2B5EF4-FFF2-40B4-BE49-F238E27FC236}">
                <a16:creationId xmlns:a16="http://schemas.microsoft.com/office/drawing/2014/main" id="{6994296F-03C3-43E3-9100-A8976A6131DA}"/>
              </a:ext>
            </a:extLst>
          </p:cNvPr>
          <p:cNvGrpSpPr/>
          <p:nvPr/>
        </p:nvGrpSpPr>
        <p:grpSpPr>
          <a:xfrm>
            <a:off x="2662327" y="3162311"/>
            <a:ext cx="1215741" cy="1213919"/>
            <a:chOff x="17008473" y="8263156"/>
            <a:chExt cx="5452843" cy="5452843"/>
          </a:xfrm>
        </p:grpSpPr>
        <p:pic>
          <p:nvPicPr>
            <p:cNvPr id="201" name="Google Shape;74;p14">
              <a:extLst>
                <a:ext uri="{FF2B5EF4-FFF2-40B4-BE49-F238E27FC236}">
                  <a16:creationId xmlns:a16="http://schemas.microsoft.com/office/drawing/2014/main" id="{BA380F36-D404-478D-A239-181554A58B8D}"/>
                </a:ext>
              </a:extLst>
            </p:cNvPr>
            <p:cNvPicPr preferRelativeResize="0"/>
            <p:nvPr/>
          </p:nvPicPr>
          <p:blipFill rotWithShape="1">
            <a:blip r:embed="rId2">
              <a:alphaModFix/>
            </a:blip>
            <a:srcRect/>
            <a:stretch/>
          </p:blipFill>
          <p:spPr>
            <a:xfrm>
              <a:off x="17008473" y="8263156"/>
              <a:ext cx="5452843" cy="5452843"/>
            </a:xfrm>
            <a:prstGeom prst="rect">
              <a:avLst/>
            </a:prstGeom>
            <a:noFill/>
            <a:ln>
              <a:noFill/>
            </a:ln>
          </p:spPr>
        </p:pic>
        <p:grpSp>
          <p:nvGrpSpPr>
            <p:cNvPr id="203" name="Google Shape;76;p14">
              <a:extLst>
                <a:ext uri="{FF2B5EF4-FFF2-40B4-BE49-F238E27FC236}">
                  <a16:creationId xmlns:a16="http://schemas.microsoft.com/office/drawing/2014/main" id="{09859765-01C5-470F-ADBB-CDAB60A33D65}"/>
                </a:ext>
              </a:extLst>
            </p:cNvPr>
            <p:cNvGrpSpPr/>
            <p:nvPr/>
          </p:nvGrpSpPr>
          <p:grpSpPr>
            <a:xfrm>
              <a:off x="19136293" y="9762068"/>
              <a:ext cx="1483248" cy="1486937"/>
              <a:chOff x="17129510" y="11525194"/>
              <a:chExt cx="638176" cy="639763"/>
            </a:xfrm>
          </p:grpSpPr>
          <p:sp>
            <p:nvSpPr>
              <p:cNvPr id="204" name="Google Shape;77;p14">
                <a:extLst>
                  <a:ext uri="{FF2B5EF4-FFF2-40B4-BE49-F238E27FC236}">
                    <a16:creationId xmlns:a16="http://schemas.microsoft.com/office/drawing/2014/main" id="{B4A0B687-40CE-4BD2-8C2B-3FF73EBE446B}"/>
                  </a:ext>
                </a:extLst>
              </p:cNvPr>
              <p:cNvSpPr/>
              <p:nvPr/>
            </p:nvSpPr>
            <p:spPr>
              <a:xfrm>
                <a:off x="17129510" y="11525194"/>
                <a:ext cx="638176" cy="639763"/>
              </a:xfrm>
              <a:custGeom>
                <a:avLst/>
                <a:gdLst/>
                <a:ahLst/>
                <a:cxnLst/>
                <a:rect l="l" t="t" r="r" b="b"/>
                <a:pathLst>
                  <a:path w="67" h="67" extrusionOk="0">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5" name="Google Shape;78;p14">
                <a:extLst>
                  <a:ext uri="{FF2B5EF4-FFF2-40B4-BE49-F238E27FC236}">
                    <a16:creationId xmlns:a16="http://schemas.microsoft.com/office/drawing/2014/main" id="{0B93A301-1F5F-411C-B808-54B705AC96AB}"/>
                  </a:ext>
                </a:extLst>
              </p:cNvPr>
              <p:cNvSpPr/>
              <p:nvPr/>
            </p:nvSpPr>
            <p:spPr>
              <a:xfrm>
                <a:off x="17253334" y="11936358"/>
                <a:ext cx="104775" cy="104775"/>
              </a:xfrm>
              <a:custGeom>
                <a:avLst/>
                <a:gdLst/>
                <a:ahLst/>
                <a:cxnLst/>
                <a:rect l="l" t="t" r="r" b="b"/>
                <a:pathLst>
                  <a:path w="11" h="11" extrusionOk="0">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6" name="Google Shape;79;p14">
                <a:extLst>
                  <a:ext uri="{FF2B5EF4-FFF2-40B4-BE49-F238E27FC236}">
                    <a16:creationId xmlns:a16="http://schemas.microsoft.com/office/drawing/2014/main" id="{65128BE9-7BF2-49D1-BB5C-2177DB9024EB}"/>
                  </a:ext>
                </a:extLst>
              </p:cNvPr>
              <p:cNvSpPr/>
              <p:nvPr/>
            </p:nvSpPr>
            <p:spPr>
              <a:xfrm>
                <a:off x="17396209" y="11936358"/>
                <a:ext cx="95250" cy="104775"/>
              </a:xfrm>
              <a:custGeom>
                <a:avLst/>
                <a:gdLst/>
                <a:ahLst/>
                <a:cxnLst/>
                <a:rect l="l" t="t" r="r" b="b"/>
                <a:pathLst>
                  <a:path w="10" h="11" extrusionOk="0">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7" name="Google Shape;80;p14">
                <a:extLst>
                  <a:ext uri="{FF2B5EF4-FFF2-40B4-BE49-F238E27FC236}">
                    <a16:creationId xmlns:a16="http://schemas.microsoft.com/office/drawing/2014/main" id="{D67BA55C-A05F-484E-BFF8-2D0D48AA9F86}"/>
                  </a:ext>
                </a:extLst>
              </p:cNvPr>
              <p:cNvSpPr/>
              <p:nvPr/>
            </p:nvSpPr>
            <p:spPr>
              <a:xfrm>
                <a:off x="17529559" y="11936358"/>
                <a:ext cx="104775" cy="104775"/>
              </a:xfrm>
              <a:custGeom>
                <a:avLst/>
                <a:gdLst/>
                <a:ahLst/>
                <a:cxnLst/>
                <a:rect l="l" t="t" r="r" b="b"/>
                <a:pathLst>
                  <a:path w="11" h="11" extrusionOk="0">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8" name="Google Shape;81;p14">
                <a:extLst>
                  <a:ext uri="{FF2B5EF4-FFF2-40B4-BE49-F238E27FC236}">
                    <a16:creationId xmlns:a16="http://schemas.microsoft.com/office/drawing/2014/main" id="{2B7CC328-50C5-4A0D-AE7D-4790546EF927}"/>
                  </a:ext>
                </a:extLst>
              </p:cNvPr>
              <p:cNvSpPr/>
              <p:nvPr/>
            </p:nvSpPr>
            <p:spPr>
              <a:xfrm>
                <a:off x="17253334" y="11803008"/>
                <a:ext cx="104775" cy="95250"/>
              </a:xfrm>
              <a:custGeom>
                <a:avLst/>
                <a:gdLst/>
                <a:ahLst/>
                <a:cxnLst/>
                <a:rect l="l" t="t" r="r" b="b"/>
                <a:pathLst>
                  <a:path w="11" h="10" extrusionOk="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dirty="0">
                  <a:solidFill>
                    <a:schemeClr val="dk1"/>
                  </a:solidFill>
                  <a:latin typeface="Calibri"/>
                  <a:ea typeface="Calibri"/>
                  <a:cs typeface="Calibri"/>
                  <a:sym typeface="Calibri"/>
                </a:endParaRPr>
              </a:p>
            </p:txBody>
          </p:sp>
          <p:sp>
            <p:nvSpPr>
              <p:cNvPr id="209" name="Google Shape;82;p14">
                <a:extLst>
                  <a:ext uri="{FF2B5EF4-FFF2-40B4-BE49-F238E27FC236}">
                    <a16:creationId xmlns:a16="http://schemas.microsoft.com/office/drawing/2014/main" id="{137A600D-B4C4-4890-80B3-CD1960C17CE7}"/>
                  </a:ext>
                </a:extLst>
              </p:cNvPr>
              <p:cNvSpPr/>
              <p:nvPr/>
            </p:nvSpPr>
            <p:spPr>
              <a:xfrm>
                <a:off x="17396209" y="11803008"/>
                <a:ext cx="95250" cy="95250"/>
              </a:xfrm>
              <a:custGeom>
                <a:avLst/>
                <a:gdLst/>
                <a:ahLst/>
                <a:cxnLst/>
                <a:rect l="l" t="t" r="r" b="b"/>
                <a:pathLst>
                  <a:path w="10" h="10" extrusionOk="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0" name="Google Shape;83;p14">
                <a:extLst>
                  <a:ext uri="{FF2B5EF4-FFF2-40B4-BE49-F238E27FC236}">
                    <a16:creationId xmlns:a16="http://schemas.microsoft.com/office/drawing/2014/main" id="{EE4FED64-4F02-473A-ABB1-07C44B70CC21}"/>
                  </a:ext>
                </a:extLst>
              </p:cNvPr>
              <p:cNvSpPr/>
              <p:nvPr/>
            </p:nvSpPr>
            <p:spPr>
              <a:xfrm>
                <a:off x="17529559" y="11803008"/>
                <a:ext cx="104775" cy="95250"/>
              </a:xfrm>
              <a:custGeom>
                <a:avLst/>
                <a:gdLst/>
                <a:ahLst/>
                <a:cxnLst/>
                <a:rect l="l" t="t" r="r" b="b"/>
                <a:pathLst>
                  <a:path w="11" h="10" extrusionOk="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grpSp>
      </p:grpSp>
      <p:pic>
        <p:nvPicPr>
          <p:cNvPr id="198" name="Google Shape;85;p14">
            <a:extLst>
              <a:ext uri="{FF2B5EF4-FFF2-40B4-BE49-F238E27FC236}">
                <a16:creationId xmlns:a16="http://schemas.microsoft.com/office/drawing/2014/main" id="{3EAB3279-F8E7-4516-AB25-7CEB3C07D5DE}"/>
              </a:ext>
            </a:extLst>
          </p:cNvPr>
          <p:cNvPicPr preferRelativeResize="0"/>
          <p:nvPr/>
        </p:nvPicPr>
        <p:blipFill rotWithShape="1">
          <a:blip r:embed="rId2">
            <a:alphaModFix/>
          </a:blip>
          <a:srcRect/>
          <a:stretch/>
        </p:blipFill>
        <p:spPr>
          <a:xfrm>
            <a:off x="5348838" y="2837157"/>
            <a:ext cx="1215846" cy="1214024"/>
          </a:xfrm>
          <a:prstGeom prst="rect">
            <a:avLst/>
          </a:prstGeom>
          <a:noFill/>
          <a:ln>
            <a:noFill/>
          </a:ln>
        </p:spPr>
      </p:pic>
      <p:sp>
        <p:nvSpPr>
          <p:cNvPr id="199" name="Google Shape;86;p14">
            <a:extLst>
              <a:ext uri="{FF2B5EF4-FFF2-40B4-BE49-F238E27FC236}">
                <a16:creationId xmlns:a16="http://schemas.microsoft.com/office/drawing/2014/main" id="{9F9937E4-2E87-411B-8135-CC658D205061}"/>
              </a:ext>
            </a:extLst>
          </p:cNvPr>
          <p:cNvSpPr/>
          <p:nvPr/>
        </p:nvSpPr>
        <p:spPr>
          <a:xfrm>
            <a:off x="5636422" y="3007709"/>
            <a:ext cx="673323" cy="672472"/>
          </a:xfrm>
          <a:prstGeom prst="ellipse">
            <a:avLst/>
          </a:prstGeom>
          <a:solidFill>
            <a:schemeClr val="accent6"/>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sp>
        <p:nvSpPr>
          <p:cNvPr id="7" name="Google Shape;86;p14">
            <a:extLst>
              <a:ext uri="{FF2B5EF4-FFF2-40B4-BE49-F238E27FC236}">
                <a16:creationId xmlns:a16="http://schemas.microsoft.com/office/drawing/2014/main" id="{1670CCDA-2941-619F-B4E6-627EE41E3D37}"/>
              </a:ext>
            </a:extLst>
          </p:cNvPr>
          <p:cNvSpPr/>
          <p:nvPr/>
        </p:nvSpPr>
        <p:spPr>
          <a:xfrm>
            <a:off x="2944031" y="3336874"/>
            <a:ext cx="673323" cy="672472"/>
          </a:xfrm>
          <a:prstGeom prst="ellipse">
            <a:avLst/>
          </a:prstGeom>
          <a:solidFill>
            <a:schemeClr val="accent1">
              <a:lumMod val="75000"/>
            </a:schemeClr>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sp>
        <p:nvSpPr>
          <p:cNvPr id="159" name="Google Shape;106;p14">
            <a:extLst>
              <a:ext uri="{FF2B5EF4-FFF2-40B4-BE49-F238E27FC236}">
                <a16:creationId xmlns:a16="http://schemas.microsoft.com/office/drawing/2014/main" id="{8E3B8A0C-C781-4E90-BF7A-E2CFB9A413B8}"/>
              </a:ext>
            </a:extLst>
          </p:cNvPr>
          <p:cNvSpPr txBox="1"/>
          <p:nvPr/>
        </p:nvSpPr>
        <p:spPr>
          <a:xfrm>
            <a:off x="2692127" y="5789077"/>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1"/>
                </a:solidFill>
                <a:latin typeface="Lato Black"/>
                <a:ea typeface="Lato Black"/>
                <a:cs typeface="Lato Black"/>
                <a:sym typeface="Lato Black"/>
              </a:rPr>
              <a:t>Step 1</a:t>
            </a:r>
            <a:endParaRPr sz="1500" b="1" dirty="0">
              <a:solidFill>
                <a:schemeClr val="accent1"/>
              </a:solidFill>
              <a:latin typeface="Lato Black"/>
              <a:ea typeface="Lato Black"/>
              <a:cs typeface="Lato Black"/>
              <a:sym typeface="Lato Black"/>
            </a:endParaRPr>
          </a:p>
        </p:txBody>
      </p:sp>
      <p:sp>
        <p:nvSpPr>
          <p:cNvPr id="160" name="Google Shape;107;p14">
            <a:extLst>
              <a:ext uri="{FF2B5EF4-FFF2-40B4-BE49-F238E27FC236}">
                <a16:creationId xmlns:a16="http://schemas.microsoft.com/office/drawing/2014/main" id="{AC249A42-4D95-45FF-8612-EAAB6C3B016A}"/>
              </a:ext>
            </a:extLst>
          </p:cNvPr>
          <p:cNvSpPr txBox="1"/>
          <p:nvPr/>
        </p:nvSpPr>
        <p:spPr>
          <a:xfrm>
            <a:off x="5386668" y="1060455"/>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rgbClr val="00B050"/>
                </a:solidFill>
                <a:latin typeface="Lato Black"/>
                <a:ea typeface="Lato Black"/>
                <a:cs typeface="Lato Black"/>
                <a:sym typeface="Lato Black"/>
              </a:rPr>
              <a:t>Step 2</a:t>
            </a:r>
            <a:endParaRPr sz="1500" b="1" dirty="0">
              <a:solidFill>
                <a:srgbClr val="00B050"/>
              </a:solidFill>
              <a:latin typeface="Lato Black"/>
              <a:ea typeface="Lato Black"/>
              <a:cs typeface="Lato Black"/>
              <a:sym typeface="Lato Black"/>
            </a:endParaRPr>
          </a:p>
        </p:txBody>
      </p:sp>
      <p:sp>
        <p:nvSpPr>
          <p:cNvPr id="163" name="Google Shape;110;p14">
            <a:extLst>
              <a:ext uri="{FF2B5EF4-FFF2-40B4-BE49-F238E27FC236}">
                <a16:creationId xmlns:a16="http://schemas.microsoft.com/office/drawing/2014/main" id="{C977A400-C394-4760-B1D5-275A6FCD45A9}"/>
              </a:ext>
            </a:extLst>
          </p:cNvPr>
          <p:cNvSpPr txBox="1"/>
          <p:nvPr/>
        </p:nvSpPr>
        <p:spPr>
          <a:xfrm>
            <a:off x="8134738" y="5789077"/>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2"/>
                </a:solidFill>
                <a:latin typeface="Lato Black"/>
                <a:ea typeface="Lato Black"/>
                <a:cs typeface="Lato Black"/>
                <a:sym typeface="Lato Black"/>
              </a:rPr>
              <a:t>Step 3</a:t>
            </a:r>
            <a:endParaRPr sz="1500" b="1" dirty="0">
              <a:solidFill>
                <a:schemeClr val="accent2"/>
              </a:solidFill>
              <a:latin typeface="Lato Black"/>
              <a:ea typeface="Lato Black"/>
              <a:cs typeface="Lato Black"/>
              <a:sym typeface="Lato Black"/>
            </a:endParaRPr>
          </a:p>
        </p:txBody>
      </p:sp>
      <p:cxnSp>
        <p:nvCxnSpPr>
          <p:cNvPr id="165" name="Google Shape;112;p14">
            <a:extLst>
              <a:ext uri="{FF2B5EF4-FFF2-40B4-BE49-F238E27FC236}">
                <a16:creationId xmlns:a16="http://schemas.microsoft.com/office/drawing/2014/main" id="{3391C68E-4574-4E0F-BABC-8B09FAD1FFA7}"/>
              </a:ext>
            </a:extLst>
          </p:cNvPr>
          <p:cNvCxnSpPr/>
          <p:nvPr/>
        </p:nvCxnSpPr>
        <p:spPr>
          <a:xfrm rot="10800000">
            <a:off x="3202323" y="5258376"/>
            <a:ext cx="3145" cy="493795"/>
          </a:xfrm>
          <a:prstGeom prst="straightConnector1">
            <a:avLst/>
          </a:prstGeom>
          <a:noFill/>
          <a:ln w="44450" cap="flat" cmpd="sng">
            <a:solidFill>
              <a:srgbClr val="7F7F7F"/>
            </a:solidFill>
            <a:prstDash val="dot"/>
            <a:round/>
            <a:headEnd type="oval" w="med" len="med"/>
            <a:tailEnd type="oval" w="med" len="med"/>
          </a:ln>
        </p:spPr>
      </p:cxnSp>
      <p:cxnSp>
        <p:nvCxnSpPr>
          <p:cNvPr id="167" name="Google Shape;114;p14">
            <a:extLst>
              <a:ext uri="{FF2B5EF4-FFF2-40B4-BE49-F238E27FC236}">
                <a16:creationId xmlns:a16="http://schemas.microsoft.com/office/drawing/2014/main" id="{045FE3BD-6D05-4922-99B6-672FD6BB1A1F}"/>
              </a:ext>
            </a:extLst>
          </p:cNvPr>
          <p:cNvCxnSpPr>
            <a:cxnSpLocks/>
          </p:cNvCxnSpPr>
          <p:nvPr/>
        </p:nvCxnSpPr>
        <p:spPr>
          <a:xfrm rot="10800000">
            <a:off x="8681207" y="5218761"/>
            <a:ext cx="3145" cy="493795"/>
          </a:xfrm>
          <a:prstGeom prst="straightConnector1">
            <a:avLst/>
          </a:prstGeom>
          <a:noFill/>
          <a:ln w="44450" cap="flat" cmpd="sng">
            <a:solidFill>
              <a:srgbClr val="7F7F7F"/>
            </a:solidFill>
            <a:prstDash val="dot"/>
            <a:round/>
            <a:headEnd type="oval" w="med" len="med"/>
            <a:tailEnd type="oval" w="med" len="med"/>
          </a:ln>
        </p:spPr>
      </p:cxnSp>
      <p:grpSp>
        <p:nvGrpSpPr>
          <p:cNvPr id="169" name="Google Shape;118;p14">
            <a:extLst>
              <a:ext uri="{FF2B5EF4-FFF2-40B4-BE49-F238E27FC236}">
                <a16:creationId xmlns:a16="http://schemas.microsoft.com/office/drawing/2014/main" id="{7251064A-FCEF-4BE9-8021-C72689D5195C}"/>
              </a:ext>
            </a:extLst>
          </p:cNvPr>
          <p:cNvGrpSpPr/>
          <p:nvPr/>
        </p:nvGrpSpPr>
        <p:grpSpPr>
          <a:xfrm>
            <a:off x="305886" y="1325971"/>
            <a:ext cx="3528196" cy="1478172"/>
            <a:chOff x="6572462" y="9225410"/>
            <a:chExt cx="5460722" cy="3131361"/>
          </a:xfrm>
        </p:grpSpPr>
        <p:sp>
          <p:nvSpPr>
            <p:cNvPr id="179" name="Google Shape;119;p14">
              <a:extLst>
                <a:ext uri="{FF2B5EF4-FFF2-40B4-BE49-F238E27FC236}">
                  <a16:creationId xmlns:a16="http://schemas.microsoft.com/office/drawing/2014/main" id="{FB77605A-D25F-441D-ADAF-6C92DC104DAC}"/>
                </a:ext>
              </a:extLst>
            </p:cNvPr>
            <p:cNvSpPr txBox="1"/>
            <p:nvPr/>
          </p:nvSpPr>
          <p:spPr>
            <a:xfrm>
              <a:off x="6871315" y="9865932"/>
              <a:ext cx="4700732" cy="2490839"/>
            </a:xfrm>
            <a:prstGeom prst="rect">
              <a:avLst/>
            </a:prstGeom>
            <a:noFill/>
            <a:ln>
              <a:noFill/>
            </a:ln>
          </p:spPr>
          <p:txBody>
            <a:bodyPr spcFirstLastPara="1" wrap="square" lIns="82400" tIns="41200" rIns="82400" bIns="41200" anchor="t" anchorCtr="0">
              <a:spAutoFit/>
            </a:bodyPr>
            <a:lstStyle/>
            <a:p>
              <a:pPr algn="just"/>
              <a:r>
                <a:rPr lang="en-US" sz="1200" dirty="0"/>
                <a:t>The provided reservoir and well data was examined to determine what data would be most important to the solution we needed to find. </a:t>
              </a:r>
            </a:p>
            <a:p>
              <a:pPr algn="just"/>
              <a:endParaRPr lang="en-US" sz="1300" dirty="0"/>
            </a:p>
            <a:p>
              <a:pPr algn="just"/>
              <a:endParaRPr lang="en-US" sz="1000" dirty="0"/>
            </a:p>
          </p:txBody>
        </p:sp>
        <p:sp>
          <p:nvSpPr>
            <p:cNvPr id="180" name="Google Shape;120;p14">
              <a:extLst>
                <a:ext uri="{FF2B5EF4-FFF2-40B4-BE49-F238E27FC236}">
                  <a16:creationId xmlns:a16="http://schemas.microsoft.com/office/drawing/2014/main" id="{B880CD79-3FA1-4ED1-BCEC-4942F1829F1D}"/>
                </a:ext>
              </a:extLst>
            </p:cNvPr>
            <p:cNvSpPr txBox="1"/>
            <p:nvPr/>
          </p:nvSpPr>
          <p:spPr>
            <a:xfrm>
              <a:off x="6572462" y="9225410"/>
              <a:ext cx="5460722" cy="563527"/>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600" b="1" dirty="0">
                  <a:solidFill>
                    <a:schemeClr val="accent1"/>
                  </a:solidFill>
                  <a:latin typeface="Lato Black"/>
                  <a:sym typeface="Lato Black"/>
                </a:rPr>
                <a:t>Study of Well and Reservoir Data</a:t>
              </a:r>
              <a:endParaRPr sz="1600" dirty="0"/>
            </a:p>
          </p:txBody>
        </p:sp>
      </p:grpSp>
      <p:grpSp>
        <p:nvGrpSpPr>
          <p:cNvPr id="171" name="Google Shape;124;p14">
            <a:extLst>
              <a:ext uri="{FF2B5EF4-FFF2-40B4-BE49-F238E27FC236}">
                <a16:creationId xmlns:a16="http://schemas.microsoft.com/office/drawing/2014/main" id="{757CA6B3-9148-4755-81AF-FAD3EDD64682}"/>
              </a:ext>
            </a:extLst>
          </p:cNvPr>
          <p:cNvGrpSpPr/>
          <p:nvPr/>
        </p:nvGrpSpPr>
        <p:grpSpPr>
          <a:xfrm>
            <a:off x="4770050" y="3879880"/>
            <a:ext cx="2825810" cy="1331031"/>
            <a:chOff x="6565652" y="8926692"/>
            <a:chExt cx="5660355" cy="2670180"/>
          </a:xfrm>
        </p:grpSpPr>
        <p:sp>
          <p:nvSpPr>
            <p:cNvPr id="175" name="Google Shape;125;p14">
              <a:extLst>
                <a:ext uri="{FF2B5EF4-FFF2-40B4-BE49-F238E27FC236}">
                  <a16:creationId xmlns:a16="http://schemas.microsoft.com/office/drawing/2014/main" id="{5F07EB81-D614-4178-AFA6-6063FC247DB1}"/>
                </a:ext>
              </a:extLst>
            </p:cNvPr>
            <p:cNvSpPr txBox="1"/>
            <p:nvPr/>
          </p:nvSpPr>
          <p:spPr>
            <a:xfrm>
              <a:off x="6565652" y="9824636"/>
              <a:ext cx="5660355" cy="1772236"/>
            </a:xfrm>
            <a:prstGeom prst="rect">
              <a:avLst/>
            </a:prstGeom>
            <a:noFill/>
            <a:ln>
              <a:noFill/>
            </a:ln>
          </p:spPr>
          <p:txBody>
            <a:bodyPr spcFirstLastPara="1" wrap="square" lIns="82400" tIns="41200" rIns="82400" bIns="41200" anchor="t" anchorCtr="0">
              <a:spAutoFit/>
            </a:bodyPr>
            <a:lstStyle/>
            <a:p>
              <a:pPr marL="0" marR="0" lvl="0" indent="0" rtl="0">
                <a:spcBef>
                  <a:spcPts val="0"/>
                </a:spcBef>
                <a:spcAft>
                  <a:spcPts val="0"/>
                </a:spcAft>
                <a:buNone/>
              </a:pPr>
              <a:r>
                <a:rPr lang="en-US" sz="1300" dirty="0">
                  <a:ea typeface="Lato"/>
                  <a:cs typeface="Lato"/>
                  <a:sym typeface="Lato"/>
                </a:rPr>
                <a:t>Gained an understanding of parameters  and how they influence well and reservoir classifications. E.g.</a:t>
              </a:r>
            </a:p>
            <a:p>
              <a:pPr marL="0" marR="0" lvl="0" indent="0" rtl="0">
                <a:spcBef>
                  <a:spcPts val="0"/>
                </a:spcBef>
                <a:spcAft>
                  <a:spcPts val="0"/>
                </a:spcAft>
                <a:buNone/>
              </a:pPr>
              <a:endParaRPr lang="en-US" sz="1300" dirty="0">
                <a:ea typeface="Lato"/>
                <a:cs typeface="Lato"/>
                <a:sym typeface="Lato"/>
              </a:endParaRPr>
            </a:p>
          </p:txBody>
        </p:sp>
        <p:sp>
          <p:nvSpPr>
            <p:cNvPr id="176" name="Google Shape;126;p14">
              <a:extLst>
                <a:ext uri="{FF2B5EF4-FFF2-40B4-BE49-F238E27FC236}">
                  <a16:creationId xmlns:a16="http://schemas.microsoft.com/office/drawing/2014/main" id="{C9222F32-47A5-433E-84F6-13DC6DA50E72}"/>
                </a:ext>
              </a:extLst>
            </p:cNvPr>
            <p:cNvSpPr txBox="1"/>
            <p:nvPr/>
          </p:nvSpPr>
          <p:spPr>
            <a:xfrm>
              <a:off x="6962202" y="8926692"/>
              <a:ext cx="4151779" cy="995727"/>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6"/>
                  </a:solidFill>
                  <a:latin typeface="Lato Black"/>
                  <a:sym typeface="Lato Black"/>
                </a:rPr>
                <a:t>Understanding Features in the Dataset</a:t>
              </a:r>
              <a:endParaRPr sz="500" dirty="0"/>
            </a:p>
          </p:txBody>
        </p:sp>
      </p:grpSp>
      <p:grpSp>
        <p:nvGrpSpPr>
          <p:cNvPr id="172" name="Google Shape;127;p14">
            <a:extLst>
              <a:ext uri="{FF2B5EF4-FFF2-40B4-BE49-F238E27FC236}">
                <a16:creationId xmlns:a16="http://schemas.microsoft.com/office/drawing/2014/main" id="{F5A33188-1605-4FE9-8A04-9235A8ED3DA5}"/>
              </a:ext>
            </a:extLst>
          </p:cNvPr>
          <p:cNvGrpSpPr/>
          <p:nvPr/>
        </p:nvGrpSpPr>
        <p:grpSpPr>
          <a:xfrm>
            <a:off x="8226380" y="1256976"/>
            <a:ext cx="3429683" cy="1840466"/>
            <a:chOff x="7167306" y="9243538"/>
            <a:chExt cx="6454652" cy="3692158"/>
          </a:xfrm>
        </p:grpSpPr>
        <p:sp>
          <p:nvSpPr>
            <p:cNvPr id="173" name="Google Shape;128;p14">
              <a:extLst>
                <a:ext uri="{FF2B5EF4-FFF2-40B4-BE49-F238E27FC236}">
                  <a16:creationId xmlns:a16="http://schemas.microsoft.com/office/drawing/2014/main" id="{4C708C5D-AD17-4068-8F07-D7D5117816F2}"/>
                </a:ext>
              </a:extLst>
            </p:cNvPr>
            <p:cNvSpPr txBox="1"/>
            <p:nvPr/>
          </p:nvSpPr>
          <p:spPr>
            <a:xfrm>
              <a:off x="7167306" y="9959471"/>
              <a:ext cx="6454652" cy="2976225"/>
            </a:xfrm>
            <a:prstGeom prst="rect">
              <a:avLst/>
            </a:prstGeom>
            <a:noFill/>
            <a:ln>
              <a:noFill/>
            </a:ln>
          </p:spPr>
          <p:txBody>
            <a:bodyPr spcFirstLastPara="1" wrap="square" lIns="82400" tIns="41200" rIns="82400" bIns="41200" anchor="t" anchorCtr="0">
              <a:spAutoFit/>
            </a:bodyPr>
            <a:lstStyle/>
            <a:p>
              <a:pPr marL="0" marR="0" lvl="0" indent="0" algn="just" rtl="0">
                <a:spcBef>
                  <a:spcPts val="0"/>
                </a:spcBef>
                <a:spcAft>
                  <a:spcPts val="0"/>
                </a:spcAft>
                <a:buNone/>
              </a:pPr>
              <a:r>
                <a:rPr lang="en-US" sz="1300" dirty="0">
                  <a:ea typeface="Lato"/>
                  <a:cs typeface="Lato"/>
                  <a:sym typeface="Lato"/>
                </a:rPr>
                <a:t>Having arranged the data in a highly practical manner. Empirical solution for the classification were developed by applying core reservoir engineering principles. These solutions were guided by the predefined constraints and instructions that were outlined in the project expectations.</a:t>
              </a:r>
            </a:p>
          </p:txBody>
        </p:sp>
        <p:sp>
          <p:nvSpPr>
            <p:cNvPr id="174" name="Google Shape;129;p14">
              <a:extLst>
                <a:ext uri="{FF2B5EF4-FFF2-40B4-BE49-F238E27FC236}">
                  <a16:creationId xmlns:a16="http://schemas.microsoft.com/office/drawing/2014/main" id="{F54EB66A-692D-4F44-83A7-3385FF42A5E0}"/>
                </a:ext>
              </a:extLst>
            </p:cNvPr>
            <p:cNvSpPr txBox="1"/>
            <p:nvPr/>
          </p:nvSpPr>
          <p:spPr>
            <a:xfrm>
              <a:off x="7169063" y="9243538"/>
              <a:ext cx="5914825" cy="625269"/>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b="1" dirty="0">
                  <a:solidFill>
                    <a:schemeClr val="accent2"/>
                  </a:solidFill>
                  <a:latin typeface="Lato Black"/>
                  <a:sym typeface="Lato Black"/>
                </a:rPr>
                <a:t>Empirical Solution</a:t>
              </a:r>
              <a:endParaRPr dirty="0">
                <a:solidFill>
                  <a:schemeClr val="accent2"/>
                </a:solidFill>
              </a:endParaRPr>
            </a:p>
          </p:txBody>
        </p:sp>
      </p:grpSp>
      <p:pic>
        <p:nvPicPr>
          <p:cNvPr id="4" name="Graphic 3" descr="Books">
            <a:extLst>
              <a:ext uri="{FF2B5EF4-FFF2-40B4-BE49-F238E27FC236}">
                <a16:creationId xmlns:a16="http://schemas.microsoft.com/office/drawing/2014/main" id="{98C61E54-2AD6-D991-B49F-9DCEF480F0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4433" y="3402592"/>
            <a:ext cx="600339" cy="600339"/>
          </a:xfrm>
          <a:prstGeom prst="rect">
            <a:avLst/>
          </a:prstGeom>
        </p:spPr>
      </p:pic>
      <p:pic>
        <p:nvPicPr>
          <p:cNvPr id="137" name="Graphic 136" descr="Database">
            <a:extLst>
              <a:ext uri="{FF2B5EF4-FFF2-40B4-BE49-F238E27FC236}">
                <a16:creationId xmlns:a16="http://schemas.microsoft.com/office/drawing/2014/main" id="{EF2B3C62-26C3-3C12-AC66-12857EF865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5615" y="3019299"/>
            <a:ext cx="635150" cy="635150"/>
          </a:xfrm>
          <a:prstGeom prst="rect">
            <a:avLst/>
          </a:prstGeom>
        </p:spPr>
      </p:pic>
      <p:grpSp>
        <p:nvGrpSpPr>
          <p:cNvPr id="140" name="Group 139">
            <a:extLst>
              <a:ext uri="{FF2B5EF4-FFF2-40B4-BE49-F238E27FC236}">
                <a16:creationId xmlns:a16="http://schemas.microsoft.com/office/drawing/2014/main" id="{350D3C8C-00F1-949C-C588-02E0D08C9FD0}"/>
              </a:ext>
            </a:extLst>
          </p:cNvPr>
          <p:cNvGrpSpPr/>
          <p:nvPr/>
        </p:nvGrpSpPr>
        <p:grpSpPr>
          <a:xfrm>
            <a:off x="8048076" y="3206801"/>
            <a:ext cx="1215870" cy="1231003"/>
            <a:chOff x="7777454" y="2934580"/>
            <a:chExt cx="1215870" cy="1231003"/>
          </a:xfrm>
        </p:grpSpPr>
        <p:sp>
          <p:nvSpPr>
            <p:cNvPr id="220" name="Google Shape;71;p14">
              <a:extLst>
                <a:ext uri="{FF2B5EF4-FFF2-40B4-BE49-F238E27FC236}">
                  <a16:creationId xmlns:a16="http://schemas.microsoft.com/office/drawing/2014/main" id="{8A7B545E-2E62-4FCD-8224-8DC336CE6EB3}"/>
                </a:ext>
              </a:extLst>
            </p:cNvPr>
            <p:cNvSpPr/>
            <p:nvPr/>
          </p:nvSpPr>
          <p:spPr>
            <a:xfrm rot="16200000">
              <a:off x="7850375" y="2933764"/>
              <a:ext cx="1088083" cy="1089716"/>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pic>
          <p:nvPicPr>
            <p:cNvPr id="195" name="Google Shape;89;p14">
              <a:extLst>
                <a:ext uri="{FF2B5EF4-FFF2-40B4-BE49-F238E27FC236}">
                  <a16:creationId xmlns:a16="http://schemas.microsoft.com/office/drawing/2014/main" id="{CD97BD1B-9828-4D8D-B834-A86497E75E75}"/>
                </a:ext>
              </a:extLst>
            </p:cNvPr>
            <p:cNvPicPr preferRelativeResize="0"/>
            <p:nvPr/>
          </p:nvPicPr>
          <p:blipFill rotWithShape="1">
            <a:blip r:embed="rId2">
              <a:alphaModFix/>
            </a:blip>
            <a:srcRect/>
            <a:stretch/>
          </p:blipFill>
          <p:spPr>
            <a:xfrm>
              <a:off x="7777454" y="2951535"/>
              <a:ext cx="1215870" cy="1214048"/>
            </a:xfrm>
            <a:prstGeom prst="rect">
              <a:avLst/>
            </a:prstGeom>
            <a:noFill/>
            <a:ln>
              <a:noFill/>
            </a:ln>
          </p:spPr>
        </p:pic>
        <p:sp>
          <p:nvSpPr>
            <p:cNvPr id="196" name="Google Shape;90;p14">
              <a:extLst>
                <a:ext uri="{FF2B5EF4-FFF2-40B4-BE49-F238E27FC236}">
                  <a16:creationId xmlns:a16="http://schemas.microsoft.com/office/drawing/2014/main" id="{D2DD66B8-C7EA-48F1-88D1-C1655F41C797}"/>
                </a:ext>
              </a:extLst>
            </p:cNvPr>
            <p:cNvSpPr/>
            <p:nvPr/>
          </p:nvSpPr>
          <p:spPr>
            <a:xfrm>
              <a:off x="8065044" y="3122091"/>
              <a:ext cx="673287" cy="672480"/>
            </a:xfrm>
            <a:prstGeom prst="ellipse">
              <a:avLst/>
            </a:prstGeom>
            <a:solidFill>
              <a:schemeClr val="accent2"/>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pic>
          <p:nvPicPr>
            <p:cNvPr id="139" name="Graphic 138" descr="Tools">
              <a:extLst>
                <a:ext uri="{FF2B5EF4-FFF2-40B4-BE49-F238E27FC236}">
                  <a16:creationId xmlns:a16="http://schemas.microsoft.com/office/drawing/2014/main" id="{2D02F74D-6541-EC2A-C4F2-67E7ED9384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0960" y="3222698"/>
              <a:ext cx="471249" cy="471249"/>
            </a:xfrm>
            <a:prstGeom prst="rect">
              <a:avLst/>
            </a:prstGeom>
          </p:spPr>
        </p:pic>
      </p:grpSp>
      <p:sp>
        <p:nvSpPr>
          <p:cNvPr id="143" name="Slide Number Placeholder 4">
            <a:extLst>
              <a:ext uri="{FF2B5EF4-FFF2-40B4-BE49-F238E27FC236}">
                <a16:creationId xmlns:a16="http://schemas.microsoft.com/office/drawing/2014/main" id="{4F20603D-FDEF-0660-89FB-706B5AA576E8}"/>
              </a:ext>
            </a:extLst>
          </p:cNvPr>
          <p:cNvSpPr>
            <a:spLocks noGrp="1"/>
          </p:cNvSpPr>
          <p:nvPr>
            <p:ph type="sldNum" sz="quarter" idx="12"/>
          </p:nvPr>
        </p:nvSpPr>
        <p:spPr>
          <a:xfrm>
            <a:off x="8610600" y="6356350"/>
            <a:ext cx="2743200" cy="365125"/>
          </a:xfrm>
        </p:spPr>
        <p:txBody>
          <a:bodyPr/>
          <a:lstStyle/>
          <a:p>
            <a:fld id="{6C0DC5EE-E788-4909-8A84-628A09471DA7}" type="slidenum">
              <a:rPr lang="en-GB" smtClean="0"/>
              <a:pPr/>
              <a:t>4</a:t>
            </a:fld>
            <a:endParaRPr lang="en-GB" dirty="0"/>
          </a:p>
        </p:txBody>
      </p:sp>
      <p:cxnSp>
        <p:nvCxnSpPr>
          <p:cNvPr id="144" name="Straight Connector 143">
            <a:extLst>
              <a:ext uri="{FF2B5EF4-FFF2-40B4-BE49-F238E27FC236}">
                <a16:creationId xmlns:a16="http://schemas.microsoft.com/office/drawing/2014/main" id="{539A9B8D-DA05-F64A-EE4B-D5996ADB2DF5}"/>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46" name="Picture 145" descr="A close up of a sign&#10;&#10;Description automatically generated">
            <a:extLst>
              <a:ext uri="{FF2B5EF4-FFF2-40B4-BE49-F238E27FC236}">
                <a16:creationId xmlns:a16="http://schemas.microsoft.com/office/drawing/2014/main" id="{28DD5EAD-F502-1938-72BB-EBCCB44B00E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52401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1D97E-DECF-B7F2-432E-413ED386A34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1860A4B-494E-1D2D-E4B4-567F21E26641}"/>
              </a:ext>
            </a:extLst>
          </p:cNvPr>
          <p:cNvSpPr/>
          <p:nvPr/>
        </p:nvSpPr>
        <p:spPr>
          <a:xfrm>
            <a:off x="540558" y="331557"/>
            <a:ext cx="4588692"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Experimental Data Analysis</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143" name="Slide Number Placeholder 4">
            <a:extLst>
              <a:ext uri="{FF2B5EF4-FFF2-40B4-BE49-F238E27FC236}">
                <a16:creationId xmlns:a16="http://schemas.microsoft.com/office/drawing/2014/main" id="{2343A9DA-2E5D-238A-E12C-AD81D18E69FA}"/>
              </a:ext>
            </a:extLst>
          </p:cNvPr>
          <p:cNvSpPr>
            <a:spLocks noGrp="1"/>
          </p:cNvSpPr>
          <p:nvPr>
            <p:ph type="sldNum" sz="quarter" idx="12"/>
          </p:nvPr>
        </p:nvSpPr>
        <p:spPr>
          <a:xfrm>
            <a:off x="8610600" y="6356350"/>
            <a:ext cx="2743200" cy="365125"/>
          </a:xfrm>
        </p:spPr>
        <p:txBody>
          <a:bodyPr/>
          <a:lstStyle/>
          <a:p>
            <a:fld id="{6C0DC5EE-E788-4909-8A84-628A09471DA7}" type="slidenum">
              <a:rPr lang="en-GB" smtClean="0"/>
              <a:pPr/>
              <a:t>5</a:t>
            </a:fld>
            <a:endParaRPr lang="en-GB" dirty="0"/>
          </a:p>
        </p:txBody>
      </p:sp>
      <p:cxnSp>
        <p:nvCxnSpPr>
          <p:cNvPr id="144" name="Straight Connector 143">
            <a:extLst>
              <a:ext uri="{FF2B5EF4-FFF2-40B4-BE49-F238E27FC236}">
                <a16:creationId xmlns:a16="http://schemas.microsoft.com/office/drawing/2014/main" id="{A94120A1-880A-2F87-ED1E-0DA6050EA1C2}"/>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46" name="Picture 145" descr="A close up of a sign&#10;&#10;Description automatically generated">
            <a:extLst>
              <a:ext uri="{FF2B5EF4-FFF2-40B4-BE49-F238E27FC236}">
                <a16:creationId xmlns:a16="http://schemas.microsoft.com/office/drawing/2014/main" id="{6BF8AA3C-3839-789F-D003-686447C619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pic>
        <p:nvPicPr>
          <p:cNvPr id="13" name="Picture 12">
            <a:extLst>
              <a:ext uri="{FF2B5EF4-FFF2-40B4-BE49-F238E27FC236}">
                <a16:creationId xmlns:a16="http://schemas.microsoft.com/office/drawing/2014/main" id="{13DF5212-E534-FD77-BC5C-84EA58B9B9DD}"/>
              </a:ext>
            </a:extLst>
          </p:cNvPr>
          <p:cNvPicPr>
            <a:picLocks noChangeAspect="1"/>
          </p:cNvPicPr>
          <p:nvPr/>
        </p:nvPicPr>
        <p:blipFill>
          <a:blip r:embed="rId3"/>
          <a:stretch>
            <a:fillRect/>
          </a:stretch>
        </p:blipFill>
        <p:spPr>
          <a:xfrm>
            <a:off x="640381" y="1710739"/>
            <a:ext cx="5663736" cy="3436521"/>
          </a:xfrm>
          <a:prstGeom prst="rect">
            <a:avLst/>
          </a:prstGeom>
        </p:spPr>
      </p:pic>
      <p:sp>
        <p:nvSpPr>
          <p:cNvPr id="14" name="TextBox 13">
            <a:extLst>
              <a:ext uri="{FF2B5EF4-FFF2-40B4-BE49-F238E27FC236}">
                <a16:creationId xmlns:a16="http://schemas.microsoft.com/office/drawing/2014/main" id="{99CC77A6-24FE-1EB6-9B1D-F2FCE30E7E40}"/>
              </a:ext>
            </a:extLst>
          </p:cNvPr>
          <p:cNvSpPr txBox="1"/>
          <p:nvPr/>
        </p:nvSpPr>
        <p:spPr>
          <a:xfrm>
            <a:off x="2199503" y="4128316"/>
            <a:ext cx="2545492" cy="261610"/>
          </a:xfrm>
          <a:prstGeom prst="rect">
            <a:avLst/>
          </a:prstGeom>
          <a:noFill/>
        </p:spPr>
        <p:txBody>
          <a:bodyPr wrap="square" rtlCol="0">
            <a:spAutoFit/>
          </a:bodyPr>
          <a:lstStyle/>
          <a:p>
            <a:r>
              <a:rPr lang="en-US" sz="1050" dirty="0"/>
              <a:t>Well 1 production profile Plot</a:t>
            </a:r>
            <a:endParaRPr lang="en-NG" sz="1050" dirty="0"/>
          </a:p>
        </p:txBody>
      </p:sp>
      <p:pic>
        <p:nvPicPr>
          <p:cNvPr id="16" name="Picture 15">
            <a:extLst>
              <a:ext uri="{FF2B5EF4-FFF2-40B4-BE49-F238E27FC236}">
                <a16:creationId xmlns:a16="http://schemas.microsoft.com/office/drawing/2014/main" id="{5F223D77-F909-B827-6490-79188407DD55}"/>
              </a:ext>
            </a:extLst>
          </p:cNvPr>
          <p:cNvPicPr>
            <a:picLocks noChangeAspect="1"/>
          </p:cNvPicPr>
          <p:nvPr/>
        </p:nvPicPr>
        <p:blipFill>
          <a:blip r:embed="rId4"/>
          <a:stretch>
            <a:fillRect/>
          </a:stretch>
        </p:blipFill>
        <p:spPr>
          <a:xfrm>
            <a:off x="6304117" y="1768279"/>
            <a:ext cx="5465304" cy="3321440"/>
          </a:xfrm>
          <a:prstGeom prst="rect">
            <a:avLst/>
          </a:prstGeom>
        </p:spPr>
      </p:pic>
      <p:sp>
        <p:nvSpPr>
          <p:cNvPr id="17" name="TextBox 16">
            <a:extLst>
              <a:ext uri="{FF2B5EF4-FFF2-40B4-BE49-F238E27FC236}">
                <a16:creationId xmlns:a16="http://schemas.microsoft.com/office/drawing/2014/main" id="{A6A597C4-E6C0-652C-F675-ADD342A5BC7F}"/>
              </a:ext>
            </a:extLst>
          </p:cNvPr>
          <p:cNvSpPr txBox="1"/>
          <p:nvPr/>
        </p:nvSpPr>
        <p:spPr>
          <a:xfrm>
            <a:off x="8215184" y="4144951"/>
            <a:ext cx="2545492" cy="261610"/>
          </a:xfrm>
          <a:prstGeom prst="rect">
            <a:avLst/>
          </a:prstGeom>
          <a:noFill/>
        </p:spPr>
        <p:txBody>
          <a:bodyPr wrap="square" rtlCol="0">
            <a:spAutoFit/>
          </a:bodyPr>
          <a:lstStyle/>
          <a:p>
            <a:r>
              <a:rPr lang="en-US" sz="1050" dirty="0"/>
              <a:t>Well 6 production profile Plot</a:t>
            </a:r>
            <a:endParaRPr lang="en-NG" sz="1050" dirty="0"/>
          </a:p>
        </p:txBody>
      </p:sp>
    </p:spTree>
    <p:extLst>
      <p:ext uri="{BB962C8B-B14F-4D97-AF65-F5344CB8AC3E}">
        <p14:creationId xmlns:p14="http://schemas.microsoft.com/office/powerpoint/2010/main" val="257635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2">
            <a:extLst>
              <a:ext uri="{FF2B5EF4-FFF2-40B4-BE49-F238E27FC236}">
                <a16:creationId xmlns:a16="http://schemas.microsoft.com/office/drawing/2014/main" id="{4F8980DD-BA50-2AAA-C483-3D9C87C6C8C3}"/>
              </a:ext>
            </a:extLst>
          </p:cNvPr>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8518"/>
            </a:stretch>
          </a:blipFill>
        </p:spPr>
        <p:txBody>
          <a:bodyPr/>
          <a:lstStyle/>
          <a:p>
            <a:endParaRPr lang="en-GB" dirty="0"/>
          </a:p>
        </p:txBody>
      </p:sp>
      <p:grpSp>
        <p:nvGrpSpPr>
          <p:cNvPr id="41" name="Group 40">
            <a:extLst>
              <a:ext uri="{FF2B5EF4-FFF2-40B4-BE49-F238E27FC236}">
                <a16:creationId xmlns:a16="http://schemas.microsoft.com/office/drawing/2014/main" id="{F215FB4F-2461-EB9E-5A35-E6B4DF2A2406}"/>
              </a:ext>
            </a:extLst>
          </p:cNvPr>
          <p:cNvGrpSpPr/>
          <p:nvPr/>
        </p:nvGrpSpPr>
        <p:grpSpPr>
          <a:xfrm>
            <a:off x="131949" y="2561717"/>
            <a:ext cx="2872765" cy="3907036"/>
            <a:chOff x="664255" y="2214472"/>
            <a:chExt cx="3186248" cy="4426150"/>
          </a:xfrm>
        </p:grpSpPr>
        <p:grpSp>
          <p:nvGrpSpPr>
            <p:cNvPr id="3" name="Group 3"/>
            <p:cNvGrpSpPr/>
            <p:nvPr/>
          </p:nvGrpSpPr>
          <p:grpSpPr>
            <a:xfrm>
              <a:off x="671286" y="2685365"/>
              <a:ext cx="3179217" cy="3955257"/>
              <a:chOff x="0" y="0"/>
              <a:chExt cx="1255987" cy="1562571"/>
            </a:xfrm>
          </p:grpSpPr>
          <p:sp>
            <p:nvSpPr>
              <p:cNvPr id="4" name="Freeform 4"/>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5" name="TextBox 5"/>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6" name="Group 6"/>
            <p:cNvGrpSpPr/>
            <p:nvPr/>
          </p:nvGrpSpPr>
          <p:grpSpPr>
            <a:xfrm>
              <a:off x="1790002" y="2214472"/>
              <a:ext cx="941787" cy="94178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22" name="TextBox 22"/>
            <p:cNvSpPr txBox="1"/>
            <p:nvPr/>
          </p:nvSpPr>
          <p:spPr>
            <a:xfrm>
              <a:off x="1916092" y="2262050"/>
              <a:ext cx="655033" cy="609398"/>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1</a:t>
              </a:r>
            </a:p>
          </p:txBody>
        </p:sp>
        <p:sp>
          <p:nvSpPr>
            <p:cNvPr id="25" name="TextBox 25"/>
            <p:cNvSpPr txBox="1"/>
            <p:nvPr/>
          </p:nvSpPr>
          <p:spPr>
            <a:xfrm>
              <a:off x="664255" y="2815383"/>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Supervised Learning</a:t>
              </a:r>
            </a:p>
          </p:txBody>
        </p:sp>
        <p:sp>
          <p:nvSpPr>
            <p:cNvPr id="26" name="TextBox 26"/>
            <p:cNvSpPr txBox="1"/>
            <p:nvPr/>
          </p:nvSpPr>
          <p:spPr>
            <a:xfrm>
              <a:off x="830738" y="3337216"/>
              <a:ext cx="2923484" cy="945259"/>
            </a:xfrm>
            <a:prstGeom prst="rect">
              <a:avLst/>
            </a:prstGeom>
          </p:spPr>
          <p:txBody>
            <a:bodyPr wrap="square" lIns="0" tIns="0" rIns="0" bIns="0" rtlCol="0" anchor="t">
              <a:spAutoFit/>
            </a:bodyPr>
            <a:lstStyle/>
            <a:p>
              <a:pPr>
                <a:lnSpc>
                  <a:spcPts val="1294"/>
                </a:lnSpc>
              </a:pPr>
              <a:r>
                <a:rPr lang="en-US" sz="1200" dirty="0"/>
                <a:t>Supervised learning is a machine learning approach where the model is trained on labeled data. It learns to map inputs to outputs based on example input-output pairs.</a:t>
              </a:r>
              <a:endParaRPr lang="en-US" sz="1125" dirty="0">
                <a:solidFill>
                  <a:srgbClr val="000000"/>
                </a:solidFill>
                <a:latin typeface="Poppins"/>
                <a:ea typeface="Poppins"/>
                <a:cs typeface="Poppins"/>
                <a:sym typeface="Poppins"/>
              </a:endParaRPr>
            </a:p>
          </p:txBody>
        </p:sp>
      </p:grpSp>
      <p:sp>
        <p:nvSpPr>
          <p:cNvPr id="33" name="TextBox 3">
            <a:extLst>
              <a:ext uri="{FF2B5EF4-FFF2-40B4-BE49-F238E27FC236}">
                <a16:creationId xmlns:a16="http://schemas.microsoft.com/office/drawing/2014/main" id="{FDA62120-83AA-FDB9-CBD9-B82BF7B09FAA}"/>
              </a:ext>
            </a:extLst>
          </p:cNvPr>
          <p:cNvSpPr txBox="1"/>
          <p:nvPr/>
        </p:nvSpPr>
        <p:spPr>
          <a:xfrm>
            <a:off x="119743" y="34105"/>
            <a:ext cx="7558315" cy="837473"/>
          </a:xfrm>
          <a:prstGeom prst="rect">
            <a:avLst/>
          </a:prstGeom>
        </p:spPr>
        <p:txBody>
          <a:bodyPr wrap="square" lIns="0" tIns="0" rIns="0" bIns="0" rtlCol="0" anchor="t">
            <a:spAutoFit/>
          </a:bodyPr>
          <a:lstStyle/>
          <a:p>
            <a:pPr>
              <a:lnSpc>
                <a:spcPts val="7641"/>
              </a:lnSpc>
            </a:pPr>
            <a:r>
              <a:rPr lang="en-US" sz="4000" dirty="0">
                <a:latin typeface="Impact"/>
                <a:ea typeface="Lato" panose="020F0502020204030203" pitchFamily="34" charset="0"/>
                <a:cs typeface="Lato" panose="020F0502020204030203" pitchFamily="34" charset="0"/>
                <a:sym typeface="Impact"/>
              </a:rPr>
              <a:t>Brief Intro to Machine </a:t>
            </a:r>
            <a:r>
              <a:rPr lang="en-US" sz="4000" dirty="0" err="1">
                <a:latin typeface="Impact"/>
                <a:ea typeface="Lato" panose="020F0502020204030203" pitchFamily="34" charset="0"/>
                <a:cs typeface="Lato" panose="020F0502020204030203" pitchFamily="34" charset="0"/>
                <a:sym typeface="Impact"/>
              </a:rPr>
              <a:t>Learing</a:t>
            </a:r>
            <a:endParaRPr lang="en-US" sz="4000" dirty="0">
              <a:latin typeface="Impact"/>
              <a:ea typeface="Lato" panose="020F0502020204030203" pitchFamily="34" charset="0"/>
              <a:cs typeface="Lato" panose="020F0502020204030203" pitchFamily="34" charset="0"/>
              <a:sym typeface="Impact"/>
            </a:endParaRPr>
          </a:p>
        </p:txBody>
      </p:sp>
      <p:grpSp>
        <p:nvGrpSpPr>
          <p:cNvPr id="34" name="Group 10">
            <a:extLst>
              <a:ext uri="{FF2B5EF4-FFF2-40B4-BE49-F238E27FC236}">
                <a16:creationId xmlns:a16="http://schemas.microsoft.com/office/drawing/2014/main" id="{50CC9AE3-886C-AAC2-5CE9-64DB581B53DF}"/>
              </a:ext>
            </a:extLst>
          </p:cNvPr>
          <p:cNvGrpSpPr/>
          <p:nvPr/>
        </p:nvGrpSpPr>
        <p:grpSpPr>
          <a:xfrm>
            <a:off x="119743" y="952265"/>
            <a:ext cx="6409122" cy="1144973"/>
            <a:chOff x="0" y="0"/>
            <a:chExt cx="1255987" cy="1562571"/>
          </a:xfrm>
        </p:grpSpPr>
        <p:sp>
          <p:nvSpPr>
            <p:cNvPr id="35" name="Freeform 11">
              <a:extLst>
                <a:ext uri="{FF2B5EF4-FFF2-40B4-BE49-F238E27FC236}">
                  <a16:creationId xmlns:a16="http://schemas.microsoft.com/office/drawing/2014/main" id="{F847E78B-85EA-25A1-46F9-2C81DAC67844}"/>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a:p>
          </p:txBody>
        </p:sp>
        <p:sp>
          <p:nvSpPr>
            <p:cNvPr id="36" name="TextBox 12">
              <a:extLst>
                <a:ext uri="{FF2B5EF4-FFF2-40B4-BE49-F238E27FC236}">
                  <a16:creationId xmlns:a16="http://schemas.microsoft.com/office/drawing/2014/main" id="{4A437175-8632-704C-87B0-7A7248740BAC}"/>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sp>
        <p:nvSpPr>
          <p:cNvPr id="32" name="TextBox 4">
            <a:extLst>
              <a:ext uri="{FF2B5EF4-FFF2-40B4-BE49-F238E27FC236}">
                <a16:creationId xmlns:a16="http://schemas.microsoft.com/office/drawing/2014/main" id="{C993D8B1-AFEF-C2B3-8DBB-67396F1B6859}"/>
              </a:ext>
            </a:extLst>
          </p:cNvPr>
          <p:cNvSpPr txBox="1"/>
          <p:nvPr/>
        </p:nvSpPr>
        <p:spPr>
          <a:xfrm>
            <a:off x="164881" y="989937"/>
            <a:ext cx="6287499" cy="1484894"/>
          </a:xfrm>
          <a:prstGeom prst="rect">
            <a:avLst/>
          </a:prstGeom>
        </p:spPr>
        <p:txBody>
          <a:bodyPr wrap="square" lIns="0" tIns="0" rIns="0" bIns="0" rtlCol="0" anchor="t">
            <a:spAutoFit/>
          </a:bodyPr>
          <a:lstStyle/>
          <a:p>
            <a:pPr algn="just">
              <a:lnSpc>
                <a:spcPct val="150000"/>
              </a:lnSpc>
            </a:pPr>
            <a:r>
              <a:rPr lang="en-US" sz="1607" dirty="0">
                <a:solidFill>
                  <a:srgbClr val="000000"/>
                </a:solidFill>
                <a:latin typeface="Poppins"/>
                <a:cs typeface="Poppins"/>
              </a:rPr>
              <a:t>Machine learning is a powerful tool that enables computers to learn from data and make predictions or decisions without being explicitly programmed.</a:t>
            </a:r>
          </a:p>
          <a:p>
            <a:pPr algn="just">
              <a:lnSpc>
                <a:spcPts val="1380"/>
              </a:lnSpc>
            </a:pPr>
            <a:endParaRPr lang="en-US" sz="1607" dirty="0">
              <a:solidFill>
                <a:srgbClr val="000000"/>
              </a:solidFill>
              <a:latin typeface="Poppins"/>
              <a:cs typeface="Poppins"/>
            </a:endParaRPr>
          </a:p>
          <a:p>
            <a:pPr algn="just">
              <a:lnSpc>
                <a:spcPts val="1380"/>
              </a:lnSpc>
            </a:pPr>
            <a:endParaRPr lang="en-US" sz="1607" dirty="0">
              <a:solidFill>
                <a:srgbClr val="000000"/>
              </a:solidFill>
              <a:latin typeface="Poppins"/>
              <a:cs typeface="Poppins"/>
            </a:endParaRPr>
          </a:p>
        </p:txBody>
      </p:sp>
      <p:sp>
        <p:nvSpPr>
          <p:cNvPr id="40" name="TextBox 4">
            <a:extLst>
              <a:ext uri="{FF2B5EF4-FFF2-40B4-BE49-F238E27FC236}">
                <a16:creationId xmlns:a16="http://schemas.microsoft.com/office/drawing/2014/main" id="{84896317-EA03-3CC2-0171-1214D89A2A50}"/>
              </a:ext>
            </a:extLst>
          </p:cNvPr>
          <p:cNvSpPr txBox="1"/>
          <p:nvPr/>
        </p:nvSpPr>
        <p:spPr>
          <a:xfrm>
            <a:off x="6528865" y="1067605"/>
            <a:ext cx="4628434" cy="371897"/>
          </a:xfrm>
          <a:prstGeom prst="rect">
            <a:avLst/>
          </a:prstGeom>
        </p:spPr>
        <p:txBody>
          <a:bodyPr lIns="0" tIns="0" rIns="0" bIns="0" rtlCol="0" anchor="t">
            <a:spAutoFit/>
          </a:bodyPr>
          <a:lstStyle/>
          <a:p>
            <a:pPr algn="just">
              <a:lnSpc>
                <a:spcPts val="1380"/>
              </a:lnSpc>
            </a:pPr>
            <a:endParaRPr lang="en-US" sz="1607" dirty="0">
              <a:solidFill>
                <a:srgbClr val="000000"/>
              </a:solidFill>
              <a:latin typeface="Poppins"/>
              <a:cs typeface="Poppins"/>
            </a:endParaRPr>
          </a:p>
          <a:p>
            <a:pPr algn="just">
              <a:lnSpc>
                <a:spcPts val="1380"/>
              </a:lnSpc>
            </a:pPr>
            <a:endParaRPr lang="en-US" sz="1607" dirty="0">
              <a:solidFill>
                <a:srgbClr val="000000"/>
              </a:solidFill>
              <a:latin typeface="Poppins"/>
              <a:cs typeface="Poppins"/>
            </a:endParaRPr>
          </a:p>
        </p:txBody>
      </p:sp>
      <p:grpSp>
        <p:nvGrpSpPr>
          <p:cNvPr id="62" name="Group 61">
            <a:extLst>
              <a:ext uri="{FF2B5EF4-FFF2-40B4-BE49-F238E27FC236}">
                <a16:creationId xmlns:a16="http://schemas.microsoft.com/office/drawing/2014/main" id="{EFAF1F5F-32D4-2B99-D3BB-649B3092B98A}"/>
              </a:ext>
            </a:extLst>
          </p:cNvPr>
          <p:cNvGrpSpPr/>
          <p:nvPr/>
        </p:nvGrpSpPr>
        <p:grpSpPr>
          <a:xfrm>
            <a:off x="9306202" y="1502217"/>
            <a:ext cx="2844390" cy="3907036"/>
            <a:chOff x="671286" y="2214472"/>
            <a:chExt cx="3390634" cy="4426150"/>
          </a:xfrm>
        </p:grpSpPr>
        <p:grpSp>
          <p:nvGrpSpPr>
            <p:cNvPr id="63" name="Group 3">
              <a:extLst>
                <a:ext uri="{FF2B5EF4-FFF2-40B4-BE49-F238E27FC236}">
                  <a16:creationId xmlns:a16="http://schemas.microsoft.com/office/drawing/2014/main" id="{3B9F939B-7937-23B8-AE66-3CCD60A751C3}"/>
                </a:ext>
              </a:extLst>
            </p:cNvPr>
            <p:cNvGrpSpPr/>
            <p:nvPr/>
          </p:nvGrpSpPr>
          <p:grpSpPr>
            <a:xfrm>
              <a:off x="671286" y="2685365"/>
              <a:ext cx="3179217" cy="3955257"/>
              <a:chOff x="0" y="0"/>
              <a:chExt cx="1255987" cy="1562571"/>
            </a:xfrm>
          </p:grpSpPr>
          <p:sp>
            <p:nvSpPr>
              <p:cNvPr id="70" name="Freeform 4">
                <a:extLst>
                  <a:ext uri="{FF2B5EF4-FFF2-40B4-BE49-F238E27FC236}">
                    <a16:creationId xmlns:a16="http://schemas.microsoft.com/office/drawing/2014/main" id="{03C9FFD8-0BCF-7A6B-3C16-C0CC3B8109DA}"/>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71" name="TextBox 5">
                <a:extLst>
                  <a:ext uri="{FF2B5EF4-FFF2-40B4-BE49-F238E27FC236}">
                    <a16:creationId xmlns:a16="http://schemas.microsoft.com/office/drawing/2014/main" id="{8836836D-3244-928B-9931-D00BC3A5300B}"/>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64" name="Group 6">
              <a:extLst>
                <a:ext uri="{FF2B5EF4-FFF2-40B4-BE49-F238E27FC236}">
                  <a16:creationId xmlns:a16="http://schemas.microsoft.com/office/drawing/2014/main" id="{CA5DFA65-49C7-A7B7-1623-BF7A58705CC0}"/>
                </a:ext>
              </a:extLst>
            </p:cNvPr>
            <p:cNvGrpSpPr/>
            <p:nvPr/>
          </p:nvGrpSpPr>
          <p:grpSpPr>
            <a:xfrm>
              <a:off x="1790002" y="2214472"/>
              <a:ext cx="941787" cy="941787"/>
              <a:chOff x="0" y="0"/>
              <a:chExt cx="812800" cy="812800"/>
            </a:xfrm>
          </p:grpSpPr>
          <p:sp>
            <p:nvSpPr>
              <p:cNvPr id="68" name="Freeform 7">
                <a:extLst>
                  <a:ext uri="{FF2B5EF4-FFF2-40B4-BE49-F238E27FC236}">
                    <a16:creationId xmlns:a16="http://schemas.microsoft.com/office/drawing/2014/main" id="{09CADDD2-3E79-D250-EE4B-F39CD08EFA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9" name="TextBox 8">
                <a:extLst>
                  <a:ext uri="{FF2B5EF4-FFF2-40B4-BE49-F238E27FC236}">
                    <a16:creationId xmlns:a16="http://schemas.microsoft.com/office/drawing/2014/main" id="{B4A75FC1-5B1A-A4EB-8584-46E9AB31619B}"/>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65" name="TextBox 22">
              <a:extLst>
                <a:ext uri="{FF2B5EF4-FFF2-40B4-BE49-F238E27FC236}">
                  <a16:creationId xmlns:a16="http://schemas.microsoft.com/office/drawing/2014/main" id="{B6B48335-520E-A117-067B-5719F22E318B}"/>
                </a:ext>
              </a:extLst>
            </p:cNvPr>
            <p:cNvSpPr txBox="1"/>
            <p:nvPr/>
          </p:nvSpPr>
          <p:spPr>
            <a:xfrm>
              <a:off x="1933378" y="2310353"/>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a</a:t>
              </a:r>
            </a:p>
          </p:txBody>
        </p:sp>
        <p:sp>
          <p:nvSpPr>
            <p:cNvPr id="66" name="TextBox 25">
              <a:extLst>
                <a:ext uri="{FF2B5EF4-FFF2-40B4-BE49-F238E27FC236}">
                  <a16:creationId xmlns:a16="http://schemas.microsoft.com/office/drawing/2014/main" id="{4AFA5198-5CFC-56D3-69DC-C612E9B73105}"/>
                </a:ext>
              </a:extLst>
            </p:cNvPr>
            <p:cNvSpPr txBox="1"/>
            <p:nvPr/>
          </p:nvSpPr>
          <p:spPr>
            <a:xfrm>
              <a:off x="723107" y="3100098"/>
              <a:ext cx="3338813" cy="421018"/>
            </a:xfrm>
            <a:prstGeom prst="rect">
              <a:avLst/>
            </a:prstGeom>
          </p:spPr>
          <p:txBody>
            <a:bodyPr wrap="square" lIns="0" tIns="0" rIns="0" bIns="0" rtlCol="0" anchor="t">
              <a:spAutoFit/>
            </a:bodyPr>
            <a:lstStyle/>
            <a:p>
              <a:pPr>
                <a:lnSpc>
                  <a:spcPts val="1380"/>
                </a:lnSpc>
              </a:pPr>
              <a:r>
                <a:rPr lang="en-US" sz="1600" b="1" u="sng" dirty="0">
                  <a:solidFill>
                    <a:srgbClr val="000000"/>
                  </a:solidFill>
                  <a:latin typeface="Poppins"/>
                  <a:cs typeface="Poppins"/>
                </a:rPr>
                <a:t>Subfield (Deep Learning)</a:t>
              </a:r>
            </a:p>
          </p:txBody>
        </p:sp>
        <p:sp>
          <p:nvSpPr>
            <p:cNvPr id="67" name="TextBox 26">
              <a:extLst>
                <a:ext uri="{FF2B5EF4-FFF2-40B4-BE49-F238E27FC236}">
                  <a16:creationId xmlns:a16="http://schemas.microsoft.com/office/drawing/2014/main" id="{0B56127C-AC49-B55B-3DC4-793C0C3232C1}"/>
                </a:ext>
              </a:extLst>
            </p:cNvPr>
            <p:cNvSpPr txBox="1"/>
            <p:nvPr/>
          </p:nvSpPr>
          <p:spPr>
            <a:xfrm>
              <a:off x="767633" y="3471613"/>
              <a:ext cx="2684830" cy="945259"/>
            </a:xfrm>
            <a:prstGeom prst="rect">
              <a:avLst/>
            </a:prstGeom>
          </p:spPr>
          <p:txBody>
            <a:bodyPr wrap="square" lIns="0" tIns="0" rIns="0" bIns="0" rtlCol="0" anchor="t">
              <a:spAutoFit/>
            </a:bodyPr>
            <a:lstStyle/>
            <a:p>
              <a:pPr>
                <a:lnSpc>
                  <a:spcPts val="1294"/>
                </a:lnSpc>
              </a:pPr>
              <a:r>
                <a:rPr lang="en-US" sz="1200" dirty="0"/>
                <a:t>Deep Learning is a subset of machine learning that utilizes neural networks with many layers to model and understand </a:t>
              </a:r>
              <a:r>
                <a:rPr lang="en-US" sz="1200"/>
                <a:t>complex patterns i</a:t>
              </a:r>
              <a:r>
                <a:rPr lang="en-US" sz="1200" dirty="0"/>
                <a:t>n</a:t>
              </a:r>
              <a:r>
                <a:rPr lang="en-US" sz="1200"/>
                <a:t> </a:t>
              </a:r>
              <a:r>
                <a:rPr lang="en-US" sz="1200" dirty="0"/>
                <a:t>data.</a:t>
              </a:r>
              <a:endParaRPr lang="en-US" sz="1125" dirty="0">
                <a:solidFill>
                  <a:srgbClr val="000000"/>
                </a:solidFill>
                <a:latin typeface="Poppins"/>
                <a:ea typeface="Poppins"/>
                <a:cs typeface="Poppins"/>
                <a:sym typeface="Poppins"/>
              </a:endParaRPr>
            </a:p>
          </p:txBody>
        </p:sp>
      </p:grpSp>
      <p:grpSp>
        <p:nvGrpSpPr>
          <p:cNvPr id="93" name="Group 92">
            <a:extLst>
              <a:ext uri="{FF2B5EF4-FFF2-40B4-BE49-F238E27FC236}">
                <a16:creationId xmlns:a16="http://schemas.microsoft.com/office/drawing/2014/main" id="{0535370F-CE9F-3B8F-0012-74315FDB2565}"/>
              </a:ext>
            </a:extLst>
          </p:cNvPr>
          <p:cNvGrpSpPr/>
          <p:nvPr/>
        </p:nvGrpSpPr>
        <p:grpSpPr>
          <a:xfrm>
            <a:off x="3219888" y="2572606"/>
            <a:ext cx="2924933" cy="3907036"/>
            <a:chOff x="671286" y="2214472"/>
            <a:chExt cx="3244108" cy="4426150"/>
          </a:xfrm>
        </p:grpSpPr>
        <p:grpSp>
          <p:nvGrpSpPr>
            <p:cNvPr id="94" name="Group 3">
              <a:extLst>
                <a:ext uri="{FF2B5EF4-FFF2-40B4-BE49-F238E27FC236}">
                  <a16:creationId xmlns:a16="http://schemas.microsoft.com/office/drawing/2014/main" id="{6FF24147-A912-A254-B1BB-A783D4F145DD}"/>
                </a:ext>
              </a:extLst>
            </p:cNvPr>
            <p:cNvGrpSpPr/>
            <p:nvPr/>
          </p:nvGrpSpPr>
          <p:grpSpPr>
            <a:xfrm>
              <a:off x="671286" y="2685365"/>
              <a:ext cx="3179217" cy="3955257"/>
              <a:chOff x="0" y="0"/>
              <a:chExt cx="1255987" cy="1562571"/>
            </a:xfrm>
          </p:grpSpPr>
          <p:sp>
            <p:nvSpPr>
              <p:cNvPr id="101" name="Freeform 4">
                <a:extLst>
                  <a:ext uri="{FF2B5EF4-FFF2-40B4-BE49-F238E27FC236}">
                    <a16:creationId xmlns:a16="http://schemas.microsoft.com/office/drawing/2014/main" id="{D7757AB6-D750-1664-B786-DE42FD92A565}"/>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a:p>
            </p:txBody>
          </p:sp>
          <p:sp>
            <p:nvSpPr>
              <p:cNvPr id="102" name="TextBox 5">
                <a:extLst>
                  <a:ext uri="{FF2B5EF4-FFF2-40B4-BE49-F238E27FC236}">
                    <a16:creationId xmlns:a16="http://schemas.microsoft.com/office/drawing/2014/main" id="{25EEB48A-F32F-75D7-ED20-8606B59B8E56}"/>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95" name="Group 6">
              <a:extLst>
                <a:ext uri="{FF2B5EF4-FFF2-40B4-BE49-F238E27FC236}">
                  <a16:creationId xmlns:a16="http://schemas.microsoft.com/office/drawing/2014/main" id="{B8962D14-3092-E7F1-1563-3A9902C9365F}"/>
                </a:ext>
              </a:extLst>
            </p:cNvPr>
            <p:cNvGrpSpPr/>
            <p:nvPr/>
          </p:nvGrpSpPr>
          <p:grpSpPr>
            <a:xfrm>
              <a:off x="1790002" y="2214472"/>
              <a:ext cx="941787" cy="941787"/>
              <a:chOff x="0" y="0"/>
              <a:chExt cx="812800" cy="812800"/>
            </a:xfrm>
          </p:grpSpPr>
          <p:sp>
            <p:nvSpPr>
              <p:cNvPr id="99" name="Freeform 7">
                <a:extLst>
                  <a:ext uri="{FF2B5EF4-FFF2-40B4-BE49-F238E27FC236}">
                    <a16:creationId xmlns:a16="http://schemas.microsoft.com/office/drawing/2014/main" id="{AA4D90B8-BFE7-005A-37BD-23558B43DFB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0" name="TextBox 8">
                <a:extLst>
                  <a:ext uri="{FF2B5EF4-FFF2-40B4-BE49-F238E27FC236}">
                    <a16:creationId xmlns:a16="http://schemas.microsoft.com/office/drawing/2014/main" id="{56558A0E-23E5-EF30-F8BF-3CF044B5BE14}"/>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96" name="TextBox 22">
              <a:extLst>
                <a:ext uri="{FF2B5EF4-FFF2-40B4-BE49-F238E27FC236}">
                  <a16:creationId xmlns:a16="http://schemas.microsoft.com/office/drawing/2014/main" id="{D8CC5255-452D-B2B0-5B4A-8C3A948C15CF}"/>
                </a:ext>
              </a:extLst>
            </p:cNvPr>
            <p:cNvSpPr txBox="1"/>
            <p:nvPr/>
          </p:nvSpPr>
          <p:spPr>
            <a:xfrm>
              <a:off x="1933378" y="2260456"/>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2</a:t>
              </a:r>
            </a:p>
          </p:txBody>
        </p:sp>
        <p:sp>
          <p:nvSpPr>
            <p:cNvPr id="97" name="TextBox 25">
              <a:extLst>
                <a:ext uri="{FF2B5EF4-FFF2-40B4-BE49-F238E27FC236}">
                  <a16:creationId xmlns:a16="http://schemas.microsoft.com/office/drawing/2014/main" id="{AFF2E3DC-A534-7A6B-2D6D-2CD30195B42E}"/>
                </a:ext>
              </a:extLst>
            </p:cNvPr>
            <p:cNvSpPr txBox="1"/>
            <p:nvPr/>
          </p:nvSpPr>
          <p:spPr>
            <a:xfrm>
              <a:off x="713403" y="2819065"/>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Unsupervised Learning</a:t>
              </a:r>
            </a:p>
          </p:txBody>
        </p:sp>
        <p:sp>
          <p:nvSpPr>
            <p:cNvPr id="98" name="TextBox 26">
              <a:extLst>
                <a:ext uri="{FF2B5EF4-FFF2-40B4-BE49-F238E27FC236}">
                  <a16:creationId xmlns:a16="http://schemas.microsoft.com/office/drawing/2014/main" id="{2263614A-38C0-CDE5-556E-6A1852569669}"/>
                </a:ext>
              </a:extLst>
            </p:cNvPr>
            <p:cNvSpPr txBox="1"/>
            <p:nvPr/>
          </p:nvSpPr>
          <p:spPr>
            <a:xfrm>
              <a:off x="773700" y="3280045"/>
              <a:ext cx="3141694" cy="1134122"/>
            </a:xfrm>
            <a:prstGeom prst="rect">
              <a:avLst/>
            </a:prstGeom>
          </p:spPr>
          <p:txBody>
            <a:bodyPr wrap="square" lIns="0" tIns="0" rIns="0" bIns="0" rtlCol="0" anchor="t">
              <a:spAutoFit/>
            </a:bodyPr>
            <a:lstStyle/>
            <a:p>
              <a:pPr>
                <a:lnSpc>
                  <a:spcPts val="1294"/>
                </a:lnSpc>
              </a:pPr>
              <a:r>
                <a:rPr lang="en-US" sz="1200" dirty="0"/>
                <a:t>Unsupervised learning is a type of machine learning that involves training a model on data without labeled responses. This approach allows the model to discover patterns and relationships within the data on its own.  It is popularly know as “</a:t>
              </a:r>
              <a:r>
                <a:rPr lang="en-US" sz="1200" b="1" dirty="0">
                  <a:solidFill>
                    <a:srgbClr val="FF0000"/>
                  </a:solidFill>
                </a:rPr>
                <a:t>Clustering”</a:t>
              </a:r>
              <a:endParaRPr lang="en-US" sz="1125" b="1" dirty="0">
                <a:solidFill>
                  <a:srgbClr val="FF0000"/>
                </a:solidFill>
                <a:latin typeface="Poppins"/>
                <a:ea typeface="Poppins"/>
                <a:cs typeface="Poppins"/>
                <a:sym typeface="Poppins"/>
              </a:endParaRPr>
            </a:p>
          </p:txBody>
        </p:sp>
      </p:grpSp>
      <p:grpSp>
        <p:nvGrpSpPr>
          <p:cNvPr id="113" name="Group 112">
            <a:extLst>
              <a:ext uri="{FF2B5EF4-FFF2-40B4-BE49-F238E27FC236}">
                <a16:creationId xmlns:a16="http://schemas.microsoft.com/office/drawing/2014/main" id="{FD0BA1A6-6ED8-E183-8393-7FFB8EA85DE5}"/>
              </a:ext>
            </a:extLst>
          </p:cNvPr>
          <p:cNvGrpSpPr/>
          <p:nvPr/>
        </p:nvGrpSpPr>
        <p:grpSpPr>
          <a:xfrm>
            <a:off x="6301488" y="2572606"/>
            <a:ext cx="2866426" cy="3907036"/>
            <a:chOff x="671286" y="2214472"/>
            <a:chExt cx="3179217" cy="4426150"/>
          </a:xfrm>
        </p:grpSpPr>
        <p:grpSp>
          <p:nvGrpSpPr>
            <p:cNvPr id="114" name="Group 3">
              <a:extLst>
                <a:ext uri="{FF2B5EF4-FFF2-40B4-BE49-F238E27FC236}">
                  <a16:creationId xmlns:a16="http://schemas.microsoft.com/office/drawing/2014/main" id="{B44A9B1F-B0CD-C431-82B9-4AC2DB81EC0D}"/>
                </a:ext>
              </a:extLst>
            </p:cNvPr>
            <p:cNvGrpSpPr/>
            <p:nvPr/>
          </p:nvGrpSpPr>
          <p:grpSpPr>
            <a:xfrm>
              <a:off x="671286" y="2685365"/>
              <a:ext cx="3179217" cy="3955257"/>
              <a:chOff x="0" y="0"/>
              <a:chExt cx="1255987" cy="1562571"/>
            </a:xfrm>
          </p:grpSpPr>
          <p:sp>
            <p:nvSpPr>
              <p:cNvPr id="121" name="Freeform 4">
                <a:extLst>
                  <a:ext uri="{FF2B5EF4-FFF2-40B4-BE49-F238E27FC236}">
                    <a16:creationId xmlns:a16="http://schemas.microsoft.com/office/drawing/2014/main" id="{7EC8BCCC-96B2-7884-F4BF-954C82DCE7E1}"/>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dirty="0"/>
              </a:p>
            </p:txBody>
          </p:sp>
          <p:sp>
            <p:nvSpPr>
              <p:cNvPr id="122" name="TextBox 5">
                <a:extLst>
                  <a:ext uri="{FF2B5EF4-FFF2-40B4-BE49-F238E27FC236}">
                    <a16:creationId xmlns:a16="http://schemas.microsoft.com/office/drawing/2014/main" id="{5A4EE6FD-2CAB-6284-FCBC-6BD1B62B0663}"/>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115" name="Group 6">
              <a:extLst>
                <a:ext uri="{FF2B5EF4-FFF2-40B4-BE49-F238E27FC236}">
                  <a16:creationId xmlns:a16="http://schemas.microsoft.com/office/drawing/2014/main" id="{F7CE1822-4123-5580-C3AB-BA652A49731A}"/>
                </a:ext>
              </a:extLst>
            </p:cNvPr>
            <p:cNvGrpSpPr/>
            <p:nvPr/>
          </p:nvGrpSpPr>
          <p:grpSpPr>
            <a:xfrm>
              <a:off x="1790002" y="2214472"/>
              <a:ext cx="941787" cy="941787"/>
              <a:chOff x="0" y="0"/>
              <a:chExt cx="812800" cy="812800"/>
            </a:xfrm>
          </p:grpSpPr>
          <p:sp>
            <p:nvSpPr>
              <p:cNvPr id="119" name="Freeform 7">
                <a:extLst>
                  <a:ext uri="{FF2B5EF4-FFF2-40B4-BE49-F238E27FC236}">
                    <a16:creationId xmlns:a16="http://schemas.microsoft.com/office/drawing/2014/main" id="{02158AE7-1667-62C0-CC87-68BC3A48AFB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0" name="TextBox 8">
                <a:extLst>
                  <a:ext uri="{FF2B5EF4-FFF2-40B4-BE49-F238E27FC236}">
                    <a16:creationId xmlns:a16="http://schemas.microsoft.com/office/drawing/2014/main" id="{F570E8C5-2B1F-A264-9FAB-E3C3F77C5194}"/>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116" name="TextBox 22">
              <a:extLst>
                <a:ext uri="{FF2B5EF4-FFF2-40B4-BE49-F238E27FC236}">
                  <a16:creationId xmlns:a16="http://schemas.microsoft.com/office/drawing/2014/main" id="{79C9DCAB-9415-FD4E-2112-6801E77FCB2A}"/>
                </a:ext>
              </a:extLst>
            </p:cNvPr>
            <p:cNvSpPr txBox="1"/>
            <p:nvPr/>
          </p:nvSpPr>
          <p:spPr>
            <a:xfrm>
              <a:off x="1933377" y="2214472"/>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3</a:t>
              </a:r>
            </a:p>
          </p:txBody>
        </p:sp>
        <p:sp>
          <p:nvSpPr>
            <p:cNvPr id="117" name="TextBox 25">
              <a:extLst>
                <a:ext uri="{FF2B5EF4-FFF2-40B4-BE49-F238E27FC236}">
                  <a16:creationId xmlns:a16="http://schemas.microsoft.com/office/drawing/2014/main" id="{D911372C-8DC2-9C4F-3658-40748C6B3AB4}"/>
                </a:ext>
              </a:extLst>
            </p:cNvPr>
            <p:cNvSpPr txBox="1"/>
            <p:nvPr/>
          </p:nvSpPr>
          <p:spPr>
            <a:xfrm>
              <a:off x="737522" y="2778557"/>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Reinforcement Learning</a:t>
              </a:r>
            </a:p>
          </p:txBody>
        </p:sp>
        <p:sp>
          <p:nvSpPr>
            <p:cNvPr id="118" name="TextBox 26">
              <a:extLst>
                <a:ext uri="{FF2B5EF4-FFF2-40B4-BE49-F238E27FC236}">
                  <a16:creationId xmlns:a16="http://schemas.microsoft.com/office/drawing/2014/main" id="{9B1D6C30-9437-1AD1-B257-213A5D3A974D}"/>
                </a:ext>
              </a:extLst>
            </p:cNvPr>
            <p:cNvSpPr txBox="1"/>
            <p:nvPr/>
          </p:nvSpPr>
          <p:spPr>
            <a:xfrm>
              <a:off x="855655" y="3280045"/>
              <a:ext cx="2684830" cy="1133177"/>
            </a:xfrm>
            <a:prstGeom prst="rect">
              <a:avLst/>
            </a:prstGeom>
          </p:spPr>
          <p:txBody>
            <a:bodyPr wrap="square" lIns="0" tIns="0" rIns="0" bIns="0" rtlCol="0" anchor="t">
              <a:spAutoFit/>
            </a:bodyPr>
            <a:lstStyle/>
            <a:p>
              <a:pPr>
                <a:lnSpc>
                  <a:spcPts val="1294"/>
                </a:lnSpc>
              </a:pPr>
              <a:r>
                <a:rPr lang="en-US" sz="1200" dirty="0"/>
                <a:t>Reinforcement Learning (RL) is a type of machine learning where an agent learns to make decisions by performing actions and receiving feedback in the form of rewards or penalties.</a:t>
              </a:r>
              <a:endParaRPr lang="en-US" sz="1125" dirty="0">
                <a:solidFill>
                  <a:srgbClr val="000000"/>
                </a:solidFill>
                <a:latin typeface="Poppins"/>
                <a:ea typeface="Poppins"/>
                <a:cs typeface="Poppins"/>
                <a:sym typeface="Poppins"/>
              </a:endParaRPr>
            </a:p>
          </p:txBody>
        </p:sp>
      </p:grpSp>
      <p:pic>
        <p:nvPicPr>
          <p:cNvPr id="124" name="Picture 123">
            <a:extLst>
              <a:ext uri="{FF2B5EF4-FFF2-40B4-BE49-F238E27FC236}">
                <a16:creationId xmlns:a16="http://schemas.microsoft.com/office/drawing/2014/main" id="{C48F3ADC-0762-E59B-7382-7FD0BBD39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39" y="4588483"/>
            <a:ext cx="1761325" cy="1761325"/>
          </a:xfrm>
          <a:prstGeom prst="rect">
            <a:avLst/>
          </a:prstGeom>
        </p:spPr>
      </p:pic>
      <p:pic>
        <p:nvPicPr>
          <p:cNvPr id="10" name="Picture 9">
            <a:extLst>
              <a:ext uri="{FF2B5EF4-FFF2-40B4-BE49-F238E27FC236}">
                <a16:creationId xmlns:a16="http://schemas.microsoft.com/office/drawing/2014/main" id="{43BF44E8-556E-A09D-0A1D-F2FE184A5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275" y="4577548"/>
            <a:ext cx="2514218" cy="1257109"/>
          </a:xfrm>
          <a:prstGeom prst="rect">
            <a:avLst/>
          </a:prstGeom>
        </p:spPr>
      </p:pic>
      <p:pic>
        <p:nvPicPr>
          <p:cNvPr id="12" name="Picture 11">
            <a:extLst>
              <a:ext uri="{FF2B5EF4-FFF2-40B4-BE49-F238E27FC236}">
                <a16:creationId xmlns:a16="http://schemas.microsoft.com/office/drawing/2014/main" id="{FC28508F-E763-EE47-1B80-0EEF6D20DD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1488" y="4739029"/>
            <a:ext cx="2738034" cy="1241571"/>
          </a:xfrm>
          <a:prstGeom prst="rect">
            <a:avLst/>
          </a:prstGeom>
        </p:spPr>
      </p:pic>
      <p:pic>
        <p:nvPicPr>
          <p:cNvPr id="14" name="Picture 13">
            <a:extLst>
              <a:ext uri="{FF2B5EF4-FFF2-40B4-BE49-F238E27FC236}">
                <a16:creationId xmlns:a16="http://schemas.microsoft.com/office/drawing/2014/main" id="{01E42374-DB65-CE9A-7569-4A93E90E57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6202" y="3488877"/>
            <a:ext cx="2695575" cy="1695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2">
            <a:extLst>
              <a:ext uri="{FF2B5EF4-FFF2-40B4-BE49-F238E27FC236}">
                <a16:creationId xmlns:a16="http://schemas.microsoft.com/office/drawing/2014/main" id="{4F8980DD-BA50-2AAA-C483-3D9C87C6C8C3}"/>
              </a:ext>
            </a:extLst>
          </p:cNvPr>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8518"/>
            </a:stretch>
          </a:blipFill>
        </p:spPr>
        <p:txBody>
          <a:bodyPr/>
          <a:lstStyle/>
          <a:p>
            <a:endParaRPr lang="en-GB" dirty="0"/>
          </a:p>
        </p:txBody>
      </p:sp>
      <p:grpSp>
        <p:nvGrpSpPr>
          <p:cNvPr id="3" name="Group 3"/>
          <p:cNvGrpSpPr/>
          <p:nvPr/>
        </p:nvGrpSpPr>
        <p:grpSpPr>
          <a:xfrm>
            <a:off x="279399" y="870208"/>
            <a:ext cx="6382657" cy="5544456"/>
            <a:chOff x="0" y="0"/>
            <a:chExt cx="1255987" cy="1562571"/>
          </a:xfrm>
        </p:grpSpPr>
        <p:sp>
          <p:nvSpPr>
            <p:cNvPr id="4" name="Freeform 4"/>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5" name="TextBox 5"/>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sp>
        <p:nvSpPr>
          <p:cNvPr id="25" name="TextBox 25"/>
          <p:cNvSpPr txBox="1"/>
          <p:nvPr/>
        </p:nvSpPr>
        <p:spPr>
          <a:xfrm>
            <a:off x="335798" y="1073427"/>
            <a:ext cx="6193971" cy="341119"/>
          </a:xfrm>
          <a:prstGeom prst="rect">
            <a:avLst/>
          </a:prstGeom>
        </p:spPr>
        <p:txBody>
          <a:bodyPr wrap="square" lIns="0" tIns="0" rIns="0" bIns="0" rtlCol="0" anchor="t">
            <a:spAutoFit/>
          </a:bodyPr>
          <a:lstStyle/>
          <a:p>
            <a:pPr algn="ctr">
              <a:lnSpc>
                <a:spcPts val="2800"/>
              </a:lnSpc>
              <a:spcBef>
                <a:spcPct val="0"/>
              </a:spcBef>
            </a:pPr>
            <a:r>
              <a:rPr lang="en-US" sz="2000" dirty="0">
                <a:solidFill>
                  <a:srgbClr val="000000"/>
                </a:solidFill>
                <a:latin typeface="Poppins Bold"/>
                <a:ea typeface="Poppins Bold"/>
                <a:cs typeface="Poppins Bold"/>
                <a:sym typeface="Poppins Bold"/>
              </a:rPr>
              <a:t>In Line with Problem – </a:t>
            </a:r>
            <a:r>
              <a:rPr lang="en-US" sz="1700" dirty="0">
                <a:solidFill>
                  <a:srgbClr val="000000"/>
                </a:solidFill>
                <a:latin typeface="Poppins Bold"/>
                <a:ea typeface="Poppins Bold"/>
                <a:cs typeface="Poppins Bold"/>
                <a:sym typeface="Poppins Bold"/>
              </a:rPr>
              <a:t>Brief Intro to </a:t>
            </a:r>
            <a:r>
              <a:rPr lang="en-US" sz="1700" dirty="0" err="1">
                <a:solidFill>
                  <a:srgbClr val="000000"/>
                </a:solidFill>
                <a:latin typeface="Poppins Bold"/>
                <a:ea typeface="Poppins Bold"/>
                <a:cs typeface="Poppins Bold"/>
                <a:sym typeface="Poppins Bold"/>
              </a:rPr>
              <a:t>TimeSeries</a:t>
            </a:r>
            <a:r>
              <a:rPr lang="en-US" sz="1700" dirty="0">
                <a:solidFill>
                  <a:srgbClr val="000000"/>
                </a:solidFill>
                <a:latin typeface="Poppins Bold"/>
                <a:ea typeface="Poppins Bold"/>
                <a:cs typeface="Poppins Bold"/>
                <a:sym typeface="Poppins Bold"/>
              </a:rPr>
              <a:t> in ML</a:t>
            </a:r>
          </a:p>
        </p:txBody>
      </p:sp>
      <p:sp>
        <p:nvSpPr>
          <p:cNvPr id="26" name="TextBox 26"/>
          <p:cNvSpPr txBox="1"/>
          <p:nvPr/>
        </p:nvSpPr>
        <p:spPr>
          <a:xfrm>
            <a:off x="428564" y="1550170"/>
            <a:ext cx="5375888" cy="3600986"/>
          </a:xfrm>
          <a:prstGeom prst="rect">
            <a:avLst/>
          </a:prstGeom>
        </p:spPr>
        <p:txBody>
          <a:bodyPr wrap="square" lIns="0" tIns="0" rIns="0" bIns="0" rtlCol="0" anchor="t">
            <a:spAutoFit/>
          </a:bodyPr>
          <a:lstStyle/>
          <a:p>
            <a:pPr algn="just"/>
            <a:r>
              <a:rPr lang="en-US" sz="1300" dirty="0">
                <a:solidFill>
                  <a:srgbClr val="000000"/>
                </a:solidFill>
                <a:latin typeface="Poppins"/>
                <a:ea typeface="Poppins"/>
                <a:cs typeface="Poppins"/>
                <a:sym typeface="Poppins"/>
              </a:rPr>
              <a:t>Since the Problem involved Predicting “</a:t>
            </a:r>
            <a:r>
              <a:rPr lang="en-US" sz="1300" b="1" i="1" dirty="0">
                <a:solidFill>
                  <a:srgbClr val="000000"/>
                </a:solidFill>
                <a:latin typeface="Poppins"/>
                <a:ea typeface="Poppins"/>
                <a:cs typeface="Poppins"/>
                <a:sym typeface="Poppins"/>
              </a:rPr>
              <a:t>Future”  </a:t>
            </a:r>
            <a:r>
              <a:rPr lang="en-US" sz="1300" dirty="0">
                <a:solidFill>
                  <a:srgbClr val="000000"/>
                </a:solidFill>
                <a:latin typeface="Poppins"/>
                <a:ea typeface="Poppins"/>
                <a:cs typeface="Poppins"/>
                <a:sym typeface="Poppins"/>
              </a:rPr>
              <a:t>production rates. It is best Categorized as a </a:t>
            </a:r>
            <a:r>
              <a:rPr lang="en-US" sz="1300" b="1" i="1" dirty="0">
                <a:solidFill>
                  <a:srgbClr val="000000"/>
                </a:solidFill>
                <a:latin typeface="Poppins"/>
                <a:ea typeface="Poppins"/>
                <a:cs typeface="Poppins"/>
                <a:sym typeface="Poppins"/>
              </a:rPr>
              <a:t>timeseries forecasting </a:t>
            </a:r>
            <a:r>
              <a:rPr lang="en-US" sz="1300" dirty="0">
                <a:solidFill>
                  <a:srgbClr val="000000"/>
                </a:solidFill>
                <a:latin typeface="Poppins"/>
                <a:ea typeface="Poppins"/>
                <a:cs typeface="Poppins"/>
                <a:sym typeface="Poppins"/>
              </a:rPr>
              <a:t>problem. </a:t>
            </a:r>
            <a:r>
              <a:rPr lang="en-US" sz="1300" dirty="0">
                <a:solidFill>
                  <a:srgbClr val="000000"/>
                </a:solidFill>
                <a:latin typeface="Poppins"/>
                <a:cs typeface="Poppins"/>
              </a:rPr>
              <a:t>Time series forecasting involves predicting future values based on previously observed data points collected over time.</a:t>
            </a:r>
            <a:endParaRPr lang="en-US" sz="1300" b="1" i="1" dirty="0">
              <a:solidFill>
                <a:srgbClr val="000000"/>
              </a:solidFill>
              <a:latin typeface="Poppins"/>
              <a:ea typeface="Poppins"/>
              <a:cs typeface="Poppins"/>
              <a:sym typeface="Poppins"/>
            </a:endParaRPr>
          </a:p>
          <a:p>
            <a:pPr algn="just"/>
            <a:endParaRPr lang="en-US" sz="1300" b="1" i="1" dirty="0">
              <a:solidFill>
                <a:srgbClr val="000000"/>
              </a:solidFill>
              <a:latin typeface="Poppins"/>
              <a:ea typeface="Poppins"/>
              <a:cs typeface="Poppins"/>
              <a:sym typeface="Poppins"/>
            </a:endParaRPr>
          </a:p>
          <a:p>
            <a:pPr algn="just"/>
            <a:endParaRPr lang="en-US" sz="1300" b="1" i="1" dirty="0">
              <a:solidFill>
                <a:srgbClr val="000000"/>
              </a:solidFill>
              <a:latin typeface="Poppins"/>
              <a:ea typeface="Poppins"/>
              <a:cs typeface="Poppins"/>
              <a:sym typeface="Poppins"/>
            </a:endParaRPr>
          </a:p>
          <a:p>
            <a:pPr algn="just"/>
            <a:r>
              <a:rPr lang="en-US" sz="1300" dirty="0">
                <a:solidFill>
                  <a:srgbClr val="000000"/>
                </a:solidFill>
                <a:latin typeface="Poppins"/>
                <a:ea typeface="Poppins"/>
                <a:cs typeface="Poppins"/>
                <a:sym typeface="Poppins"/>
              </a:rPr>
              <a:t>Timeseries can be handled using various methods:</a:t>
            </a:r>
          </a:p>
          <a:p>
            <a:pPr marL="228600" indent="-228600" algn="just">
              <a:buAutoNum type="arabicPeriod"/>
            </a:pPr>
            <a:r>
              <a:rPr lang="en-US" sz="1300" b="1" dirty="0">
                <a:solidFill>
                  <a:srgbClr val="000000"/>
                </a:solidFill>
                <a:latin typeface="Poppins"/>
                <a:ea typeface="Poppins"/>
                <a:cs typeface="Poppins"/>
                <a:sym typeface="Poppins"/>
              </a:rPr>
              <a:t>Timeseries models:</a:t>
            </a:r>
            <a:r>
              <a:rPr lang="en-US" sz="1300" dirty="0">
                <a:solidFill>
                  <a:srgbClr val="000000"/>
                </a:solidFill>
                <a:latin typeface="Poppins"/>
                <a:ea typeface="Poppins"/>
                <a:cs typeface="Poppins"/>
                <a:sym typeface="Poppins"/>
              </a:rPr>
              <a:t> These models use a window approach towards learning and there are specific models and algorithms for this purpose. </a:t>
            </a:r>
            <a:r>
              <a:rPr lang="en-US" sz="1300" dirty="0" err="1">
                <a:solidFill>
                  <a:srgbClr val="000000"/>
                </a:solidFill>
                <a:latin typeface="Poppins"/>
                <a:ea typeface="Poppins"/>
                <a:cs typeface="Poppins"/>
                <a:sym typeface="Poppins"/>
              </a:rPr>
              <a:t>E,g</a:t>
            </a:r>
            <a:r>
              <a:rPr lang="en-US" sz="1300" dirty="0">
                <a:solidFill>
                  <a:srgbClr val="000000"/>
                </a:solidFill>
                <a:latin typeface="Poppins"/>
                <a:ea typeface="Poppins"/>
                <a:cs typeface="Poppins"/>
                <a:sym typeface="Poppins"/>
              </a:rPr>
              <a:t>, Arima, Facebook Prophet, LSTM deep learning architecture, Recurrent Neural Network (RNN) architecture.</a:t>
            </a:r>
          </a:p>
          <a:p>
            <a:pPr marL="228600" indent="-228600" algn="just">
              <a:buAutoNum type="arabicPeriod"/>
            </a:pPr>
            <a:endParaRPr lang="en-US" sz="1300" dirty="0">
              <a:solidFill>
                <a:srgbClr val="000000"/>
              </a:solidFill>
              <a:latin typeface="Poppins"/>
              <a:ea typeface="Poppins"/>
              <a:cs typeface="Poppins"/>
              <a:sym typeface="Poppins"/>
            </a:endParaRPr>
          </a:p>
          <a:p>
            <a:pPr marL="228600" indent="-228600" algn="just">
              <a:buAutoNum type="arabicPeriod"/>
            </a:pPr>
            <a:r>
              <a:rPr lang="en-US" sz="1300" b="1" dirty="0">
                <a:solidFill>
                  <a:srgbClr val="000000"/>
                </a:solidFill>
                <a:latin typeface="Poppins"/>
                <a:ea typeface="Poppins"/>
                <a:cs typeface="Poppins"/>
                <a:sym typeface="Poppins"/>
              </a:rPr>
              <a:t>Timeseries as Supervised Learning:</a:t>
            </a:r>
            <a:r>
              <a:rPr lang="en-US" sz="1300" dirty="0">
                <a:solidFill>
                  <a:srgbClr val="000000"/>
                </a:solidFill>
                <a:latin typeface="Poppins"/>
                <a:ea typeface="Poppins"/>
                <a:cs typeface="Poppins"/>
                <a:sym typeface="Poppins"/>
              </a:rPr>
              <a:t> This involves extracting time related features such as day, year, week as features and also performing lag of features to use as new features with normal supervised learning models.</a:t>
            </a:r>
          </a:p>
          <a:p>
            <a:pPr marL="228600" indent="-228600" algn="just">
              <a:buAutoNum type="arabicPeriod"/>
            </a:pPr>
            <a:endParaRPr lang="en-US" sz="1300" dirty="0">
              <a:solidFill>
                <a:srgbClr val="000000"/>
              </a:solidFill>
              <a:latin typeface="Poppins"/>
              <a:ea typeface="Poppins"/>
              <a:cs typeface="Poppins"/>
              <a:sym typeface="Poppins"/>
            </a:endParaRPr>
          </a:p>
        </p:txBody>
      </p:sp>
      <p:sp>
        <p:nvSpPr>
          <p:cNvPr id="33" name="TextBox 3">
            <a:extLst>
              <a:ext uri="{FF2B5EF4-FFF2-40B4-BE49-F238E27FC236}">
                <a16:creationId xmlns:a16="http://schemas.microsoft.com/office/drawing/2014/main" id="{FDA62120-83AA-FDB9-CBD9-B82BF7B09FAA}"/>
              </a:ext>
            </a:extLst>
          </p:cNvPr>
          <p:cNvSpPr txBox="1"/>
          <p:nvPr/>
        </p:nvSpPr>
        <p:spPr>
          <a:xfrm>
            <a:off x="279400" y="32735"/>
            <a:ext cx="7558315" cy="837473"/>
          </a:xfrm>
          <a:prstGeom prst="rect">
            <a:avLst/>
          </a:prstGeom>
        </p:spPr>
        <p:txBody>
          <a:bodyPr wrap="square" lIns="0" tIns="0" rIns="0" bIns="0" rtlCol="0" anchor="t">
            <a:spAutoFit/>
          </a:bodyPr>
          <a:lstStyle/>
          <a:p>
            <a:pPr>
              <a:lnSpc>
                <a:spcPts val="7641"/>
              </a:lnSpc>
            </a:pPr>
            <a:r>
              <a:rPr lang="en-US" sz="4000" dirty="0">
                <a:latin typeface="Impact"/>
                <a:ea typeface="Lato" panose="020F0502020204030203" pitchFamily="34" charset="0"/>
                <a:cs typeface="Lato" panose="020F0502020204030203" pitchFamily="34" charset="0"/>
                <a:sym typeface="Impact"/>
              </a:rPr>
              <a:t>Brief Intro to Machine </a:t>
            </a:r>
            <a:r>
              <a:rPr lang="en-US" sz="4000" dirty="0" err="1">
                <a:latin typeface="Impact"/>
                <a:ea typeface="Lato" panose="020F0502020204030203" pitchFamily="34" charset="0"/>
                <a:cs typeface="Lato" panose="020F0502020204030203" pitchFamily="34" charset="0"/>
                <a:sym typeface="Impact"/>
              </a:rPr>
              <a:t>Learing</a:t>
            </a:r>
            <a:endParaRPr lang="en-US" sz="4000" dirty="0">
              <a:latin typeface="Impact"/>
              <a:ea typeface="Lato" panose="020F0502020204030203" pitchFamily="34" charset="0"/>
              <a:cs typeface="Lato" panose="020F0502020204030203" pitchFamily="34" charset="0"/>
              <a:sym typeface="Impact"/>
            </a:endParaRPr>
          </a:p>
        </p:txBody>
      </p:sp>
      <p:pic>
        <p:nvPicPr>
          <p:cNvPr id="10" name="Picture 9">
            <a:extLst>
              <a:ext uri="{FF2B5EF4-FFF2-40B4-BE49-F238E27FC236}">
                <a16:creationId xmlns:a16="http://schemas.microsoft.com/office/drawing/2014/main" id="{964DD613-917F-A85B-5A5C-105B4A129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617" y="1533298"/>
            <a:ext cx="6238383" cy="4661611"/>
          </a:xfrm>
          <a:prstGeom prst="rect">
            <a:avLst/>
          </a:prstGeom>
        </p:spPr>
      </p:pic>
    </p:spTree>
    <p:extLst>
      <p:ext uri="{BB962C8B-B14F-4D97-AF65-F5344CB8AC3E}">
        <p14:creationId xmlns:p14="http://schemas.microsoft.com/office/powerpoint/2010/main" val="148858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8</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4" name="TextBox 3">
            <a:extLst>
              <a:ext uri="{FF2B5EF4-FFF2-40B4-BE49-F238E27FC236}">
                <a16:creationId xmlns:a16="http://schemas.microsoft.com/office/drawing/2014/main" id="{7C90E37C-80B9-8A69-2417-A56D16A4AF87}"/>
              </a:ext>
            </a:extLst>
          </p:cNvPr>
          <p:cNvSpPr txBox="1"/>
          <p:nvPr/>
        </p:nvSpPr>
        <p:spPr>
          <a:xfrm>
            <a:off x="2700101" y="1036392"/>
            <a:ext cx="3866147" cy="553998"/>
          </a:xfrm>
          <a:prstGeom prst="rect">
            <a:avLst/>
          </a:prstGeom>
          <a:noFill/>
        </p:spPr>
        <p:txBody>
          <a:bodyPr wrap="square" rtlCol="0">
            <a:spAutoFit/>
          </a:bodyPr>
          <a:lstStyle/>
          <a:p>
            <a:r>
              <a:rPr lang="en-US" sz="3000" b="1" dirty="0"/>
              <a:t>OVERVIEW</a:t>
            </a:r>
            <a:endParaRPr lang="en-GB" sz="3000" b="1" dirty="0"/>
          </a:p>
        </p:txBody>
      </p:sp>
      <p:grpSp>
        <p:nvGrpSpPr>
          <p:cNvPr id="32" name="Group 31">
            <a:extLst>
              <a:ext uri="{FF2B5EF4-FFF2-40B4-BE49-F238E27FC236}">
                <a16:creationId xmlns:a16="http://schemas.microsoft.com/office/drawing/2014/main" id="{29EE971A-79F5-3213-8CEC-15B6C8F693CC}"/>
              </a:ext>
            </a:extLst>
          </p:cNvPr>
          <p:cNvGrpSpPr/>
          <p:nvPr/>
        </p:nvGrpSpPr>
        <p:grpSpPr>
          <a:xfrm>
            <a:off x="4617070" y="1791904"/>
            <a:ext cx="2957860" cy="4388719"/>
            <a:chOff x="4125111" y="1294599"/>
            <a:chExt cx="3488290" cy="5550707"/>
          </a:xfrm>
        </p:grpSpPr>
        <p:sp>
          <p:nvSpPr>
            <p:cNvPr id="6" name="Rectangle: Rounded Corners 5">
              <a:extLst>
                <a:ext uri="{FF2B5EF4-FFF2-40B4-BE49-F238E27FC236}">
                  <a16:creationId xmlns:a16="http://schemas.microsoft.com/office/drawing/2014/main" id="{57A8C90E-3739-6B48-2804-68A0C098B723}"/>
                </a:ext>
              </a:extLst>
            </p:cNvPr>
            <p:cNvSpPr/>
            <p:nvPr/>
          </p:nvSpPr>
          <p:spPr>
            <a:xfrm>
              <a:off x="4125112" y="1294599"/>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GB" dirty="0"/>
            </a:p>
          </p:txBody>
        </p:sp>
        <p:sp>
          <p:nvSpPr>
            <p:cNvPr id="11" name="Rectangle: Rounded Corners 10">
              <a:extLst>
                <a:ext uri="{FF2B5EF4-FFF2-40B4-BE49-F238E27FC236}">
                  <a16:creationId xmlns:a16="http://schemas.microsoft.com/office/drawing/2014/main" id="{517FC1E9-7ACE-3A5A-E427-CF30E0A6F234}"/>
                </a:ext>
              </a:extLst>
            </p:cNvPr>
            <p:cNvSpPr/>
            <p:nvPr/>
          </p:nvSpPr>
          <p:spPr>
            <a:xfrm>
              <a:off x="4807665" y="2122255"/>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 and Outlier Removal</a:t>
              </a:r>
              <a:endParaRPr lang="en-GB" dirty="0"/>
            </a:p>
          </p:txBody>
        </p:sp>
        <p:sp>
          <p:nvSpPr>
            <p:cNvPr id="13" name="Rectangle: Rounded Corners 12">
              <a:extLst>
                <a:ext uri="{FF2B5EF4-FFF2-40B4-BE49-F238E27FC236}">
                  <a16:creationId xmlns:a16="http://schemas.microsoft.com/office/drawing/2014/main" id="{DD4F1997-AA80-33AC-172E-352AA7A40699}"/>
                </a:ext>
              </a:extLst>
            </p:cNvPr>
            <p:cNvSpPr/>
            <p:nvPr/>
          </p:nvSpPr>
          <p:spPr>
            <a:xfrm>
              <a:off x="4125111" y="2949911"/>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GB" dirty="0"/>
            </a:p>
          </p:txBody>
        </p:sp>
        <p:cxnSp>
          <p:nvCxnSpPr>
            <p:cNvPr id="15" name="Connector: Curved 14">
              <a:extLst>
                <a:ext uri="{FF2B5EF4-FFF2-40B4-BE49-F238E27FC236}">
                  <a16:creationId xmlns:a16="http://schemas.microsoft.com/office/drawing/2014/main" id="{36E87E70-F959-A7BB-E409-77DE8F3510AE}"/>
                </a:ext>
              </a:extLst>
            </p:cNvPr>
            <p:cNvCxnSpPr>
              <a:cxnSpLocks/>
            </p:cNvCxnSpPr>
            <p:nvPr/>
          </p:nvCxnSpPr>
          <p:spPr>
            <a:xfrm>
              <a:off x="6942409" y="1615242"/>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6DF64863-6A9D-D8EB-575B-5F9C89E3FBD9}"/>
                </a:ext>
              </a:extLst>
            </p:cNvPr>
            <p:cNvCxnSpPr>
              <a:cxnSpLocks/>
            </p:cNvCxnSpPr>
            <p:nvPr/>
          </p:nvCxnSpPr>
          <p:spPr>
            <a:xfrm flipH="1">
              <a:off x="4306919" y="2411293"/>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49E5677E-3EC3-7D03-9147-55D4AA6522F7}"/>
                </a:ext>
              </a:extLst>
            </p:cNvPr>
            <p:cNvSpPr/>
            <p:nvPr/>
          </p:nvSpPr>
          <p:spPr>
            <a:xfrm>
              <a:off x="4826658" y="3777567"/>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Splitting</a:t>
              </a:r>
              <a:endParaRPr lang="en-GB" dirty="0"/>
            </a:p>
          </p:txBody>
        </p:sp>
        <p:sp>
          <p:nvSpPr>
            <p:cNvPr id="26" name="Rectangle: Rounded Corners 25">
              <a:extLst>
                <a:ext uri="{FF2B5EF4-FFF2-40B4-BE49-F238E27FC236}">
                  <a16:creationId xmlns:a16="http://schemas.microsoft.com/office/drawing/2014/main" id="{33B47B82-30E4-8189-0E1D-B021E2A92005}"/>
                </a:ext>
              </a:extLst>
            </p:cNvPr>
            <p:cNvSpPr/>
            <p:nvPr/>
          </p:nvSpPr>
          <p:spPr>
            <a:xfrm>
              <a:off x="4144104" y="4605223"/>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Establishing Baseline (Gilberts Equation)</a:t>
              </a:r>
              <a:endParaRPr lang="en-GB" dirty="0"/>
            </a:p>
          </p:txBody>
        </p:sp>
        <p:cxnSp>
          <p:nvCxnSpPr>
            <p:cNvPr id="27" name="Connector: Curved 26">
              <a:extLst>
                <a:ext uri="{FF2B5EF4-FFF2-40B4-BE49-F238E27FC236}">
                  <a16:creationId xmlns:a16="http://schemas.microsoft.com/office/drawing/2014/main" id="{0150F3B3-C11F-4A7F-E328-E72AF63C32FF}"/>
                </a:ext>
              </a:extLst>
            </p:cNvPr>
            <p:cNvCxnSpPr>
              <a:cxnSpLocks/>
            </p:cNvCxnSpPr>
            <p:nvPr/>
          </p:nvCxnSpPr>
          <p:spPr>
            <a:xfrm flipH="1">
              <a:off x="4325912" y="4066605"/>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B2CAE165-6C3A-EF93-6E27-1F5F263A61F1}"/>
                </a:ext>
              </a:extLst>
            </p:cNvPr>
            <p:cNvCxnSpPr>
              <a:cxnSpLocks/>
            </p:cNvCxnSpPr>
            <p:nvPr/>
          </p:nvCxnSpPr>
          <p:spPr>
            <a:xfrm>
              <a:off x="6942409" y="3205794"/>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D87FED51-8CA9-5EFA-D6D1-51048D25AB33}"/>
                </a:ext>
              </a:extLst>
            </p:cNvPr>
            <p:cNvSpPr/>
            <p:nvPr/>
          </p:nvSpPr>
          <p:spPr>
            <a:xfrm>
              <a:off x="4807665" y="5432879"/>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Modelling</a:t>
              </a:r>
              <a:endParaRPr lang="en-GB" dirty="0"/>
            </a:p>
          </p:txBody>
        </p:sp>
        <p:sp>
          <p:nvSpPr>
            <p:cNvPr id="30" name="Rectangle: Rounded Corners 29">
              <a:extLst>
                <a:ext uri="{FF2B5EF4-FFF2-40B4-BE49-F238E27FC236}">
                  <a16:creationId xmlns:a16="http://schemas.microsoft.com/office/drawing/2014/main" id="{9627730C-55FE-C81F-A52A-AB7D71525E81}"/>
                </a:ext>
              </a:extLst>
            </p:cNvPr>
            <p:cNvSpPr/>
            <p:nvPr/>
          </p:nvSpPr>
          <p:spPr>
            <a:xfrm>
              <a:off x="4125111" y="6260535"/>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Predictions</a:t>
              </a:r>
              <a:endParaRPr lang="en-GB" dirty="0"/>
            </a:p>
          </p:txBody>
        </p:sp>
        <p:cxnSp>
          <p:nvCxnSpPr>
            <p:cNvPr id="31" name="Connector: Curved 30">
              <a:extLst>
                <a:ext uri="{FF2B5EF4-FFF2-40B4-BE49-F238E27FC236}">
                  <a16:creationId xmlns:a16="http://schemas.microsoft.com/office/drawing/2014/main" id="{A5223693-0F11-BBA5-E686-3D3F316B262F}"/>
                </a:ext>
              </a:extLst>
            </p:cNvPr>
            <p:cNvCxnSpPr>
              <a:cxnSpLocks/>
            </p:cNvCxnSpPr>
            <p:nvPr/>
          </p:nvCxnSpPr>
          <p:spPr>
            <a:xfrm flipH="1">
              <a:off x="4306919" y="5721917"/>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B3A49291-3869-1B5E-35B5-232479FF5278}"/>
                </a:ext>
              </a:extLst>
            </p:cNvPr>
            <p:cNvCxnSpPr>
              <a:cxnSpLocks/>
            </p:cNvCxnSpPr>
            <p:nvPr/>
          </p:nvCxnSpPr>
          <p:spPr>
            <a:xfrm>
              <a:off x="6942409" y="4897608"/>
              <a:ext cx="434667"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34" name="Picture 33" descr="A close up of a sign&#10;&#10;Description automatically generated">
            <a:extLst>
              <a:ext uri="{FF2B5EF4-FFF2-40B4-BE49-F238E27FC236}">
                <a16:creationId xmlns:a16="http://schemas.microsoft.com/office/drawing/2014/main" id="{49E4301B-D083-5123-346C-10F090A1D1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195552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9</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DCF3E05-3933-7C70-E20E-FD347DCE165D}"/>
              </a:ext>
            </a:extLst>
          </p:cNvPr>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4" name="TextBox 3">
            <a:extLst>
              <a:ext uri="{FF2B5EF4-FFF2-40B4-BE49-F238E27FC236}">
                <a16:creationId xmlns:a16="http://schemas.microsoft.com/office/drawing/2014/main" id="{D38BEBCF-22D1-F83A-2C34-AC198F2DB6A6}"/>
              </a:ext>
            </a:extLst>
          </p:cNvPr>
          <p:cNvSpPr txBox="1"/>
          <p:nvPr/>
        </p:nvSpPr>
        <p:spPr>
          <a:xfrm>
            <a:off x="6850743" y="992370"/>
            <a:ext cx="3866147" cy="553998"/>
          </a:xfrm>
          <a:prstGeom prst="rect">
            <a:avLst/>
          </a:prstGeom>
          <a:noFill/>
        </p:spPr>
        <p:txBody>
          <a:bodyPr wrap="square" rtlCol="0">
            <a:spAutoFit/>
          </a:bodyPr>
          <a:lstStyle/>
          <a:p>
            <a:r>
              <a:rPr lang="en-US" sz="3000" b="1" dirty="0"/>
              <a:t>Data Cleaning and EDA</a:t>
            </a:r>
            <a:endParaRPr lang="en-GB" sz="3000" b="1" dirty="0"/>
          </a:p>
        </p:txBody>
      </p:sp>
      <p:pic>
        <p:nvPicPr>
          <p:cNvPr id="11" name="Picture 10">
            <a:extLst>
              <a:ext uri="{FF2B5EF4-FFF2-40B4-BE49-F238E27FC236}">
                <a16:creationId xmlns:a16="http://schemas.microsoft.com/office/drawing/2014/main" id="{E47AA70F-D9DD-4379-3379-479FF233B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1" y="1089926"/>
            <a:ext cx="5236256" cy="5236256"/>
          </a:xfrm>
          <a:prstGeom prst="rect">
            <a:avLst/>
          </a:prstGeom>
        </p:spPr>
      </p:pic>
      <p:sp>
        <p:nvSpPr>
          <p:cNvPr id="13" name="TextBox 12">
            <a:extLst>
              <a:ext uri="{FF2B5EF4-FFF2-40B4-BE49-F238E27FC236}">
                <a16:creationId xmlns:a16="http://schemas.microsoft.com/office/drawing/2014/main" id="{67AD2BBE-3499-49E2-F17A-B9B291412BED}"/>
              </a:ext>
            </a:extLst>
          </p:cNvPr>
          <p:cNvSpPr txBox="1"/>
          <p:nvPr/>
        </p:nvSpPr>
        <p:spPr>
          <a:xfrm>
            <a:off x="5994395" y="1546368"/>
            <a:ext cx="5786788" cy="2031325"/>
          </a:xfrm>
          <a:prstGeom prst="rect">
            <a:avLst/>
          </a:prstGeom>
          <a:noFill/>
        </p:spPr>
        <p:txBody>
          <a:bodyPr wrap="square" rtlCol="0">
            <a:spAutoFit/>
          </a:bodyPr>
          <a:lstStyle/>
          <a:p>
            <a:r>
              <a:rPr lang="en-US" sz="1400" b="1" dirty="0"/>
              <a:t>Consistency Check: </a:t>
            </a:r>
            <a:r>
              <a:rPr lang="en-US" sz="1400" dirty="0"/>
              <a:t>Ensuring single name to denote a category e.g. a well having name in both upper and lower case in different rows.</a:t>
            </a:r>
          </a:p>
          <a:p>
            <a:endParaRPr lang="en-US" sz="1400" dirty="0"/>
          </a:p>
          <a:p>
            <a:r>
              <a:rPr lang="en-US" sz="1400" b="1" dirty="0" err="1"/>
              <a:t>DataType</a:t>
            </a:r>
            <a:r>
              <a:rPr lang="en-US" sz="1400" b="1" dirty="0"/>
              <a:t> Confirmation: </a:t>
            </a:r>
            <a:r>
              <a:rPr lang="en-US" sz="1400" dirty="0"/>
              <a:t>Numeric columns were changed to float datatype.</a:t>
            </a:r>
          </a:p>
          <a:p>
            <a:endParaRPr lang="en-US" sz="1400" dirty="0"/>
          </a:p>
          <a:p>
            <a:r>
              <a:rPr lang="en-US" sz="1400" b="1" dirty="0"/>
              <a:t>Handling Missing Values: </a:t>
            </a:r>
            <a:r>
              <a:rPr lang="en-US" sz="1400" dirty="0"/>
              <a:t>Forward filling was employed to fill missing values.</a:t>
            </a:r>
          </a:p>
          <a:p>
            <a:endParaRPr lang="en-US" sz="1400" dirty="0"/>
          </a:p>
          <a:p>
            <a:r>
              <a:rPr lang="en-US" sz="1400" b="1" dirty="0"/>
              <a:t>Duplicates Check: </a:t>
            </a:r>
            <a:r>
              <a:rPr lang="en-US" sz="1400" dirty="0"/>
              <a:t>Involved scanning for duplicate rows. No duplicate rows were found.</a:t>
            </a:r>
          </a:p>
        </p:txBody>
      </p:sp>
      <p:sp>
        <p:nvSpPr>
          <p:cNvPr id="14" name="TextBox 13">
            <a:extLst>
              <a:ext uri="{FF2B5EF4-FFF2-40B4-BE49-F238E27FC236}">
                <a16:creationId xmlns:a16="http://schemas.microsoft.com/office/drawing/2014/main" id="{09821697-A524-53BD-6A23-9E2ECB32C6B1}"/>
              </a:ext>
            </a:extLst>
          </p:cNvPr>
          <p:cNvSpPr txBox="1"/>
          <p:nvPr/>
        </p:nvSpPr>
        <p:spPr>
          <a:xfrm>
            <a:off x="5994395" y="3795164"/>
            <a:ext cx="5050976" cy="369332"/>
          </a:xfrm>
          <a:prstGeom prst="rect">
            <a:avLst/>
          </a:prstGeom>
          <a:noFill/>
        </p:spPr>
        <p:txBody>
          <a:bodyPr wrap="square" rtlCol="0">
            <a:spAutoFit/>
          </a:bodyPr>
          <a:lstStyle/>
          <a:p>
            <a:r>
              <a:rPr lang="en-US" b="1" dirty="0">
                <a:solidFill>
                  <a:srgbClr val="FF0000"/>
                </a:solidFill>
              </a:rPr>
              <a:t>Insights from EDA</a:t>
            </a:r>
          </a:p>
        </p:txBody>
      </p:sp>
      <p:graphicFrame>
        <p:nvGraphicFramePr>
          <p:cNvPr id="16" name="Table 15">
            <a:extLst>
              <a:ext uri="{FF2B5EF4-FFF2-40B4-BE49-F238E27FC236}">
                <a16:creationId xmlns:a16="http://schemas.microsoft.com/office/drawing/2014/main" id="{9B253998-7518-6713-E27B-B470EDC0CDFD}"/>
              </a:ext>
            </a:extLst>
          </p:cNvPr>
          <p:cNvGraphicFramePr>
            <a:graphicFrameLocks noGrp="1"/>
          </p:cNvGraphicFramePr>
          <p:nvPr>
            <p:extLst>
              <p:ext uri="{D42A27DB-BD31-4B8C-83A1-F6EECF244321}">
                <p14:modId xmlns:p14="http://schemas.microsoft.com/office/powerpoint/2010/main" val="4157895293"/>
              </p:ext>
            </p:extLst>
          </p:nvPr>
        </p:nvGraphicFramePr>
        <p:xfrm>
          <a:off x="6096000" y="4302446"/>
          <a:ext cx="4096655" cy="1595120"/>
        </p:xfrm>
        <a:graphic>
          <a:graphicData uri="http://schemas.openxmlformats.org/drawingml/2006/table">
            <a:tbl>
              <a:tblPr firstRow="1" bandRow="1">
                <a:tableStyleId>{5C22544A-7EE6-4342-B048-85BDC9FD1C3A}</a:tableStyleId>
              </a:tblPr>
              <a:tblGrid>
                <a:gridCol w="1320641">
                  <a:extLst>
                    <a:ext uri="{9D8B030D-6E8A-4147-A177-3AD203B41FA5}">
                      <a16:colId xmlns:a16="http://schemas.microsoft.com/office/drawing/2014/main" val="95194333"/>
                    </a:ext>
                  </a:extLst>
                </a:gridCol>
                <a:gridCol w="2776014">
                  <a:extLst>
                    <a:ext uri="{9D8B030D-6E8A-4147-A177-3AD203B41FA5}">
                      <a16:colId xmlns:a16="http://schemas.microsoft.com/office/drawing/2014/main" val="2471800937"/>
                    </a:ext>
                  </a:extLst>
                </a:gridCol>
              </a:tblGrid>
              <a:tr h="0">
                <a:tc>
                  <a:txBody>
                    <a:bodyPr/>
                    <a:lstStyle/>
                    <a:p>
                      <a:r>
                        <a:rPr lang="en-US" sz="1100" dirty="0"/>
                        <a:t>Category</a:t>
                      </a:r>
                      <a:endParaRPr lang="en-GB" sz="1100" dirty="0"/>
                    </a:p>
                  </a:txBody>
                  <a:tcPr/>
                </a:tc>
                <a:tc>
                  <a:txBody>
                    <a:bodyPr/>
                    <a:lstStyle/>
                    <a:p>
                      <a:r>
                        <a:rPr lang="en-US" sz="1100" dirty="0"/>
                        <a:t>Insight</a:t>
                      </a:r>
                      <a:endParaRPr lang="en-GB" sz="1100" dirty="0"/>
                    </a:p>
                  </a:txBody>
                  <a:tcPr/>
                </a:tc>
                <a:extLst>
                  <a:ext uri="{0D108BD9-81ED-4DB2-BD59-A6C34878D82A}">
                    <a16:rowId xmlns:a16="http://schemas.microsoft.com/office/drawing/2014/main" val="2608115658"/>
                  </a:ext>
                </a:extLst>
              </a:tr>
              <a:tr h="370840">
                <a:tc>
                  <a:txBody>
                    <a:bodyPr/>
                    <a:lstStyle/>
                    <a:p>
                      <a:r>
                        <a:rPr lang="en-US" sz="1100" dirty="0"/>
                        <a:t>Date</a:t>
                      </a:r>
                      <a:endParaRPr lang="en-GB" sz="1100" dirty="0"/>
                    </a:p>
                  </a:txBody>
                  <a:tcPr/>
                </a:tc>
                <a:tc>
                  <a:txBody>
                    <a:bodyPr/>
                    <a:lstStyle/>
                    <a:p>
                      <a:r>
                        <a:rPr lang="en-US" sz="1100" dirty="0"/>
                        <a:t>The Train data spanned 2008 – 2015</a:t>
                      </a:r>
                      <a:endParaRPr lang="en-GB" sz="1100" dirty="0"/>
                    </a:p>
                  </a:txBody>
                  <a:tcPr/>
                </a:tc>
                <a:extLst>
                  <a:ext uri="{0D108BD9-81ED-4DB2-BD59-A6C34878D82A}">
                    <a16:rowId xmlns:a16="http://schemas.microsoft.com/office/drawing/2014/main" val="903275483"/>
                  </a:ext>
                </a:extLst>
              </a:tr>
              <a:tr h="370840">
                <a:tc>
                  <a:txBody>
                    <a:bodyPr/>
                    <a:lstStyle/>
                    <a:p>
                      <a:r>
                        <a:rPr lang="en-US" sz="1100" dirty="0"/>
                        <a:t>Well</a:t>
                      </a:r>
                      <a:endParaRPr lang="en-GB" sz="1100" dirty="0"/>
                    </a:p>
                  </a:txBody>
                  <a:tcPr/>
                </a:tc>
                <a:tc>
                  <a:txBody>
                    <a:bodyPr/>
                    <a:lstStyle/>
                    <a:p>
                      <a:r>
                        <a:rPr lang="en-US" sz="1100" dirty="0"/>
                        <a:t>5 wells bores were given. With F-12 and F-14 having the oldest dates 0f 2008 (perhaps the oldest wells)</a:t>
                      </a:r>
                      <a:endParaRPr lang="en-GB" sz="1100" dirty="0"/>
                    </a:p>
                  </a:txBody>
                  <a:tcPr/>
                </a:tc>
                <a:extLst>
                  <a:ext uri="{0D108BD9-81ED-4DB2-BD59-A6C34878D82A}">
                    <a16:rowId xmlns:a16="http://schemas.microsoft.com/office/drawing/2014/main" val="3984929964"/>
                  </a:ext>
                </a:extLst>
              </a:tr>
              <a:tr h="370840">
                <a:tc>
                  <a:txBody>
                    <a:bodyPr/>
                    <a:lstStyle/>
                    <a:p>
                      <a:r>
                        <a:rPr lang="en-US" sz="1100" dirty="0"/>
                        <a:t>Gas-Oil Ratio (GOR)</a:t>
                      </a:r>
                      <a:endParaRPr lang="en-GB" sz="1100" dirty="0"/>
                    </a:p>
                  </a:txBody>
                  <a:tcPr/>
                </a:tc>
                <a:tc>
                  <a:txBody>
                    <a:bodyPr/>
                    <a:lstStyle/>
                    <a:p>
                      <a:r>
                        <a:rPr lang="en-US" sz="1100" dirty="0"/>
                        <a:t>Average GOR across all wells is 791.335</a:t>
                      </a:r>
                      <a:endParaRPr lang="en-GB" sz="1100" dirty="0"/>
                    </a:p>
                  </a:txBody>
                  <a:tcPr/>
                </a:tc>
                <a:extLst>
                  <a:ext uri="{0D108BD9-81ED-4DB2-BD59-A6C34878D82A}">
                    <a16:rowId xmlns:a16="http://schemas.microsoft.com/office/drawing/2014/main" val="549691305"/>
                  </a:ext>
                </a:extLst>
              </a:tr>
            </a:tbl>
          </a:graphicData>
        </a:graphic>
      </p:graphicFrame>
      <p:cxnSp>
        <p:nvCxnSpPr>
          <p:cNvPr id="3" name="Straight Connector 2">
            <a:extLst>
              <a:ext uri="{FF2B5EF4-FFF2-40B4-BE49-F238E27FC236}">
                <a16:creationId xmlns:a16="http://schemas.microsoft.com/office/drawing/2014/main" id="{D3A20E08-4BEF-405E-8CE6-3EADF2EC225E}"/>
              </a:ext>
            </a:extLst>
          </p:cNvPr>
          <p:cNvCxnSpPr>
            <a:cxnSpLocks/>
          </p:cNvCxnSpPr>
          <p:nvPr/>
        </p:nvCxnSpPr>
        <p:spPr>
          <a:xfrm>
            <a:off x="5293915" y="3708054"/>
            <a:ext cx="6898085"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automatically generated">
            <a:extLst>
              <a:ext uri="{FF2B5EF4-FFF2-40B4-BE49-F238E27FC236}">
                <a16:creationId xmlns:a16="http://schemas.microsoft.com/office/drawing/2014/main" id="{0BF9791A-DCA2-D77A-BAAD-15E8678084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253576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2781</TotalTime>
  <Words>1165</Words>
  <Application>Microsoft Office PowerPoint</Application>
  <PresentationFormat>Widescreen</PresentationFormat>
  <Paragraphs>187</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Narrow</vt:lpstr>
      <vt:lpstr>Calibri</vt:lpstr>
      <vt:lpstr>Calibri Light</vt:lpstr>
      <vt:lpstr>Impact</vt:lpstr>
      <vt:lpstr>Lato</vt:lpstr>
      <vt:lpstr>Lato Black</vt:lpstr>
      <vt:lpstr>Palatino Linotype</vt:lpstr>
      <vt:lpstr>Poppins</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Tere-joe</dc:creator>
  <cp:lastModifiedBy>udoh chigozie</cp:lastModifiedBy>
  <cp:revision>81</cp:revision>
  <dcterms:created xsi:type="dcterms:W3CDTF">2023-01-13T10:37:16Z</dcterms:created>
  <dcterms:modified xsi:type="dcterms:W3CDTF">2025-07-21T19:11:46Z</dcterms:modified>
</cp:coreProperties>
</file>