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60" r:id="rId3"/>
    <p:sldId id="315" r:id="rId4"/>
    <p:sldId id="361" r:id="rId5"/>
    <p:sldId id="265" r:id="rId6"/>
    <p:sldId id="324" r:id="rId7"/>
    <p:sldId id="326" r:id="rId8"/>
    <p:sldId id="369" r:id="rId9"/>
    <p:sldId id="365" r:id="rId10"/>
    <p:sldId id="368" r:id="rId1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6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92EC-2D3E-44F4-8E33-43B9FF9C4C45}" type="datetimeFigureOut">
              <a:rPr lang="en-NG" smtClean="0"/>
              <a:t>07/28/2025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4CD6E-C2EB-4619-BADC-2A7137A87B15}" type="slidenum">
              <a:rPr lang="en-NG" smtClean="0"/>
              <a:t>‹#›</a:t>
            </a:fld>
            <a:endParaRPr lang="en-NG"/>
          </a:p>
        </p:txBody>
      </p:sp>
    </p:spTree>
    <p:extLst>
      <p:ext uri="{BB962C8B-B14F-4D97-AF65-F5344CB8AC3E}">
        <p14:creationId xmlns:p14="http://schemas.microsoft.com/office/powerpoint/2010/main" val="14104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F95-6063-4068-A764-BD6C24E56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1B407C8-931A-4B38-A93D-88275B98C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25155BD-6725-4B3A-8A77-D017D5B5C407}"/>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1BB9F28B-4FAE-42F9-8B46-1B8D608DF67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84B3A8-76DB-47B9-A2B7-A2B9CE0E898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07627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A144-CFE9-40F3-8BA0-C49BD5EA1D8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ADD4076-DB68-498E-B29E-27418EC82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4B3E413-FF0A-4FE3-9251-4DA1AAC39999}"/>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176648A4-C7CD-4DF0-B16D-D82C109565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158CD1-9E1A-445D-9664-9314F0F56E0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22621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4154C-6726-4539-AC44-0602B6BBC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CA65FF-B5B2-400C-8EDC-7FF688D6E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A096CD-3FAB-4D36-845B-F8D59D9E0E0F}"/>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A1781545-7CA7-4B63-9F33-7FDA712582B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32F8D64-3921-4FBB-A93F-23765BE21206}"/>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80293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900E8-6637-4F31-97D2-9876AC07C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53A7698B-3083-46F8-97F7-DC5120BD6A71}"/>
              </a:ext>
            </a:extLst>
          </p:cNvPr>
          <p:cNvSpPr>
            <a:spLocks noGrp="1"/>
          </p:cNvSpPr>
          <p:nvPr>
            <p:ph type="sldNum" sz="quarter" idx="12"/>
          </p:nvPr>
        </p:nvSpPr>
        <p:spPr/>
        <p:txBody>
          <a:bodyPr/>
          <a:lstStyle/>
          <a:p>
            <a:fld id="{6C0DC5EE-E788-4909-8A84-628A09471DA7}" type="slidenum">
              <a:rPr lang="en-GB" smtClean="0"/>
              <a:pPr/>
              <a:t>‹#›</a:t>
            </a:fld>
            <a:endParaRPr lang="en-GB"/>
          </a:p>
        </p:txBody>
      </p:sp>
      <p:sp>
        <p:nvSpPr>
          <p:cNvPr id="7" name="Rectangle 6">
            <a:extLst>
              <a:ext uri="{FF2B5EF4-FFF2-40B4-BE49-F238E27FC236}">
                <a16:creationId xmlns:a16="http://schemas.microsoft.com/office/drawing/2014/main" id="{92D22F97-A823-43E0-BDAA-AEACA7E91A11}"/>
              </a:ext>
            </a:extLst>
          </p:cNvPr>
          <p:cNvSpPr/>
          <p:nvPr userDrawn="1"/>
        </p:nvSpPr>
        <p:spPr>
          <a:xfrm>
            <a:off x="0" y="0"/>
            <a:ext cx="12192000" cy="1074057"/>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1200" algn="l"/>
              </a:tabLst>
            </a:pPr>
            <a:r>
              <a:rPr lang="en-GB" sz="3200" b="1" dirty="0">
                <a:latin typeface="Arial Narrow" panose="020B0606020202030204" pitchFamily="34" charset="0"/>
                <a:cs typeface="Arial" panose="020B0604020202020204" pitchFamily="34" charset="0"/>
              </a:rPr>
              <a:t> 	</a:t>
            </a:r>
          </a:p>
        </p:txBody>
      </p:sp>
    </p:spTree>
    <p:extLst>
      <p:ext uri="{BB962C8B-B14F-4D97-AF65-F5344CB8AC3E}">
        <p14:creationId xmlns:p14="http://schemas.microsoft.com/office/powerpoint/2010/main" val="37947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8054-A84B-4A18-A16C-C1A9994360F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6176D8E-EA41-46AE-80B4-AF711078D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BEABAF-EF17-4C91-A72D-693A59B06D3D}"/>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798B0BED-BD09-4CBC-89D0-5EF7EFA38A5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58AC74-BE18-4B73-986E-BD6C2834693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3083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A10C-35E1-4363-893E-3686A15E0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E0A79DD-4CB6-46F1-B6CB-B8926002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F8CD5-0568-4753-AD99-B06AE14F633E}"/>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E4434699-4373-4C7B-A868-7D1C788543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6000533-957E-44EE-B02E-6E1988B09E62}"/>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14776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DA8A-5B7A-4A6F-A79C-386D9C50151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122D014-94E8-4779-A5DB-FC0D7D40C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0A141E0-EB5B-44F5-822F-33D3567A0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FF40E6A-22DC-4ED8-BA6F-E29CAE1F0B5D}"/>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6" name="Footer Placeholder 5">
            <a:extLst>
              <a:ext uri="{FF2B5EF4-FFF2-40B4-BE49-F238E27FC236}">
                <a16:creationId xmlns:a16="http://schemas.microsoft.com/office/drawing/2014/main" id="{0BA216D1-F5A9-4EE6-B1F9-E8555FA9FBD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F7549EE-6A05-44C8-BE3E-C93DEC2CE629}"/>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4918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3B83-FFE8-47DF-9CBD-09BCBA2C144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BA762E-D2B5-419F-B5B9-E81933029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8D530-3B9A-46A9-BF9D-F3FB294A3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7A1A0F2-5FF9-40CD-8BF7-F823B1E3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2482A-0CD8-45E7-BC22-720117980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BEE6FCF-EDC3-4E4F-9541-A605BC9FDC2E}"/>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8" name="Footer Placeholder 7">
            <a:extLst>
              <a:ext uri="{FF2B5EF4-FFF2-40B4-BE49-F238E27FC236}">
                <a16:creationId xmlns:a16="http://schemas.microsoft.com/office/drawing/2014/main" id="{5B8C4036-FC20-40A0-9202-13E7019B1A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6273D3F-E402-498E-B8BE-4617F3FAA688}"/>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46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F27B-06E7-471E-8BBE-468B79BA1BD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100F60B-DDE5-4685-9A5B-EF45142DA688}"/>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4" name="Footer Placeholder 3">
            <a:extLst>
              <a:ext uri="{FF2B5EF4-FFF2-40B4-BE49-F238E27FC236}">
                <a16:creationId xmlns:a16="http://schemas.microsoft.com/office/drawing/2014/main" id="{B7E4DD84-F132-42BF-89DA-DDAF76679A9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3FE80F7-0C08-41F7-A88F-B9852C974E2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7992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23F0B-460E-4AAD-9453-5FD01F647771}"/>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3" name="Footer Placeholder 2">
            <a:extLst>
              <a:ext uri="{FF2B5EF4-FFF2-40B4-BE49-F238E27FC236}">
                <a16:creationId xmlns:a16="http://schemas.microsoft.com/office/drawing/2014/main" id="{B1B36882-1D36-49DB-8349-8C1F2C50137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1D6E99E-8A41-4B91-A5F2-8CD1E15263DD}"/>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88913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4590-BD77-4961-979D-43382B5E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7D434F6-9AA2-455D-A007-F1E2B233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AAEF77-F67E-4024-B0B2-BEDB8E172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952FB-7B1F-4DDC-9563-C458BD2C772E}"/>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6" name="Footer Placeholder 5">
            <a:extLst>
              <a:ext uri="{FF2B5EF4-FFF2-40B4-BE49-F238E27FC236}">
                <a16:creationId xmlns:a16="http://schemas.microsoft.com/office/drawing/2014/main" id="{747CC4FA-096D-4896-8EAB-B0BF6136D90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A90D92-4B6D-431D-A5DB-AF7E77A4B50C}"/>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405045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47C4-8825-4FC5-A630-73289875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8CB7ABE-5669-4994-93EE-78382AAC5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0BD3DE0-800C-4D08-9175-8A1658A7B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A1234-D54B-41DA-8E47-F5C1B8816EF4}"/>
              </a:ext>
            </a:extLst>
          </p:cNvPr>
          <p:cNvSpPr>
            <a:spLocks noGrp="1"/>
          </p:cNvSpPr>
          <p:nvPr>
            <p:ph type="dt" sz="half" idx="10"/>
          </p:nvPr>
        </p:nvSpPr>
        <p:spPr/>
        <p:txBody>
          <a:bodyPr/>
          <a:lstStyle/>
          <a:p>
            <a:fld id="{19275A14-8125-4A01-902D-8D47BE088195}" type="datetimeFigureOut">
              <a:rPr lang="en-NG" smtClean="0"/>
              <a:t>07/28/2025</a:t>
            </a:fld>
            <a:endParaRPr lang="en-NG"/>
          </a:p>
        </p:txBody>
      </p:sp>
      <p:sp>
        <p:nvSpPr>
          <p:cNvPr id="6" name="Footer Placeholder 5">
            <a:extLst>
              <a:ext uri="{FF2B5EF4-FFF2-40B4-BE49-F238E27FC236}">
                <a16:creationId xmlns:a16="http://schemas.microsoft.com/office/drawing/2014/main" id="{4DA7F65B-2E44-44B4-BEB2-21187CD554A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2F34DBD-9F0B-4B34-B1E3-C62BBA0F68F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74647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F35E-5DB2-47DB-AAD9-6EE72C4DA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9B126B0-6EB5-424D-A45A-D6A6E83B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24F304-3306-41EF-BC63-3BB6A9D0C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75A14-8125-4A01-902D-8D47BE088195}" type="datetimeFigureOut">
              <a:rPr lang="en-NG" smtClean="0"/>
              <a:t>07/28/2025</a:t>
            </a:fld>
            <a:endParaRPr lang="en-NG"/>
          </a:p>
        </p:txBody>
      </p:sp>
      <p:sp>
        <p:nvSpPr>
          <p:cNvPr id="5" name="Footer Placeholder 4">
            <a:extLst>
              <a:ext uri="{FF2B5EF4-FFF2-40B4-BE49-F238E27FC236}">
                <a16:creationId xmlns:a16="http://schemas.microsoft.com/office/drawing/2014/main" id="{A8528C56-905F-45E1-8C3F-07844CCEA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0D2220F-E1F3-4AE2-B15F-03F562E59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19BBA-9CA8-411E-9EB9-79E180995478}" type="slidenum">
              <a:rPr lang="en-NG" smtClean="0"/>
              <a:t>‹#›</a:t>
            </a:fld>
            <a:endParaRPr lang="en-NG"/>
          </a:p>
        </p:txBody>
      </p:sp>
    </p:spTree>
    <p:extLst>
      <p:ext uri="{BB962C8B-B14F-4D97-AF65-F5344CB8AC3E}">
        <p14:creationId xmlns:p14="http://schemas.microsoft.com/office/powerpoint/2010/main" val="26566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BAF847-2F40-D8F2-BFE0-45C6E61525E4}"/>
              </a:ext>
            </a:extLst>
          </p:cNvPr>
          <p:cNvSpPr/>
          <p:nvPr/>
        </p:nvSpPr>
        <p:spPr>
          <a:xfrm>
            <a:off x="8853217" y="4112459"/>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495FC42C-D8B9-EF6C-9329-33332F28DA44}"/>
              </a:ext>
            </a:extLst>
          </p:cNvPr>
          <p:cNvSpPr/>
          <p:nvPr/>
        </p:nvSpPr>
        <p:spPr>
          <a:xfrm>
            <a:off x="0" y="4128406"/>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FAB9A2CB-A3C2-43AE-A65E-3F4DF4CD81B4}"/>
              </a:ext>
            </a:extLst>
          </p:cNvPr>
          <p:cNvSpPr/>
          <p:nvPr/>
        </p:nvSpPr>
        <p:spPr>
          <a:xfrm>
            <a:off x="0" y="-1"/>
            <a:ext cx="12192000" cy="6858001"/>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AD03B7F4-084F-4CF1-90D1-5E81BD07B603}"/>
              </a:ext>
            </a:extLst>
          </p:cNvPr>
          <p:cNvCxnSpPr/>
          <p:nvPr/>
        </p:nvCxnSpPr>
        <p:spPr>
          <a:xfrm>
            <a:off x="0" y="3907783"/>
            <a:ext cx="121920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0B509-38D8-4583-80FE-0A20D4EADE16}"/>
              </a:ext>
            </a:extLst>
          </p:cNvPr>
          <p:cNvSpPr txBox="1"/>
          <p:nvPr/>
        </p:nvSpPr>
        <p:spPr>
          <a:xfrm>
            <a:off x="1714500" y="1494027"/>
            <a:ext cx="8763000" cy="1200329"/>
          </a:xfrm>
          <a:prstGeom prst="rect">
            <a:avLst/>
          </a:prstGeom>
          <a:noFill/>
        </p:spPr>
        <p:txBody>
          <a:bodyPr wrap="square" rtlCol="0">
            <a:spAutoFit/>
          </a:bodyPr>
          <a:lstStyle/>
          <a:p>
            <a:pPr algn="ctr"/>
            <a:r>
              <a:rPr lang="en-US" sz="3600" dirty="0">
                <a:solidFill>
                  <a:schemeClr val="bg1"/>
                </a:solidFill>
              </a:rPr>
              <a:t>Classification of Oil Wells in the DSEATS Field Using Machine Learning</a:t>
            </a:r>
          </a:p>
        </p:txBody>
      </p:sp>
      <p:pic>
        <p:nvPicPr>
          <p:cNvPr id="9" name="Picture 8" descr="A close up of a sign&#10;&#10;Description automatically generated">
            <a:extLst>
              <a:ext uri="{FF2B5EF4-FFF2-40B4-BE49-F238E27FC236}">
                <a16:creationId xmlns:a16="http://schemas.microsoft.com/office/drawing/2014/main" id="{E0DB2C4C-9680-4EEE-8D7C-7393C5352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1" y="29988"/>
            <a:ext cx="2329783" cy="1201191"/>
          </a:xfrm>
          <a:prstGeom prst="rect">
            <a:avLst/>
          </a:prstGeom>
        </p:spPr>
      </p:pic>
      <p:sp>
        <p:nvSpPr>
          <p:cNvPr id="8" name="Subtitle 4">
            <a:extLst>
              <a:ext uri="{FF2B5EF4-FFF2-40B4-BE49-F238E27FC236}">
                <a16:creationId xmlns:a16="http://schemas.microsoft.com/office/drawing/2014/main" id="{F3662696-7D7C-C457-854B-E82A0273B7D3}"/>
              </a:ext>
            </a:extLst>
          </p:cNvPr>
          <p:cNvSpPr txBox="1">
            <a:spLocks/>
          </p:cNvSpPr>
          <p:nvPr/>
        </p:nvSpPr>
        <p:spPr>
          <a:xfrm>
            <a:off x="4023815" y="3647044"/>
            <a:ext cx="4133899"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bg1"/>
              </a:solidFill>
              <a:latin typeface="Arial Narrow" panose="020B0606020202030204" pitchFamily="34" charset="0"/>
            </a:endParaRPr>
          </a:p>
          <a:p>
            <a:r>
              <a:rPr lang="en-US" b="1" u="sng" dirty="0">
                <a:solidFill>
                  <a:schemeClr val="bg1"/>
                </a:solidFill>
                <a:latin typeface="Arial Narrow" panose="020B0606020202030204" pitchFamily="34" charset="0"/>
              </a:rPr>
              <a:t>Team Members</a:t>
            </a:r>
          </a:p>
        </p:txBody>
      </p:sp>
      <p:sp>
        <p:nvSpPr>
          <p:cNvPr id="13" name="Subtitle 4">
            <a:extLst>
              <a:ext uri="{FF2B5EF4-FFF2-40B4-BE49-F238E27FC236}">
                <a16:creationId xmlns:a16="http://schemas.microsoft.com/office/drawing/2014/main" id="{E59D7F33-53AE-8110-C0E3-3392A4416551}"/>
              </a:ext>
            </a:extLst>
          </p:cNvPr>
          <p:cNvSpPr txBox="1">
            <a:spLocks/>
          </p:cNvSpPr>
          <p:nvPr/>
        </p:nvSpPr>
        <p:spPr>
          <a:xfrm>
            <a:off x="8675469" y="3851110"/>
            <a:ext cx="3937000"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chemeClr val="bg1"/>
              </a:solidFill>
              <a:latin typeface="Arial Narrow" panose="020B0606020202030204" pitchFamily="34" charset="0"/>
            </a:endParaRPr>
          </a:p>
        </p:txBody>
      </p:sp>
      <p:sp>
        <p:nvSpPr>
          <p:cNvPr id="22" name="Rectangle 21">
            <a:extLst>
              <a:ext uri="{FF2B5EF4-FFF2-40B4-BE49-F238E27FC236}">
                <a16:creationId xmlns:a16="http://schemas.microsoft.com/office/drawing/2014/main" id="{1E77FB50-80A3-C5AE-2854-BB61B450D8B1}"/>
              </a:ext>
            </a:extLst>
          </p:cNvPr>
          <p:cNvSpPr/>
          <p:nvPr/>
        </p:nvSpPr>
        <p:spPr>
          <a:xfrm>
            <a:off x="-5235" y="4401532"/>
            <a:ext cx="12192000" cy="25981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Subtitle 4">
            <a:extLst>
              <a:ext uri="{FF2B5EF4-FFF2-40B4-BE49-F238E27FC236}">
                <a16:creationId xmlns:a16="http://schemas.microsoft.com/office/drawing/2014/main" id="{4A87CC51-DBFD-A68C-DAF5-C5E8C0087459}"/>
              </a:ext>
            </a:extLst>
          </p:cNvPr>
          <p:cNvSpPr txBox="1">
            <a:spLocks/>
          </p:cNvSpPr>
          <p:nvPr/>
        </p:nvSpPr>
        <p:spPr>
          <a:xfrm>
            <a:off x="605480" y="4732808"/>
            <a:ext cx="3966519" cy="9451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solidFill>
                  <a:schemeClr val="accent1">
                    <a:lumMod val="75000"/>
                  </a:schemeClr>
                </a:solidFill>
                <a:latin typeface="Palatino Linotype" panose="02040502050505030304" pitchFamily="18" charset="0"/>
              </a:rPr>
              <a:t>Name: 		Udoh Chigozie M.</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5272808</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a:t>
            </a:r>
            <a:r>
              <a:rPr lang="en-US" sz="1400" b="1" dirty="0" err="1">
                <a:solidFill>
                  <a:schemeClr val="accent1">
                    <a:lumMod val="75000"/>
                  </a:schemeClr>
                </a:solidFill>
                <a:latin typeface="Palatino Linotype" panose="02040502050505030304" pitchFamily="18" charset="0"/>
              </a:rPr>
              <a:t>Portharcourt</a:t>
            </a:r>
            <a:r>
              <a:rPr lang="en-US" sz="1400" b="1" dirty="0">
                <a:solidFill>
                  <a:schemeClr val="accent1">
                    <a:lumMod val="75000"/>
                  </a:schemeClr>
                </a:solidFill>
                <a:latin typeface="Palatino Linotype" panose="02040502050505030304" pitchFamily="18" charset="0"/>
              </a:rPr>
              <a:t> Section	</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a:t>
            </a:r>
            <a:r>
              <a:rPr lang="en-US" sz="1100" b="1" dirty="0">
                <a:solidFill>
                  <a:schemeClr val="accent1">
                    <a:lumMod val="75000"/>
                  </a:schemeClr>
                </a:solidFill>
                <a:latin typeface="Palatino Linotype" panose="02040502050505030304" pitchFamily="18" charset="0"/>
              </a:rPr>
              <a:t>	</a:t>
            </a:r>
            <a:r>
              <a:rPr lang="en-US" sz="1400" b="1" dirty="0">
                <a:solidFill>
                  <a:schemeClr val="accent1">
                    <a:lumMod val="75000"/>
                  </a:schemeClr>
                </a:solidFill>
                <a:latin typeface="Palatino Linotype" panose="02040502050505030304" pitchFamily="18" charset="0"/>
              </a:rPr>
              <a:t>Data Engineering</a:t>
            </a:r>
          </a:p>
        </p:txBody>
      </p:sp>
      <p:sp>
        <p:nvSpPr>
          <p:cNvPr id="2" name="Subtitle 4">
            <a:extLst>
              <a:ext uri="{FF2B5EF4-FFF2-40B4-BE49-F238E27FC236}">
                <a16:creationId xmlns:a16="http://schemas.microsoft.com/office/drawing/2014/main" id="{C1E17F15-7A67-0CBE-0818-6FA5D98621D5}"/>
              </a:ext>
            </a:extLst>
          </p:cNvPr>
          <p:cNvSpPr txBox="1">
            <a:spLocks/>
          </p:cNvSpPr>
          <p:nvPr/>
        </p:nvSpPr>
        <p:spPr>
          <a:xfrm>
            <a:off x="7779607" y="4605598"/>
            <a:ext cx="4417628" cy="2203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accent1">
                  <a:lumMod val="75000"/>
                </a:schemeClr>
              </a:solidFill>
              <a:latin typeface="Palatino Linotype" panose="02040502050505030304" pitchFamily="18" charset="0"/>
            </a:endParaRPr>
          </a:p>
          <a:p>
            <a:pPr algn="l">
              <a:spcBef>
                <a:spcPts val="0"/>
              </a:spcBef>
            </a:pPr>
            <a:endParaRPr lang="en-US" sz="1900" b="1" dirty="0">
              <a:solidFill>
                <a:schemeClr val="accent1">
                  <a:lumMod val="75000"/>
                </a:schemeClr>
              </a:solidFill>
              <a:latin typeface="Palatino Linotype" panose="02040502050505030304" pitchFamily="18" charset="0"/>
            </a:endParaRPr>
          </a:p>
        </p:txBody>
      </p:sp>
      <p:sp>
        <p:nvSpPr>
          <p:cNvPr id="3" name="TextBox 2">
            <a:extLst>
              <a:ext uri="{FF2B5EF4-FFF2-40B4-BE49-F238E27FC236}">
                <a16:creationId xmlns:a16="http://schemas.microsoft.com/office/drawing/2014/main" id="{97209F33-BFF1-895A-BC77-1B049CF94739}"/>
              </a:ext>
            </a:extLst>
          </p:cNvPr>
          <p:cNvSpPr txBox="1"/>
          <p:nvPr/>
        </p:nvSpPr>
        <p:spPr>
          <a:xfrm>
            <a:off x="623369" y="5786061"/>
            <a:ext cx="4794423" cy="1169551"/>
          </a:xfrm>
          <a:prstGeom prst="rect">
            <a:avLst/>
          </a:prstGeom>
          <a:noFill/>
        </p:spPr>
        <p:txBody>
          <a:bodyPr wrap="square" rtlCol="0">
            <a:spAutoFit/>
          </a:bodyPr>
          <a:lstStyle/>
          <a:p>
            <a:pPr algn="l">
              <a:spcBef>
                <a:spcPts val="0"/>
              </a:spcBef>
            </a:pPr>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Abdulateef</a:t>
            </a:r>
            <a:r>
              <a:rPr lang="en-US" sz="1400" b="1" dirty="0">
                <a:solidFill>
                  <a:schemeClr val="accent1">
                    <a:lumMod val="75000"/>
                  </a:schemeClr>
                </a:solidFill>
                <a:latin typeface="Palatino Linotype" panose="02040502050505030304" pitchFamily="18" charset="0"/>
              </a:rPr>
              <a:t> Adedoyin Adeyemi</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4977464</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Lagos Section</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	Reservoir Engineering</a:t>
            </a:r>
          </a:p>
          <a:p>
            <a:endParaRPr lang="en-NG" sz="1400" dirty="0"/>
          </a:p>
        </p:txBody>
      </p:sp>
      <p:sp>
        <p:nvSpPr>
          <p:cNvPr id="4" name="TextBox 3">
            <a:extLst>
              <a:ext uri="{FF2B5EF4-FFF2-40B4-BE49-F238E27FC236}">
                <a16:creationId xmlns:a16="http://schemas.microsoft.com/office/drawing/2014/main" id="{AC8D249D-6E17-D4D5-0BBC-2290FBC99502}"/>
              </a:ext>
            </a:extLst>
          </p:cNvPr>
          <p:cNvSpPr txBox="1"/>
          <p:nvPr/>
        </p:nvSpPr>
        <p:spPr>
          <a:xfrm>
            <a:off x="6205064" y="4596757"/>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Udoh Chioma</a:t>
            </a:r>
          </a:p>
          <a:p>
            <a:pPr>
              <a:lnSpc>
                <a:spcPct val="100000"/>
              </a:lnSpc>
            </a:pPr>
            <a:r>
              <a:rPr lang="en-US" sz="1400" b="1" dirty="0">
                <a:solidFill>
                  <a:schemeClr val="accent1">
                    <a:lumMod val="75000"/>
                  </a:schemeClr>
                </a:solidFill>
                <a:latin typeface="Palatino Linotype" panose="02040502050505030304" pitchFamily="18" charset="0"/>
              </a:rPr>
              <a:t>SPE Number: 	5581761</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Analysis</a:t>
            </a:r>
          </a:p>
          <a:p>
            <a:endParaRPr lang="en-NG" dirty="0"/>
          </a:p>
        </p:txBody>
      </p:sp>
      <p:sp>
        <p:nvSpPr>
          <p:cNvPr id="5" name="TextBox 4">
            <a:extLst>
              <a:ext uri="{FF2B5EF4-FFF2-40B4-BE49-F238E27FC236}">
                <a16:creationId xmlns:a16="http://schemas.microsoft.com/office/drawing/2014/main" id="{6C90ADD8-BE0A-3914-7687-568808CDC52F}"/>
              </a:ext>
            </a:extLst>
          </p:cNvPr>
          <p:cNvSpPr txBox="1"/>
          <p:nvPr/>
        </p:nvSpPr>
        <p:spPr>
          <a:xfrm>
            <a:off x="1963607" y="2734124"/>
            <a:ext cx="8482914" cy="1077218"/>
          </a:xfrm>
          <a:prstGeom prst="rect">
            <a:avLst/>
          </a:prstGeom>
          <a:noFill/>
        </p:spPr>
        <p:txBody>
          <a:bodyPr wrap="square" rtlCol="0">
            <a:spAutoFit/>
          </a:bodyPr>
          <a:lstStyle/>
          <a:p>
            <a:pPr algn="ctr"/>
            <a:endParaRPr lang="en-US" sz="1400" b="1" dirty="0">
              <a:solidFill>
                <a:schemeClr val="bg1"/>
              </a:solidFill>
              <a:latin typeface="Arial Narrow" panose="020B0606020202030204" pitchFamily="34" charset="0"/>
            </a:endParaRPr>
          </a:p>
          <a:p>
            <a:pPr algn="ctr"/>
            <a:r>
              <a:rPr lang="en-US" sz="3200" b="1" u="sng" dirty="0">
                <a:solidFill>
                  <a:schemeClr val="bg1"/>
                </a:solidFill>
                <a:latin typeface="Arial Narrow" panose="020B0606020202030204" pitchFamily="34" charset="0"/>
              </a:rPr>
              <a:t>Team Name: Pioneers </a:t>
            </a:r>
          </a:p>
          <a:p>
            <a:pPr algn="ctr"/>
            <a:endParaRPr lang="en-NG" dirty="0"/>
          </a:p>
        </p:txBody>
      </p:sp>
      <p:sp>
        <p:nvSpPr>
          <p:cNvPr id="7" name="TextBox 6">
            <a:extLst>
              <a:ext uri="{FF2B5EF4-FFF2-40B4-BE49-F238E27FC236}">
                <a16:creationId xmlns:a16="http://schemas.microsoft.com/office/drawing/2014/main" id="{2C7C8124-7469-C6F8-9E48-3160DEE088A0}"/>
              </a:ext>
            </a:extLst>
          </p:cNvPr>
          <p:cNvSpPr txBox="1"/>
          <p:nvPr/>
        </p:nvSpPr>
        <p:spPr>
          <a:xfrm>
            <a:off x="6278257" y="5805776"/>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Maduabuchi</a:t>
            </a:r>
            <a:r>
              <a:rPr lang="en-US" sz="1400" b="1" dirty="0">
                <a:solidFill>
                  <a:schemeClr val="accent1">
                    <a:lumMod val="75000"/>
                  </a:schemeClr>
                </a:solidFill>
                <a:latin typeface="Palatino Linotype" panose="02040502050505030304" pitchFamily="18" charset="0"/>
              </a:rPr>
              <a:t> David</a:t>
            </a:r>
          </a:p>
          <a:p>
            <a:pPr>
              <a:lnSpc>
                <a:spcPct val="100000"/>
              </a:lnSpc>
            </a:pPr>
            <a:r>
              <a:rPr lang="en-US" sz="1400" b="1" dirty="0">
                <a:solidFill>
                  <a:schemeClr val="accent1">
                    <a:lumMod val="75000"/>
                  </a:schemeClr>
                </a:solidFill>
                <a:latin typeface="Palatino Linotype" panose="02040502050505030304" pitchFamily="18" charset="0"/>
              </a:rPr>
              <a:t>SPE Number: 		</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Scientist</a:t>
            </a:r>
          </a:p>
          <a:p>
            <a:endParaRPr lang="en-NG" dirty="0"/>
          </a:p>
        </p:txBody>
      </p:sp>
      <p:cxnSp>
        <p:nvCxnSpPr>
          <p:cNvPr id="15" name="Straight Connector 14">
            <a:extLst>
              <a:ext uri="{FF2B5EF4-FFF2-40B4-BE49-F238E27FC236}">
                <a16:creationId xmlns:a16="http://schemas.microsoft.com/office/drawing/2014/main" id="{90C477D1-D5A3-EA18-7E3D-C75E19D9EB6A}"/>
              </a:ext>
            </a:extLst>
          </p:cNvPr>
          <p:cNvCxnSpPr>
            <a:cxnSpLocks/>
            <a:stCxn id="22" idx="1"/>
            <a:endCxn id="22" idx="3"/>
          </p:cNvCxnSpPr>
          <p:nvPr/>
        </p:nvCxnSpPr>
        <p:spPr>
          <a:xfrm>
            <a:off x="-5235" y="570060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47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64A0234-D51B-F012-490F-AC266B961F5A}"/>
              </a:ext>
            </a:extLst>
          </p:cNvPr>
          <p:cNvSpPr>
            <a:spLocks noGrp="1"/>
          </p:cNvSpPr>
          <p:nvPr>
            <p:ph type="sldNum" sz="quarter" idx="12"/>
          </p:nvPr>
        </p:nvSpPr>
        <p:spPr>
          <a:xfrm>
            <a:off x="8674803" y="6468190"/>
            <a:ext cx="2743200" cy="365125"/>
          </a:xfrm>
        </p:spPr>
        <p:txBody>
          <a:bodyPr/>
          <a:lstStyle/>
          <a:p>
            <a:fld id="{6C0DC5EE-E788-4909-8A84-628A09471DA7}" type="slidenum">
              <a:rPr lang="en-GB" smtClean="0"/>
              <a:pPr/>
              <a:t>10</a:t>
            </a:fld>
            <a:endParaRPr lang="en-GB" dirty="0"/>
          </a:p>
        </p:txBody>
      </p:sp>
      <p:pic>
        <p:nvPicPr>
          <p:cNvPr id="4" name="Picture 3" descr="A close up of a sign&#10;&#10;Description automatically generated">
            <a:extLst>
              <a:ext uri="{FF2B5EF4-FFF2-40B4-BE49-F238E27FC236}">
                <a16:creationId xmlns:a16="http://schemas.microsoft.com/office/drawing/2014/main" id="{137D2AA5-F617-5190-4972-787102098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50" y="6516698"/>
            <a:ext cx="495300" cy="255367"/>
          </a:xfrm>
          <a:prstGeom prst="rect">
            <a:avLst/>
          </a:prstGeom>
        </p:spPr>
      </p:pic>
      <p:cxnSp>
        <p:nvCxnSpPr>
          <p:cNvPr id="5" name="Straight Connector 4">
            <a:extLst>
              <a:ext uri="{FF2B5EF4-FFF2-40B4-BE49-F238E27FC236}">
                <a16:creationId xmlns:a16="http://schemas.microsoft.com/office/drawing/2014/main" id="{7BF721BF-DFD9-01C5-FB84-011FE4A79549}"/>
              </a:ext>
            </a:extLst>
          </p:cNvPr>
          <p:cNvCxnSpPr/>
          <p:nvPr/>
        </p:nvCxnSpPr>
        <p:spPr>
          <a:xfrm>
            <a:off x="3829160" y="6650753"/>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B27C35-1064-BB5D-7B71-7F5DC09DFD59}"/>
              </a:ext>
            </a:extLst>
          </p:cNvPr>
          <p:cNvSpPr/>
          <p:nvPr/>
        </p:nvSpPr>
        <p:spPr>
          <a:xfrm>
            <a:off x="446350" y="37778"/>
            <a:ext cx="3139001"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Prediction Results</a:t>
            </a:r>
            <a:endParaRPr lang="en-US" sz="3200" dirty="0">
              <a:solidFill>
                <a:schemeClr val="bg1"/>
              </a:solidFill>
            </a:endParaRPr>
          </a:p>
        </p:txBody>
      </p:sp>
      <p:graphicFrame>
        <p:nvGraphicFramePr>
          <p:cNvPr id="10" name="Table 9">
            <a:extLst>
              <a:ext uri="{FF2B5EF4-FFF2-40B4-BE49-F238E27FC236}">
                <a16:creationId xmlns:a16="http://schemas.microsoft.com/office/drawing/2014/main" id="{6F12575F-841A-C41B-64BE-F13785F0C839}"/>
              </a:ext>
            </a:extLst>
          </p:cNvPr>
          <p:cNvGraphicFramePr>
            <a:graphicFrameLocks noGrp="1"/>
          </p:cNvGraphicFramePr>
          <p:nvPr>
            <p:extLst>
              <p:ext uri="{D42A27DB-BD31-4B8C-83A1-F6EECF244321}">
                <p14:modId xmlns:p14="http://schemas.microsoft.com/office/powerpoint/2010/main" val="584687373"/>
              </p:ext>
            </p:extLst>
          </p:nvPr>
        </p:nvGraphicFramePr>
        <p:xfrm>
          <a:off x="6674738" y="843877"/>
          <a:ext cx="2946715" cy="2604316"/>
        </p:xfrm>
        <a:graphic>
          <a:graphicData uri="http://schemas.openxmlformats.org/drawingml/2006/table">
            <a:tbl>
              <a:tblPr firstRow="1" bandRow="1">
                <a:tableStyleId>{5C22544A-7EE6-4342-B048-85BDC9FD1C3A}</a:tableStyleId>
              </a:tblPr>
              <a:tblGrid>
                <a:gridCol w="1419021">
                  <a:extLst>
                    <a:ext uri="{9D8B030D-6E8A-4147-A177-3AD203B41FA5}">
                      <a16:colId xmlns:a16="http://schemas.microsoft.com/office/drawing/2014/main" val="95194333"/>
                    </a:ext>
                  </a:extLst>
                </a:gridCol>
                <a:gridCol w="1527694">
                  <a:extLst>
                    <a:ext uri="{9D8B030D-6E8A-4147-A177-3AD203B41FA5}">
                      <a16:colId xmlns:a16="http://schemas.microsoft.com/office/drawing/2014/main" val="587276087"/>
                    </a:ext>
                  </a:extLst>
                </a:gridCol>
              </a:tblGrid>
              <a:tr h="419854">
                <a:tc>
                  <a:txBody>
                    <a:bodyPr/>
                    <a:lstStyle/>
                    <a:p>
                      <a:pPr algn="l" fontAlgn="b"/>
                      <a:r>
                        <a:rPr lang="en-GB" sz="1600" b="0" i="0" u="none" strike="noStrike" dirty="0">
                          <a:solidFill>
                            <a:schemeClr val="bg1"/>
                          </a:solidFill>
                          <a:effectLst/>
                          <a:latin typeface="Calibri" panose="020F0502020204030204" pitchFamily="34" charset="0"/>
                        </a:rPr>
                        <a:t>Reservoir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chemeClr val="bg1"/>
                          </a:solidFill>
                          <a:effectLst/>
                          <a:latin typeface="Calibri" panose="020F0502020204030204" pitchFamily="34" charset="0"/>
                        </a:rPr>
                        <a:t>Oil Production</a:t>
                      </a:r>
                      <a:endParaRPr lang="en-GB" sz="16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ACHI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1,500,047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DEPU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1,513,569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JANI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595,545.6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KEMA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2,701,546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MAKO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1,111,676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6407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GB"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7,422,384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bl>
          </a:graphicData>
        </a:graphic>
      </p:graphicFrame>
      <p:sp>
        <p:nvSpPr>
          <p:cNvPr id="12" name="Rectangle 11">
            <a:extLst>
              <a:ext uri="{FF2B5EF4-FFF2-40B4-BE49-F238E27FC236}">
                <a16:creationId xmlns:a16="http://schemas.microsoft.com/office/drawing/2014/main" id="{37A0B994-4158-7F9B-E244-BB4D07AE798C}"/>
              </a:ext>
            </a:extLst>
          </p:cNvPr>
          <p:cNvSpPr/>
          <p:nvPr/>
        </p:nvSpPr>
        <p:spPr>
          <a:xfrm>
            <a:off x="0" y="1"/>
            <a:ext cx="12192000" cy="428196"/>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544438D-2952-1D0E-659A-4803C8A19D2A}"/>
              </a:ext>
            </a:extLst>
          </p:cNvPr>
          <p:cNvSpPr/>
          <p:nvPr/>
        </p:nvSpPr>
        <p:spPr>
          <a:xfrm>
            <a:off x="-283845" y="-51903"/>
            <a:ext cx="1863011" cy="584775"/>
          </a:xfrm>
          <a:prstGeom prst="rect">
            <a:avLst/>
          </a:prstGeom>
        </p:spPr>
        <p:txBody>
          <a:bodyPr wrap="none">
            <a:spAutoFit/>
          </a:bodyPr>
          <a:lstStyle/>
          <a:p>
            <a:pPr lvl="1"/>
            <a:r>
              <a:rPr lang="en-GB" sz="3200" b="1" dirty="0">
                <a:solidFill>
                  <a:schemeClr val="bg1"/>
                </a:solidFill>
                <a:latin typeface="Arial Narrow" panose="020B0606020202030204" pitchFamily="34" charset="0"/>
                <a:cs typeface="Arial" panose="020B0604020202020204" pitchFamily="34" charset="0"/>
              </a:rPr>
              <a:t>Results</a:t>
            </a:r>
            <a:endParaRPr lang="en-US" sz="3200" dirty="0">
              <a:solidFill>
                <a:schemeClr val="bg1"/>
              </a:solidFill>
            </a:endParaRPr>
          </a:p>
        </p:txBody>
      </p:sp>
      <p:sp>
        <p:nvSpPr>
          <p:cNvPr id="14" name="TextBox 13">
            <a:extLst>
              <a:ext uri="{FF2B5EF4-FFF2-40B4-BE49-F238E27FC236}">
                <a16:creationId xmlns:a16="http://schemas.microsoft.com/office/drawing/2014/main" id="{F60419B3-7C5E-1E54-ABF8-E034FA9FF2CC}"/>
              </a:ext>
            </a:extLst>
          </p:cNvPr>
          <p:cNvSpPr txBox="1"/>
          <p:nvPr/>
        </p:nvSpPr>
        <p:spPr>
          <a:xfrm>
            <a:off x="5095183" y="480101"/>
            <a:ext cx="5470254" cy="646331"/>
          </a:xfrm>
          <a:prstGeom prst="rect">
            <a:avLst/>
          </a:prstGeom>
          <a:noFill/>
        </p:spPr>
        <p:txBody>
          <a:bodyPr wrap="square" rtlCol="0">
            <a:spAutoFit/>
          </a:bodyPr>
          <a:lstStyle/>
          <a:p>
            <a:r>
              <a:rPr lang="en-US" b="1" dirty="0"/>
              <a:t>Estimated Reservoir Oil Production in Reservoir Barrels</a:t>
            </a:r>
          </a:p>
          <a:p>
            <a:endParaRPr lang="en-US" b="1" dirty="0"/>
          </a:p>
        </p:txBody>
      </p:sp>
      <p:sp>
        <p:nvSpPr>
          <p:cNvPr id="19" name="Rectangle 18">
            <a:extLst>
              <a:ext uri="{FF2B5EF4-FFF2-40B4-BE49-F238E27FC236}">
                <a16:creationId xmlns:a16="http://schemas.microsoft.com/office/drawing/2014/main" id="{4AE50F59-E6E4-5A5E-1650-7950DCE4AC7D}"/>
              </a:ext>
            </a:extLst>
          </p:cNvPr>
          <p:cNvSpPr/>
          <p:nvPr/>
        </p:nvSpPr>
        <p:spPr>
          <a:xfrm>
            <a:off x="24767" y="465974"/>
            <a:ext cx="4748086" cy="586783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3B4503F-8242-7632-407F-4851C0EF1405}"/>
              </a:ext>
            </a:extLst>
          </p:cNvPr>
          <p:cNvSpPr txBox="1"/>
          <p:nvPr/>
        </p:nvSpPr>
        <p:spPr>
          <a:xfrm>
            <a:off x="124021" y="656478"/>
            <a:ext cx="4549579" cy="5632311"/>
          </a:xfrm>
          <a:prstGeom prst="rect">
            <a:avLst/>
          </a:prstGeom>
          <a:noFill/>
          <a:effectLst/>
        </p:spPr>
        <p:txBody>
          <a:bodyPr wrap="square" rtlCol="0">
            <a:spAutoFit/>
          </a:bodyPr>
          <a:lstStyle/>
          <a:p>
            <a:r>
              <a:rPr lang="en-US" b="1" dirty="0">
                <a:solidFill>
                  <a:schemeClr val="bg1"/>
                </a:solidFill>
              </a:rPr>
              <a:t>Modeling Approach</a:t>
            </a:r>
          </a:p>
          <a:p>
            <a:r>
              <a:rPr lang="en-US" b="1" dirty="0">
                <a:solidFill>
                  <a:schemeClr val="bg1"/>
                </a:solidFill>
              </a:rPr>
              <a:t>1. We solved empirically</a:t>
            </a:r>
          </a:p>
          <a:p>
            <a:r>
              <a:rPr lang="en-US" b="1" dirty="0">
                <a:solidFill>
                  <a:schemeClr val="bg1"/>
                </a:solidFill>
              </a:rPr>
              <a:t>2. We used the obtained label as a target and trained a supervised model to predict all 7 features</a:t>
            </a:r>
          </a:p>
          <a:p>
            <a:r>
              <a:rPr lang="en-US" b="1" dirty="0">
                <a:solidFill>
                  <a:schemeClr val="bg1"/>
                </a:solidFill>
              </a:rPr>
              <a:t>3. We attempted using an unsupervised model to cluster the data with techniques like Principal Component Analysis but it didn’t perform well (More details in notebook file)</a:t>
            </a:r>
          </a:p>
          <a:p>
            <a:endParaRPr lang="en-US" b="1" dirty="0">
              <a:solidFill>
                <a:schemeClr val="bg1"/>
              </a:solidFill>
            </a:endParaRPr>
          </a:p>
          <a:p>
            <a:r>
              <a:rPr lang="en-US" b="1" dirty="0">
                <a:solidFill>
                  <a:schemeClr val="bg1"/>
                </a:solidFill>
              </a:rPr>
              <a:t>Models Tested</a:t>
            </a:r>
          </a:p>
          <a:p>
            <a:pPr marL="285750" indent="-285750">
              <a:buFontTx/>
              <a:buChar char="-"/>
            </a:pPr>
            <a:r>
              <a:rPr lang="en-US" b="1" dirty="0" err="1">
                <a:solidFill>
                  <a:schemeClr val="bg1"/>
                </a:solidFill>
              </a:rPr>
              <a:t>KMeans</a:t>
            </a:r>
            <a:endParaRPr lang="en-US" b="1" dirty="0">
              <a:solidFill>
                <a:schemeClr val="bg1"/>
              </a:solidFill>
            </a:endParaRPr>
          </a:p>
          <a:p>
            <a:pPr marL="285750" indent="-285750">
              <a:buFontTx/>
              <a:buChar char="-"/>
            </a:pPr>
            <a:r>
              <a:rPr lang="en-US" b="1" dirty="0">
                <a:solidFill>
                  <a:schemeClr val="bg1"/>
                </a:solidFill>
              </a:rPr>
              <a:t>Multi Chain </a:t>
            </a:r>
            <a:r>
              <a:rPr lang="en-US" b="1" dirty="0" err="1">
                <a:solidFill>
                  <a:schemeClr val="bg1"/>
                </a:solidFill>
              </a:rPr>
              <a:t>RandomForest</a:t>
            </a:r>
            <a:r>
              <a:rPr lang="en-US" b="1" dirty="0">
                <a:solidFill>
                  <a:schemeClr val="bg1"/>
                </a:solidFill>
              </a:rPr>
              <a:t> Classifier (Used )</a:t>
            </a:r>
          </a:p>
          <a:p>
            <a:endParaRPr lang="en-US" b="1" dirty="0">
              <a:solidFill>
                <a:schemeClr val="bg1"/>
              </a:solidFill>
            </a:endParaRPr>
          </a:p>
          <a:p>
            <a:endParaRPr lang="en-US" b="1" dirty="0">
              <a:solidFill>
                <a:schemeClr val="bg1"/>
              </a:solidFill>
            </a:endParaRPr>
          </a:p>
          <a:p>
            <a:r>
              <a:rPr lang="en-US" b="1" dirty="0">
                <a:solidFill>
                  <a:schemeClr val="bg1"/>
                </a:solidFill>
              </a:rPr>
              <a:t>Note on Model Tuning</a:t>
            </a:r>
          </a:p>
          <a:p>
            <a:pPr algn="just"/>
            <a:r>
              <a:rPr lang="en-US" b="1" dirty="0">
                <a:solidFill>
                  <a:schemeClr val="bg1"/>
                </a:solidFill>
              </a:rPr>
              <a:t>- There was no need for model tuning as the Feature Engineering produced good features</a:t>
            </a:r>
          </a:p>
          <a:p>
            <a:endParaRPr lang="en-US" b="1" dirty="0">
              <a:solidFill>
                <a:schemeClr val="bg1"/>
              </a:solidFill>
            </a:endParaRPr>
          </a:p>
        </p:txBody>
      </p:sp>
      <p:pic>
        <p:nvPicPr>
          <p:cNvPr id="9" name="Graphic 8" descr="Trophy">
            <a:extLst>
              <a:ext uri="{FF2B5EF4-FFF2-40B4-BE49-F238E27FC236}">
                <a16:creationId xmlns:a16="http://schemas.microsoft.com/office/drawing/2014/main" id="{57C8EADE-7C0F-A6A3-A49A-D937B8745E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796" y="4253046"/>
            <a:ext cx="346807" cy="346807"/>
          </a:xfrm>
          <a:prstGeom prst="rect">
            <a:avLst/>
          </a:prstGeom>
        </p:spPr>
      </p:pic>
      <p:sp>
        <p:nvSpPr>
          <p:cNvPr id="16" name="TextBox 15">
            <a:extLst>
              <a:ext uri="{FF2B5EF4-FFF2-40B4-BE49-F238E27FC236}">
                <a16:creationId xmlns:a16="http://schemas.microsoft.com/office/drawing/2014/main" id="{BD0A5A72-4027-846F-A83D-E09A8E8674F9}"/>
              </a:ext>
            </a:extLst>
          </p:cNvPr>
          <p:cNvSpPr txBox="1"/>
          <p:nvPr/>
        </p:nvSpPr>
        <p:spPr>
          <a:xfrm>
            <a:off x="5036021" y="3439397"/>
            <a:ext cx="3866147" cy="369332"/>
          </a:xfrm>
          <a:prstGeom prst="rect">
            <a:avLst/>
          </a:prstGeom>
          <a:noFill/>
        </p:spPr>
        <p:txBody>
          <a:bodyPr wrap="square" rtlCol="0">
            <a:spAutoFit/>
          </a:bodyPr>
          <a:lstStyle/>
          <a:p>
            <a:r>
              <a:rPr lang="en-US" b="1" dirty="0"/>
              <a:t>Model Prediction Metrics</a:t>
            </a:r>
          </a:p>
        </p:txBody>
      </p:sp>
      <p:graphicFrame>
        <p:nvGraphicFramePr>
          <p:cNvPr id="2" name="Table 1">
            <a:extLst>
              <a:ext uri="{FF2B5EF4-FFF2-40B4-BE49-F238E27FC236}">
                <a16:creationId xmlns:a16="http://schemas.microsoft.com/office/drawing/2014/main" id="{B631BAC3-2D6D-0514-0B1F-D6CBFE38497A}"/>
              </a:ext>
            </a:extLst>
          </p:cNvPr>
          <p:cNvGraphicFramePr>
            <a:graphicFrameLocks noGrp="1"/>
          </p:cNvGraphicFramePr>
          <p:nvPr>
            <p:extLst>
              <p:ext uri="{D42A27DB-BD31-4B8C-83A1-F6EECF244321}">
                <p14:modId xmlns:p14="http://schemas.microsoft.com/office/powerpoint/2010/main" val="2436905305"/>
              </p:ext>
            </p:extLst>
          </p:nvPr>
        </p:nvGraphicFramePr>
        <p:xfrm>
          <a:off x="6674738" y="3808729"/>
          <a:ext cx="3866148" cy="2607725"/>
        </p:xfrm>
        <a:graphic>
          <a:graphicData uri="http://schemas.openxmlformats.org/drawingml/2006/table">
            <a:tbl>
              <a:tblPr firstRow="1" bandRow="1">
                <a:tableStyleId>{5C22544A-7EE6-4342-B048-85BDC9FD1C3A}</a:tableStyleId>
              </a:tblPr>
              <a:tblGrid>
                <a:gridCol w="1226116">
                  <a:extLst>
                    <a:ext uri="{9D8B030D-6E8A-4147-A177-3AD203B41FA5}">
                      <a16:colId xmlns:a16="http://schemas.microsoft.com/office/drawing/2014/main" val="95194333"/>
                    </a:ext>
                  </a:extLst>
                </a:gridCol>
                <a:gridCol w="1320016">
                  <a:extLst>
                    <a:ext uri="{9D8B030D-6E8A-4147-A177-3AD203B41FA5}">
                      <a16:colId xmlns:a16="http://schemas.microsoft.com/office/drawing/2014/main" val="587276087"/>
                    </a:ext>
                  </a:extLst>
                </a:gridCol>
                <a:gridCol w="1320016">
                  <a:extLst>
                    <a:ext uri="{9D8B030D-6E8A-4147-A177-3AD203B41FA5}">
                      <a16:colId xmlns:a16="http://schemas.microsoft.com/office/drawing/2014/main" val="802022600"/>
                    </a:ext>
                  </a:extLst>
                </a:gridCol>
              </a:tblGrid>
              <a:tr h="347022">
                <a:tc>
                  <a:txBody>
                    <a:bodyPr/>
                    <a:lstStyle/>
                    <a:p>
                      <a:pPr algn="l" fontAlgn="b"/>
                      <a:r>
                        <a:rPr lang="en-GB" sz="1600" b="0" i="0" u="none" strike="noStrike" dirty="0">
                          <a:solidFill>
                            <a:schemeClr val="bg1"/>
                          </a:solidFill>
                          <a:effectLst/>
                          <a:latin typeface="Calibri" panose="020F0502020204030204" pitchFamily="34" charset="0"/>
                        </a:rPr>
                        <a:t>Parameters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chemeClr val="bg1"/>
                          </a:solidFill>
                          <a:effectLst/>
                          <a:latin typeface="Calibri" panose="020F0502020204030204" pitchFamily="34" charset="0"/>
                        </a:rPr>
                        <a:t>F1 Score</a:t>
                      </a:r>
                      <a:endParaRPr lang="en-GB" sz="16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1" i="0" u="sng" strike="noStrike" dirty="0">
                          <a:solidFill>
                            <a:schemeClr val="bg1"/>
                          </a:solidFill>
                          <a:effectLst/>
                          <a:latin typeface="Calibri" panose="020F0502020204030204" pitchFamily="34" charset="0"/>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R</a:t>
                      </a:r>
                      <a:r>
                        <a:rPr lang="en-US" sz="1200" b="0" i="0" u="none" strike="noStrike" dirty="0" err="1">
                          <a:solidFill>
                            <a:srgbClr val="000000"/>
                          </a:solidFill>
                          <a:effectLst/>
                          <a:latin typeface="Calibri" panose="020F0502020204030204" pitchFamily="34" charset="0"/>
                        </a:rPr>
                        <a:t>eservoir</a:t>
                      </a:r>
                      <a:r>
                        <a:rPr lang="en-US" sz="1200" b="0" i="0" u="none" strike="noStrike" dirty="0">
                          <a:solidFill>
                            <a:srgbClr val="000000"/>
                          </a:solidFill>
                          <a:effectLst/>
                          <a:latin typeface="Calibri" panose="020F0502020204030204" pitchFamily="34" charset="0"/>
                        </a:rPr>
                        <a:t>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0.996</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Reservoir T</a:t>
                      </a:r>
                      <a:r>
                        <a:rPr lang="en-US" sz="1200" b="0" i="0" u="none" strike="noStrike" dirty="0" err="1">
                          <a:solidFill>
                            <a:srgbClr val="000000"/>
                          </a:solidFill>
                          <a:effectLst/>
                          <a:latin typeface="Calibri" panose="020F0502020204030204" pitchFamily="34" charset="0"/>
                        </a:rPr>
                        <a:t>ype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W</a:t>
                      </a:r>
                      <a:r>
                        <a:rPr lang="en-US" sz="1200" b="0" i="0" u="none" strike="noStrike" dirty="0">
                          <a:solidFill>
                            <a:srgbClr val="000000"/>
                          </a:solidFill>
                          <a:effectLst/>
                          <a:latin typeface="Calibri" panose="020F0502020204030204" pitchFamily="34" charset="0"/>
                        </a:rPr>
                        <a:t>ell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461340">
                <a:tc>
                  <a:txBody>
                    <a:bodyPr/>
                    <a:lstStyle/>
                    <a:p>
                      <a:pPr algn="l" fontAlgn="b">
                        <a:buNone/>
                      </a:pPr>
                      <a:r>
                        <a:rPr lang="en-US" sz="1200" b="0" i="0" u="none" strike="noStrike" dirty="0">
                          <a:solidFill>
                            <a:srgbClr val="000000"/>
                          </a:solidFill>
                          <a:effectLst/>
                          <a:latin typeface="Calibri" panose="020F0502020204030204" pitchFamily="34" charset="0"/>
                        </a:rPr>
                        <a:t>Production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403274">
                <a:tc>
                  <a:txBody>
                    <a:bodyPr/>
                    <a:lstStyle/>
                    <a:p>
                      <a:pPr algn="l" fontAlgn="b">
                        <a:buNone/>
                      </a:pPr>
                      <a:r>
                        <a:rPr lang="en-GB" sz="1200" b="0" i="0" u="none" strike="noStrike" dirty="0">
                          <a:solidFill>
                            <a:srgbClr val="000000"/>
                          </a:solidFill>
                          <a:effectLst/>
                          <a:latin typeface="Calibri" panose="020F0502020204030204" pitchFamily="34" charset="0"/>
                        </a:rPr>
                        <a:t>F</a:t>
                      </a:r>
                      <a:r>
                        <a:rPr lang="en-US" sz="1200" b="0" i="0" u="none" strike="noStrike" dirty="0" err="1">
                          <a:solidFill>
                            <a:srgbClr val="000000"/>
                          </a:solidFill>
                          <a:effectLst/>
                          <a:latin typeface="Calibri" panose="020F0502020204030204" pitchFamily="34" charset="0"/>
                        </a:rPr>
                        <a:t>ormation</a:t>
                      </a:r>
                      <a:r>
                        <a:rPr lang="en-US" sz="1200" b="0" i="0" u="none" strike="noStrike" dirty="0">
                          <a:solidFill>
                            <a:srgbClr val="000000"/>
                          </a:solidFill>
                          <a:effectLst/>
                          <a:latin typeface="Calibri" panose="020F0502020204030204" pitchFamily="34" charset="0"/>
                        </a:rPr>
                        <a:t> GOR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009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kern="1200" dirty="0">
                          <a:solidFill>
                            <a:srgbClr val="000000"/>
                          </a:solidFill>
                          <a:effectLst/>
                          <a:latin typeface="Calibri" panose="020F0502020204030204" pitchFamily="34" charset="0"/>
                          <a:ea typeface="+mn-ea"/>
                          <a:cs typeface="+mn-cs"/>
                        </a:rPr>
                        <a:t>W</a:t>
                      </a:r>
                      <a:r>
                        <a:rPr lang="en-US" sz="1200" b="0" i="0" u="none" strike="noStrike" kern="1200" dirty="0" err="1">
                          <a:solidFill>
                            <a:srgbClr val="000000"/>
                          </a:solidFill>
                          <a:effectLst/>
                          <a:latin typeface="Calibri" panose="020F0502020204030204" pitchFamily="34" charset="0"/>
                          <a:ea typeface="+mn-ea"/>
                          <a:cs typeface="+mn-cs"/>
                        </a:rPr>
                        <a:t>ater</a:t>
                      </a:r>
                      <a:r>
                        <a:rPr lang="en-US" sz="1200" b="0" i="0" u="none" strike="noStrike" kern="1200" dirty="0">
                          <a:solidFill>
                            <a:srgbClr val="000000"/>
                          </a:solidFill>
                          <a:effectLst/>
                          <a:latin typeface="Calibri" panose="020F0502020204030204" pitchFamily="34" charset="0"/>
                          <a:ea typeface="+mn-ea"/>
                          <a:cs typeface="+mn-cs"/>
                        </a:rPr>
                        <a:t> Cut</a:t>
                      </a:r>
                      <a:endParaRPr lang="en-GB"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kern="1200" dirty="0">
                          <a:solidFill>
                            <a:schemeClr val="dk1"/>
                          </a:solidFill>
                          <a:latin typeface="+mn-lt"/>
                          <a:ea typeface="+mn-ea"/>
                          <a:cs typeface="+mn-cs"/>
                        </a:rPr>
                        <a:t>0.953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0.954</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kern="1200" dirty="0">
                          <a:solidFill>
                            <a:srgbClr val="000000"/>
                          </a:solidFill>
                          <a:effectLst/>
                          <a:latin typeface="Calibri" panose="020F0502020204030204" pitchFamily="34" charset="0"/>
                          <a:ea typeface="+mn-ea"/>
                          <a:cs typeface="+mn-cs"/>
                        </a:rPr>
                        <a:t>Oil Productivity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0.997</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0.997</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251832"/>
                  </a:ext>
                </a:extLst>
              </a:tr>
            </a:tbl>
          </a:graphicData>
        </a:graphic>
      </p:graphicFrame>
    </p:spTree>
    <p:extLst>
      <p:ext uri="{BB962C8B-B14F-4D97-AF65-F5344CB8AC3E}">
        <p14:creationId xmlns:p14="http://schemas.microsoft.com/office/powerpoint/2010/main" val="37105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2</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26460"/>
            <a:ext cx="2362428"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Outline</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511401" y="1413487"/>
            <a:ext cx="11094446" cy="5125425"/>
          </a:xfrm>
        </p:spPr>
        <p:txBody>
          <a:bodyPr>
            <a:noAutofit/>
          </a:bodyPr>
          <a:lstStyle/>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Problem Overview</a:t>
            </a:r>
            <a:endParaRPr lang="en-NG" sz="18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Research and Empirical approach to Questions asked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Brief Introduction to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Types of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Time Series Forecasting</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Machine Learning Flow and Contributions</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Cleaning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Exploratory Data Analysis (EDA)</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Feature Engineering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Splitting</a:t>
            </a:r>
            <a:endParaRPr lang="en-NG" sz="14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Modeling</a:t>
            </a:r>
            <a:endParaRPr lang="en-NG" sz="1800" b="1" dirty="0">
              <a:solidFill>
                <a:srgbClr val="0C4C93"/>
              </a:solidFill>
              <a:latin typeface="Poppins" panose="00000500000000000000" pitchFamily="2" charset="0"/>
              <a:cs typeface="Poppins" panose="00000500000000000000" pitchFamily="2" charset="0"/>
            </a:endParaRPr>
          </a:p>
          <a:p>
            <a:pPr lvl="1">
              <a:lnSpc>
                <a:spcPct val="100000"/>
              </a:lnSpc>
            </a:pPr>
            <a:r>
              <a:rPr lang="en-US" sz="1400" b="1" dirty="0">
                <a:solidFill>
                  <a:srgbClr val="0C4C93"/>
                </a:solidFill>
                <a:latin typeface="Poppins" panose="00000500000000000000" pitchFamily="2" charset="0"/>
                <a:cs typeface="Poppins" panose="00000500000000000000" pitchFamily="2" charset="0"/>
              </a:rPr>
              <a:t>Supervised and Unsupervised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Results</a:t>
            </a:r>
            <a:endParaRPr lang="en-NG" sz="1800" b="1" dirty="0">
              <a:solidFill>
                <a:srgbClr val="0C4C93"/>
              </a:solidFill>
              <a:latin typeface="Poppins" panose="00000500000000000000" pitchFamily="2" charset="0"/>
              <a:cs typeface="Poppins" panose="00000500000000000000" pitchFamily="2" charset="0"/>
            </a:endParaRPr>
          </a:p>
        </p:txBody>
      </p:sp>
      <p:pic>
        <p:nvPicPr>
          <p:cNvPr id="2" name="Picture 1" descr="A close up of a sign&#10;&#10;Description automatically generated">
            <a:extLst>
              <a:ext uri="{FF2B5EF4-FFF2-40B4-BE49-F238E27FC236}">
                <a16:creationId xmlns:a16="http://schemas.microsoft.com/office/drawing/2014/main" id="{F7527978-6814-6BA0-6FE0-3BEADACA6C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065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3</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121367"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Problem Overview</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BE9B690-351E-3365-5B0D-4A57BA818732}"/>
              </a:ext>
            </a:extLst>
          </p:cNvPr>
          <p:cNvSpPr txBox="1"/>
          <p:nvPr/>
        </p:nvSpPr>
        <p:spPr>
          <a:xfrm>
            <a:off x="5480221" y="1427204"/>
            <a:ext cx="5937421" cy="4324857"/>
          </a:xfrm>
          <a:prstGeom prst="rect">
            <a:avLst/>
          </a:prstGeom>
          <a:noFill/>
        </p:spPr>
        <p:txBody>
          <a:bodyPr wrap="square" rtlCol="0">
            <a:spAutoFit/>
          </a:bodyPr>
          <a:lstStyle/>
          <a:p>
            <a:pPr algn="just" rtl="0">
              <a:lnSpc>
                <a:spcPct val="150000"/>
              </a:lnSpc>
              <a:spcBef>
                <a:spcPts val="0"/>
              </a:spcBef>
              <a:spcAft>
                <a:spcPts val="0"/>
              </a:spcAft>
            </a:pPr>
            <a:r>
              <a:rPr lang="en-US" dirty="0"/>
              <a:t>Accurately classifying oil wells that produce oil, gas, and water plays a vital role in optimizing production strategies and enhancing resource management in the oil and gas industry. The objective was to implement a standard machine learning (ML) workflow to classify multiple wellbores into </a:t>
            </a:r>
            <a:r>
              <a:rPr lang="en-US" b="1" dirty="0"/>
              <a:t>Reservoirs</a:t>
            </a:r>
            <a:r>
              <a:rPr lang="en-US" dirty="0"/>
              <a:t> based on seven key criteria: producing reservoir, reservoir type, lift type, flow type, gas-oil ratio (GOR) trend, water cut trend, and production index trend. This approach involves leveraging reservoir characteristics, historical production data, and well-specific parameters. </a:t>
            </a:r>
            <a:endParaRPr lang="en-US" b="0" i="0" u="none" strike="noStrike" dirty="0">
              <a:solidFill>
                <a:schemeClr val="tx1">
                  <a:lumMod val="65000"/>
                  <a:lumOff val="35000"/>
                </a:schemeClr>
              </a:solidFill>
              <a:effectLst/>
              <a:latin typeface="Poppins" panose="00000500000000000000" pitchFamily="2" charset="0"/>
              <a:cs typeface="Poppins"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65CD6EB-8523-B08F-F245-AB8E7AC6B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026" name="Picture 2" descr="Petroleum Engineering Technology | NAIT">
            <a:extLst>
              <a:ext uri="{FF2B5EF4-FFF2-40B4-BE49-F238E27FC236}">
                <a16:creationId xmlns:a16="http://schemas.microsoft.com/office/drawing/2014/main" id="{A14C36E4-E92B-90D1-AFC5-32A1961A3F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0" r="28900"/>
          <a:stretch/>
        </p:blipFill>
        <p:spPr bwMode="auto">
          <a:xfrm>
            <a:off x="251909" y="1427205"/>
            <a:ext cx="5160350" cy="438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8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 name="Table 146">
            <a:extLst>
              <a:ext uri="{FF2B5EF4-FFF2-40B4-BE49-F238E27FC236}">
                <a16:creationId xmlns:a16="http://schemas.microsoft.com/office/drawing/2014/main" id="{703D7608-774F-EEE4-77CE-EEBECD73E2B1}"/>
              </a:ext>
            </a:extLst>
          </p:cNvPr>
          <p:cNvGraphicFramePr>
            <a:graphicFrameLocks noGrp="1"/>
          </p:cNvGraphicFramePr>
          <p:nvPr>
            <p:extLst>
              <p:ext uri="{D42A27DB-BD31-4B8C-83A1-F6EECF244321}">
                <p14:modId xmlns:p14="http://schemas.microsoft.com/office/powerpoint/2010/main" val="2498224813"/>
              </p:ext>
            </p:extLst>
          </p:nvPr>
        </p:nvGraphicFramePr>
        <p:xfrm>
          <a:off x="4057263" y="4973876"/>
          <a:ext cx="3947199" cy="1767840"/>
        </p:xfrm>
        <a:graphic>
          <a:graphicData uri="http://schemas.openxmlformats.org/drawingml/2006/table">
            <a:tbl>
              <a:tblPr firstRow="1" bandRow="1">
                <a:tableStyleId>{93296810-A885-4BE3-A3E7-6D5BEEA58F35}</a:tableStyleId>
              </a:tblPr>
              <a:tblGrid>
                <a:gridCol w="1564450">
                  <a:extLst>
                    <a:ext uri="{9D8B030D-6E8A-4147-A177-3AD203B41FA5}">
                      <a16:colId xmlns:a16="http://schemas.microsoft.com/office/drawing/2014/main" val="3964004318"/>
                    </a:ext>
                  </a:extLst>
                </a:gridCol>
                <a:gridCol w="2382749">
                  <a:extLst>
                    <a:ext uri="{9D8B030D-6E8A-4147-A177-3AD203B41FA5}">
                      <a16:colId xmlns:a16="http://schemas.microsoft.com/office/drawing/2014/main" val="1896255162"/>
                    </a:ext>
                  </a:extLst>
                </a:gridCol>
              </a:tblGrid>
              <a:tr h="218595">
                <a:tc>
                  <a:txBody>
                    <a:bodyPr/>
                    <a:lstStyle/>
                    <a:p>
                      <a:r>
                        <a:rPr lang="en-US" sz="1400" dirty="0"/>
                        <a:t>Features</a:t>
                      </a:r>
                      <a:endParaRPr lang="en-GB" sz="1400" dirty="0"/>
                    </a:p>
                  </a:txBody>
                  <a:tcPr/>
                </a:tc>
                <a:tc>
                  <a:txBody>
                    <a:bodyPr/>
                    <a:lstStyle/>
                    <a:p>
                      <a:r>
                        <a:rPr lang="en-US" sz="1400" dirty="0"/>
                        <a:t>Description</a:t>
                      </a:r>
                      <a:endParaRPr lang="en-GB" sz="1400" dirty="0"/>
                    </a:p>
                  </a:txBody>
                  <a:tcPr/>
                </a:tc>
                <a:extLst>
                  <a:ext uri="{0D108BD9-81ED-4DB2-BD59-A6C34878D82A}">
                    <a16:rowId xmlns:a16="http://schemas.microsoft.com/office/drawing/2014/main" val="3260284057"/>
                  </a:ext>
                </a:extLst>
              </a:tr>
              <a:tr h="516682">
                <a:tc>
                  <a:txBody>
                    <a:bodyPr/>
                    <a:lstStyle/>
                    <a:p>
                      <a:r>
                        <a:rPr lang="en-US" sz="1300" b="1" dirty="0">
                          <a:sym typeface="Lato"/>
                        </a:rPr>
                        <a:t>Total and Formation Gas production</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total gas produced and formation gas produced can give insights to type of lift.</a:t>
                      </a:r>
                      <a:endParaRPr lang="en-US" sz="1200" dirty="0">
                        <a:ea typeface="Lato"/>
                        <a:cs typeface="Lato"/>
                        <a:sym typeface="Lato"/>
                      </a:endParaRPr>
                    </a:p>
                  </a:txBody>
                  <a:tcPr/>
                </a:tc>
                <a:extLst>
                  <a:ext uri="{0D108BD9-81ED-4DB2-BD59-A6C34878D82A}">
                    <a16:rowId xmlns:a16="http://schemas.microsoft.com/office/drawing/2014/main" val="2901103656"/>
                  </a:ext>
                </a:extLst>
              </a:tr>
              <a:tr h="710433">
                <a:tc>
                  <a:txBody>
                    <a:bodyPr/>
                    <a:lstStyle/>
                    <a:p>
                      <a:r>
                        <a:rPr lang="en-US" sz="1300" b="1" dirty="0">
                          <a:sym typeface="Lato"/>
                        </a:rPr>
                        <a:t>Initial and Bubble point pressure</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initial pressure and bubble point pressure can give insights.</a:t>
                      </a:r>
                    </a:p>
                    <a:p>
                      <a:endParaRPr lang="en-GB" sz="1200" dirty="0"/>
                    </a:p>
                  </a:txBody>
                  <a:tcPr/>
                </a:tc>
                <a:extLst>
                  <a:ext uri="{0D108BD9-81ED-4DB2-BD59-A6C34878D82A}">
                    <a16:rowId xmlns:a16="http://schemas.microsoft.com/office/drawing/2014/main" val="3569012994"/>
                  </a:ext>
                </a:extLst>
              </a:tr>
            </a:tbl>
          </a:graphicData>
        </a:graphic>
      </p:graphicFrame>
      <p:sp>
        <p:nvSpPr>
          <p:cNvPr id="9" name="Rectangle 8"/>
          <p:cNvSpPr/>
          <p:nvPr/>
        </p:nvSpPr>
        <p:spPr>
          <a:xfrm>
            <a:off x="430091" y="276360"/>
            <a:ext cx="11053340"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Research and Empirical approach to Questions asked</a:t>
            </a: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783074" y="1454049"/>
            <a:ext cx="11053341" cy="4307443"/>
          </a:xfrm>
        </p:spPr>
        <p:txBody>
          <a:bodyPr>
            <a:normAutofit/>
          </a:bodyPr>
          <a:lstStyle/>
          <a:p>
            <a:pPr marL="0" indent="0">
              <a:lnSpc>
                <a:spcPct val="170000"/>
              </a:lnSpc>
              <a:buNone/>
            </a:pPr>
            <a:endParaRPr lang="en-US" sz="1600" dirty="0">
              <a:solidFill>
                <a:srgbClr val="0C4C93"/>
              </a:solidFill>
              <a:latin typeface="Poppins" panose="00000500000000000000" pitchFamily="2" charset="0"/>
              <a:cs typeface="Poppins" panose="00000500000000000000" pitchFamily="2" charset="0"/>
            </a:endParaRPr>
          </a:p>
          <a:p>
            <a:pPr marL="0" indent="0">
              <a:buNone/>
            </a:pPr>
            <a:endParaRPr lang="en-US" sz="160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211" name="Google Shape;62;p14">
            <a:extLst>
              <a:ext uri="{FF2B5EF4-FFF2-40B4-BE49-F238E27FC236}">
                <a16:creationId xmlns:a16="http://schemas.microsoft.com/office/drawing/2014/main" id="{5D2645B4-39C3-4B3D-B48E-07C02E8FC37F}"/>
              </a:ext>
            </a:extLst>
          </p:cNvPr>
          <p:cNvSpPr/>
          <p:nvPr/>
        </p:nvSpPr>
        <p:spPr>
          <a:xfrm rot="16200000">
            <a:off x="2471690" y="2611835"/>
            <a:ext cx="1555603" cy="3480374"/>
          </a:xfrm>
          <a:custGeom>
            <a:avLst/>
            <a:gdLst/>
            <a:ahLst/>
            <a:cxnLst/>
            <a:rect l="l" t="t" r="r" b="b"/>
            <a:pathLst>
              <a:path w="87" h="173" extrusionOk="0">
                <a:moveTo>
                  <a:pt x="87" y="39"/>
                </a:moveTo>
                <a:cubicBezTo>
                  <a:pt x="87" y="0"/>
                  <a:pt x="87" y="0"/>
                  <a:pt x="87" y="0"/>
                </a:cubicBezTo>
                <a:cubicBezTo>
                  <a:pt x="39" y="0"/>
                  <a:pt x="0" y="38"/>
                  <a:pt x="0" y="86"/>
                </a:cubicBezTo>
                <a:cubicBezTo>
                  <a:pt x="0" y="113"/>
                  <a:pt x="13" y="138"/>
                  <a:pt x="32" y="154"/>
                </a:cubicBezTo>
                <a:cubicBezTo>
                  <a:pt x="47" y="166"/>
                  <a:pt x="66" y="173"/>
                  <a:pt x="87" y="173"/>
                </a:cubicBezTo>
                <a:cubicBezTo>
                  <a:pt x="87" y="134"/>
                  <a:pt x="87" y="134"/>
                  <a:pt x="87" y="134"/>
                </a:cubicBezTo>
                <a:cubicBezTo>
                  <a:pt x="61" y="134"/>
                  <a:pt x="40" y="113"/>
                  <a:pt x="40" y="86"/>
                </a:cubicBezTo>
                <a:cubicBezTo>
                  <a:pt x="40" y="60"/>
                  <a:pt x="61" y="39"/>
                  <a:pt x="87" y="39"/>
                </a:cubicBezTo>
                <a:close/>
              </a:path>
            </a:pathLst>
          </a:custGeom>
          <a:solidFill>
            <a:schemeClr val="accen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2" name="Google Shape;63;p14">
            <a:extLst>
              <a:ext uri="{FF2B5EF4-FFF2-40B4-BE49-F238E27FC236}">
                <a16:creationId xmlns:a16="http://schemas.microsoft.com/office/drawing/2014/main" id="{E7B7825A-B732-4CE1-9FD0-F992F6ABDF61}"/>
              </a:ext>
            </a:extLst>
          </p:cNvPr>
          <p:cNvSpPr/>
          <p:nvPr/>
        </p:nvSpPr>
        <p:spPr>
          <a:xfrm rot="16200000">
            <a:off x="2744686" y="3215236"/>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5" name="Google Shape;66;p14">
            <a:extLst>
              <a:ext uri="{FF2B5EF4-FFF2-40B4-BE49-F238E27FC236}">
                <a16:creationId xmlns:a16="http://schemas.microsoft.com/office/drawing/2014/main" id="{B92CCE40-FDA9-4285-81E8-D3896D502CE1}"/>
              </a:ext>
            </a:extLst>
          </p:cNvPr>
          <p:cNvSpPr/>
          <p:nvPr/>
        </p:nvSpPr>
        <p:spPr>
          <a:xfrm rot="5400000">
            <a:off x="5179238" y="993014"/>
            <a:ext cx="1555602" cy="3474083"/>
          </a:xfrm>
          <a:custGeom>
            <a:avLst/>
            <a:gdLst/>
            <a:ahLst/>
            <a:cxnLst/>
            <a:rect l="l" t="t" r="r" b="b"/>
            <a:pathLst>
              <a:path w="87" h="174" extrusionOk="0">
                <a:moveTo>
                  <a:pt x="87" y="40"/>
                </a:moveTo>
                <a:cubicBezTo>
                  <a:pt x="87" y="0"/>
                  <a:pt x="87" y="0"/>
                  <a:pt x="87" y="0"/>
                </a:cubicBezTo>
                <a:cubicBezTo>
                  <a:pt x="66" y="0"/>
                  <a:pt x="47" y="8"/>
                  <a:pt x="32" y="20"/>
                </a:cubicBezTo>
                <a:cubicBezTo>
                  <a:pt x="13" y="36"/>
                  <a:pt x="0" y="60"/>
                  <a:pt x="0" y="87"/>
                </a:cubicBezTo>
                <a:cubicBezTo>
                  <a:pt x="0" y="114"/>
                  <a:pt x="13" y="138"/>
                  <a:pt x="32" y="154"/>
                </a:cubicBezTo>
                <a:cubicBezTo>
                  <a:pt x="47" y="166"/>
                  <a:pt x="66" y="174"/>
                  <a:pt x="87" y="174"/>
                </a:cubicBezTo>
                <a:cubicBezTo>
                  <a:pt x="87" y="134"/>
                  <a:pt x="87" y="134"/>
                  <a:pt x="87" y="134"/>
                </a:cubicBezTo>
                <a:cubicBezTo>
                  <a:pt x="61" y="134"/>
                  <a:pt x="40" y="113"/>
                  <a:pt x="40" y="87"/>
                </a:cubicBezTo>
                <a:cubicBezTo>
                  <a:pt x="40" y="61"/>
                  <a:pt x="61" y="40"/>
                  <a:pt x="87" y="40"/>
                </a:cubicBezTo>
                <a:close/>
              </a:path>
            </a:pathLst>
          </a:custGeom>
          <a:solidFill>
            <a:schemeClr val="accent6"/>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6" name="Google Shape;67;p14">
            <a:extLst>
              <a:ext uri="{FF2B5EF4-FFF2-40B4-BE49-F238E27FC236}">
                <a16:creationId xmlns:a16="http://schemas.microsoft.com/office/drawing/2014/main" id="{FDCA0A02-A9F3-4935-938E-CFC4C18ACF4C}"/>
              </a:ext>
            </a:extLst>
          </p:cNvPr>
          <p:cNvSpPr/>
          <p:nvPr/>
        </p:nvSpPr>
        <p:spPr>
          <a:xfrm rot="16200000">
            <a:off x="5417364" y="2674671"/>
            <a:ext cx="1088083" cy="1071594"/>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9" name="Google Shape;70;p14">
            <a:extLst>
              <a:ext uri="{FF2B5EF4-FFF2-40B4-BE49-F238E27FC236}">
                <a16:creationId xmlns:a16="http://schemas.microsoft.com/office/drawing/2014/main" id="{BB2B75BD-F336-4916-A802-67885C904DCB}"/>
              </a:ext>
            </a:extLst>
          </p:cNvPr>
          <p:cNvSpPr/>
          <p:nvPr/>
        </p:nvSpPr>
        <p:spPr>
          <a:xfrm rot="16200000">
            <a:off x="7863688" y="2612475"/>
            <a:ext cx="1555604" cy="3471510"/>
          </a:xfrm>
          <a:custGeom>
            <a:avLst/>
            <a:gdLst/>
            <a:ahLst/>
            <a:cxnLst/>
            <a:rect l="l" t="t" r="r" b="b"/>
            <a:pathLst>
              <a:path w="87" h="173" extrusionOk="0">
                <a:moveTo>
                  <a:pt x="87" y="39"/>
                </a:moveTo>
                <a:cubicBezTo>
                  <a:pt x="87" y="0"/>
                  <a:pt x="87" y="0"/>
                  <a:pt x="87" y="0"/>
                </a:cubicBezTo>
                <a:cubicBezTo>
                  <a:pt x="66" y="0"/>
                  <a:pt x="47" y="7"/>
                  <a:pt x="32" y="19"/>
                </a:cubicBezTo>
                <a:cubicBezTo>
                  <a:pt x="13" y="35"/>
                  <a:pt x="0" y="60"/>
                  <a:pt x="0" y="87"/>
                </a:cubicBezTo>
                <a:cubicBezTo>
                  <a:pt x="0" y="135"/>
                  <a:pt x="39" y="173"/>
                  <a:pt x="87" y="173"/>
                </a:cubicBezTo>
                <a:cubicBezTo>
                  <a:pt x="87" y="134"/>
                  <a:pt x="87" y="134"/>
                  <a:pt x="87" y="134"/>
                </a:cubicBezTo>
                <a:cubicBezTo>
                  <a:pt x="61" y="134"/>
                  <a:pt x="40" y="113"/>
                  <a:pt x="40" y="87"/>
                </a:cubicBezTo>
                <a:cubicBezTo>
                  <a:pt x="40" y="60"/>
                  <a:pt x="61" y="39"/>
                  <a:pt x="87" y="39"/>
                </a:cubicBezTo>
                <a:close/>
              </a:path>
            </a:pathLst>
          </a:custGeom>
          <a:solidFill>
            <a:schemeClr val="accent2"/>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cxnSp>
        <p:nvCxnSpPr>
          <p:cNvPr id="153" name="Google Shape;72;p14">
            <a:extLst>
              <a:ext uri="{FF2B5EF4-FFF2-40B4-BE49-F238E27FC236}">
                <a16:creationId xmlns:a16="http://schemas.microsoft.com/office/drawing/2014/main" id="{0721F235-4C0E-471D-A096-FAC1A35AB06C}"/>
              </a:ext>
            </a:extLst>
          </p:cNvPr>
          <p:cNvCxnSpPr/>
          <p:nvPr/>
        </p:nvCxnSpPr>
        <p:spPr>
          <a:xfrm rot="10800000">
            <a:off x="5941935" y="1397444"/>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54" name="Google Shape;73;p14">
            <a:extLst>
              <a:ext uri="{FF2B5EF4-FFF2-40B4-BE49-F238E27FC236}">
                <a16:creationId xmlns:a16="http://schemas.microsoft.com/office/drawing/2014/main" id="{6994296F-03C3-43E3-9100-A8976A6131DA}"/>
              </a:ext>
            </a:extLst>
          </p:cNvPr>
          <p:cNvGrpSpPr/>
          <p:nvPr/>
        </p:nvGrpSpPr>
        <p:grpSpPr>
          <a:xfrm>
            <a:off x="2662327" y="3162311"/>
            <a:ext cx="1215741" cy="1213919"/>
            <a:chOff x="17008473" y="8263156"/>
            <a:chExt cx="5452843" cy="5452843"/>
          </a:xfrm>
        </p:grpSpPr>
        <p:pic>
          <p:nvPicPr>
            <p:cNvPr id="201" name="Google Shape;74;p14">
              <a:extLst>
                <a:ext uri="{FF2B5EF4-FFF2-40B4-BE49-F238E27FC236}">
                  <a16:creationId xmlns:a16="http://schemas.microsoft.com/office/drawing/2014/main" id="{BA380F36-D404-478D-A239-181554A58B8D}"/>
                </a:ext>
              </a:extLst>
            </p:cNvPr>
            <p:cNvPicPr preferRelativeResize="0"/>
            <p:nvPr/>
          </p:nvPicPr>
          <p:blipFill rotWithShape="1">
            <a:blip r:embed="rId2">
              <a:alphaModFix/>
            </a:blip>
            <a:srcRect/>
            <a:stretch/>
          </p:blipFill>
          <p:spPr>
            <a:xfrm>
              <a:off x="17008473" y="8263156"/>
              <a:ext cx="5452843" cy="5452843"/>
            </a:xfrm>
            <a:prstGeom prst="rect">
              <a:avLst/>
            </a:prstGeom>
            <a:noFill/>
            <a:ln>
              <a:noFill/>
            </a:ln>
          </p:spPr>
        </p:pic>
        <p:grpSp>
          <p:nvGrpSpPr>
            <p:cNvPr id="203" name="Google Shape;76;p14">
              <a:extLst>
                <a:ext uri="{FF2B5EF4-FFF2-40B4-BE49-F238E27FC236}">
                  <a16:creationId xmlns:a16="http://schemas.microsoft.com/office/drawing/2014/main" id="{09859765-01C5-470F-ADBB-CDAB60A33D65}"/>
                </a:ext>
              </a:extLst>
            </p:cNvPr>
            <p:cNvGrpSpPr/>
            <p:nvPr/>
          </p:nvGrpSpPr>
          <p:grpSpPr>
            <a:xfrm>
              <a:off x="19136293" y="9762068"/>
              <a:ext cx="1483248" cy="1486937"/>
              <a:chOff x="17129510" y="11525194"/>
              <a:chExt cx="638176" cy="639763"/>
            </a:xfrm>
          </p:grpSpPr>
          <p:sp>
            <p:nvSpPr>
              <p:cNvPr id="204" name="Google Shape;77;p14">
                <a:extLst>
                  <a:ext uri="{FF2B5EF4-FFF2-40B4-BE49-F238E27FC236}">
                    <a16:creationId xmlns:a16="http://schemas.microsoft.com/office/drawing/2014/main" id="{B4A0B687-40CE-4BD2-8C2B-3FF73EBE446B}"/>
                  </a:ext>
                </a:extLst>
              </p:cNvPr>
              <p:cNvSpPr/>
              <p:nvPr/>
            </p:nvSpPr>
            <p:spPr>
              <a:xfrm>
                <a:off x="17129510" y="11525194"/>
                <a:ext cx="638176" cy="639763"/>
              </a:xfrm>
              <a:custGeom>
                <a:avLst/>
                <a:gdLst/>
                <a:ahLst/>
                <a:cxnLst/>
                <a:rect l="l" t="t" r="r" b="b"/>
                <a:pathLst>
                  <a:path w="67" h="67" extrusionOk="0">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5" name="Google Shape;78;p14">
                <a:extLst>
                  <a:ext uri="{FF2B5EF4-FFF2-40B4-BE49-F238E27FC236}">
                    <a16:creationId xmlns:a16="http://schemas.microsoft.com/office/drawing/2014/main" id="{0B93A301-1F5F-411C-B808-54B705AC96AB}"/>
                  </a:ext>
                </a:extLst>
              </p:cNvPr>
              <p:cNvSpPr/>
              <p:nvPr/>
            </p:nvSpPr>
            <p:spPr>
              <a:xfrm>
                <a:off x="17253334" y="11936358"/>
                <a:ext cx="104775" cy="104775"/>
              </a:xfrm>
              <a:custGeom>
                <a:avLst/>
                <a:gdLst/>
                <a:ahLst/>
                <a:cxnLst/>
                <a:rect l="l" t="t" r="r" b="b"/>
                <a:pathLst>
                  <a:path w="11" h="11" extrusionOk="0">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6" name="Google Shape;79;p14">
                <a:extLst>
                  <a:ext uri="{FF2B5EF4-FFF2-40B4-BE49-F238E27FC236}">
                    <a16:creationId xmlns:a16="http://schemas.microsoft.com/office/drawing/2014/main" id="{65128BE9-7BF2-49D1-BB5C-2177DB9024EB}"/>
                  </a:ext>
                </a:extLst>
              </p:cNvPr>
              <p:cNvSpPr/>
              <p:nvPr/>
            </p:nvSpPr>
            <p:spPr>
              <a:xfrm>
                <a:off x="17396209" y="11936358"/>
                <a:ext cx="95250" cy="104775"/>
              </a:xfrm>
              <a:custGeom>
                <a:avLst/>
                <a:gdLst/>
                <a:ahLst/>
                <a:cxnLst/>
                <a:rect l="l" t="t" r="r" b="b"/>
                <a:pathLst>
                  <a:path w="10" h="11" extrusionOk="0">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7" name="Google Shape;80;p14">
                <a:extLst>
                  <a:ext uri="{FF2B5EF4-FFF2-40B4-BE49-F238E27FC236}">
                    <a16:creationId xmlns:a16="http://schemas.microsoft.com/office/drawing/2014/main" id="{D67BA55C-A05F-484E-BFF8-2D0D48AA9F86}"/>
                  </a:ext>
                </a:extLst>
              </p:cNvPr>
              <p:cNvSpPr/>
              <p:nvPr/>
            </p:nvSpPr>
            <p:spPr>
              <a:xfrm>
                <a:off x="17529559" y="11936358"/>
                <a:ext cx="104775" cy="104775"/>
              </a:xfrm>
              <a:custGeom>
                <a:avLst/>
                <a:gdLst/>
                <a:ahLst/>
                <a:cxnLst/>
                <a:rect l="l" t="t" r="r" b="b"/>
                <a:pathLst>
                  <a:path w="11" h="11" extrusionOk="0">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8" name="Google Shape;81;p14">
                <a:extLst>
                  <a:ext uri="{FF2B5EF4-FFF2-40B4-BE49-F238E27FC236}">
                    <a16:creationId xmlns:a16="http://schemas.microsoft.com/office/drawing/2014/main" id="{2B7CC328-50C5-4A0D-AE7D-4790546EF927}"/>
                  </a:ext>
                </a:extLst>
              </p:cNvPr>
              <p:cNvSpPr/>
              <p:nvPr/>
            </p:nvSpPr>
            <p:spPr>
              <a:xfrm>
                <a:off x="17253334" y="11803008"/>
                <a:ext cx="104775" cy="95250"/>
              </a:xfrm>
              <a:custGeom>
                <a:avLst/>
                <a:gdLst/>
                <a:ahLst/>
                <a:cxnLst/>
                <a:rect l="l" t="t" r="r" b="b"/>
                <a:pathLst>
                  <a:path w="11" h="10" extrusionOk="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dirty="0">
                  <a:solidFill>
                    <a:schemeClr val="dk1"/>
                  </a:solidFill>
                  <a:latin typeface="Calibri"/>
                  <a:ea typeface="Calibri"/>
                  <a:cs typeface="Calibri"/>
                  <a:sym typeface="Calibri"/>
                </a:endParaRPr>
              </a:p>
            </p:txBody>
          </p:sp>
          <p:sp>
            <p:nvSpPr>
              <p:cNvPr id="209" name="Google Shape;82;p14">
                <a:extLst>
                  <a:ext uri="{FF2B5EF4-FFF2-40B4-BE49-F238E27FC236}">
                    <a16:creationId xmlns:a16="http://schemas.microsoft.com/office/drawing/2014/main" id="{137A600D-B4C4-4890-80B3-CD1960C17CE7}"/>
                  </a:ext>
                </a:extLst>
              </p:cNvPr>
              <p:cNvSpPr/>
              <p:nvPr/>
            </p:nvSpPr>
            <p:spPr>
              <a:xfrm>
                <a:off x="17396209" y="11803008"/>
                <a:ext cx="95250" cy="95250"/>
              </a:xfrm>
              <a:custGeom>
                <a:avLst/>
                <a:gdLst/>
                <a:ahLst/>
                <a:cxnLst/>
                <a:rect l="l" t="t" r="r" b="b"/>
                <a:pathLst>
                  <a:path w="10" h="10" extrusionOk="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0" name="Google Shape;83;p14">
                <a:extLst>
                  <a:ext uri="{FF2B5EF4-FFF2-40B4-BE49-F238E27FC236}">
                    <a16:creationId xmlns:a16="http://schemas.microsoft.com/office/drawing/2014/main" id="{EE4FED64-4F02-473A-ABB1-07C44B70CC21}"/>
                  </a:ext>
                </a:extLst>
              </p:cNvPr>
              <p:cNvSpPr/>
              <p:nvPr/>
            </p:nvSpPr>
            <p:spPr>
              <a:xfrm>
                <a:off x="17529559" y="11803008"/>
                <a:ext cx="104775" cy="95250"/>
              </a:xfrm>
              <a:custGeom>
                <a:avLst/>
                <a:gdLst/>
                <a:ahLst/>
                <a:cxnLst/>
                <a:rect l="l" t="t" r="r" b="b"/>
                <a:pathLst>
                  <a:path w="11" h="10" extrusionOk="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grpSp>
      </p:grpSp>
      <p:pic>
        <p:nvPicPr>
          <p:cNvPr id="198" name="Google Shape;85;p14">
            <a:extLst>
              <a:ext uri="{FF2B5EF4-FFF2-40B4-BE49-F238E27FC236}">
                <a16:creationId xmlns:a16="http://schemas.microsoft.com/office/drawing/2014/main" id="{3EAB3279-F8E7-4516-AB25-7CEB3C07D5DE}"/>
              </a:ext>
            </a:extLst>
          </p:cNvPr>
          <p:cNvPicPr preferRelativeResize="0"/>
          <p:nvPr/>
        </p:nvPicPr>
        <p:blipFill rotWithShape="1">
          <a:blip r:embed="rId2">
            <a:alphaModFix/>
          </a:blip>
          <a:srcRect/>
          <a:stretch/>
        </p:blipFill>
        <p:spPr>
          <a:xfrm>
            <a:off x="5348838" y="2837157"/>
            <a:ext cx="1215846" cy="1214024"/>
          </a:xfrm>
          <a:prstGeom prst="rect">
            <a:avLst/>
          </a:prstGeom>
          <a:noFill/>
          <a:ln>
            <a:noFill/>
          </a:ln>
        </p:spPr>
      </p:pic>
      <p:sp>
        <p:nvSpPr>
          <p:cNvPr id="199" name="Google Shape;86;p14">
            <a:extLst>
              <a:ext uri="{FF2B5EF4-FFF2-40B4-BE49-F238E27FC236}">
                <a16:creationId xmlns:a16="http://schemas.microsoft.com/office/drawing/2014/main" id="{9F9937E4-2E87-411B-8135-CC658D205061}"/>
              </a:ext>
            </a:extLst>
          </p:cNvPr>
          <p:cNvSpPr/>
          <p:nvPr/>
        </p:nvSpPr>
        <p:spPr>
          <a:xfrm>
            <a:off x="5636422" y="3007709"/>
            <a:ext cx="673323" cy="672472"/>
          </a:xfrm>
          <a:prstGeom prst="ellipse">
            <a:avLst/>
          </a:prstGeom>
          <a:solidFill>
            <a:schemeClr val="accent6"/>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7" name="Google Shape;86;p14">
            <a:extLst>
              <a:ext uri="{FF2B5EF4-FFF2-40B4-BE49-F238E27FC236}">
                <a16:creationId xmlns:a16="http://schemas.microsoft.com/office/drawing/2014/main" id="{1670CCDA-2941-619F-B4E6-627EE41E3D37}"/>
              </a:ext>
            </a:extLst>
          </p:cNvPr>
          <p:cNvSpPr/>
          <p:nvPr/>
        </p:nvSpPr>
        <p:spPr>
          <a:xfrm>
            <a:off x="2944031" y="3336874"/>
            <a:ext cx="673323" cy="672472"/>
          </a:xfrm>
          <a:prstGeom prst="ellipse">
            <a:avLst/>
          </a:prstGeom>
          <a:solidFill>
            <a:schemeClr val="accent1">
              <a:lumMod val="75000"/>
            </a:schemeClr>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159" name="Google Shape;106;p14">
            <a:extLst>
              <a:ext uri="{FF2B5EF4-FFF2-40B4-BE49-F238E27FC236}">
                <a16:creationId xmlns:a16="http://schemas.microsoft.com/office/drawing/2014/main" id="{8E3B8A0C-C781-4E90-BF7A-E2CFB9A413B8}"/>
              </a:ext>
            </a:extLst>
          </p:cNvPr>
          <p:cNvSpPr txBox="1"/>
          <p:nvPr/>
        </p:nvSpPr>
        <p:spPr>
          <a:xfrm>
            <a:off x="2692127"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1"/>
                </a:solidFill>
                <a:latin typeface="Lato Black"/>
                <a:ea typeface="Lato Black"/>
                <a:cs typeface="Lato Black"/>
                <a:sym typeface="Lato Black"/>
              </a:rPr>
              <a:t>Step 1</a:t>
            </a:r>
            <a:endParaRPr sz="1500" b="1" dirty="0">
              <a:solidFill>
                <a:schemeClr val="accent1"/>
              </a:solidFill>
              <a:latin typeface="Lato Black"/>
              <a:ea typeface="Lato Black"/>
              <a:cs typeface="Lato Black"/>
              <a:sym typeface="Lato Black"/>
            </a:endParaRPr>
          </a:p>
        </p:txBody>
      </p:sp>
      <p:sp>
        <p:nvSpPr>
          <p:cNvPr id="160" name="Google Shape;107;p14">
            <a:extLst>
              <a:ext uri="{FF2B5EF4-FFF2-40B4-BE49-F238E27FC236}">
                <a16:creationId xmlns:a16="http://schemas.microsoft.com/office/drawing/2014/main" id="{AC249A42-4D95-45FF-8612-EAAB6C3B016A}"/>
              </a:ext>
            </a:extLst>
          </p:cNvPr>
          <p:cNvSpPr txBox="1"/>
          <p:nvPr/>
        </p:nvSpPr>
        <p:spPr>
          <a:xfrm>
            <a:off x="5386668" y="1060455"/>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rgbClr val="00B050"/>
                </a:solidFill>
                <a:latin typeface="Lato Black"/>
                <a:ea typeface="Lato Black"/>
                <a:cs typeface="Lato Black"/>
                <a:sym typeface="Lato Black"/>
              </a:rPr>
              <a:t>Step 2</a:t>
            </a:r>
            <a:endParaRPr sz="1500" b="1" dirty="0">
              <a:solidFill>
                <a:srgbClr val="00B050"/>
              </a:solidFill>
              <a:latin typeface="Lato Black"/>
              <a:ea typeface="Lato Black"/>
              <a:cs typeface="Lato Black"/>
              <a:sym typeface="Lato Black"/>
            </a:endParaRPr>
          </a:p>
        </p:txBody>
      </p:sp>
      <p:sp>
        <p:nvSpPr>
          <p:cNvPr id="163" name="Google Shape;110;p14">
            <a:extLst>
              <a:ext uri="{FF2B5EF4-FFF2-40B4-BE49-F238E27FC236}">
                <a16:creationId xmlns:a16="http://schemas.microsoft.com/office/drawing/2014/main" id="{C977A400-C394-4760-B1D5-275A6FCD45A9}"/>
              </a:ext>
            </a:extLst>
          </p:cNvPr>
          <p:cNvSpPr txBox="1"/>
          <p:nvPr/>
        </p:nvSpPr>
        <p:spPr>
          <a:xfrm>
            <a:off x="8134738"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2"/>
                </a:solidFill>
                <a:latin typeface="Lato Black"/>
                <a:ea typeface="Lato Black"/>
                <a:cs typeface="Lato Black"/>
                <a:sym typeface="Lato Black"/>
              </a:rPr>
              <a:t>Step 3</a:t>
            </a:r>
            <a:endParaRPr sz="1500" b="1" dirty="0">
              <a:solidFill>
                <a:schemeClr val="accent2"/>
              </a:solidFill>
              <a:latin typeface="Lato Black"/>
              <a:ea typeface="Lato Black"/>
              <a:cs typeface="Lato Black"/>
              <a:sym typeface="Lato Black"/>
            </a:endParaRPr>
          </a:p>
        </p:txBody>
      </p:sp>
      <p:cxnSp>
        <p:nvCxnSpPr>
          <p:cNvPr id="165" name="Google Shape;112;p14">
            <a:extLst>
              <a:ext uri="{FF2B5EF4-FFF2-40B4-BE49-F238E27FC236}">
                <a16:creationId xmlns:a16="http://schemas.microsoft.com/office/drawing/2014/main" id="{3391C68E-4574-4E0F-BABC-8B09FAD1FFA7}"/>
              </a:ext>
            </a:extLst>
          </p:cNvPr>
          <p:cNvCxnSpPr/>
          <p:nvPr/>
        </p:nvCxnSpPr>
        <p:spPr>
          <a:xfrm rot="10800000">
            <a:off x="3202323" y="5258376"/>
            <a:ext cx="3145" cy="493795"/>
          </a:xfrm>
          <a:prstGeom prst="straightConnector1">
            <a:avLst/>
          </a:prstGeom>
          <a:noFill/>
          <a:ln w="44450" cap="flat" cmpd="sng">
            <a:solidFill>
              <a:srgbClr val="7F7F7F"/>
            </a:solidFill>
            <a:prstDash val="dot"/>
            <a:round/>
            <a:headEnd type="oval" w="med" len="med"/>
            <a:tailEnd type="oval" w="med" len="med"/>
          </a:ln>
        </p:spPr>
      </p:cxnSp>
      <p:cxnSp>
        <p:nvCxnSpPr>
          <p:cNvPr id="167" name="Google Shape;114;p14">
            <a:extLst>
              <a:ext uri="{FF2B5EF4-FFF2-40B4-BE49-F238E27FC236}">
                <a16:creationId xmlns:a16="http://schemas.microsoft.com/office/drawing/2014/main" id="{045FE3BD-6D05-4922-99B6-672FD6BB1A1F}"/>
              </a:ext>
            </a:extLst>
          </p:cNvPr>
          <p:cNvCxnSpPr>
            <a:cxnSpLocks/>
          </p:cNvCxnSpPr>
          <p:nvPr/>
        </p:nvCxnSpPr>
        <p:spPr>
          <a:xfrm rot="10800000">
            <a:off x="8681207" y="5218761"/>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69" name="Google Shape;118;p14">
            <a:extLst>
              <a:ext uri="{FF2B5EF4-FFF2-40B4-BE49-F238E27FC236}">
                <a16:creationId xmlns:a16="http://schemas.microsoft.com/office/drawing/2014/main" id="{7251064A-FCEF-4BE9-8021-C72689D5195C}"/>
              </a:ext>
            </a:extLst>
          </p:cNvPr>
          <p:cNvGrpSpPr/>
          <p:nvPr/>
        </p:nvGrpSpPr>
        <p:grpSpPr>
          <a:xfrm>
            <a:off x="305886" y="1325971"/>
            <a:ext cx="3528196" cy="1478172"/>
            <a:chOff x="6572462" y="9225410"/>
            <a:chExt cx="5460722" cy="3131361"/>
          </a:xfrm>
        </p:grpSpPr>
        <p:sp>
          <p:nvSpPr>
            <p:cNvPr id="179" name="Google Shape;119;p14">
              <a:extLst>
                <a:ext uri="{FF2B5EF4-FFF2-40B4-BE49-F238E27FC236}">
                  <a16:creationId xmlns:a16="http://schemas.microsoft.com/office/drawing/2014/main" id="{FB77605A-D25F-441D-ADAF-6C92DC104DAC}"/>
                </a:ext>
              </a:extLst>
            </p:cNvPr>
            <p:cNvSpPr txBox="1"/>
            <p:nvPr/>
          </p:nvSpPr>
          <p:spPr>
            <a:xfrm>
              <a:off x="6871315" y="9865932"/>
              <a:ext cx="4700732" cy="2490839"/>
            </a:xfrm>
            <a:prstGeom prst="rect">
              <a:avLst/>
            </a:prstGeom>
            <a:noFill/>
            <a:ln>
              <a:noFill/>
            </a:ln>
          </p:spPr>
          <p:txBody>
            <a:bodyPr spcFirstLastPara="1" wrap="square" lIns="82400" tIns="41200" rIns="82400" bIns="41200" anchor="t" anchorCtr="0">
              <a:spAutoFit/>
            </a:bodyPr>
            <a:lstStyle/>
            <a:p>
              <a:pPr algn="just"/>
              <a:r>
                <a:rPr lang="en-US" sz="1200" dirty="0"/>
                <a:t>The provided reservoir and well data was examined to determine what data would be most important to the solution we needed to find. </a:t>
              </a:r>
            </a:p>
            <a:p>
              <a:pPr algn="just"/>
              <a:endParaRPr lang="en-US" sz="1300" dirty="0"/>
            </a:p>
            <a:p>
              <a:pPr algn="just"/>
              <a:endParaRPr lang="en-US" sz="1000" dirty="0"/>
            </a:p>
          </p:txBody>
        </p:sp>
        <p:sp>
          <p:nvSpPr>
            <p:cNvPr id="180" name="Google Shape;120;p14">
              <a:extLst>
                <a:ext uri="{FF2B5EF4-FFF2-40B4-BE49-F238E27FC236}">
                  <a16:creationId xmlns:a16="http://schemas.microsoft.com/office/drawing/2014/main" id="{B880CD79-3FA1-4ED1-BCEC-4942F1829F1D}"/>
                </a:ext>
              </a:extLst>
            </p:cNvPr>
            <p:cNvSpPr txBox="1"/>
            <p:nvPr/>
          </p:nvSpPr>
          <p:spPr>
            <a:xfrm>
              <a:off x="6572462" y="9225410"/>
              <a:ext cx="5460722" cy="5635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600" b="1" dirty="0">
                  <a:solidFill>
                    <a:schemeClr val="accent1"/>
                  </a:solidFill>
                  <a:latin typeface="Lato Black"/>
                  <a:sym typeface="Lato Black"/>
                </a:rPr>
                <a:t>Study of Well and Reservoir Data</a:t>
              </a:r>
              <a:endParaRPr sz="1600" dirty="0"/>
            </a:p>
          </p:txBody>
        </p:sp>
      </p:grpSp>
      <p:grpSp>
        <p:nvGrpSpPr>
          <p:cNvPr id="171" name="Google Shape;124;p14">
            <a:extLst>
              <a:ext uri="{FF2B5EF4-FFF2-40B4-BE49-F238E27FC236}">
                <a16:creationId xmlns:a16="http://schemas.microsoft.com/office/drawing/2014/main" id="{757CA6B3-9148-4755-81AF-FAD3EDD64682}"/>
              </a:ext>
            </a:extLst>
          </p:cNvPr>
          <p:cNvGrpSpPr/>
          <p:nvPr/>
        </p:nvGrpSpPr>
        <p:grpSpPr>
          <a:xfrm>
            <a:off x="4770050" y="3879880"/>
            <a:ext cx="2825810" cy="1331031"/>
            <a:chOff x="6565652" y="8926692"/>
            <a:chExt cx="5660355" cy="2670180"/>
          </a:xfrm>
        </p:grpSpPr>
        <p:sp>
          <p:nvSpPr>
            <p:cNvPr id="175" name="Google Shape;125;p14">
              <a:extLst>
                <a:ext uri="{FF2B5EF4-FFF2-40B4-BE49-F238E27FC236}">
                  <a16:creationId xmlns:a16="http://schemas.microsoft.com/office/drawing/2014/main" id="{5F07EB81-D614-4178-AFA6-6063FC247DB1}"/>
                </a:ext>
              </a:extLst>
            </p:cNvPr>
            <p:cNvSpPr txBox="1"/>
            <p:nvPr/>
          </p:nvSpPr>
          <p:spPr>
            <a:xfrm>
              <a:off x="6565652" y="9824636"/>
              <a:ext cx="5660355" cy="1772236"/>
            </a:xfrm>
            <a:prstGeom prst="rect">
              <a:avLst/>
            </a:prstGeom>
            <a:noFill/>
            <a:ln>
              <a:noFill/>
            </a:ln>
          </p:spPr>
          <p:txBody>
            <a:bodyPr spcFirstLastPara="1" wrap="square" lIns="82400" tIns="41200" rIns="82400" bIns="41200" anchor="t" anchorCtr="0">
              <a:spAutoFit/>
            </a:bodyPr>
            <a:lstStyle/>
            <a:p>
              <a:pPr marL="0" marR="0" lvl="0" indent="0" rtl="0">
                <a:spcBef>
                  <a:spcPts val="0"/>
                </a:spcBef>
                <a:spcAft>
                  <a:spcPts val="0"/>
                </a:spcAft>
                <a:buNone/>
              </a:pPr>
              <a:r>
                <a:rPr lang="en-US" sz="1300" dirty="0">
                  <a:ea typeface="Lato"/>
                  <a:cs typeface="Lato"/>
                  <a:sym typeface="Lato"/>
                </a:rPr>
                <a:t>Gained an understanding of parameters  and how they influence well and reservoir classifications. E.g.</a:t>
              </a:r>
            </a:p>
            <a:p>
              <a:pPr marL="0" marR="0" lvl="0" indent="0" rtl="0">
                <a:spcBef>
                  <a:spcPts val="0"/>
                </a:spcBef>
                <a:spcAft>
                  <a:spcPts val="0"/>
                </a:spcAft>
                <a:buNone/>
              </a:pPr>
              <a:endParaRPr lang="en-US" sz="1300" dirty="0">
                <a:ea typeface="Lato"/>
                <a:cs typeface="Lato"/>
                <a:sym typeface="Lato"/>
              </a:endParaRPr>
            </a:p>
          </p:txBody>
        </p:sp>
        <p:sp>
          <p:nvSpPr>
            <p:cNvPr id="176" name="Google Shape;126;p14">
              <a:extLst>
                <a:ext uri="{FF2B5EF4-FFF2-40B4-BE49-F238E27FC236}">
                  <a16:creationId xmlns:a16="http://schemas.microsoft.com/office/drawing/2014/main" id="{C9222F32-47A5-433E-84F6-13DC6DA50E72}"/>
                </a:ext>
              </a:extLst>
            </p:cNvPr>
            <p:cNvSpPr txBox="1"/>
            <p:nvPr/>
          </p:nvSpPr>
          <p:spPr>
            <a:xfrm>
              <a:off x="6962202" y="8926692"/>
              <a:ext cx="4151779" cy="9957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6"/>
                  </a:solidFill>
                  <a:latin typeface="Lato Black"/>
                  <a:sym typeface="Lato Black"/>
                </a:rPr>
                <a:t>Understanding Features in the Dataset</a:t>
              </a:r>
              <a:endParaRPr sz="500" dirty="0"/>
            </a:p>
          </p:txBody>
        </p:sp>
      </p:grpSp>
      <p:grpSp>
        <p:nvGrpSpPr>
          <p:cNvPr id="172" name="Google Shape;127;p14">
            <a:extLst>
              <a:ext uri="{FF2B5EF4-FFF2-40B4-BE49-F238E27FC236}">
                <a16:creationId xmlns:a16="http://schemas.microsoft.com/office/drawing/2014/main" id="{F5A33188-1605-4FE9-8A04-9235A8ED3DA5}"/>
              </a:ext>
            </a:extLst>
          </p:cNvPr>
          <p:cNvGrpSpPr/>
          <p:nvPr/>
        </p:nvGrpSpPr>
        <p:grpSpPr>
          <a:xfrm>
            <a:off x="8226380" y="1256976"/>
            <a:ext cx="3429683" cy="1948188"/>
            <a:chOff x="7167306" y="9243538"/>
            <a:chExt cx="6454652" cy="3908259"/>
          </a:xfrm>
        </p:grpSpPr>
        <p:sp>
          <p:nvSpPr>
            <p:cNvPr id="173" name="Google Shape;128;p14">
              <a:extLst>
                <a:ext uri="{FF2B5EF4-FFF2-40B4-BE49-F238E27FC236}">
                  <a16:creationId xmlns:a16="http://schemas.microsoft.com/office/drawing/2014/main" id="{4C708C5D-AD17-4068-8F07-D7D5117816F2}"/>
                </a:ext>
              </a:extLst>
            </p:cNvPr>
            <p:cNvSpPr txBox="1"/>
            <p:nvPr/>
          </p:nvSpPr>
          <p:spPr>
            <a:xfrm>
              <a:off x="7167306" y="9959471"/>
              <a:ext cx="6454652" cy="3192326"/>
            </a:xfrm>
            <a:prstGeom prst="rect">
              <a:avLst/>
            </a:prstGeom>
            <a:noFill/>
            <a:ln>
              <a:noFill/>
            </a:ln>
          </p:spPr>
          <p:txBody>
            <a:bodyPr spcFirstLastPara="1" wrap="square" lIns="82400" tIns="41200" rIns="82400" bIns="41200" anchor="t" anchorCtr="0">
              <a:spAutoFit/>
            </a:bodyPr>
            <a:lstStyle/>
            <a:p>
              <a:pPr marL="0" marR="0" lvl="0" indent="0" algn="just" rtl="0">
                <a:spcBef>
                  <a:spcPts val="0"/>
                </a:spcBef>
                <a:spcAft>
                  <a:spcPts val="0"/>
                </a:spcAft>
                <a:buNone/>
              </a:pPr>
              <a:r>
                <a:rPr lang="en-US" sz="1400" b="1" dirty="0">
                  <a:ea typeface="Lato"/>
                  <a:cs typeface="Lato"/>
                  <a:sym typeface="Lato"/>
                </a:rPr>
                <a:t>Having arranged the data in a highly practical manner. Empirical solution for the classification were developed by applying core reservoir engineering principles. These solutions were guided by the predefined constraints and instructions that were outlined in the project expectations.</a:t>
              </a:r>
            </a:p>
          </p:txBody>
        </p:sp>
        <p:sp>
          <p:nvSpPr>
            <p:cNvPr id="174" name="Google Shape;129;p14">
              <a:extLst>
                <a:ext uri="{FF2B5EF4-FFF2-40B4-BE49-F238E27FC236}">
                  <a16:creationId xmlns:a16="http://schemas.microsoft.com/office/drawing/2014/main" id="{F54EB66A-692D-4F44-83A7-3385FF42A5E0}"/>
                </a:ext>
              </a:extLst>
            </p:cNvPr>
            <p:cNvSpPr txBox="1"/>
            <p:nvPr/>
          </p:nvSpPr>
          <p:spPr>
            <a:xfrm>
              <a:off x="7169063" y="9243538"/>
              <a:ext cx="5914825" cy="625269"/>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b="1" dirty="0">
                  <a:solidFill>
                    <a:schemeClr val="accent2"/>
                  </a:solidFill>
                  <a:latin typeface="Lato Black"/>
                  <a:sym typeface="Lato Black"/>
                </a:rPr>
                <a:t>Empirical Solution</a:t>
              </a:r>
              <a:endParaRPr dirty="0">
                <a:solidFill>
                  <a:schemeClr val="accent2"/>
                </a:solidFill>
              </a:endParaRPr>
            </a:p>
          </p:txBody>
        </p:sp>
      </p:grpSp>
      <p:pic>
        <p:nvPicPr>
          <p:cNvPr id="4" name="Graphic 3" descr="Books">
            <a:extLst>
              <a:ext uri="{FF2B5EF4-FFF2-40B4-BE49-F238E27FC236}">
                <a16:creationId xmlns:a16="http://schemas.microsoft.com/office/drawing/2014/main" id="{98C61E54-2AD6-D991-B49F-9DCEF480F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4433" y="3402592"/>
            <a:ext cx="600339" cy="600339"/>
          </a:xfrm>
          <a:prstGeom prst="rect">
            <a:avLst/>
          </a:prstGeom>
        </p:spPr>
      </p:pic>
      <p:pic>
        <p:nvPicPr>
          <p:cNvPr id="137" name="Graphic 136" descr="Database">
            <a:extLst>
              <a:ext uri="{FF2B5EF4-FFF2-40B4-BE49-F238E27FC236}">
                <a16:creationId xmlns:a16="http://schemas.microsoft.com/office/drawing/2014/main" id="{EF2B3C62-26C3-3C12-AC66-12857EF865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5615" y="3019299"/>
            <a:ext cx="635150" cy="635150"/>
          </a:xfrm>
          <a:prstGeom prst="rect">
            <a:avLst/>
          </a:prstGeom>
        </p:spPr>
      </p:pic>
      <p:grpSp>
        <p:nvGrpSpPr>
          <p:cNvPr id="140" name="Group 139">
            <a:extLst>
              <a:ext uri="{FF2B5EF4-FFF2-40B4-BE49-F238E27FC236}">
                <a16:creationId xmlns:a16="http://schemas.microsoft.com/office/drawing/2014/main" id="{350D3C8C-00F1-949C-C588-02E0D08C9FD0}"/>
              </a:ext>
            </a:extLst>
          </p:cNvPr>
          <p:cNvGrpSpPr/>
          <p:nvPr/>
        </p:nvGrpSpPr>
        <p:grpSpPr>
          <a:xfrm>
            <a:off x="8048076" y="3206801"/>
            <a:ext cx="1215870" cy="1231003"/>
            <a:chOff x="7777454" y="2934580"/>
            <a:chExt cx="1215870" cy="1231003"/>
          </a:xfrm>
        </p:grpSpPr>
        <p:sp>
          <p:nvSpPr>
            <p:cNvPr id="220" name="Google Shape;71;p14">
              <a:extLst>
                <a:ext uri="{FF2B5EF4-FFF2-40B4-BE49-F238E27FC236}">
                  <a16:creationId xmlns:a16="http://schemas.microsoft.com/office/drawing/2014/main" id="{8A7B545E-2E62-4FCD-8224-8DC336CE6EB3}"/>
                </a:ext>
              </a:extLst>
            </p:cNvPr>
            <p:cNvSpPr/>
            <p:nvPr/>
          </p:nvSpPr>
          <p:spPr>
            <a:xfrm rot="16200000">
              <a:off x="7850375" y="2933764"/>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pic>
          <p:nvPicPr>
            <p:cNvPr id="195" name="Google Shape;89;p14">
              <a:extLst>
                <a:ext uri="{FF2B5EF4-FFF2-40B4-BE49-F238E27FC236}">
                  <a16:creationId xmlns:a16="http://schemas.microsoft.com/office/drawing/2014/main" id="{CD97BD1B-9828-4D8D-B834-A86497E75E75}"/>
                </a:ext>
              </a:extLst>
            </p:cNvPr>
            <p:cNvPicPr preferRelativeResize="0"/>
            <p:nvPr/>
          </p:nvPicPr>
          <p:blipFill rotWithShape="1">
            <a:blip r:embed="rId2">
              <a:alphaModFix/>
            </a:blip>
            <a:srcRect/>
            <a:stretch/>
          </p:blipFill>
          <p:spPr>
            <a:xfrm>
              <a:off x="7777454" y="2951535"/>
              <a:ext cx="1215870" cy="1214048"/>
            </a:xfrm>
            <a:prstGeom prst="rect">
              <a:avLst/>
            </a:prstGeom>
            <a:noFill/>
            <a:ln>
              <a:noFill/>
            </a:ln>
          </p:spPr>
        </p:pic>
        <p:sp>
          <p:nvSpPr>
            <p:cNvPr id="196" name="Google Shape;90;p14">
              <a:extLst>
                <a:ext uri="{FF2B5EF4-FFF2-40B4-BE49-F238E27FC236}">
                  <a16:creationId xmlns:a16="http://schemas.microsoft.com/office/drawing/2014/main" id="{D2DD66B8-C7EA-48F1-88D1-C1655F41C797}"/>
                </a:ext>
              </a:extLst>
            </p:cNvPr>
            <p:cNvSpPr/>
            <p:nvPr/>
          </p:nvSpPr>
          <p:spPr>
            <a:xfrm>
              <a:off x="8065044" y="3122091"/>
              <a:ext cx="673287" cy="672480"/>
            </a:xfrm>
            <a:prstGeom prst="ellipse">
              <a:avLst/>
            </a:prstGeom>
            <a:solidFill>
              <a:schemeClr val="accent2"/>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pic>
          <p:nvPicPr>
            <p:cNvPr id="139" name="Graphic 138" descr="Tools">
              <a:extLst>
                <a:ext uri="{FF2B5EF4-FFF2-40B4-BE49-F238E27FC236}">
                  <a16:creationId xmlns:a16="http://schemas.microsoft.com/office/drawing/2014/main" id="{2D02F74D-6541-EC2A-C4F2-67E7ED9384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960" y="3222698"/>
              <a:ext cx="471249" cy="471249"/>
            </a:xfrm>
            <a:prstGeom prst="rect">
              <a:avLst/>
            </a:prstGeom>
          </p:spPr>
        </p:pic>
      </p:grpSp>
      <p:sp>
        <p:nvSpPr>
          <p:cNvPr id="143" name="Slide Number Placeholder 4">
            <a:extLst>
              <a:ext uri="{FF2B5EF4-FFF2-40B4-BE49-F238E27FC236}">
                <a16:creationId xmlns:a16="http://schemas.microsoft.com/office/drawing/2014/main" id="{4F20603D-FDEF-0660-89FB-706B5AA576E8}"/>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4</a:t>
            </a:fld>
            <a:endParaRPr lang="en-GB" dirty="0"/>
          </a:p>
        </p:txBody>
      </p:sp>
      <p:cxnSp>
        <p:nvCxnSpPr>
          <p:cNvPr id="144" name="Straight Connector 143">
            <a:extLst>
              <a:ext uri="{FF2B5EF4-FFF2-40B4-BE49-F238E27FC236}">
                <a16:creationId xmlns:a16="http://schemas.microsoft.com/office/drawing/2014/main" id="{539A9B8D-DA05-F64A-EE4B-D5996ADB2DF5}"/>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28DD5EAD-F502-1938-72BB-EBCCB44B00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5240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41" name="Group 40">
            <a:extLst>
              <a:ext uri="{FF2B5EF4-FFF2-40B4-BE49-F238E27FC236}">
                <a16:creationId xmlns:a16="http://schemas.microsoft.com/office/drawing/2014/main" id="{F215FB4F-2461-EB9E-5A35-E6B4DF2A2406}"/>
              </a:ext>
            </a:extLst>
          </p:cNvPr>
          <p:cNvGrpSpPr/>
          <p:nvPr/>
        </p:nvGrpSpPr>
        <p:grpSpPr>
          <a:xfrm>
            <a:off x="131949" y="2561717"/>
            <a:ext cx="2872765" cy="3907036"/>
            <a:chOff x="664255" y="2214472"/>
            <a:chExt cx="3186248" cy="4426150"/>
          </a:xfrm>
        </p:grpSpPr>
        <p:grpSp>
          <p:nvGrpSpPr>
            <p:cNvPr id="3" name="Group 3"/>
            <p:cNvGrpSpPr/>
            <p:nvPr/>
          </p:nvGrpSpPr>
          <p:grpSpPr>
            <a:xfrm>
              <a:off x="671286" y="2685365"/>
              <a:ext cx="3179217" cy="3955257"/>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 name="Group 6"/>
            <p:cNvGrpSpPr/>
            <p:nvPr/>
          </p:nvGrpSpPr>
          <p:grpSpPr>
            <a:xfrm>
              <a:off x="1790002" y="2214472"/>
              <a:ext cx="941787" cy="94178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22" name="TextBox 22"/>
            <p:cNvSpPr txBox="1"/>
            <p:nvPr/>
          </p:nvSpPr>
          <p:spPr>
            <a:xfrm>
              <a:off x="1916092" y="2262050"/>
              <a:ext cx="655033" cy="609398"/>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1</a:t>
              </a:r>
            </a:p>
          </p:txBody>
        </p:sp>
        <p:sp>
          <p:nvSpPr>
            <p:cNvPr id="25" name="TextBox 25"/>
            <p:cNvSpPr txBox="1"/>
            <p:nvPr/>
          </p:nvSpPr>
          <p:spPr>
            <a:xfrm>
              <a:off x="664255" y="2815383"/>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Supervised Learning</a:t>
              </a:r>
            </a:p>
          </p:txBody>
        </p:sp>
        <p:sp>
          <p:nvSpPr>
            <p:cNvPr id="26" name="TextBox 26"/>
            <p:cNvSpPr txBox="1"/>
            <p:nvPr/>
          </p:nvSpPr>
          <p:spPr>
            <a:xfrm>
              <a:off x="830738" y="3337216"/>
              <a:ext cx="2923484" cy="945259"/>
            </a:xfrm>
            <a:prstGeom prst="rect">
              <a:avLst/>
            </a:prstGeom>
          </p:spPr>
          <p:txBody>
            <a:bodyPr wrap="square" lIns="0" tIns="0" rIns="0" bIns="0" rtlCol="0" anchor="t">
              <a:spAutoFit/>
            </a:bodyPr>
            <a:lstStyle/>
            <a:p>
              <a:pPr>
                <a:lnSpc>
                  <a:spcPts val="1294"/>
                </a:lnSpc>
              </a:pPr>
              <a:r>
                <a:rPr lang="en-US" sz="1200" dirty="0"/>
                <a:t>Supervised learning is a machine learning approach where the model is trained on labeled data. It learns to map inputs to outputs based on example input-output pairs.</a:t>
              </a:r>
              <a:endParaRPr lang="en-US" sz="1125" dirty="0">
                <a:solidFill>
                  <a:srgbClr val="000000"/>
                </a:solidFill>
                <a:latin typeface="Poppins"/>
                <a:ea typeface="Poppins"/>
                <a:cs typeface="Poppins"/>
                <a:sym typeface="Poppins"/>
              </a:endParaRPr>
            </a:p>
          </p:txBody>
        </p:sp>
      </p:grpSp>
      <p:sp>
        <p:nvSpPr>
          <p:cNvPr id="33" name="TextBox 3">
            <a:extLst>
              <a:ext uri="{FF2B5EF4-FFF2-40B4-BE49-F238E27FC236}">
                <a16:creationId xmlns:a16="http://schemas.microsoft.com/office/drawing/2014/main" id="{FDA62120-83AA-FDB9-CBD9-B82BF7B09FAA}"/>
              </a:ext>
            </a:extLst>
          </p:cNvPr>
          <p:cNvSpPr txBox="1"/>
          <p:nvPr/>
        </p:nvSpPr>
        <p:spPr>
          <a:xfrm>
            <a:off x="119743" y="3410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grpSp>
        <p:nvGrpSpPr>
          <p:cNvPr id="34" name="Group 10">
            <a:extLst>
              <a:ext uri="{FF2B5EF4-FFF2-40B4-BE49-F238E27FC236}">
                <a16:creationId xmlns:a16="http://schemas.microsoft.com/office/drawing/2014/main" id="{50CC9AE3-886C-AAC2-5CE9-64DB581B53DF}"/>
              </a:ext>
            </a:extLst>
          </p:cNvPr>
          <p:cNvGrpSpPr/>
          <p:nvPr/>
        </p:nvGrpSpPr>
        <p:grpSpPr>
          <a:xfrm>
            <a:off x="119743" y="952265"/>
            <a:ext cx="6409122" cy="1144973"/>
            <a:chOff x="0" y="0"/>
            <a:chExt cx="1255987" cy="1562571"/>
          </a:xfrm>
        </p:grpSpPr>
        <p:sp>
          <p:nvSpPr>
            <p:cNvPr id="35" name="Freeform 11">
              <a:extLst>
                <a:ext uri="{FF2B5EF4-FFF2-40B4-BE49-F238E27FC236}">
                  <a16:creationId xmlns:a16="http://schemas.microsoft.com/office/drawing/2014/main" id="{F847E78B-85EA-25A1-46F9-2C81DAC67844}"/>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36" name="TextBox 12">
              <a:extLst>
                <a:ext uri="{FF2B5EF4-FFF2-40B4-BE49-F238E27FC236}">
                  <a16:creationId xmlns:a16="http://schemas.microsoft.com/office/drawing/2014/main" id="{4A437175-8632-704C-87B0-7A7248740BAC}"/>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32" name="TextBox 4">
            <a:extLst>
              <a:ext uri="{FF2B5EF4-FFF2-40B4-BE49-F238E27FC236}">
                <a16:creationId xmlns:a16="http://schemas.microsoft.com/office/drawing/2014/main" id="{C993D8B1-AFEF-C2B3-8DBB-67396F1B6859}"/>
              </a:ext>
            </a:extLst>
          </p:cNvPr>
          <p:cNvSpPr txBox="1"/>
          <p:nvPr/>
        </p:nvSpPr>
        <p:spPr>
          <a:xfrm>
            <a:off x="164881" y="989937"/>
            <a:ext cx="6287499" cy="1484894"/>
          </a:xfrm>
          <a:prstGeom prst="rect">
            <a:avLst/>
          </a:prstGeom>
        </p:spPr>
        <p:txBody>
          <a:bodyPr wrap="square" lIns="0" tIns="0" rIns="0" bIns="0" rtlCol="0" anchor="t">
            <a:spAutoFit/>
          </a:bodyPr>
          <a:lstStyle/>
          <a:p>
            <a:pPr algn="just">
              <a:lnSpc>
                <a:spcPct val="150000"/>
              </a:lnSpc>
            </a:pPr>
            <a:r>
              <a:rPr lang="en-US" sz="1607" dirty="0">
                <a:solidFill>
                  <a:srgbClr val="000000"/>
                </a:solidFill>
                <a:latin typeface="Poppins"/>
                <a:cs typeface="Poppins"/>
              </a:rPr>
              <a:t>Machine learning is a powerful tool that enables computers to learn from data and make predictions or decisions without being explicitly programmed.</a:t>
            </a:r>
          </a:p>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sp>
        <p:nvSpPr>
          <p:cNvPr id="40" name="TextBox 4">
            <a:extLst>
              <a:ext uri="{FF2B5EF4-FFF2-40B4-BE49-F238E27FC236}">
                <a16:creationId xmlns:a16="http://schemas.microsoft.com/office/drawing/2014/main" id="{84896317-EA03-3CC2-0171-1214D89A2A50}"/>
              </a:ext>
            </a:extLst>
          </p:cNvPr>
          <p:cNvSpPr txBox="1"/>
          <p:nvPr/>
        </p:nvSpPr>
        <p:spPr>
          <a:xfrm>
            <a:off x="6528865" y="1067605"/>
            <a:ext cx="4628434" cy="371897"/>
          </a:xfrm>
          <a:prstGeom prst="rect">
            <a:avLst/>
          </a:prstGeom>
        </p:spPr>
        <p:txBody>
          <a:bodyPr lIns="0" tIns="0" rIns="0" bIns="0" rtlCol="0" anchor="t">
            <a:spAutoFit/>
          </a:bodyPr>
          <a:lstStyle/>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grpSp>
        <p:nvGrpSpPr>
          <p:cNvPr id="62" name="Group 61">
            <a:extLst>
              <a:ext uri="{FF2B5EF4-FFF2-40B4-BE49-F238E27FC236}">
                <a16:creationId xmlns:a16="http://schemas.microsoft.com/office/drawing/2014/main" id="{EFAF1F5F-32D4-2B99-D3BB-649B3092B98A}"/>
              </a:ext>
            </a:extLst>
          </p:cNvPr>
          <p:cNvGrpSpPr/>
          <p:nvPr/>
        </p:nvGrpSpPr>
        <p:grpSpPr>
          <a:xfrm>
            <a:off x="9306202" y="1502217"/>
            <a:ext cx="2844390" cy="3907036"/>
            <a:chOff x="671286" y="2214472"/>
            <a:chExt cx="3390634" cy="4426150"/>
          </a:xfrm>
        </p:grpSpPr>
        <p:grpSp>
          <p:nvGrpSpPr>
            <p:cNvPr id="63" name="Group 3">
              <a:extLst>
                <a:ext uri="{FF2B5EF4-FFF2-40B4-BE49-F238E27FC236}">
                  <a16:creationId xmlns:a16="http://schemas.microsoft.com/office/drawing/2014/main" id="{3B9F939B-7937-23B8-AE66-3CCD60A751C3}"/>
                </a:ext>
              </a:extLst>
            </p:cNvPr>
            <p:cNvGrpSpPr/>
            <p:nvPr/>
          </p:nvGrpSpPr>
          <p:grpSpPr>
            <a:xfrm>
              <a:off x="671286" y="2685365"/>
              <a:ext cx="3179217" cy="3955257"/>
              <a:chOff x="0" y="0"/>
              <a:chExt cx="1255987" cy="1562571"/>
            </a:xfrm>
          </p:grpSpPr>
          <p:sp>
            <p:nvSpPr>
              <p:cNvPr id="70" name="Freeform 4">
                <a:extLst>
                  <a:ext uri="{FF2B5EF4-FFF2-40B4-BE49-F238E27FC236}">
                    <a16:creationId xmlns:a16="http://schemas.microsoft.com/office/drawing/2014/main" id="{03C9FFD8-0BCF-7A6B-3C16-C0CC3B8109DA}"/>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71" name="TextBox 5">
                <a:extLst>
                  <a:ext uri="{FF2B5EF4-FFF2-40B4-BE49-F238E27FC236}">
                    <a16:creationId xmlns:a16="http://schemas.microsoft.com/office/drawing/2014/main" id="{8836836D-3244-928B-9931-D00BC3A5300B}"/>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4" name="Group 6">
              <a:extLst>
                <a:ext uri="{FF2B5EF4-FFF2-40B4-BE49-F238E27FC236}">
                  <a16:creationId xmlns:a16="http://schemas.microsoft.com/office/drawing/2014/main" id="{CA5DFA65-49C7-A7B7-1623-BF7A58705CC0}"/>
                </a:ext>
              </a:extLst>
            </p:cNvPr>
            <p:cNvGrpSpPr/>
            <p:nvPr/>
          </p:nvGrpSpPr>
          <p:grpSpPr>
            <a:xfrm>
              <a:off x="1790002" y="2214472"/>
              <a:ext cx="941787" cy="941787"/>
              <a:chOff x="0" y="0"/>
              <a:chExt cx="812800" cy="812800"/>
            </a:xfrm>
          </p:grpSpPr>
          <p:sp>
            <p:nvSpPr>
              <p:cNvPr id="68" name="Freeform 7">
                <a:extLst>
                  <a:ext uri="{FF2B5EF4-FFF2-40B4-BE49-F238E27FC236}">
                    <a16:creationId xmlns:a16="http://schemas.microsoft.com/office/drawing/2014/main" id="{09CADDD2-3E79-D250-EE4B-F39CD08EFA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8">
                <a:extLst>
                  <a:ext uri="{FF2B5EF4-FFF2-40B4-BE49-F238E27FC236}">
                    <a16:creationId xmlns:a16="http://schemas.microsoft.com/office/drawing/2014/main" id="{B4A75FC1-5B1A-A4EB-8584-46E9AB31619B}"/>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65" name="TextBox 22">
              <a:extLst>
                <a:ext uri="{FF2B5EF4-FFF2-40B4-BE49-F238E27FC236}">
                  <a16:creationId xmlns:a16="http://schemas.microsoft.com/office/drawing/2014/main" id="{B6B48335-520E-A117-067B-5719F22E318B}"/>
                </a:ext>
              </a:extLst>
            </p:cNvPr>
            <p:cNvSpPr txBox="1"/>
            <p:nvPr/>
          </p:nvSpPr>
          <p:spPr>
            <a:xfrm>
              <a:off x="1933378" y="2310353"/>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a</a:t>
              </a:r>
            </a:p>
          </p:txBody>
        </p:sp>
        <p:sp>
          <p:nvSpPr>
            <p:cNvPr id="66" name="TextBox 25">
              <a:extLst>
                <a:ext uri="{FF2B5EF4-FFF2-40B4-BE49-F238E27FC236}">
                  <a16:creationId xmlns:a16="http://schemas.microsoft.com/office/drawing/2014/main" id="{4AFA5198-5CFC-56D3-69DC-C612E9B73105}"/>
                </a:ext>
              </a:extLst>
            </p:cNvPr>
            <p:cNvSpPr txBox="1"/>
            <p:nvPr/>
          </p:nvSpPr>
          <p:spPr>
            <a:xfrm>
              <a:off x="723107" y="3100098"/>
              <a:ext cx="3338813" cy="421018"/>
            </a:xfrm>
            <a:prstGeom prst="rect">
              <a:avLst/>
            </a:prstGeom>
          </p:spPr>
          <p:txBody>
            <a:bodyPr wrap="square" lIns="0" tIns="0" rIns="0" bIns="0" rtlCol="0" anchor="t">
              <a:spAutoFit/>
            </a:bodyPr>
            <a:lstStyle/>
            <a:p>
              <a:pPr>
                <a:lnSpc>
                  <a:spcPts val="1380"/>
                </a:lnSpc>
              </a:pPr>
              <a:r>
                <a:rPr lang="en-US" sz="1600" b="1" u="sng" dirty="0">
                  <a:solidFill>
                    <a:srgbClr val="000000"/>
                  </a:solidFill>
                  <a:latin typeface="Poppins"/>
                  <a:cs typeface="Poppins"/>
                </a:rPr>
                <a:t>Subfield (Deep Learning)</a:t>
              </a:r>
            </a:p>
          </p:txBody>
        </p:sp>
        <p:sp>
          <p:nvSpPr>
            <p:cNvPr id="67" name="TextBox 26">
              <a:extLst>
                <a:ext uri="{FF2B5EF4-FFF2-40B4-BE49-F238E27FC236}">
                  <a16:creationId xmlns:a16="http://schemas.microsoft.com/office/drawing/2014/main" id="{0B56127C-AC49-B55B-3DC4-793C0C3232C1}"/>
                </a:ext>
              </a:extLst>
            </p:cNvPr>
            <p:cNvSpPr txBox="1"/>
            <p:nvPr/>
          </p:nvSpPr>
          <p:spPr>
            <a:xfrm>
              <a:off x="767633" y="3471613"/>
              <a:ext cx="2684830" cy="945259"/>
            </a:xfrm>
            <a:prstGeom prst="rect">
              <a:avLst/>
            </a:prstGeom>
          </p:spPr>
          <p:txBody>
            <a:bodyPr wrap="square" lIns="0" tIns="0" rIns="0" bIns="0" rtlCol="0" anchor="t">
              <a:spAutoFit/>
            </a:bodyPr>
            <a:lstStyle/>
            <a:p>
              <a:pPr>
                <a:lnSpc>
                  <a:spcPts val="1294"/>
                </a:lnSpc>
              </a:pPr>
              <a:r>
                <a:rPr lang="en-US" sz="1200" dirty="0"/>
                <a:t>Deep Learning is a subset of machine learning that utilizes neural networks with many layers to model and understand </a:t>
              </a:r>
              <a:r>
                <a:rPr lang="en-US" sz="1200"/>
                <a:t>complex patterns i</a:t>
              </a:r>
              <a:r>
                <a:rPr lang="en-US" sz="1200" dirty="0"/>
                <a:t>n</a:t>
              </a:r>
              <a:r>
                <a:rPr lang="en-US" sz="1200"/>
                <a:t> </a:t>
              </a:r>
              <a:r>
                <a:rPr lang="en-US" sz="1200" dirty="0"/>
                <a:t>data.</a:t>
              </a:r>
              <a:endParaRPr lang="en-US" sz="1125" dirty="0">
                <a:solidFill>
                  <a:srgbClr val="000000"/>
                </a:solidFill>
                <a:latin typeface="Poppins"/>
                <a:ea typeface="Poppins"/>
                <a:cs typeface="Poppins"/>
                <a:sym typeface="Poppins"/>
              </a:endParaRPr>
            </a:p>
          </p:txBody>
        </p:sp>
      </p:grpSp>
      <p:grpSp>
        <p:nvGrpSpPr>
          <p:cNvPr id="93" name="Group 92">
            <a:extLst>
              <a:ext uri="{FF2B5EF4-FFF2-40B4-BE49-F238E27FC236}">
                <a16:creationId xmlns:a16="http://schemas.microsoft.com/office/drawing/2014/main" id="{0535370F-CE9F-3B8F-0012-74315FDB2565}"/>
              </a:ext>
            </a:extLst>
          </p:cNvPr>
          <p:cNvGrpSpPr/>
          <p:nvPr/>
        </p:nvGrpSpPr>
        <p:grpSpPr>
          <a:xfrm>
            <a:off x="3219888" y="2572606"/>
            <a:ext cx="2924933" cy="3907036"/>
            <a:chOff x="671286" y="2214472"/>
            <a:chExt cx="3244108" cy="4426150"/>
          </a:xfrm>
        </p:grpSpPr>
        <p:grpSp>
          <p:nvGrpSpPr>
            <p:cNvPr id="94" name="Group 3">
              <a:extLst>
                <a:ext uri="{FF2B5EF4-FFF2-40B4-BE49-F238E27FC236}">
                  <a16:creationId xmlns:a16="http://schemas.microsoft.com/office/drawing/2014/main" id="{6FF24147-A912-A254-B1BB-A783D4F145DD}"/>
                </a:ext>
              </a:extLst>
            </p:cNvPr>
            <p:cNvGrpSpPr/>
            <p:nvPr/>
          </p:nvGrpSpPr>
          <p:grpSpPr>
            <a:xfrm>
              <a:off x="671286" y="2685365"/>
              <a:ext cx="3179217" cy="3955257"/>
              <a:chOff x="0" y="0"/>
              <a:chExt cx="1255987" cy="1562571"/>
            </a:xfrm>
          </p:grpSpPr>
          <p:sp>
            <p:nvSpPr>
              <p:cNvPr id="101" name="Freeform 4">
                <a:extLst>
                  <a:ext uri="{FF2B5EF4-FFF2-40B4-BE49-F238E27FC236}">
                    <a16:creationId xmlns:a16="http://schemas.microsoft.com/office/drawing/2014/main" id="{D7757AB6-D750-1664-B786-DE42FD92A565}"/>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102" name="TextBox 5">
                <a:extLst>
                  <a:ext uri="{FF2B5EF4-FFF2-40B4-BE49-F238E27FC236}">
                    <a16:creationId xmlns:a16="http://schemas.microsoft.com/office/drawing/2014/main" id="{25EEB48A-F32F-75D7-ED20-8606B59B8E56}"/>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95" name="Group 6">
              <a:extLst>
                <a:ext uri="{FF2B5EF4-FFF2-40B4-BE49-F238E27FC236}">
                  <a16:creationId xmlns:a16="http://schemas.microsoft.com/office/drawing/2014/main" id="{B8962D14-3092-E7F1-1563-3A9902C9365F}"/>
                </a:ext>
              </a:extLst>
            </p:cNvPr>
            <p:cNvGrpSpPr/>
            <p:nvPr/>
          </p:nvGrpSpPr>
          <p:grpSpPr>
            <a:xfrm>
              <a:off x="1790002" y="2214472"/>
              <a:ext cx="941787" cy="941787"/>
              <a:chOff x="0" y="0"/>
              <a:chExt cx="812800" cy="812800"/>
            </a:xfrm>
          </p:grpSpPr>
          <p:sp>
            <p:nvSpPr>
              <p:cNvPr id="99" name="Freeform 7">
                <a:extLst>
                  <a:ext uri="{FF2B5EF4-FFF2-40B4-BE49-F238E27FC236}">
                    <a16:creationId xmlns:a16="http://schemas.microsoft.com/office/drawing/2014/main" id="{AA4D90B8-BFE7-005A-37BD-23558B43DF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0" name="TextBox 8">
                <a:extLst>
                  <a:ext uri="{FF2B5EF4-FFF2-40B4-BE49-F238E27FC236}">
                    <a16:creationId xmlns:a16="http://schemas.microsoft.com/office/drawing/2014/main" id="{56558A0E-23E5-EF30-F8BF-3CF044B5BE1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96" name="TextBox 22">
              <a:extLst>
                <a:ext uri="{FF2B5EF4-FFF2-40B4-BE49-F238E27FC236}">
                  <a16:creationId xmlns:a16="http://schemas.microsoft.com/office/drawing/2014/main" id="{D8CC5255-452D-B2B0-5B4A-8C3A948C15CF}"/>
                </a:ext>
              </a:extLst>
            </p:cNvPr>
            <p:cNvSpPr txBox="1"/>
            <p:nvPr/>
          </p:nvSpPr>
          <p:spPr>
            <a:xfrm>
              <a:off x="1933378" y="2260456"/>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2</a:t>
              </a:r>
            </a:p>
          </p:txBody>
        </p:sp>
        <p:sp>
          <p:nvSpPr>
            <p:cNvPr id="97" name="TextBox 25">
              <a:extLst>
                <a:ext uri="{FF2B5EF4-FFF2-40B4-BE49-F238E27FC236}">
                  <a16:creationId xmlns:a16="http://schemas.microsoft.com/office/drawing/2014/main" id="{AFF2E3DC-A534-7A6B-2D6D-2CD30195B42E}"/>
                </a:ext>
              </a:extLst>
            </p:cNvPr>
            <p:cNvSpPr txBox="1"/>
            <p:nvPr/>
          </p:nvSpPr>
          <p:spPr>
            <a:xfrm>
              <a:off x="713403" y="2819065"/>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Unsupervised Learning</a:t>
              </a:r>
            </a:p>
          </p:txBody>
        </p:sp>
        <p:sp>
          <p:nvSpPr>
            <p:cNvPr id="98" name="TextBox 26">
              <a:extLst>
                <a:ext uri="{FF2B5EF4-FFF2-40B4-BE49-F238E27FC236}">
                  <a16:creationId xmlns:a16="http://schemas.microsoft.com/office/drawing/2014/main" id="{2263614A-38C0-CDE5-556E-6A1852569669}"/>
                </a:ext>
              </a:extLst>
            </p:cNvPr>
            <p:cNvSpPr txBox="1"/>
            <p:nvPr/>
          </p:nvSpPr>
          <p:spPr>
            <a:xfrm>
              <a:off x="773700" y="3280045"/>
              <a:ext cx="3141694" cy="1134122"/>
            </a:xfrm>
            <a:prstGeom prst="rect">
              <a:avLst/>
            </a:prstGeom>
          </p:spPr>
          <p:txBody>
            <a:bodyPr wrap="square" lIns="0" tIns="0" rIns="0" bIns="0" rtlCol="0" anchor="t">
              <a:spAutoFit/>
            </a:bodyPr>
            <a:lstStyle/>
            <a:p>
              <a:pPr>
                <a:lnSpc>
                  <a:spcPts val="1294"/>
                </a:lnSpc>
              </a:pPr>
              <a:r>
                <a:rPr lang="en-US" sz="1200" dirty="0"/>
                <a:t>Unsupervised learning is a type of machine learning that involves training a model on data without labeled responses. This approach allows the model to discover patterns and relationships within the data on its own.  It is popularly know as “</a:t>
              </a:r>
              <a:r>
                <a:rPr lang="en-US" sz="1200" b="1" dirty="0">
                  <a:solidFill>
                    <a:srgbClr val="FF0000"/>
                  </a:solidFill>
                </a:rPr>
                <a:t>Clustering”</a:t>
              </a:r>
              <a:endParaRPr lang="en-US" sz="1125" b="1" dirty="0">
                <a:solidFill>
                  <a:srgbClr val="FF0000"/>
                </a:solidFill>
                <a:latin typeface="Poppins"/>
                <a:ea typeface="Poppins"/>
                <a:cs typeface="Poppins"/>
                <a:sym typeface="Poppins"/>
              </a:endParaRPr>
            </a:p>
          </p:txBody>
        </p:sp>
      </p:grpSp>
      <p:grpSp>
        <p:nvGrpSpPr>
          <p:cNvPr id="113" name="Group 112">
            <a:extLst>
              <a:ext uri="{FF2B5EF4-FFF2-40B4-BE49-F238E27FC236}">
                <a16:creationId xmlns:a16="http://schemas.microsoft.com/office/drawing/2014/main" id="{FD0BA1A6-6ED8-E183-8393-7FFB8EA85DE5}"/>
              </a:ext>
            </a:extLst>
          </p:cNvPr>
          <p:cNvGrpSpPr/>
          <p:nvPr/>
        </p:nvGrpSpPr>
        <p:grpSpPr>
          <a:xfrm>
            <a:off x="6301488" y="2572606"/>
            <a:ext cx="2866426" cy="3907036"/>
            <a:chOff x="671286" y="2214472"/>
            <a:chExt cx="3179217" cy="4426150"/>
          </a:xfrm>
        </p:grpSpPr>
        <p:grpSp>
          <p:nvGrpSpPr>
            <p:cNvPr id="114" name="Group 3">
              <a:extLst>
                <a:ext uri="{FF2B5EF4-FFF2-40B4-BE49-F238E27FC236}">
                  <a16:creationId xmlns:a16="http://schemas.microsoft.com/office/drawing/2014/main" id="{B44A9B1F-B0CD-C431-82B9-4AC2DB81EC0D}"/>
                </a:ext>
              </a:extLst>
            </p:cNvPr>
            <p:cNvGrpSpPr/>
            <p:nvPr/>
          </p:nvGrpSpPr>
          <p:grpSpPr>
            <a:xfrm>
              <a:off x="671286" y="2685365"/>
              <a:ext cx="3179217" cy="3955257"/>
              <a:chOff x="0" y="0"/>
              <a:chExt cx="1255987" cy="1562571"/>
            </a:xfrm>
          </p:grpSpPr>
          <p:sp>
            <p:nvSpPr>
              <p:cNvPr id="121" name="Freeform 4">
                <a:extLst>
                  <a:ext uri="{FF2B5EF4-FFF2-40B4-BE49-F238E27FC236}">
                    <a16:creationId xmlns:a16="http://schemas.microsoft.com/office/drawing/2014/main" id="{7EC8BCCC-96B2-7884-F4BF-954C82DCE7E1}"/>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dirty="0"/>
              </a:p>
            </p:txBody>
          </p:sp>
          <p:sp>
            <p:nvSpPr>
              <p:cNvPr id="122" name="TextBox 5">
                <a:extLst>
                  <a:ext uri="{FF2B5EF4-FFF2-40B4-BE49-F238E27FC236}">
                    <a16:creationId xmlns:a16="http://schemas.microsoft.com/office/drawing/2014/main" id="{5A4EE6FD-2CAB-6284-FCBC-6BD1B62B0663}"/>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115" name="Group 6">
              <a:extLst>
                <a:ext uri="{FF2B5EF4-FFF2-40B4-BE49-F238E27FC236}">
                  <a16:creationId xmlns:a16="http://schemas.microsoft.com/office/drawing/2014/main" id="{F7CE1822-4123-5580-C3AB-BA652A49731A}"/>
                </a:ext>
              </a:extLst>
            </p:cNvPr>
            <p:cNvGrpSpPr/>
            <p:nvPr/>
          </p:nvGrpSpPr>
          <p:grpSpPr>
            <a:xfrm>
              <a:off x="1790002" y="2214472"/>
              <a:ext cx="941787" cy="941787"/>
              <a:chOff x="0" y="0"/>
              <a:chExt cx="812800" cy="812800"/>
            </a:xfrm>
          </p:grpSpPr>
          <p:sp>
            <p:nvSpPr>
              <p:cNvPr id="119" name="Freeform 7">
                <a:extLst>
                  <a:ext uri="{FF2B5EF4-FFF2-40B4-BE49-F238E27FC236}">
                    <a16:creationId xmlns:a16="http://schemas.microsoft.com/office/drawing/2014/main" id="{02158AE7-1667-62C0-CC87-68BC3A48AF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0" name="TextBox 8">
                <a:extLst>
                  <a:ext uri="{FF2B5EF4-FFF2-40B4-BE49-F238E27FC236}">
                    <a16:creationId xmlns:a16="http://schemas.microsoft.com/office/drawing/2014/main" id="{F570E8C5-2B1F-A264-9FAB-E3C3F77C519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116" name="TextBox 22">
              <a:extLst>
                <a:ext uri="{FF2B5EF4-FFF2-40B4-BE49-F238E27FC236}">
                  <a16:creationId xmlns:a16="http://schemas.microsoft.com/office/drawing/2014/main" id="{79C9DCAB-9415-FD4E-2112-6801E77FCB2A}"/>
                </a:ext>
              </a:extLst>
            </p:cNvPr>
            <p:cNvSpPr txBox="1"/>
            <p:nvPr/>
          </p:nvSpPr>
          <p:spPr>
            <a:xfrm>
              <a:off x="1933377" y="2214472"/>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3</a:t>
              </a:r>
            </a:p>
          </p:txBody>
        </p:sp>
        <p:sp>
          <p:nvSpPr>
            <p:cNvPr id="117" name="TextBox 25">
              <a:extLst>
                <a:ext uri="{FF2B5EF4-FFF2-40B4-BE49-F238E27FC236}">
                  <a16:creationId xmlns:a16="http://schemas.microsoft.com/office/drawing/2014/main" id="{D911372C-8DC2-9C4F-3658-40748C6B3AB4}"/>
                </a:ext>
              </a:extLst>
            </p:cNvPr>
            <p:cNvSpPr txBox="1"/>
            <p:nvPr/>
          </p:nvSpPr>
          <p:spPr>
            <a:xfrm>
              <a:off x="737522" y="2778557"/>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Reinforcement Learning</a:t>
              </a:r>
            </a:p>
          </p:txBody>
        </p:sp>
        <p:sp>
          <p:nvSpPr>
            <p:cNvPr id="118" name="TextBox 26">
              <a:extLst>
                <a:ext uri="{FF2B5EF4-FFF2-40B4-BE49-F238E27FC236}">
                  <a16:creationId xmlns:a16="http://schemas.microsoft.com/office/drawing/2014/main" id="{9B1D6C30-9437-1AD1-B257-213A5D3A974D}"/>
                </a:ext>
              </a:extLst>
            </p:cNvPr>
            <p:cNvSpPr txBox="1"/>
            <p:nvPr/>
          </p:nvSpPr>
          <p:spPr>
            <a:xfrm>
              <a:off x="855655" y="3280045"/>
              <a:ext cx="2684830" cy="1133177"/>
            </a:xfrm>
            <a:prstGeom prst="rect">
              <a:avLst/>
            </a:prstGeom>
          </p:spPr>
          <p:txBody>
            <a:bodyPr wrap="square" lIns="0" tIns="0" rIns="0" bIns="0" rtlCol="0" anchor="t">
              <a:spAutoFit/>
            </a:bodyPr>
            <a:lstStyle/>
            <a:p>
              <a:pPr>
                <a:lnSpc>
                  <a:spcPts val="1294"/>
                </a:lnSpc>
              </a:pPr>
              <a:r>
                <a:rPr lang="en-US" sz="1200" dirty="0"/>
                <a:t>Reinforcement Learning (RL) is a type of machine learning where an agent learns to make decisions by performing actions and receiving feedback in the form of rewards or penalties.</a:t>
              </a:r>
              <a:endParaRPr lang="en-US" sz="1125" dirty="0">
                <a:solidFill>
                  <a:srgbClr val="000000"/>
                </a:solidFill>
                <a:latin typeface="Poppins"/>
                <a:ea typeface="Poppins"/>
                <a:cs typeface="Poppins"/>
                <a:sym typeface="Poppins"/>
              </a:endParaRPr>
            </a:p>
          </p:txBody>
        </p:sp>
      </p:grpSp>
      <p:pic>
        <p:nvPicPr>
          <p:cNvPr id="124" name="Picture 123">
            <a:extLst>
              <a:ext uri="{FF2B5EF4-FFF2-40B4-BE49-F238E27FC236}">
                <a16:creationId xmlns:a16="http://schemas.microsoft.com/office/drawing/2014/main" id="{C48F3ADC-0762-E59B-7382-7FD0BBD39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39" y="4588483"/>
            <a:ext cx="1761325" cy="1761325"/>
          </a:xfrm>
          <a:prstGeom prst="rect">
            <a:avLst/>
          </a:prstGeom>
        </p:spPr>
      </p:pic>
      <p:pic>
        <p:nvPicPr>
          <p:cNvPr id="10" name="Picture 9">
            <a:extLst>
              <a:ext uri="{FF2B5EF4-FFF2-40B4-BE49-F238E27FC236}">
                <a16:creationId xmlns:a16="http://schemas.microsoft.com/office/drawing/2014/main" id="{43BF44E8-556E-A09D-0A1D-F2FE184A5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75" y="4577548"/>
            <a:ext cx="2514218" cy="1257109"/>
          </a:xfrm>
          <a:prstGeom prst="rect">
            <a:avLst/>
          </a:prstGeom>
        </p:spPr>
      </p:pic>
      <p:pic>
        <p:nvPicPr>
          <p:cNvPr id="12" name="Picture 11">
            <a:extLst>
              <a:ext uri="{FF2B5EF4-FFF2-40B4-BE49-F238E27FC236}">
                <a16:creationId xmlns:a16="http://schemas.microsoft.com/office/drawing/2014/main" id="{FC28508F-E763-EE47-1B80-0EEF6D20D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488" y="4739029"/>
            <a:ext cx="2738034" cy="1241571"/>
          </a:xfrm>
          <a:prstGeom prst="rect">
            <a:avLst/>
          </a:prstGeom>
        </p:spPr>
      </p:pic>
      <p:pic>
        <p:nvPicPr>
          <p:cNvPr id="14" name="Picture 13">
            <a:extLst>
              <a:ext uri="{FF2B5EF4-FFF2-40B4-BE49-F238E27FC236}">
                <a16:creationId xmlns:a16="http://schemas.microsoft.com/office/drawing/2014/main" id="{01E42374-DB65-CE9A-7569-4A93E90E5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202" y="3488877"/>
            <a:ext cx="2695575" cy="169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6</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6702476"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 and Contribution</a:t>
            </a:r>
            <a:endParaRPr lang="en-US" sz="3200" dirty="0">
              <a:solidFill>
                <a:schemeClr val="bg1"/>
              </a:solidFill>
            </a:endParaRPr>
          </a:p>
        </p:txBody>
      </p:sp>
      <p:sp>
        <p:nvSpPr>
          <p:cNvPr id="4" name="TextBox 3">
            <a:extLst>
              <a:ext uri="{FF2B5EF4-FFF2-40B4-BE49-F238E27FC236}">
                <a16:creationId xmlns:a16="http://schemas.microsoft.com/office/drawing/2014/main" id="{7C90E37C-80B9-8A69-2417-A56D16A4AF87}"/>
              </a:ext>
            </a:extLst>
          </p:cNvPr>
          <p:cNvSpPr txBox="1"/>
          <p:nvPr/>
        </p:nvSpPr>
        <p:spPr>
          <a:xfrm>
            <a:off x="921190" y="1106242"/>
            <a:ext cx="3866147" cy="553998"/>
          </a:xfrm>
          <a:prstGeom prst="rect">
            <a:avLst/>
          </a:prstGeom>
          <a:noFill/>
        </p:spPr>
        <p:txBody>
          <a:bodyPr wrap="square" rtlCol="0">
            <a:spAutoFit/>
          </a:bodyPr>
          <a:lstStyle/>
          <a:p>
            <a:r>
              <a:rPr lang="en-US" sz="3000" b="1" dirty="0"/>
              <a:t>OVERVIEW</a:t>
            </a:r>
            <a:endParaRPr lang="en-GB" sz="3000" b="1" dirty="0"/>
          </a:p>
        </p:txBody>
      </p:sp>
      <p:grpSp>
        <p:nvGrpSpPr>
          <p:cNvPr id="32" name="Group 31">
            <a:extLst>
              <a:ext uri="{FF2B5EF4-FFF2-40B4-BE49-F238E27FC236}">
                <a16:creationId xmlns:a16="http://schemas.microsoft.com/office/drawing/2014/main" id="{29EE971A-79F5-3213-8CEC-15B6C8F693CC}"/>
              </a:ext>
            </a:extLst>
          </p:cNvPr>
          <p:cNvGrpSpPr/>
          <p:nvPr/>
        </p:nvGrpSpPr>
        <p:grpSpPr>
          <a:xfrm>
            <a:off x="2378695" y="1669101"/>
            <a:ext cx="2957860" cy="4388719"/>
            <a:chOff x="4125111" y="1294599"/>
            <a:chExt cx="3488290" cy="5550707"/>
          </a:xfrm>
        </p:grpSpPr>
        <p:sp>
          <p:nvSpPr>
            <p:cNvPr id="6" name="Rectangle: Rounded Corners 5">
              <a:extLst>
                <a:ext uri="{FF2B5EF4-FFF2-40B4-BE49-F238E27FC236}">
                  <a16:creationId xmlns:a16="http://schemas.microsoft.com/office/drawing/2014/main" id="{57A8C90E-3739-6B48-2804-68A0C098B723}"/>
                </a:ext>
              </a:extLst>
            </p:cNvPr>
            <p:cNvSpPr/>
            <p:nvPr/>
          </p:nvSpPr>
          <p:spPr>
            <a:xfrm>
              <a:off x="4125112" y="129459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sp>
          <p:nvSpPr>
            <p:cNvPr id="11" name="Rectangle: Rounded Corners 10">
              <a:extLst>
                <a:ext uri="{FF2B5EF4-FFF2-40B4-BE49-F238E27FC236}">
                  <a16:creationId xmlns:a16="http://schemas.microsoft.com/office/drawing/2014/main" id="{517FC1E9-7ACE-3A5A-E427-CF30E0A6F234}"/>
                </a:ext>
              </a:extLst>
            </p:cNvPr>
            <p:cNvSpPr/>
            <p:nvPr/>
          </p:nvSpPr>
          <p:spPr>
            <a:xfrm>
              <a:off x="4807665" y="212225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a:t>
              </a:r>
              <a:endParaRPr lang="en-GB" dirty="0"/>
            </a:p>
          </p:txBody>
        </p:sp>
        <p:sp>
          <p:nvSpPr>
            <p:cNvPr id="13" name="Rectangle: Rounded Corners 12">
              <a:extLst>
                <a:ext uri="{FF2B5EF4-FFF2-40B4-BE49-F238E27FC236}">
                  <a16:creationId xmlns:a16="http://schemas.microsoft.com/office/drawing/2014/main" id="{DD4F1997-AA80-33AC-172E-352AA7A40699}"/>
                </a:ext>
              </a:extLst>
            </p:cNvPr>
            <p:cNvSpPr/>
            <p:nvPr/>
          </p:nvSpPr>
          <p:spPr>
            <a:xfrm>
              <a:off x="4125111" y="2949911"/>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GB" dirty="0"/>
            </a:p>
          </p:txBody>
        </p:sp>
        <p:cxnSp>
          <p:nvCxnSpPr>
            <p:cNvPr id="15" name="Connector: Curved 14">
              <a:extLst>
                <a:ext uri="{FF2B5EF4-FFF2-40B4-BE49-F238E27FC236}">
                  <a16:creationId xmlns:a16="http://schemas.microsoft.com/office/drawing/2014/main" id="{36E87E70-F959-A7BB-E409-77DE8F3510AE}"/>
                </a:ext>
              </a:extLst>
            </p:cNvPr>
            <p:cNvCxnSpPr>
              <a:cxnSpLocks/>
            </p:cNvCxnSpPr>
            <p:nvPr/>
          </p:nvCxnSpPr>
          <p:spPr>
            <a:xfrm>
              <a:off x="6942409" y="1615242"/>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F64863-6A9D-D8EB-575B-5F9C89E3FBD9}"/>
                </a:ext>
              </a:extLst>
            </p:cNvPr>
            <p:cNvCxnSpPr>
              <a:cxnSpLocks/>
            </p:cNvCxnSpPr>
            <p:nvPr/>
          </p:nvCxnSpPr>
          <p:spPr>
            <a:xfrm flipH="1">
              <a:off x="4306919" y="2411293"/>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9E5677E-3EC3-7D03-9147-55D4AA6522F7}"/>
                </a:ext>
              </a:extLst>
            </p:cNvPr>
            <p:cNvSpPr/>
            <p:nvPr/>
          </p:nvSpPr>
          <p:spPr>
            <a:xfrm>
              <a:off x="4826658" y="3777567"/>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GB" dirty="0"/>
            </a:p>
          </p:txBody>
        </p:sp>
        <p:sp>
          <p:nvSpPr>
            <p:cNvPr id="26" name="Rectangle: Rounded Corners 25">
              <a:extLst>
                <a:ext uri="{FF2B5EF4-FFF2-40B4-BE49-F238E27FC236}">
                  <a16:creationId xmlns:a16="http://schemas.microsoft.com/office/drawing/2014/main" id="{33B47B82-30E4-8189-0E1D-B021E2A92005}"/>
                </a:ext>
              </a:extLst>
            </p:cNvPr>
            <p:cNvSpPr/>
            <p:nvPr/>
          </p:nvSpPr>
          <p:spPr>
            <a:xfrm>
              <a:off x="4144104" y="4605223"/>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Modeling</a:t>
              </a:r>
              <a:endParaRPr lang="en-GB" dirty="0"/>
            </a:p>
          </p:txBody>
        </p:sp>
        <p:cxnSp>
          <p:nvCxnSpPr>
            <p:cNvPr id="27" name="Connector: Curved 26">
              <a:extLst>
                <a:ext uri="{FF2B5EF4-FFF2-40B4-BE49-F238E27FC236}">
                  <a16:creationId xmlns:a16="http://schemas.microsoft.com/office/drawing/2014/main" id="{0150F3B3-C11F-4A7F-E328-E72AF63C32FF}"/>
                </a:ext>
              </a:extLst>
            </p:cNvPr>
            <p:cNvCxnSpPr>
              <a:cxnSpLocks/>
            </p:cNvCxnSpPr>
            <p:nvPr/>
          </p:nvCxnSpPr>
          <p:spPr>
            <a:xfrm flipH="1">
              <a:off x="4325912" y="4066605"/>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B2CAE165-6C3A-EF93-6E27-1F5F263A61F1}"/>
                </a:ext>
              </a:extLst>
            </p:cNvPr>
            <p:cNvCxnSpPr>
              <a:cxnSpLocks/>
            </p:cNvCxnSpPr>
            <p:nvPr/>
          </p:nvCxnSpPr>
          <p:spPr>
            <a:xfrm>
              <a:off x="6942409" y="3205794"/>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87FED51-8CA9-5EFA-D6D1-51048D25AB33}"/>
                </a:ext>
              </a:extLst>
            </p:cNvPr>
            <p:cNvSpPr/>
            <p:nvPr/>
          </p:nvSpPr>
          <p:spPr>
            <a:xfrm>
              <a:off x="4807665" y="543287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Unsupervised Modelling</a:t>
              </a:r>
              <a:endParaRPr lang="en-GB" dirty="0"/>
            </a:p>
          </p:txBody>
        </p:sp>
        <p:sp>
          <p:nvSpPr>
            <p:cNvPr id="30" name="Rectangle: Rounded Corners 29">
              <a:extLst>
                <a:ext uri="{FF2B5EF4-FFF2-40B4-BE49-F238E27FC236}">
                  <a16:creationId xmlns:a16="http://schemas.microsoft.com/office/drawing/2014/main" id="{9627730C-55FE-C81F-A52A-AB7D71525E81}"/>
                </a:ext>
              </a:extLst>
            </p:cNvPr>
            <p:cNvSpPr/>
            <p:nvPr/>
          </p:nvSpPr>
          <p:spPr>
            <a:xfrm>
              <a:off x="4125111" y="626053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Predictions</a:t>
              </a:r>
              <a:endParaRPr lang="en-GB" dirty="0"/>
            </a:p>
          </p:txBody>
        </p:sp>
        <p:cxnSp>
          <p:nvCxnSpPr>
            <p:cNvPr id="31" name="Connector: Curved 30">
              <a:extLst>
                <a:ext uri="{FF2B5EF4-FFF2-40B4-BE49-F238E27FC236}">
                  <a16:creationId xmlns:a16="http://schemas.microsoft.com/office/drawing/2014/main" id="{A5223693-0F11-BBA5-E686-3D3F316B262F}"/>
                </a:ext>
              </a:extLst>
            </p:cNvPr>
            <p:cNvCxnSpPr>
              <a:cxnSpLocks/>
            </p:cNvCxnSpPr>
            <p:nvPr/>
          </p:nvCxnSpPr>
          <p:spPr>
            <a:xfrm flipH="1">
              <a:off x="4306919" y="5721917"/>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B3A49291-3869-1B5E-35B5-232479FF5278}"/>
                </a:ext>
              </a:extLst>
            </p:cNvPr>
            <p:cNvCxnSpPr>
              <a:cxnSpLocks/>
            </p:cNvCxnSpPr>
            <p:nvPr/>
          </p:nvCxnSpPr>
          <p:spPr>
            <a:xfrm>
              <a:off x="6942409" y="4897608"/>
              <a:ext cx="434667"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A close up of a sign&#10;&#10;Description automatically generated">
            <a:extLst>
              <a:ext uri="{FF2B5EF4-FFF2-40B4-BE49-F238E27FC236}">
                <a16:creationId xmlns:a16="http://schemas.microsoft.com/office/drawing/2014/main" id="{49E4301B-D083-5123-346C-10F090A1D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
        <p:nvSpPr>
          <p:cNvPr id="2" name="TextBox 1">
            <a:extLst>
              <a:ext uri="{FF2B5EF4-FFF2-40B4-BE49-F238E27FC236}">
                <a16:creationId xmlns:a16="http://schemas.microsoft.com/office/drawing/2014/main" id="{EFADE6D6-1DA1-1E6D-8822-DA4C4B9A6BE6}"/>
              </a:ext>
            </a:extLst>
          </p:cNvPr>
          <p:cNvSpPr txBox="1"/>
          <p:nvPr/>
        </p:nvSpPr>
        <p:spPr>
          <a:xfrm>
            <a:off x="7450316" y="1115103"/>
            <a:ext cx="3866147" cy="553998"/>
          </a:xfrm>
          <a:prstGeom prst="rect">
            <a:avLst/>
          </a:prstGeom>
          <a:noFill/>
        </p:spPr>
        <p:txBody>
          <a:bodyPr wrap="square" rtlCol="0">
            <a:spAutoFit/>
          </a:bodyPr>
          <a:lstStyle/>
          <a:p>
            <a:r>
              <a:rPr lang="en-US" sz="3000" b="1" dirty="0"/>
              <a:t>Contributions</a:t>
            </a:r>
            <a:endParaRPr lang="en-GB" sz="3000" b="1" dirty="0"/>
          </a:p>
        </p:txBody>
      </p:sp>
      <p:sp>
        <p:nvSpPr>
          <p:cNvPr id="3" name="TextBox 2">
            <a:extLst>
              <a:ext uri="{FF2B5EF4-FFF2-40B4-BE49-F238E27FC236}">
                <a16:creationId xmlns:a16="http://schemas.microsoft.com/office/drawing/2014/main" id="{F0D5218E-EB11-E8EE-CCB3-C99F61F9D08A}"/>
              </a:ext>
            </a:extLst>
          </p:cNvPr>
          <p:cNvSpPr txBox="1"/>
          <p:nvPr/>
        </p:nvSpPr>
        <p:spPr>
          <a:xfrm>
            <a:off x="7339997" y="1636527"/>
            <a:ext cx="4013803" cy="3139321"/>
          </a:xfrm>
          <a:prstGeom prst="rect">
            <a:avLst/>
          </a:prstGeom>
          <a:noFill/>
        </p:spPr>
        <p:txBody>
          <a:bodyPr wrap="square" rtlCol="0">
            <a:spAutoFit/>
          </a:bodyPr>
          <a:lstStyle/>
          <a:p>
            <a:r>
              <a:rPr lang="en-GB" dirty="0"/>
              <a:t>Adedoyin Adeyemi – Empirical Formulation and Calculations/Slides Prep</a:t>
            </a:r>
          </a:p>
          <a:p>
            <a:endParaRPr lang="en-GB" dirty="0"/>
          </a:p>
          <a:p>
            <a:r>
              <a:rPr lang="en-GB" dirty="0"/>
              <a:t>Udoh Chigozie – Machine Learning Modelling/Slides Prep</a:t>
            </a:r>
          </a:p>
          <a:p>
            <a:endParaRPr lang="en-GB" dirty="0"/>
          </a:p>
          <a:p>
            <a:r>
              <a:rPr lang="en-GB" dirty="0"/>
              <a:t>Udoh Chioma – Data Analysis/Slides Review</a:t>
            </a:r>
          </a:p>
          <a:p>
            <a:endParaRPr lang="en-GB" dirty="0"/>
          </a:p>
          <a:p>
            <a:r>
              <a:rPr lang="en-GB" dirty="0" err="1"/>
              <a:t>Maduabuchi</a:t>
            </a:r>
            <a:r>
              <a:rPr lang="en-GB"/>
              <a:t> David </a:t>
            </a:r>
            <a:r>
              <a:rPr lang="en-GB" dirty="0"/>
              <a:t>– Machine Learning Modelling</a:t>
            </a:r>
            <a:endParaRPr lang="en-US" dirty="0"/>
          </a:p>
        </p:txBody>
      </p:sp>
    </p:spTree>
    <p:extLst>
      <p:ext uri="{BB962C8B-B14F-4D97-AF65-F5344CB8AC3E}">
        <p14:creationId xmlns:p14="http://schemas.microsoft.com/office/powerpoint/2010/main" val="195552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7</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F3E05-3933-7C70-E20E-FD347DCE165D}"/>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D38BEBCF-22D1-F83A-2C34-AC198F2DB6A6}"/>
              </a:ext>
            </a:extLst>
          </p:cNvPr>
          <p:cNvSpPr txBox="1"/>
          <p:nvPr/>
        </p:nvSpPr>
        <p:spPr>
          <a:xfrm>
            <a:off x="6850743" y="992370"/>
            <a:ext cx="3866147" cy="553998"/>
          </a:xfrm>
          <a:prstGeom prst="rect">
            <a:avLst/>
          </a:prstGeom>
          <a:noFill/>
        </p:spPr>
        <p:txBody>
          <a:bodyPr wrap="square" rtlCol="0">
            <a:spAutoFit/>
          </a:bodyPr>
          <a:lstStyle/>
          <a:p>
            <a:r>
              <a:rPr lang="en-US" sz="3000" b="1" dirty="0"/>
              <a:t>Data Cleaning and EDA</a:t>
            </a:r>
            <a:endParaRPr lang="en-GB" sz="3000" b="1" dirty="0"/>
          </a:p>
        </p:txBody>
      </p:sp>
      <p:pic>
        <p:nvPicPr>
          <p:cNvPr id="11" name="Picture 10">
            <a:extLst>
              <a:ext uri="{FF2B5EF4-FFF2-40B4-BE49-F238E27FC236}">
                <a16:creationId xmlns:a16="http://schemas.microsoft.com/office/drawing/2014/main" id="{E47AA70F-D9DD-4379-3379-479FF233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1" y="1089926"/>
            <a:ext cx="5236256" cy="5236256"/>
          </a:xfrm>
          <a:prstGeom prst="rect">
            <a:avLst/>
          </a:prstGeom>
        </p:spPr>
      </p:pic>
      <p:sp>
        <p:nvSpPr>
          <p:cNvPr id="13" name="TextBox 12">
            <a:extLst>
              <a:ext uri="{FF2B5EF4-FFF2-40B4-BE49-F238E27FC236}">
                <a16:creationId xmlns:a16="http://schemas.microsoft.com/office/drawing/2014/main" id="{67AD2BBE-3499-49E2-F17A-B9B291412BED}"/>
              </a:ext>
            </a:extLst>
          </p:cNvPr>
          <p:cNvSpPr txBox="1"/>
          <p:nvPr/>
        </p:nvSpPr>
        <p:spPr>
          <a:xfrm>
            <a:off x="5994395" y="1546368"/>
            <a:ext cx="6092604" cy="2246769"/>
          </a:xfrm>
          <a:prstGeom prst="rect">
            <a:avLst/>
          </a:prstGeom>
          <a:noFill/>
        </p:spPr>
        <p:txBody>
          <a:bodyPr wrap="square" rtlCol="0">
            <a:spAutoFit/>
          </a:bodyPr>
          <a:lstStyle/>
          <a:p>
            <a:r>
              <a:rPr lang="en-US" sz="1400" b="1" dirty="0"/>
              <a:t>Consistency Check: </a:t>
            </a:r>
            <a:r>
              <a:rPr lang="en-US" sz="1400" dirty="0"/>
              <a:t>All concerned columns for this check like well name had no inconsistencies.</a:t>
            </a:r>
          </a:p>
          <a:p>
            <a:endParaRPr lang="en-US" sz="1400" dirty="0"/>
          </a:p>
          <a:p>
            <a:r>
              <a:rPr lang="en-US" sz="1400" b="1" dirty="0" err="1"/>
              <a:t>DataType</a:t>
            </a:r>
            <a:r>
              <a:rPr lang="en-US" sz="1400" b="1" dirty="0"/>
              <a:t> Confirmation: </a:t>
            </a:r>
            <a:r>
              <a:rPr lang="en-US" sz="1400" dirty="0"/>
              <a:t>Comma was removed from some Numeric columns were and then they were changed to float datatype.</a:t>
            </a:r>
          </a:p>
          <a:p>
            <a:endParaRPr lang="en-US" sz="1400" dirty="0"/>
          </a:p>
          <a:p>
            <a:r>
              <a:rPr lang="en-US" sz="1400" b="1" dirty="0"/>
              <a:t>Handling Missing Values:</a:t>
            </a:r>
            <a:r>
              <a:rPr lang="en-US" sz="1400" dirty="0"/>
              <a:t> There was no missing data</a:t>
            </a:r>
          </a:p>
          <a:p>
            <a:endParaRPr lang="en-US" sz="1400" dirty="0"/>
          </a:p>
          <a:p>
            <a:r>
              <a:rPr lang="en-US" sz="1400" b="1" dirty="0"/>
              <a:t>Duplicates Check: </a:t>
            </a:r>
            <a:r>
              <a:rPr lang="en-US" sz="1400" dirty="0"/>
              <a:t>Involved scanning for duplicate rows. No duplicate rows were found.</a:t>
            </a:r>
          </a:p>
        </p:txBody>
      </p:sp>
      <p:sp>
        <p:nvSpPr>
          <p:cNvPr id="14" name="TextBox 13">
            <a:extLst>
              <a:ext uri="{FF2B5EF4-FFF2-40B4-BE49-F238E27FC236}">
                <a16:creationId xmlns:a16="http://schemas.microsoft.com/office/drawing/2014/main" id="{09821697-A524-53BD-6A23-9E2ECB32C6B1}"/>
              </a:ext>
            </a:extLst>
          </p:cNvPr>
          <p:cNvSpPr txBox="1"/>
          <p:nvPr/>
        </p:nvSpPr>
        <p:spPr>
          <a:xfrm>
            <a:off x="5994395" y="3795164"/>
            <a:ext cx="5050976" cy="369332"/>
          </a:xfrm>
          <a:prstGeom prst="rect">
            <a:avLst/>
          </a:prstGeom>
          <a:noFill/>
        </p:spPr>
        <p:txBody>
          <a:bodyPr wrap="square" rtlCol="0">
            <a:spAutoFit/>
          </a:bodyPr>
          <a:lstStyle/>
          <a:p>
            <a:r>
              <a:rPr lang="en-US" b="1" dirty="0">
                <a:solidFill>
                  <a:srgbClr val="FF0000"/>
                </a:solidFill>
              </a:rPr>
              <a:t>Insights from EDA</a:t>
            </a:r>
          </a:p>
        </p:txBody>
      </p:sp>
      <p:graphicFrame>
        <p:nvGraphicFramePr>
          <p:cNvPr id="16" name="Table 15">
            <a:extLst>
              <a:ext uri="{FF2B5EF4-FFF2-40B4-BE49-F238E27FC236}">
                <a16:creationId xmlns:a16="http://schemas.microsoft.com/office/drawing/2014/main" id="{9B253998-7518-6713-E27B-B470EDC0CDFD}"/>
              </a:ext>
            </a:extLst>
          </p:cNvPr>
          <p:cNvGraphicFramePr>
            <a:graphicFrameLocks noGrp="1"/>
          </p:cNvGraphicFramePr>
          <p:nvPr>
            <p:extLst>
              <p:ext uri="{D42A27DB-BD31-4B8C-83A1-F6EECF244321}">
                <p14:modId xmlns:p14="http://schemas.microsoft.com/office/powerpoint/2010/main" val="306490059"/>
              </p:ext>
            </p:extLst>
          </p:nvPr>
        </p:nvGraphicFramePr>
        <p:xfrm>
          <a:off x="6096000" y="4302446"/>
          <a:ext cx="5529943" cy="1633171"/>
        </p:xfrm>
        <a:graphic>
          <a:graphicData uri="http://schemas.openxmlformats.org/drawingml/2006/table">
            <a:tbl>
              <a:tblPr firstRow="1" bandRow="1">
                <a:tableStyleId>{5C22544A-7EE6-4342-B048-85BDC9FD1C3A}</a:tableStyleId>
              </a:tblPr>
              <a:tblGrid>
                <a:gridCol w="1782691">
                  <a:extLst>
                    <a:ext uri="{9D8B030D-6E8A-4147-A177-3AD203B41FA5}">
                      <a16:colId xmlns:a16="http://schemas.microsoft.com/office/drawing/2014/main" val="95194333"/>
                    </a:ext>
                  </a:extLst>
                </a:gridCol>
                <a:gridCol w="3747252">
                  <a:extLst>
                    <a:ext uri="{9D8B030D-6E8A-4147-A177-3AD203B41FA5}">
                      <a16:colId xmlns:a16="http://schemas.microsoft.com/office/drawing/2014/main" val="2471800937"/>
                    </a:ext>
                  </a:extLst>
                </a:gridCol>
              </a:tblGrid>
              <a:tr h="0">
                <a:tc>
                  <a:txBody>
                    <a:bodyPr/>
                    <a:lstStyle/>
                    <a:p>
                      <a:r>
                        <a:rPr lang="en-US" sz="1600" dirty="0"/>
                        <a:t>Category</a:t>
                      </a:r>
                      <a:endParaRPr lang="en-GB" sz="1600" dirty="0"/>
                    </a:p>
                  </a:txBody>
                  <a:tcPr/>
                </a:tc>
                <a:tc>
                  <a:txBody>
                    <a:bodyPr/>
                    <a:lstStyle/>
                    <a:p>
                      <a:r>
                        <a:rPr lang="en-US" sz="1600" dirty="0"/>
                        <a:t>Insight</a:t>
                      </a:r>
                      <a:endParaRPr lang="en-GB" sz="1600" dirty="0"/>
                    </a:p>
                  </a:txBody>
                  <a:tcPr/>
                </a:tc>
                <a:extLst>
                  <a:ext uri="{0D108BD9-81ED-4DB2-BD59-A6C34878D82A}">
                    <a16:rowId xmlns:a16="http://schemas.microsoft.com/office/drawing/2014/main" val="2608115658"/>
                  </a:ext>
                </a:extLst>
              </a:tr>
              <a:tr h="474931">
                <a:tc>
                  <a:txBody>
                    <a:bodyPr/>
                    <a:lstStyle/>
                    <a:p>
                      <a:r>
                        <a:rPr lang="en-US" sz="1600" dirty="0"/>
                        <a:t>Date</a:t>
                      </a:r>
                      <a:endParaRPr lang="en-GB" sz="1600" dirty="0"/>
                    </a:p>
                  </a:txBody>
                  <a:tcPr/>
                </a:tc>
                <a:tc>
                  <a:txBody>
                    <a:bodyPr/>
                    <a:lstStyle/>
                    <a:p>
                      <a:r>
                        <a:rPr lang="en-US" sz="1600" dirty="0"/>
                        <a:t>The entire dataset spanned 2011 – 2016</a:t>
                      </a:r>
                      <a:endParaRPr lang="en-GB" sz="1600" dirty="0"/>
                    </a:p>
                  </a:txBody>
                  <a:tcPr/>
                </a:tc>
                <a:extLst>
                  <a:ext uri="{0D108BD9-81ED-4DB2-BD59-A6C34878D82A}">
                    <a16:rowId xmlns:a16="http://schemas.microsoft.com/office/drawing/2014/main" val="903275483"/>
                  </a:ext>
                </a:extLst>
              </a:tr>
              <a:tr h="370840">
                <a:tc>
                  <a:txBody>
                    <a:bodyPr/>
                    <a:lstStyle/>
                    <a:p>
                      <a:r>
                        <a:rPr lang="en-US" sz="1600" dirty="0"/>
                        <a:t>Well</a:t>
                      </a:r>
                      <a:endParaRPr lang="en-GB" sz="1600" dirty="0"/>
                    </a:p>
                  </a:txBody>
                  <a:tcPr/>
                </a:tc>
                <a:tc>
                  <a:txBody>
                    <a:bodyPr/>
                    <a:lstStyle/>
                    <a:p>
                      <a:r>
                        <a:rPr lang="en-GB" sz="1600" dirty="0"/>
                        <a:t>Gas and oil production in Mako and Jani is Similar across wells. But the water production profile is very different.</a:t>
                      </a:r>
                    </a:p>
                  </a:txBody>
                  <a:tcPr/>
                </a:tc>
                <a:extLst>
                  <a:ext uri="{0D108BD9-81ED-4DB2-BD59-A6C34878D82A}">
                    <a16:rowId xmlns:a16="http://schemas.microsoft.com/office/drawing/2014/main" val="3984929964"/>
                  </a:ext>
                </a:extLst>
              </a:tr>
            </a:tbl>
          </a:graphicData>
        </a:graphic>
      </p:graphicFrame>
      <p:cxnSp>
        <p:nvCxnSpPr>
          <p:cNvPr id="3" name="Straight Connector 2">
            <a:extLst>
              <a:ext uri="{FF2B5EF4-FFF2-40B4-BE49-F238E27FC236}">
                <a16:creationId xmlns:a16="http://schemas.microsoft.com/office/drawing/2014/main" id="{D3A20E08-4BEF-405E-8CE6-3EADF2EC225E}"/>
              </a:ext>
            </a:extLst>
          </p:cNvPr>
          <p:cNvCxnSpPr>
            <a:cxnSpLocks/>
          </p:cNvCxnSpPr>
          <p:nvPr/>
        </p:nvCxnSpPr>
        <p:spPr>
          <a:xfrm>
            <a:off x="5293915" y="3708054"/>
            <a:ext cx="689808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0BF9791A-DCA2-D77A-BAAD-15E867808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5357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1D97E-DECF-B7F2-432E-413ED386A34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860A4B-494E-1D2D-E4B4-567F21E26641}"/>
              </a:ext>
            </a:extLst>
          </p:cNvPr>
          <p:cNvSpPr/>
          <p:nvPr/>
        </p:nvSpPr>
        <p:spPr>
          <a:xfrm>
            <a:off x="540558" y="331557"/>
            <a:ext cx="4345036"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Exploratory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43" name="Slide Number Placeholder 4">
            <a:extLst>
              <a:ext uri="{FF2B5EF4-FFF2-40B4-BE49-F238E27FC236}">
                <a16:creationId xmlns:a16="http://schemas.microsoft.com/office/drawing/2014/main" id="{2343A9DA-2E5D-238A-E12C-AD81D18E69FA}"/>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8</a:t>
            </a:fld>
            <a:endParaRPr lang="en-GB" dirty="0"/>
          </a:p>
        </p:txBody>
      </p:sp>
      <p:cxnSp>
        <p:nvCxnSpPr>
          <p:cNvPr id="144" name="Straight Connector 143">
            <a:extLst>
              <a:ext uri="{FF2B5EF4-FFF2-40B4-BE49-F238E27FC236}">
                <a16:creationId xmlns:a16="http://schemas.microsoft.com/office/drawing/2014/main" id="{A94120A1-880A-2F87-ED1E-0DA6050EA1C2}"/>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6BF8AA3C-3839-789F-D003-686447C61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3" name="Picture 12">
            <a:extLst>
              <a:ext uri="{FF2B5EF4-FFF2-40B4-BE49-F238E27FC236}">
                <a16:creationId xmlns:a16="http://schemas.microsoft.com/office/drawing/2014/main" id="{13DF5212-E534-FD77-BC5C-84EA58B9B9DD}"/>
              </a:ext>
            </a:extLst>
          </p:cNvPr>
          <p:cNvPicPr>
            <a:picLocks noChangeAspect="1"/>
          </p:cNvPicPr>
          <p:nvPr/>
        </p:nvPicPr>
        <p:blipFill>
          <a:blip r:embed="rId3"/>
          <a:stretch>
            <a:fillRect/>
          </a:stretch>
        </p:blipFill>
        <p:spPr>
          <a:xfrm>
            <a:off x="422579" y="2353055"/>
            <a:ext cx="5663736" cy="3436521"/>
          </a:xfrm>
          <a:prstGeom prst="rect">
            <a:avLst/>
          </a:prstGeom>
        </p:spPr>
      </p:pic>
      <p:sp>
        <p:nvSpPr>
          <p:cNvPr id="14" name="TextBox 13">
            <a:extLst>
              <a:ext uri="{FF2B5EF4-FFF2-40B4-BE49-F238E27FC236}">
                <a16:creationId xmlns:a16="http://schemas.microsoft.com/office/drawing/2014/main" id="{99CC77A6-24FE-1EB6-9B1D-F2FCE30E7E40}"/>
              </a:ext>
            </a:extLst>
          </p:cNvPr>
          <p:cNvSpPr txBox="1"/>
          <p:nvPr/>
        </p:nvSpPr>
        <p:spPr>
          <a:xfrm>
            <a:off x="2199503" y="4128316"/>
            <a:ext cx="2545492" cy="261610"/>
          </a:xfrm>
          <a:prstGeom prst="rect">
            <a:avLst/>
          </a:prstGeom>
          <a:noFill/>
        </p:spPr>
        <p:txBody>
          <a:bodyPr wrap="square" rtlCol="0">
            <a:spAutoFit/>
          </a:bodyPr>
          <a:lstStyle/>
          <a:p>
            <a:r>
              <a:rPr lang="en-US" sz="1050" dirty="0"/>
              <a:t>Well 1 production profile Plot</a:t>
            </a:r>
            <a:endParaRPr lang="en-NG" sz="1050" dirty="0"/>
          </a:p>
        </p:txBody>
      </p:sp>
      <p:pic>
        <p:nvPicPr>
          <p:cNvPr id="16" name="Picture 15">
            <a:extLst>
              <a:ext uri="{FF2B5EF4-FFF2-40B4-BE49-F238E27FC236}">
                <a16:creationId xmlns:a16="http://schemas.microsoft.com/office/drawing/2014/main" id="{5F223D77-F909-B827-6490-79188407DD55}"/>
              </a:ext>
            </a:extLst>
          </p:cNvPr>
          <p:cNvPicPr>
            <a:picLocks noChangeAspect="1"/>
          </p:cNvPicPr>
          <p:nvPr/>
        </p:nvPicPr>
        <p:blipFill>
          <a:blip r:embed="rId4"/>
          <a:stretch>
            <a:fillRect/>
          </a:stretch>
        </p:blipFill>
        <p:spPr>
          <a:xfrm>
            <a:off x="6234741" y="2292639"/>
            <a:ext cx="5465304" cy="3321440"/>
          </a:xfrm>
          <a:prstGeom prst="rect">
            <a:avLst/>
          </a:prstGeom>
        </p:spPr>
      </p:pic>
      <p:sp>
        <p:nvSpPr>
          <p:cNvPr id="17" name="TextBox 16">
            <a:extLst>
              <a:ext uri="{FF2B5EF4-FFF2-40B4-BE49-F238E27FC236}">
                <a16:creationId xmlns:a16="http://schemas.microsoft.com/office/drawing/2014/main" id="{A6A597C4-E6C0-652C-F675-ADD342A5BC7F}"/>
              </a:ext>
            </a:extLst>
          </p:cNvPr>
          <p:cNvSpPr txBox="1"/>
          <p:nvPr/>
        </p:nvSpPr>
        <p:spPr>
          <a:xfrm>
            <a:off x="8215184" y="4144951"/>
            <a:ext cx="2545492" cy="261610"/>
          </a:xfrm>
          <a:prstGeom prst="rect">
            <a:avLst/>
          </a:prstGeom>
          <a:noFill/>
        </p:spPr>
        <p:txBody>
          <a:bodyPr wrap="square" rtlCol="0">
            <a:spAutoFit/>
          </a:bodyPr>
          <a:lstStyle/>
          <a:p>
            <a:r>
              <a:rPr lang="en-US" sz="1050" dirty="0"/>
              <a:t>Well 6 production profile Plot</a:t>
            </a:r>
            <a:endParaRPr lang="en-NG" sz="1050" dirty="0"/>
          </a:p>
        </p:txBody>
      </p:sp>
      <p:sp>
        <p:nvSpPr>
          <p:cNvPr id="2" name="TextBox 1">
            <a:extLst>
              <a:ext uri="{FF2B5EF4-FFF2-40B4-BE49-F238E27FC236}">
                <a16:creationId xmlns:a16="http://schemas.microsoft.com/office/drawing/2014/main" id="{71CAEF72-077C-7006-0F74-81A8A3D04AF3}"/>
              </a:ext>
            </a:extLst>
          </p:cNvPr>
          <p:cNvSpPr txBox="1"/>
          <p:nvPr/>
        </p:nvSpPr>
        <p:spPr>
          <a:xfrm>
            <a:off x="540558" y="1550368"/>
            <a:ext cx="6318914" cy="461665"/>
          </a:xfrm>
          <a:prstGeom prst="rect">
            <a:avLst/>
          </a:prstGeom>
          <a:noFill/>
        </p:spPr>
        <p:txBody>
          <a:bodyPr wrap="square" rtlCol="0">
            <a:spAutoFit/>
          </a:bodyPr>
          <a:lstStyle/>
          <a:p>
            <a:r>
              <a:rPr lang="en-GB" sz="2400" b="1" dirty="0"/>
              <a:t>Statistical Plots for Well 1 and Well 6</a:t>
            </a:r>
            <a:endParaRPr lang="en-US" sz="2400" b="1" dirty="0"/>
          </a:p>
        </p:txBody>
      </p:sp>
    </p:spTree>
    <p:extLst>
      <p:ext uri="{BB962C8B-B14F-4D97-AF65-F5344CB8AC3E}">
        <p14:creationId xmlns:p14="http://schemas.microsoft.com/office/powerpoint/2010/main" val="257635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9</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A1AD74-E3E3-AC1E-5A43-D0CD64C46772}"/>
              </a:ext>
            </a:extLst>
          </p:cNvPr>
          <p:cNvSpPr txBox="1"/>
          <p:nvPr/>
        </p:nvSpPr>
        <p:spPr>
          <a:xfrm>
            <a:off x="5161504" y="1574411"/>
            <a:ext cx="6256023" cy="2005164"/>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In line with handling timeseries as supervised learning, the below features were engineered towards better modelling;</a:t>
            </a:r>
          </a:p>
          <a:p>
            <a:pPr>
              <a:lnSpc>
                <a:spcPct val="150000"/>
              </a:lnSpc>
            </a:pPr>
            <a:r>
              <a:rPr lang="en-ID" sz="1200" b="1" dirty="0">
                <a:latin typeface="Poppins" pitchFamily="2" charset="77"/>
                <a:cs typeface="Poppins" pitchFamily="2" charset="77"/>
              </a:rPr>
              <a:t>1. Empirical based: </a:t>
            </a:r>
            <a:r>
              <a:rPr lang="en-ID" sz="1200" dirty="0">
                <a:latin typeface="Poppins" pitchFamily="2" charset="77"/>
                <a:cs typeface="Poppins" pitchFamily="2" charset="77"/>
              </a:rPr>
              <a:t>Features like formation GOR, and water cut were generated.</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Time based: </a:t>
            </a:r>
            <a:r>
              <a:rPr lang="en-ID" sz="1200" dirty="0">
                <a:latin typeface="Poppins" pitchFamily="2" charset="77"/>
                <a:cs typeface="Poppins" pitchFamily="2" charset="77"/>
              </a:rPr>
              <a:t>Year, </a:t>
            </a:r>
            <a:r>
              <a:rPr lang="en-ID" sz="1200" dirty="0" err="1">
                <a:latin typeface="Poppins" pitchFamily="2" charset="77"/>
                <a:cs typeface="Poppins" pitchFamily="2" charset="77"/>
              </a:rPr>
              <a:t>dayofyear</a:t>
            </a:r>
            <a:r>
              <a:rPr lang="en-ID" sz="1200" dirty="0">
                <a:latin typeface="Poppins" pitchFamily="2" charset="77"/>
                <a:cs typeface="Poppins" pitchFamily="2" charset="77"/>
              </a:rPr>
              <a:t>, day, week.</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Lag based: </a:t>
            </a:r>
            <a:r>
              <a:rPr lang="en-ID" sz="1200" dirty="0">
                <a:latin typeface="Poppins" pitchFamily="2" charset="77"/>
                <a:cs typeface="Poppins" pitchFamily="2" charset="77"/>
              </a:rPr>
              <a:t>1 to 7 days lag of bottom hole psi, Anulus pressure, choke size, downhole temperature and other features were generated.</a:t>
            </a:r>
          </a:p>
          <a:p>
            <a:pPr>
              <a:lnSpc>
                <a:spcPct val="150000"/>
              </a:lnSpc>
            </a:pPr>
            <a:r>
              <a:rPr lang="en-ID" sz="1200" b="1" dirty="0">
                <a:latin typeface="Poppins" pitchFamily="2" charset="77"/>
                <a:cs typeface="Poppins" pitchFamily="2" charset="77"/>
              </a:rPr>
              <a:t>3. Rolling based: </a:t>
            </a:r>
            <a:r>
              <a:rPr lang="en-ID" sz="1200" dirty="0">
                <a:latin typeface="Poppins" pitchFamily="2" charset="77"/>
                <a:cs typeface="Poppins" pitchFamily="2" charset="77"/>
              </a:rPr>
              <a:t>Features</a:t>
            </a:r>
            <a:r>
              <a:rPr lang="en-ID" sz="1200" b="1" dirty="0">
                <a:latin typeface="Poppins" pitchFamily="2" charset="77"/>
                <a:cs typeface="Poppins" pitchFamily="2" charset="77"/>
              </a:rPr>
              <a:t> </a:t>
            </a:r>
            <a:r>
              <a:rPr lang="en-ID" sz="1200" dirty="0">
                <a:latin typeface="Poppins" pitchFamily="2" charset="77"/>
                <a:cs typeface="Poppins" pitchFamily="2" charset="77"/>
              </a:rPr>
              <a:t>based on rolling average was computed.</a:t>
            </a:r>
            <a:endParaRPr lang="en-ID" sz="1200" b="1" dirty="0">
              <a:latin typeface="Poppins" pitchFamily="2" charset="77"/>
              <a:cs typeface="Poppins" pitchFamily="2" charset="77"/>
            </a:endParaRPr>
          </a:p>
        </p:txBody>
      </p:sp>
      <p:sp>
        <p:nvSpPr>
          <p:cNvPr id="7" name="Rectangle 6">
            <a:extLst>
              <a:ext uri="{FF2B5EF4-FFF2-40B4-BE49-F238E27FC236}">
                <a16:creationId xmlns:a16="http://schemas.microsoft.com/office/drawing/2014/main" id="{F6A19CDD-0CCA-E176-9103-500CDB9A4C10}"/>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11" name="TextBox 10">
            <a:extLst>
              <a:ext uri="{FF2B5EF4-FFF2-40B4-BE49-F238E27FC236}">
                <a16:creationId xmlns:a16="http://schemas.microsoft.com/office/drawing/2014/main" id="{220C58AE-F878-481A-7D5D-DEE811B9D45A}"/>
              </a:ext>
            </a:extLst>
          </p:cNvPr>
          <p:cNvSpPr txBox="1"/>
          <p:nvPr/>
        </p:nvSpPr>
        <p:spPr>
          <a:xfrm>
            <a:off x="5938215" y="1020413"/>
            <a:ext cx="8176261" cy="553998"/>
          </a:xfrm>
          <a:prstGeom prst="rect">
            <a:avLst/>
          </a:prstGeom>
          <a:noFill/>
        </p:spPr>
        <p:txBody>
          <a:bodyPr wrap="square" rtlCol="0">
            <a:spAutoFit/>
          </a:bodyPr>
          <a:lstStyle/>
          <a:p>
            <a:r>
              <a:rPr lang="en-US" sz="3000" b="1" dirty="0"/>
              <a:t>Feature Engineering</a:t>
            </a:r>
            <a:endParaRPr lang="en-GB" sz="3000" b="1" dirty="0"/>
          </a:p>
        </p:txBody>
      </p:sp>
      <p:sp>
        <p:nvSpPr>
          <p:cNvPr id="2" name="TextBox 1">
            <a:extLst>
              <a:ext uri="{FF2B5EF4-FFF2-40B4-BE49-F238E27FC236}">
                <a16:creationId xmlns:a16="http://schemas.microsoft.com/office/drawing/2014/main" id="{B36DD296-C98F-E1B6-3EBB-8B463160B49C}"/>
              </a:ext>
            </a:extLst>
          </p:cNvPr>
          <p:cNvSpPr txBox="1"/>
          <p:nvPr/>
        </p:nvSpPr>
        <p:spPr>
          <a:xfrm>
            <a:off x="5161504" y="4768847"/>
            <a:ext cx="6444343" cy="1451166"/>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Being a timeseries problem the data was split into training and testing in a sorted way as opposed to splitting randomly in non-timeseries problems.</a:t>
            </a:r>
          </a:p>
          <a:p>
            <a:pPr>
              <a:lnSpc>
                <a:spcPct val="150000"/>
              </a:lnSpc>
            </a:pPr>
            <a:r>
              <a:rPr lang="en-ID" sz="1200" dirty="0">
                <a:latin typeface="Poppins" pitchFamily="2" charset="77"/>
                <a:cs typeface="Poppins" pitchFamily="2" charset="77"/>
              </a:rPr>
              <a:t>The last 25% for all wells were used as test data and the rest as training data.</a:t>
            </a:r>
          </a:p>
          <a:p>
            <a:pPr>
              <a:lnSpc>
                <a:spcPct val="150000"/>
              </a:lnSpc>
            </a:pPr>
            <a:endParaRPr lang="en-ID" sz="1200" dirty="0">
              <a:latin typeface="Poppins" pitchFamily="2" charset="77"/>
              <a:cs typeface="Poppins" pitchFamily="2" charset="77"/>
            </a:endParaRPr>
          </a:p>
          <a:p>
            <a:pPr>
              <a:lnSpc>
                <a:spcPct val="150000"/>
              </a:lnSpc>
            </a:pPr>
            <a:endParaRPr lang="en-ID" sz="1200" dirty="0">
              <a:latin typeface="Poppins" pitchFamily="2" charset="77"/>
              <a:cs typeface="Poppins" pitchFamily="2" charset="77"/>
            </a:endParaRPr>
          </a:p>
        </p:txBody>
      </p:sp>
      <p:cxnSp>
        <p:nvCxnSpPr>
          <p:cNvPr id="3" name="Straight Connector 2">
            <a:extLst>
              <a:ext uri="{FF2B5EF4-FFF2-40B4-BE49-F238E27FC236}">
                <a16:creationId xmlns:a16="http://schemas.microsoft.com/office/drawing/2014/main" id="{B9DF9162-37A5-204B-34FC-EE28825651A3}"/>
              </a:ext>
            </a:extLst>
          </p:cNvPr>
          <p:cNvCxnSpPr/>
          <p:nvPr/>
        </p:nvCxnSpPr>
        <p:spPr>
          <a:xfrm>
            <a:off x="5004254" y="3965610"/>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E5F687-49E8-03AA-A0B6-4C567FAF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3" y="1228647"/>
            <a:ext cx="4933137" cy="4933137"/>
          </a:xfrm>
          <a:prstGeom prst="rect">
            <a:avLst/>
          </a:prstGeom>
        </p:spPr>
      </p:pic>
      <p:sp>
        <p:nvSpPr>
          <p:cNvPr id="9" name="TextBox 8">
            <a:extLst>
              <a:ext uri="{FF2B5EF4-FFF2-40B4-BE49-F238E27FC236}">
                <a16:creationId xmlns:a16="http://schemas.microsoft.com/office/drawing/2014/main" id="{A2F08ECE-148A-E1BE-7513-EEB804B0AAED}"/>
              </a:ext>
            </a:extLst>
          </p:cNvPr>
          <p:cNvSpPr txBox="1"/>
          <p:nvPr/>
        </p:nvSpPr>
        <p:spPr>
          <a:xfrm>
            <a:off x="6537781" y="4078933"/>
            <a:ext cx="8176261" cy="553998"/>
          </a:xfrm>
          <a:prstGeom prst="rect">
            <a:avLst/>
          </a:prstGeom>
          <a:noFill/>
        </p:spPr>
        <p:txBody>
          <a:bodyPr wrap="square" rtlCol="0">
            <a:spAutoFit/>
          </a:bodyPr>
          <a:lstStyle/>
          <a:p>
            <a:r>
              <a:rPr lang="en-US" sz="3000" b="1" dirty="0"/>
              <a:t>Data Splitting</a:t>
            </a:r>
            <a:endParaRPr lang="en-GB" sz="3000" b="1" dirty="0"/>
          </a:p>
        </p:txBody>
      </p:sp>
      <p:pic>
        <p:nvPicPr>
          <p:cNvPr id="13" name="Picture 12" descr="A close up of a sign&#10;&#10;Description automatically generated">
            <a:extLst>
              <a:ext uri="{FF2B5EF4-FFF2-40B4-BE49-F238E27FC236}">
                <a16:creationId xmlns:a16="http://schemas.microsoft.com/office/drawing/2014/main" id="{2175FD59-EDB6-8B43-B1EA-82F34C0E8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362084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TotalTime>
  <Words>1058</Words>
  <Application>Microsoft Office PowerPoint</Application>
  <PresentationFormat>Widescreen</PresentationFormat>
  <Paragraphs>176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Narrow</vt:lpstr>
      <vt:lpstr>Calibri</vt:lpstr>
      <vt:lpstr>Calibri Light</vt:lpstr>
      <vt:lpstr>Impact</vt:lpstr>
      <vt:lpstr>Lato</vt:lpstr>
      <vt:lpstr>Lato Black</vt:lpstr>
      <vt:lpstr>Palatino Linotype</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Tere-joe</dc:creator>
  <cp:lastModifiedBy>udoh chigozie</cp:lastModifiedBy>
  <cp:revision>107</cp:revision>
  <dcterms:created xsi:type="dcterms:W3CDTF">2023-01-13T10:37:16Z</dcterms:created>
  <dcterms:modified xsi:type="dcterms:W3CDTF">2025-07-28T15:34:38Z</dcterms:modified>
</cp:coreProperties>
</file>