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handoutMasterIdLst>
    <p:handoutMasterId r:id="rId27"/>
  </p:handoutMasterIdLst>
  <p:sldIdLst>
    <p:sldId id="256" r:id="rId3"/>
    <p:sldId id="257" r:id="rId4"/>
    <p:sldId id="258" r:id="rId5"/>
    <p:sldId id="259" r:id="rId7"/>
    <p:sldId id="260" r:id="rId8"/>
    <p:sldId id="261" r:id="rId9"/>
    <p:sldId id="264" r:id="rId10"/>
    <p:sldId id="265" r:id="rId11"/>
    <p:sldId id="267" r:id="rId12"/>
    <p:sldId id="268" r:id="rId13"/>
    <p:sldId id="278" r:id="rId14"/>
    <p:sldId id="269" r:id="rId15"/>
    <p:sldId id="270" r:id="rId16"/>
    <p:sldId id="271" r:id="rId17"/>
    <p:sldId id="273" r:id="rId18"/>
    <p:sldId id="272" r:id="rId19"/>
    <p:sldId id="274" r:id="rId20"/>
    <p:sldId id="288" r:id="rId21"/>
    <p:sldId id="289" r:id="rId22"/>
    <p:sldId id="275" r:id="rId23"/>
    <p:sldId id="276" r:id="rId24"/>
    <p:sldId id="277" r:id="rId25"/>
    <p:sldId id="293" r:id="rId26"/>
  </p:sldIdLst>
  <p:sldSz cx="12192000" cy="6858000"/>
  <p:notesSz cx="7103745" cy="10234295"/>
  <p:embeddedFontLst>
    <p:embeddedFont>
      <p:font typeface="Calibri Light" panose="020F0302020204030204" charset="0"/>
      <p:regular r:id="rId31"/>
      <p:italic r:id="rId32"/>
    </p:embeddedFont>
    <p:embeddedFont>
      <p:font typeface="Calibri" panose="020F0502020204030204" charset="0"/>
      <p:regular r:id="rId33"/>
      <p:bold r:id="rId34"/>
      <p:italic r:id="rId35"/>
      <p:boldItalic r:id="rId36"/>
    </p:embeddedFont>
    <p:embeddedFont>
      <p:font typeface="Consolas" panose="020B0609020204030204" charset="0"/>
      <p:regular r:id="rId37"/>
      <p:bold r:id="rId38"/>
      <p:italic r:id="rId39"/>
      <p:boldItalic r:id="rId40"/>
    </p:embeddedFont>
  </p:embeddedFontLst>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79"/>
        <p:guide pos="382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gs" Target="tags/tag1.xml"/><Relationship Id="rId40" Type="http://schemas.openxmlformats.org/officeDocument/2006/relationships/font" Target="fonts/font10.fntdata"/><Relationship Id="rId4" Type="http://schemas.openxmlformats.org/officeDocument/2006/relationships/slide" Target="slides/slide2.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recon2022-exceptions.github.io/#1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secrss.com/articles/40224#0x04"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littflower.top/posts/moectf2023-unwind-and-a-little-windows-seh/"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recon2022-exceptions.github.io/#2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effectLst/>
              </a:rPr>
              <a:t>C++</a:t>
            </a:r>
            <a:r>
              <a:rPr lang="zh-CN" altLang="en-US">
                <a:effectLst/>
              </a:rPr>
              <a:t>异常处理机制与安全编程</a:t>
            </a:r>
            <a:endParaRPr lang="zh-CN" altLang="en-US">
              <a:effectLst/>
            </a:endParaRPr>
          </a:p>
        </p:txBody>
      </p:sp>
      <p:sp>
        <p:nvSpPr>
          <p:cNvPr id="5" name="副标题 4"/>
          <p:cNvSpPr>
            <a:spLocks noGrp="1"/>
          </p:cNvSpPr>
          <p:nvPr>
            <p:ph type="subTitle" idx="1"/>
          </p:nvPr>
        </p:nvSpPr>
        <p:spPr/>
        <p:txBody>
          <a:bodyPr/>
          <a:lstStyle/>
          <a:p>
            <a:r>
              <a:rPr lang="zh-CN" altLang="en-US"/>
              <a:t>报告人：许正阳</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终端更纱黑体-简 Nerd" panose="02000509000000000000" charset="-122"/>
                <a:ea typeface="终端更纱黑体-简 Nerd" panose="02000509000000000000" charset="-122"/>
              </a:rPr>
              <a:t>__gcc_personality_xxxx</a:t>
            </a:r>
            <a:endParaRPr lang="en-US" altLang="zh-CN">
              <a:latin typeface="终端更纱黑体-简 Nerd" panose="02000509000000000000" charset="-122"/>
              <a:ea typeface="终端更纱黑体-简 Nerd" panose="02000509000000000000" charset="-122"/>
            </a:endParaRPr>
          </a:p>
        </p:txBody>
      </p:sp>
      <p:sp>
        <p:nvSpPr>
          <p:cNvPr id="3" name="内容占位符 2"/>
          <p:cNvSpPr>
            <a:spLocks noGrp="1"/>
          </p:cNvSpPr>
          <p:nvPr>
            <p:ph idx="1"/>
          </p:nvPr>
        </p:nvSpPr>
        <p:spPr>
          <a:xfrm>
            <a:off x="647700" y="1825625"/>
            <a:ext cx="5262245" cy="4351655"/>
          </a:xfrm>
        </p:spPr>
        <p:txBody>
          <a:bodyPr/>
          <a:p>
            <a:r>
              <a:rPr lang="en-US" altLang="zh-CN">
                <a:latin typeface="终端更纱黑体-简 Nerd" panose="02000509000000000000" charset="-122"/>
                <a:ea typeface="终端更纱黑体-简 Nerd" panose="02000509000000000000" charset="-122"/>
              </a:rPr>
              <a:t>For Ada: </a:t>
            </a:r>
            <a:r>
              <a:rPr lang="en-US" altLang="zh-CN">
                <a:latin typeface="终端更纱黑体-简 Nerd" panose="02000509000000000000" charset="-122"/>
                <a:ea typeface="终端更纱黑体-简 Nerd" panose="02000509000000000000" charset="-122"/>
                <a:sym typeface="+mn-ea"/>
              </a:rPr>
              <a:t>__gnat_personality</a:t>
            </a:r>
            <a:endParaRPr lang="en-US" altLang="zh-CN">
              <a:latin typeface="终端更纱黑体-简 Nerd" panose="02000509000000000000" charset="-122"/>
              <a:ea typeface="终端更纱黑体-简 Nerd" panose="02000509000000000000" charset="-122"/>
              <a:sym typeface="+mn-ea"/>
            </a:endParaRPr>
          </a:p>
          <a:p>
            <a:r>
              <a:rPr lang="en-US" altLang="zh-CN">
                <a:latin typeface="终端更纱黑体-简 Nerd" panose="02000509000000000000" charset="-122"/>
                <a:ea typeface="终端更纱黑体-简 Nerd" panose="02000509000000000000" charset="-122"/>
              </a:rPr>
              <a:t>For Golang: __gccgo_personality</a:t>
            </a:r>
            <a:endParaRPr lang="en-US" altLang="zh-CN">
              <a:latin typeface="终端更纱黑体-简 Nerd" panose="02000509000000000000" charset="-122"/>
              <a:ea typeface="终端更纱黑体-简 Nerd" panose="02000509000000000000" charset="-122"/>
            </a:endParaRPr>
          </a:p>
          <a:p>
            <a:r>
              <a:rPr lang="en-US" altLang="zh-CN">
                <a:latin typeface="终端更纱黑体-简 Nerd" panose="02000509000000000000" charset="-122"/>
                <a:ea typeface="终端更纱黑体-简 Nerd" panose="02000509000000000000" charset="-122"/>
              </a:rPr>
              <a:t>For objectC: __gnu_objc_personality</a:t>
            </a:r>
            <a:endParaRPr lang="en-US" altLang="zh-CN">
              <a:latin typeface="终端更纱黑体-简 Nerd" panose="02000509000000000000" charset="-122"/>
              <a:ea typeface="终端更纱黑体-简 Nerd" panose="02000509000000000000" charset="-122"/>
            </a:endParaRPr>
          </a:p>
          <a:p>
            <a:r>
              <a:rPr lang="en-US" altLang="zh-CN">
                <a:latin typeface="终端更纱黑体-简 Nerd" panose="02000509000000000000" charset="-122"/>
                <a:ea typeface="终端更纱黑体-简 Nerd" panose="02000509000000000000" charset="-122"/>
              </a:rPr>
              <a:t>...</a:t>
            </a:r>
            <a:endParaRPr lang="en-US" altLang="zh-CN">
              <a:latin typeface="终端更纱黑体-简 Nerd" panose="02000509000000000000" charset="-122"/>
              <a:ea typeface="终端更纱黑体-简 Nerd" panose="02000509000000000000" charset="-122"/>
            </a:endParaRPr>
          </a:p>
          <a:p>
            <a:r>
              <a:rPr lang="en-US" altLang="zh-CN">
                <a:latin typeface="终端更纱黑体-简 Nerd" panose="02000509000000000000" charset="-122"/>
                <a:ea typeface="终端更纱黑体-简 Nerd" panose="02000509000000000000" charset="-122"/>
              </a:rPr>
              <a:t>For CPP: __gxx_personality</a:t>
            </a:r>
            <a:endParaRPr lang="en-US" altLang="zh-CN">
              <a:latin typeface="终端更纱黑体-简 Nerd" panose="02000509000000000000" charset="-122"/>
              <a:ea typeface="终端更纱黑体-简 Nerd" panose="02000509000000000000" charset="-122"/>
            </a:endParaRPr>
          </a:p>
        </p:txBody>
      </p:sp>
      <p:sp>
        <p:nvSpPr>
          <p:cNvPr id="5" name="内容占位符 2"/>
          <p:cNvSpPr>
            <a:spLocks noGrp="1"/>
          </p:cNvSpPr>
          <p:nvPr/>
        </p:nvSpPr>
        <p:spPr>
          <a:xfrm>
            <a:off x="587375" y="4175760"/>
            <a:ext cx="526224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终端更纱黑体-简 Nerd" panose="02000509000000000000" charset="-122"/>
                <a:ea typeface="终端更纱黑体-简 Nerd" panose="02000509000000000000" charset="-122"/>
                <a:sym typeface="+mn-ea"/>
              </a:rPr>
              <a:t>For section base exception handler: </a:t>
            </a:r>
            <a:r>
              <a:rPr lang="en-US" altLang="zh-CN">
                <a:latin typeface="终端更纱黑体-简 Nerd" panose="02000509000000000000" charset="-122"/>
                <a:ea typeface="终端更纱黑体-简 Nerd" panose="02000509000000000000" charset="-122"/>
                <a:sym typeface="+mn-ea"/>
              </a:rPr>
              <a:t>__gxx_personality_sj0</a:t>
            </a:r>
            <a:endParaRPr lang="en-US" altLang="zh-CN">
              <a:latin typeface="终端更纱黑体-简 Nerd" panose="02000509000000000000" charset="-122"/>
              <a:ea typeface="终端更纱黑体-简 Nerd" panose="02000509000000000000" charset="-122"/>
              <a:sym typeface="+mn-ea"/>
            </a:endParaRPr>
          </a:p>
          <a:p>
            <a:r>
              <a:rPr lang="en-US" altLang="zh-CN">
                <a:latin typeface="终端更纱黑体-简 Nerd" panose="02000509000000000000" charset="-122"/>
                <a:ea typeface="终端更纱黑体-简 Nerd" panose="02000509000000000000" charset="-122"/>
                <a:sym typeface="+mn-ea"/>
              </a:rPr>
              <a:t>For SEH: </a:t>
            </a:r>
            <a:r>
              <a:rPr lang="en-US" altLang="zh-CN">
                <a:latin typeface="终端更纱黑体-简 Nerd" panose="02000509000000000000" charset="-122"/>
                <a:ea typeface="终端更纱黑体-简 Nerd" panose="02000509000000000000" charset="-122"/>
                <a:sym typeface="+mn-ea"/>
              </a:rPr>
              <a:t>__gxx_personality_imp</a:t>
            </a:r>
            <a:endParaRPr lang="en-US" altLang="zh-CN">
              <a:latin typeface="终端更纱黑体-简 Nerd" panose="02000509000000000000" charset="-122"/>
              <a:ea typeface="终端更纱黑体-简 Nerd" panose="02000509000000000000" charset="-122"/>
              <a:sym typeface="+mn-ea"/>
            </a:endParaRPr>
          </a:p>
          <a:p>
            <a:r>
              <a:rPr lang="en-US" altLang="zh-CN">
                <a:latin typeface="终端更纱黑体-简 Nerd" panose="02000509000000000000" charset="-122"/>
                <a:ea typeface="终端更纱黑体-简 Nerd" panose="02000509000000000000" charset="-122"/>
                <a:sym typeface="+mn-ea"/>
              </a:rPr>
              <a:t>For Dwarf: __gxx_personality_v0</a:t>
            </a:r>
            <a:r>
              <a:rPr lang="en-US" altLang="zh-CN">
                <a:latin typeface="终端更纱黑体-简 Nerd" panose="02000509000000000000" charset="-122"/>
                <a:ea typeface="终端更纱黑体-简 Nerd" panose="02000509000000000000" charset="-122"/>
                <a:sym typeface="+mn-ea"/>
              </a:rPr>
              <a:t> </a:t>
            </a:r>
            <a:endParaRPr lang="en-US" altLang="zh-CN">
              <a:latin typeface="终端更纱黑体-简 Nerd" panose="02000509000000000000" charset="-122"/>
              <a:ea typeface="终端更纱黑体-简 Nerd" panose="02000509000000000000" charset="-122"/>
            </a:endParaRPr>
          </a:p>
          <a:p>
            <a:endParaRPr lang="en-US" altLang="zh-CN">
              <a:latin typeface="终端更纱黑体-简 Nerd" panose="02000509000000000000" charset="-122"/>
              <a:ea typeface="终端更纱黑体-简 Nerd" panose="02000509000000000000" charset="-122"/>
            </a:endParaRPr>
          </a:p>
        </p:txBody>
      </p:sp>
      <p:pic>
        <p:nvPicPr>
          <p:cNvPr id="8" name="图片 7"/>
          <p:cNvPicPr>
            <a:picLocks noChangeAspect="1"/>
          </p:cNvPicPr>
          <p:nvPr/>
        </p:nvPicPr>
        <p:blipFill>
          <a:blip r:embed="rId1"/>
          <a:stretch>
            <a:fillRect/>
          </a:stretch>
        </p:blipFill>
        <p:spPr>
          <a:xfrm>
            <a:off x="5849620" y="1290320"/>
            <a:ext cx="5559425" cy="5210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effectLst/>
                <a:uFillTx/>
                <a:latin typeface="终端更纱黑体-简 Nerd" panose="02000509000000000000" charset="-122"/>
              </a:rPr>
              <a:t>Linux </a:t>
            </a:r>
            <a:r>
              <a:rPr lang="zh-CN" altLang="en-US">
                <a:solidFill>
                  <a:schemeClr val="tx1"/>
                </a:solidFill>
                <a:effectLst/>
                <a:uFillTx/>
                <a:latin typeface="终端更纱黑体-简 Nerd" panose="02000509000000000000" charset="-122"/>
              </a:rPr>
              <a:t>中的</a:t>
            </a:r>
            <a:r>
              <a:rPr lang="en-US" altLang="zh-CN">
                <a:solidFill>
                  <a:schemeClr val="tx1"/>
                </a:solidFill>
                <a:effectLst/>
                <a:uFillTx/>
                <a:latin typeface="终端更纱黑体-简 Nerd" panose="02000509000000000000" charset="-122"/>
              </a:rPr>
              <a:t> DWARF</a:t>
            </a:r>
            <a:endParaRPr lang="en-US" altLang="zh-CN">
              <a:solidFill>
                <a:schemeClr val="tx1"/>
              </a:solidFill>
              <a:effectLst/>
              <a:uFillTx/>
              <a:latin typeface="终端更纱黑体-简 Nerd" panose="02000509000000000000" charset="-122"/>
            </a:endParaRPr>
          </a:p>
        </p:txBody>
      </p:sp>
      <p:sp>
        <p:nvSpPr>
          <p:cNvPr id="3" name="内容占位符 2"/>
          <p:cNvSpPr>
            <a:spLocks noGrp="1"/>
          </p:cNvSpPr>
          <p:nvPr>
            <p:ph idx="1"/>
          </p:nvPr>
        </p:nvSpPr>
        <p:spPr/>
        <p:txBody>
          <a:bodyPr/>
          <a:p>
            <a:r>
              <a:rPr lang="en-US" altLang="zh-CN">
                <a:solidFill>
                  <a:schemeClr val="tx1">
                    <a:lumMod val="75000"/>
                    <a:lumOff val="25000"/>
                  </a:schemeClr>
                </a:solidFill>
                <a:uFillTx/>
                <a:latin typeface="终端更纱黑体-简 Nerd" panose="02000509000000000000" charset="-122"/>
              </a:rPr>
              <a:t>.eh_frame</a:t>
            </a:r>
            <a:endParaRPr lang="en-US" altLang="zh-CN">
              <a:solidFill>
                <a:schemeClr val="tx1">
                  <a:lumMod val="75000"/>
                  <a:lumOff val="25000"/>
                </a:schemeClr>
              </a:solidFill>
              <a:uFillTx/>
              <a:latin typeface="终端更纱黑体-简 Nerd" panose="02000509000000000000" charset="-122"/>
            </a:endParaRPr>
          </a:p>
          <a:p>
            <a:r>
              <a:rPr lang="zh-CN" altLang="en-US">
                <a:solidFill>
                  <a:schemeClr val="tx1">
                    <a:lumMod val="75000"/>
                    <a:lumOff val="25000"/>
                  </a:schemeClr>
                </a:solidFill>
                <a:uFillTx/>
                <a:latin typeface="终端更纱黑体-简 Nerd" panose="02000509000000000000" charset="-122"/>
              </a:rPr>
              <a:t>如何查看？</a:t>
            </a:r>
            <a:endParaRPr lang="zh-CN" altLang="en-US">
              <a:solidFill>
                <a:schemeClr val="tx1">
                  <a:lumMod val="75000"/>
                  <a:lumOff val="25000"/>
                </a:schemeClr>
              </a:solidFill>
              <a:uFillTx/>
              <a:latin typeface="终端更纱黑体-简 Nerd" panose="02000509000000000000" charset="-122"/>
            </a:endParaRPr>
          </a:p>
          <a:p>
            <a:r>
              <a:rPr lang="en-US" altLang="zh-CN">
                <a:solidFill>
                  <a:schemeClr val="tx1">
                    <a:lumMod val="75000"/>
                    <a:lumOff val="25000"/>
                  </a:schemeClr>
                </a:solidFill>
                <a:uFillTx/>
                <a:latin typeface="终端更纱黑体-简 Nerd" panose="02000509000000000000" charset="-122"/>
              </a:rPr>
              <a:t>readelf -wF file</a:t>
            </a:r>
            <a:endParaRPr lang="en-US" altLang="zh-CN">
              <a:solidFill>
                <a:schemeClr val="tx1">
                  <a:lumMod val="75000"/>
                  <a:lumOff val="25000"/>
                </a:schemeClr>
              </a:solidFill>
              <a:uFillTx/>
              <a:latin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搜索阶段</a:t>
            </a:r>
            <a:endParaRPr lang="en-US" altLang="zh-CN"/>
          </a:p>
        </p:txBody>
      </p:sp>
      <p:sp>
        <p:nvSpPr>
          <p:cNvPr id="3" name="内容占位符 2"/>
          <p:cNvSpPr>
            <a:spLocks noGrp="1"/>
          </p:cNvSpPr>
          <p:nvPr>
            <p:ph idx="1"/>
          </p:nvPr>
        </p:nvSpPr>
        <p:spPr>
          <a:xfrm>
            <a:off x="647700" y="1313180"/>
            <a:ext cx="10515600" cy="5215890"/>
          </a:xfrm>
        </p:spPr>
        <p:txBody>
          <a:bodyPr>
            <a:normAutofit/>
          </a:bodyPr>
          <a:p>
            <a:pPr fontAlgn="auto">
              <a:lnSpc>
                <a:spcPct val="120000"/>
              </a:lnSpc>
            </a:pPr>
            <a:r>
              <a:rPr lang="zh-CN" altLang="en-US">
                <a:solidFill>
                  <a:schemeClr val="tx1">
                    <a:lumMod val="75000"/>
                    <a:lumOff val="25000"/>
                  </a:schemeClr>
                </a:solidFill>
                <a:uFillTx/>
                <a:latin typeface="终端更纱黑体-简 Nerd" panose="02000509000000000000" charset="-122"/>
              </a:rPr>
              <a:t>一旦出现异常，</a:t>
            </a:r>
            <a:r>
              <a:rPr lang="zh-CN" altLang="en-US" b="1">
                <a:solidFill>
                  <a:schemeClr val="tx1">
                    <a:lumMod val="75000"/>
                    <a:lumOff val="25000"/>
                  </a:schemeClr>
                </a:solidFill>
                <a:uFillTx/>
                <a:latin typeface="终端更纱黑体-简 Nerd" panose="02000509000000000000" charset="-122"/>
              </a:rPr>
              <a:t>unwinder</a:t>
            </a:r>
            <a:r>
              <a:rPr lang="zh-CN" altLang="en-US">
                <a:solidFill>
                  <a:schemeClr val="tx1">
                    <a:lumMod val="75000"/>
                    <a:lumOff val="25000"/>
                  </a:schemeClr>
                </a:solidFill>
                <a:uFillTx/>
                <a:latin typeface="终端更纱黑体-简 Nerd" panose="02000509000000000000" charset="-122"/>
              </a:rPr>
              <a:t> 会去了解这个异常是否可以由某个 EH handler 处理（即 catch 块）。</a:t>
            </a:r>
            <a:endParaRPr lang="zh-CN" altLang="en-US">
              <a:solidFill>
                <a:schemeClr val="tx1">
                  <a:lumMod val="75000"/>
                  <a:lumOff val="25000"/>
                </a:schemeClr>
              </a:solidFill>
              <a:uFillTx/>
              <a:latin typeface="终端更纱黑体-简 Nerd" panose="02000509000000000000" charset="-122"/>
            </a:endParaRPr>
          </a:p>
          <a:p>
            <a:pPr fontAlgn="auto">
              <a:lnSpc>
                <a:spcPct val="120000"/>
              </a:lnSpc>
            </a:pPr>
            <a:r>
              <a:rPr lang="zh-CN" altLang="en-US">
                <a:solidFill>
                  <a:schemeClr val="tx1">
                    <a:lumMod val="75000"/>
                    <a:lumOff val="25000"/>
                  </a:schemeClr>
                </a:solidFill>
                <a:uFillTx/>
                <a:latin typeface="终端更纱黑体-简 Nerd" panose="02000509000000000000" charset="-122"/>
              </a:rPr>
              <a:t>unwinder 通过检查当前 IP 和检索相关的 unwind 元数据（如异常帧中的帧描述条目 (FDE)</a:t>
            </a:r>
            <a:r>
              <a:rPr lang="en-US" altLang="zh-CN">
                <a:solidFill>
                  <a:schemeClr val="tx1">
                    <a:lumMod val="75000"/>
                    <a:lumOff val="25000"/>
                  </a:schemeClr>
                </a:solidFill>
                <a:uFillTx/>
                <a:latin typeface="终端更纱黑体-简 Nerd" panose="02000509000000000000" charset="-122"/>
              </a:rPr>
              <a:t>(DWARF)</a:t>
            </a:r>
            <a:r>
              <a:rPr lang="zh-CN" altLang="en-US">
                <a:solidFill>
                  <a:schemeClr val="tx1">
                    <a:lumMod val="75000"/>
                    <a:lumOff val="25000"/>
                  </a:schemeClr>
                </a:solidFill>
                <a:uFillTx/>
                <a:latin typeface="终端更纱黑体-简 Nerd" panose="02000509000000000000" charset="-122"/>
              </a:rPr>
              <a:t>）来开始这一过程。</a:t>
            </a:r>
            <a:endParaRPr lang="zh-CN" altLang="en-US">
              <a:solidFill>
                <a:schemeClr val="tx1">
                  <a:lumMod val="75000"/>
                  <a:lumOff val="25000"/>
                </a:schemeClr>
              </a:solidFill>
              <a:uFillTx/>
              <a:latin typeface="终端更纱黑体-简 Nerd" panose="02000509000000000000" charset="-122"/>
            </a:endParaRPr>
          </a:p>
          <a:p>
            <a:pPr fontAlgn="auto">
              <a:lnSpc>
                <a:spcPct val="120000"/>
              </a:lnSpc>
            </a:pPr>
            <a:r>
              <a:rPr lang="zh-CN" altLang="en-US">
                <a:solidFill>
                  <a:schemeClr val="tx1">
                    <a:lumMod val="75000"/>
                    <a:lumOff val="25000"/>
                  </a:schemeClr>
                </a:solidFill>
                <a:uFillTx/>
                <a:latin typeface="终端更纱黑体-简 Nerd" panose="02000509000000000000" charset="-122"/>
              </a:rPr>
              <a:t>后者包含（可能通过额外的间接层）指向特定语言 personality routine 函数的指针，以及</a:t>
            </a:r>
            <a:r>
              <a:rPr lang="zh-CN" altLang="en-US">
                <a:solidFill>
                  <a:schemeClr val="tx1">
                    <a:lumMod val="75000"/>
                    <a:lumOff val="25000"/>
                  </a:schemeClr>
                </a:solidFill>
                <a:uFillTx/>
                <a:latin typeface="终端更纱黑体-简 Nerd" panose="02000509000000000000" charset="-122"/>
                <a:hlinkClick r:id="rId1" action="ppaction://hlinkfile"/>
              </a:rPr>
              <a:t>指向特定语言数据区（LSDA）</a:t>
            </a:r>
            <a:r>
              <a:rPr lang="zh-CN" altLang="en-US">
                <a:solidFill>
                  <a:schemeClr val="tx1">
                    <a:lumMod val="75000"/>
                    <a:lumOff val="25000"/>
                  </a:schemeClr>
                </a:solidFill>
                <a:uFillTx/>
                <a:latin typeface="终端更纱黑体-简 Nerd" panose="02000509000000000000" charset="-122"/>
              </a:rPr>
              <a:t>的指针。不同的调用框架可能会使用不同的 personality routine。</a:t>
            </a:r>
            <a:endParaRPr lang="zh-CN" altLang="en-US">
              <a:solidFill>
                <a:schemeClr val="tx1">
                  <a:lumMod val="75000"/>
                  <a:lumOff val="25000"/>
                </a:schemeClr>
              </a:solidFill>
              <a:uFillTx/>
              <a:latin typeface="终端更纱黑体-简 Nerd" panose="02000509000000000000" charset="-122"/>
            </a:endParaRPr>
          </a:p>
          <a:p>
            <a:pPr fontAlgn="auto">
              <a:lnSpc>
                <a:spcPct val="120000"/>
              </a:lnSpc>
            </a:pPr>
            <a:r>
              <a:rPr lang="zh-CN" altLang="en-US">
                <a:solidFill>
                  <a:schemeClr val="tx1">
                    <a:lumMod val="75000"/>
                    <a:lumOff val="25000"/>
                  </a:schemeClr>
                </a:solidFill>
                <a:uFillTx/>
                <a:latin typeface="终端更纱黑体-简 Nerd" panose="02000509000000000000" charset="-122"/>
              </a:rPr>
              <a:t>unwinder 调用当前调用框架的 personality routine，该函数将检索并解析 LSDA，以确定当前调用框架中是否包含针对抛出的特定的异常类型的有效异常处理程序 (EH handler)。</a:t>
            </a:r>
            <a:r>
              <a:rPr lang="zh-CN" altLang="en-US" b="1">
                <a:solidFill>
                  <a:schemeClr val="tx1">
                    <a:lumMod val="75000"/>
                    <a:lumOff val="25000"/>
                  </a:schemeClr>
                </a:solidFill>
                <a:uFillTx/>
                <a:latin typeface="终端更纱黑体-简 Nerd" panose="02000509000000000000" charset="-122"/>
              </a:rPr>
              <a:t>为此，会将当前 IP 与一个全是调用位置（call-site）的有序列表进行比较</a:t>
            </a:r>
            <a:r>
              <a:rPr lang="zh-CN" altLang="en-US">
                <a:solidFill>
                  <a:schemeClr val="tx1">
                    <a:lumMod val="75000"/>
                    <a:lumOff val="25000"/>
                  </a:schemeClr>
                </a:solidFill>
                <a:uFillTx/>
                <a:latin typeface="终端更纱黑体-简 Nerd" panose="02000509000000000000" charset="-122"/>
              </a:rPr>
              <a:t>。</a:t>
            </a:r>
            <a:endParaRPr lang="zh-CN" altLang="en-US">
              <a:solidFill>
                <a:schemeClr val="tx1">
                  <a:lumMod val="75000"/>
                  <a:lumOff val="25000"/>
                </a:schemeClr>
              </a:solidFill>
              <a:uFillTx/>
              <a:latin typeface="终端更纱黑体-简 Nerd" panose="02000509000000000000" charset="-122"/>
            </a:endParaRPr>
          </a:p>
          <a:p>
            <a:pPr fontAlgn="auto">
              <a:lnSpc>
                <a:spcPct val="120000"/>
              </a:lnSpc>
            </a:pPr>
            <a:endParaRPr lang="zh-CN" altLang="en-US">
              <a:solidFill>
                <a:schemeClr val="tx1">
                  <a:lumMod val="75000"/>
                  <a:lumOff val="25000"/>
                </a:schemeClr>
              </a:solidFill>
              <a:uFillTx/>
              <a:latin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搜索阶段</a:t>
            </a:r>
            <a:endParaRPr lang="zh-CN" altLang="en-US"/>
          </a:p>
        </p:txBody>
      </p:sp>
      <p:sp>
        <p:nvSpPr>
          <p:cNvPr id="3" name="内容占位符 2"/>
          <p:cNvSpPr>
            <a:spLocks noGrp="1"/>
          </p:cNvSpPr>
          <p:nvPr>
            <p:ph idx="1"/>
          </p:nvPr>
        </p:nvSpPr>
        <p:spPr/>
        <p:txBody>
          <a:bodyPr/>
          <a:p>
            <a:r>
              <a:rPr lang="zh-CN" altLang="en-US">
                <a:uFillTx/>
                <a:latin typeface="终端更纱黑体-简 Nerd" panose="02000509000000000000" charset="-122"/>
                <a:sym typeface="+mn-ea"/>
              </a:rPr>
              <a:t>这个列表里的调用位置会与可处理的异常类型及其相应的 landing pad 关联，这样找到了一个可处理异常的有效异常处理程序时，其 landing pad 就会被记录下来。如果找不到处理程序，就会使用 unwind 元数据中编码的调用帧大小计算前一个堆栈帧的地址。新调用帧保存的 IP 会被检索出来，然后重复这一过程，直到找到带有有效处理程序的调用帧或堆栈耗尽为止。</a:t>
            </a:r>
            <a:endParaRPr lang="zh-CN" altLang="en-US">
              <a:uFillTx/>
              <a:latin typeface="终端更纱黑体-简 Nerd" panose="02000509000000000000" charset="-122"/>
              <a:sym typeface="+mn-ea"/>
            </a:endParaRPr>
          </a:p>
          <a:p>
            <a:r>
              <a:rPr lang="zh-CN" altLang="en-US">
                <a:uFillTx/>
                <a:latin typeface="终端更纱黑体-简 Nerd" panose="02000509000000000000" charset="-122"/>
                <a:sym typeface="+mn-ea"/>
              </a:rPr>
              <a:t>在后一种情况下，通常会调用一个默认处理程序来终止程序。</a:t>
            </a:r>
            <a:endParaRPr lang="zh-CN" altLang="en-US">
              <a:solidFill>
                <a:schemeClr val="tx1">
                  <a:lumMod val="75000"/>
                  <a:lumOff val="25000"/>
                </a:schemeClr>
              </a:solidFill>
              <a:uFillTx/>
              <a:latin typeface="终端更纱黑体-简 Nerd" panose="02000509000000000000" charset="-12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搜索阶段</a:t>
            </a:r>
            <a:endParaRPr lang="zh-CN" altLang="en-US"/>
          </a:p>
        </p:txBody>
      </p:sp>
      <p:sp>
        <p:nvSpPr>
          <p:cNvPr id="3" name="内容占位符 2"/>
          <p:cNvSpPr>
            <a:spLocks noGrp="1"/>
          </p:cNvSpPr>
          <p:nvPr>
            <p:ph idx="1"/>
          </p:nvPr>
        </p:nvSpPr>
        <p:spPr/>
        <p:txBody>
          <a:bodyPr/>
          <a:p>
            <a:r>
              <a:rPr lang="zh-CN" altLang="en-US">
                <a:solidFill>
                  <a:schemeClr val="tx1">
                    <a:lumMod val="75000"/>
                    <a:lumOff val="25000"/>
                  </a:schemeClr>
                </a:solidFill>
                <a:uFillTx/>
                <a:latin typeface="终端更纱黑体-简 Nerd" panose="02000509000000000000" charset="-122"/>
              </a:rPr>
              <a:t>这个阶段，unwinder 还是会去调用 personality routine</a:t>
            </a:r>
            <a:endParaRPr lang="zh-CN" altLang="en-US">
              <a:solidFill>
                <a:schemeClr val="tx1">
                  <a:lumMod val="75000"/>
                  <a:lumOff val="25000"/>
                </a:schemeClr>
              </a:solidFill>
              <a:uFillTx/>
              <a:latin typeface="终端更纱黑体-简 Nerd" panose="02000509000000000000" charset="-122"/>
            </a:endParaRPr>
          </a:p>
          <a:p>
            <a:r>
              <a:rPr lang="zh-CN" altLang="en-US">
                <a:solidFill>
                  <a:schemeClr val="tx1">
                    <a:lumMod val="75000"/>
                    <a:lumOff val="25000"/>
                  </a:schemeClr>
                </a:solidFill>
                <a:uFillTx/>
                <a:latin typeface="终端更纱黑体-简 Nerd" panose="02000509000000000000" charset="-122"/>
              </a:rPr>
              <a:t>后者会从异常帧开始逐层调整栈指针。</a:t>
            </a:r>
            <a:endParaRPr lang="zh-CN" altLang="en-US">
              <a:solidFill>
                <a:schemeClr val="tx1">
                  <a:lumMod val="75000"/>
                  <a:lumOff val="25000"/>
                </a:schemeClr>
              </a:solidFill>
              <a:uFillTx/>
              <a:latin typeface="终端更纱黑体-简 Nerd" panose="02000509000000000000" charset="-122"/>
            </a:endParaRPr>
          </a:p>
          <a:p>
            <a:r>
              <a:rPr lang="zh-CN" altLang="en-US">
                <a:solidFill>
                  <a:schemeClr val="tx1">
                    <a:lumMod val="75000"/>
                    <a:lumOff val="25000"/>
                  </a:schemeClr>
                </a:solidFill>
                <a:uFillTx/>
                <a:latin typeface="终端更纱黑体-简 Nerd" panose="02000509000000000000" charset="-122"/>
              </a:rPr>
              <a:t>根据 LSDA，personality routine 可能会先恢复先前被调用者保存的寄存器，然后根据搜索阶段找到的那个 EH handler，把程序控制流转交给它的 "landing pad"。</a:t>
            </a:r>
            <a:endParaRPr lang="zh-CN" altLang="en-US">
              <a:solidFill>
                <a:schemeClr val="tx1">
                  <a:lumMod val="75000"/>
                  <a:lumOff val="25000"/>
                </a:schemeClr>
              </a:solidFill>
              <a:uFillTx/>
              <a:latin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常见的两类利用方式</a:t>
            </a:r>
            <a:endParaRPr lang="zh-CN" altLang="en-US"/>
          </a:p>
        </p:txBody>
      </p:sp>
      <p:sp>
        <p:nvSpPr>
          <p:cNvPr id="3" name="内容占位符 2"/>
          <p:cNvSpPr>
            <a:spLocks noGrp="1"/>
          </p:cNvSpPr>
          <p:nvPr>
            <p:ph idx="1"/>
          </p:nvPr>
        </p:nvSpPr>
        <p:spPr/>
        <p:txBody>
          <a:bodyPr/>
          <a:p>
            <a:r>
              <a:rPr>
                <a:solidFill>
                  <a:schemeClr val="tx1">
                    <a:lumMod val="75000"/>
                    <a:lumOff val="25000"/>
                  </a:schemeClr>
                </a:solidFill>
                <a:uFillTx/>
                <a:latin typeface="终端更纱黑体-简 Nerd" panose="02000509000000000000" charset="-122"/>
              </a:rPr>
              <a:t>Forward-edge control-flow hijacking</a:t>
            </a:r>
            <a:endParaRPr>
              <a:solidFill>
                <a:schemeClr val="tx1">
                  <a:lumMod val="75000"/>
                  <a:lumOff val="25000"/>
                </a:schemeClr>
              </a:solidFill>
              <a:uFillTx/>
              <a:latin typeface="终端更纱黑体-简 Nerd" panose="02000509000000000000" charset="-122"/>
            </a:endParaRPr>
          </a:p>
          <a:p>
            <a:pPr lvl="1"/>
            <a:r>
              <a:rPr>
                <a:solidFill>
                  <a:schemeClr val="tx1">
                    <a:lumMod val="75000"/>
                    <a:lumOff val="25000"/>
                  </a:schemeClr>
                </a:solidFill>
                <a:uFillTx/>
                <a:latin typeface="终端更纱黑体-简 Nerd" panose="02000509000000000000" charset="-122"/>
              </a:rPr>
              <a:t>定义：Forward-edge control-flow hijacking 指的是劫持程序中的前向控制流。这通常发生在函数调用的过程中，攻击者通过修改函数指针、虚函数表（vtable）指针或返回地址等，使得程序调用了一个不应该被调用的函数或跳转到了一个不应该去的位置。</a:t>
            </a:r>
            <a:endParaRPr>
              <a:solidFill>
                <a:schemeClr val="tx1">
                  <a:lumMod val="75000"/>
                  <a:lumOff val="25000"/>
                </a:schemeClr>
              </a:solidFill>
              <a:uFillTx/>
              <a:latin typeface="终端更纱黑体-简 Nerd" panose="02000509000000000000" charset="-122"/>
            </a:endParaRPr>
          </a:p>
          <a:p>
            <a:pPr marL="457200" lvl="1" indent="0">
              <a:buNone/>
            </a:pPr>
            <a:endParaRPr>
              <a:solidFill>
                <a:schemeClr val="tx1">
                  <a:lumMod val="75000"/>
                  <a:lumOff val="25000"/>
                </a:schemeClr>
              </a:solidFill>
              <a:uFillTx/>
              <a:latin typeface="终端更纱黑体-简 Nerd" panose="02000509000000000000" charset="-122"/>
            </a:endParaRPr>
          </a:p>
          <a:p>
            <a:r>
              <a:rPr lang="en-US" altLang="zh-CN">
                <a:solidFill>
                  <a:schemeClr val="tx1">
                    <a:lumMod val="75000"/>
                    <a:lumOff val="25000"/>
                  </a:schemeClr>
                </a:solidFill>
                <a:uFillTx/>
                <a:latin typeface="终端更纱黑体-简 Nerd" panose="02000509000000000000" charset="-122"/>
              </a:rPr>
              <a:t>Backward-edge control-flow hijacking</a:t>
            </a:r>
            <a:endParaRPr lang="en-US" altLang="zh-CN">
              <a:solidFill>
                <a:schemeClr val="tx1">
                  <a:lumMod val="75000"/>
                  <a:lumOff val="25000"/>
                </a:schemeClr>
              </a:solidFill>
              <a:uFillTx/>
              <a:latin typeface="终端更纱黑体-简 Nerd" panose="02000509000000000000" charset="-122"/>
            </a:endParaRPr>
          </a:p>
          <a:p>
            <a:pPr lvl="1"/>
            <a:r>
              <a:rPr lang="en-US" altLang="zh-CN">
                <a:solidFill>
                  <a:schemeClr val="tx1">
                    <a:lumMod val="75000"/>
                    <a:lumOff val="25000"/>
                  </a:schemeClr>
                </a:solidFill>
                <a:uFillTx/>
                <a:latin typeface="终端更纱黑体-简 Nerd" panose="02000509000000000000" charset="-122"/>
              </a:rPr>
              <a:t>定义：Forward-edge control-flow hijacking 指的是劫持程序中的前向控制流。这通常发生在函数调用的过程中，攻击者通过修改函数指针、虚函数表（vtable）指针或返回地址等，使得程序调用了一个不应该被调用的函数或跳转到了一个不应该去的位置。		</a:t>
            </a:r>
            <a:endParaRPr lang="en-US" altLang="zh-CN">
              <a:solidFill>
                <a:schemeClr val="tx1">
                  <a:lumMod val="75000"/>
                  <a:lumOff val="25000"/>
                </a:schemeClr>
              </a:solidFill>
              <a:uFillTx/>
              <a:latin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安全编程之两类防御措施</a:t>
            </a:r>
            <a:endParaRPr lang="zh-CN" altLang="en-US"/>
          </a:p>
        </p:txBody>
      </p:sp>
      <p:sp>
        <p:nvSpPr>
          <p:cNvPr id="3" name="内容占位符 2"/>
          <p:cNvSpPr>
            <a:spLocks noGrp="1"/>
          </p:cNvSpPr>
          <p:nvPr>
            <p:ph idx="1"/>
          </p:nvPr>
        </p:nvSpPr>
        <p:spPr/>
        <p:txBody>
          <a:bodyPr/>
          <a:p>
            <a:pPr lvl="0"/>
            <a:r>
              <a:rPr>
                <a:uFillTx/>
                <a:latin typeface="终端更纱黑体-简 Nerd" panose="02000509000000000000" charset="-122"/>
                <a:sym typeface="+mn-ea"/>
              </a:rPr>
              <a:t>Forward-edge</a:t>
            </a:r>
            <a:r>
              <a:rPr lang="en-US">
                <a:uFillTx/>
                <a:latin typeface="终端更纱黑体-简 Nerd" panose="02000509000000000000" charset="-122"/>
                <a:sym typeface="+mn-ea"/>
              </a:rPr>
              <a:t> Protections</a:t>
            </a:r>
            <a:endParaRPr lang="en-US">
              <a:uFillTx/>
              <a:latin typeface="终端更纱黑体-简 Nerd" panose="02000509000000000000" charset="-122"/>
              <a:sym typeface="+mn-ea"/>
            </a:endParaRPr>
          </a:p>
          <a:p>
            <a:pPr lvl="1"/>
            <a:r>
              <a:rPr lang="en-US" altLang="zh-CN"/>
              <a:t>ASLR</a:t>
            </a:r>
            <a:endParaRPr lang="en-US" altLang="zh-CN"/>
          </a:p>
          <a:p>
            <a:pPr lvl="1"/>
            <a:r>
              <a:rPr lang="en-US" altLang="zh-CN"/>
              <a:t>PIE</a:t>
            </a:r>
            <a:endParaRPr lang="en-US" altLang="zh-CN"/>
          </a:p>
          <a:p>
            <a:pPr lvl="1"/>
            <a:r>
              <a:rPr lang="en-US" altLang="zh-CN"/>
              <a:t>NX</a:t>
            </a:r>
            <a:endParaRPr lang="zh-CN" altLang="en-US"/>
          </a:p>
          <a:p>
            <a:pPr lvl="0"/>
            <a:r>
              <a:rPr lang="zh-CN" altLang="en-US">
                <a:latin typeface="终端更纱黑体-简 Nerd" panose="02000509000000000000" charset="-122"/>
                <a:ea typeface="终端更纱黑体-简 Nerd" panose="02000509000000000000" charset="-122"/>
              </a:rPr>
              <a:t>Backwards-Edge Protections</a:t>
            </a:r>
            <a:endParaRPr lang="zh-CN" altLang="en-US">
              <a:latin typeface="终端更纱黑体-简 Nerd" panose="02000509000000000000" charset="-122"/>
              <a:ea typeface="终端更纱黑体-简 Nerd" panose="02000509000000000000" charset="-122"/>
            </a:endParaRPr>
          </a:p>
          <a:p>
            <a:pPr lvl="1"/>
            <a:r>
              <a:rPr lang="zh-CN" altLang="en-US">
                <a:latin typeface="终端更纱黑体-简 Nerd" panose="02000509000000000000" charset="-122"/>
                <a:ea typeface="终端更纱黑体-简 Nerd" panose="02000509000000000000" charset="-122"/>
              </a:rPr>
              <a:t>Stack Canaries</a:t>
            </a:r>
            <a:endParaRPr lang="zh-CN" altLang="en-US">
              <a:latin typeface="终端更纱黑体-简 Nerd" panose="02000509000000000000" charset="-122"/>
              <a:ea typeface="终端更纱黑体-简 Nerd" panose="02000509000000000000" charset="-122"/>
            </a:endParaRPr>
          </a:p>
          <a:p>
            <a:pPr lvl="1"/>
            <a:r>
              <a:rPr lang="zh-CN" altLang="en-US">
                <a:latin typeface="终端更纱黑体-简 Nerd" panose="02000509000000000000" charset="-122"/>
                <a:ea typeface="终端更纱黑体-简 Nerd" panose="02000509000000000000" charset="-122"/>
              </a:rPr>
              <a:t>Shadow Stacks</a:t>
            </a:r>
            <a:endParaRPr lang="zh-CN" altLang="en-US">
              <a:latin typeface="终端更纱黑体-简 Nerd" panose="02000509000000000000" charset="-122"/>
              <a:ea typeface="终端更纱黑体-简 Nerd" panose="02000509000000000000" charset="-122"/>
            </a:endParaRPr>
          </a:p>
          <a:p>
            <a:pPr lvl="1"/>
            <a:r>
              <a:rPr lang="en-US" altLang="zh-CN">
                <a:latin typeface="终端更纱黑体-简 Nerd" panose="02000509000000000000" charset="-122"/>
                <a:ea typeface="终端更纱黑体-简 Nerd" panose="02000509000000000000" charset="-122"/>
                <a:hlinkClick r:id="rId1" action="ppaction://hlinkfile"/>
              </a:rPr>
              <a:t>Intel CET’s IBT</a:t>
            </a:r>
            <a:endParaRPr lang="zh-CN" altLang="en-US">
              <a:latin typeface="终端更纱黑体-简 Nerd" panose="02000509000000000000" charset="-122"/>
              <a:ea typeface="终端更纱黑体-简 Nerd" panose="02000509000000000000" charset="-122"/>
            </a:endParaRPr>
          </a:p>
          <a:p>
            <a:pPr lvl="1"/>
            <a:r>
              <a:rPr lang="en-US" altLang="zh-CN"/>
              <a:t>....		</a:t>
            </a:r>
            <a:endParaRPr lang="en-US" altLang="zh-CN"/>
          </a:p>
          <a:p>
            <a:pPr lvl="0"/>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利用方式</a:t>
            </a:r>
            <a:endParaRPr lang="zh-CN" altLang="en-US"/>
          </a:p>
        </p:txBody>
      </p:sp>
      <p:pic>
        <p:nvPicPr>
          <p:cNvPr id="4" name="内容占位符 3"/>
          <p:cNvPicPr>
            <a:picLocks noChangeAspect="1"/>
          </p:cNvPicPr>
          <p:nvPr>
            <p:ph idx="1"/>
          </p:nvPr>
        </p:nvPicPr>
        <p:blipFill>
          <a:blip r:embed="rId1"/>
          <a:stretch>
            <a:fillRect/>
          </a:stretch>
        </p:blipFill>
        <p:spPr>
          <a:xfrm>
            <a:off x="647700" y="1869440"/>
            <a:ext cx="10515600" cy="2233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利用方式</a:t>
            </a:r>
            <a:endParaRPr lang="zh-CN" altLang="en-US"/>
          </a:p>
        </p:txBody>
      </p:sp>
      <p:pic>
        <p:nvPicPr>
          <p:cNvPr id="4" name="内容占位符 3"/>
          <p:cNvPicPr>
            <a:picLocks noChangeAspect="1"/>
          </p:cNvPicPr>
          <p:nvPr>
            <p:ph idx="1"/>
          </p:nvPr>
        </p:nvPicPr>
        <p:blipFill>
          <a:blip r:embed="rId1"/>
          <a:stretch>
            <a:fillRect/>
          </a:stretch>
        </p:blipFill>
        <p:spPr>
          <a:xfrm>
            <a:off x="6531610" y="549910"/>
            <a:ext cx="4510405" cy="5380990"/>
          </a:xfrm>
          <a:prstGeom prst="rect">
            <a:avLst/>
          </a:prstGeom>
        </p:spPr>
      </p:pic>
      <p:sp>
        <p:nvSpPr>
          <p:cNvPr id="5" name="文本框 4"/>
          <p:cNvSpPr txBox="1"/>
          <p:nvPr/>
        </p:nvSpPr>
        <p:spPr>
          <a:xfrm>
            <a:off x="823595" y="1957070"/>
            <a:ext cx="3645535" cy="36830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golden gadget</a:t>
            </a:r>
            <a:endParaRPr lang="en-US" altLang="zh-CN">
              <a:latin typeface="终端更纱黑体-简 Nerd" panose="02000509000000000000" charset="-122"/>
              <a:ea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利用方式</a:t>
            </a:r>
            <a:endParaRPr lang="zh-CN" altLang="en-US"/>
          </a:p>
        </p:txBody>
      </p:sp>
      <p:pic>
        <p:nvPicPr>
          <p:cNvPr id="4" name="内容占位符 3"/>
          <p:cNvPicPr>
            <a:picLocks noChangeAspect="1"/>
          </p:cNvPicPr>
          <p:nvPr>
            <p:ph idx="1"/>
          </p:nvPr>
        </p:nvPicPr>
        <p:blipFill>
          <a:blip r:embed="rId1"/>
          <a:stretch>
            <a:fillRect/>
          </a:stretch>
        </p:blipFill>
        <p:spPr>
          <a:xfrm>
            <a:off x="5821045" y="1821180"/>
            <a:ext cx="5791200" cy="2752725"/>
          </a:xfrm>
          <a:prstGeom prst="rect">
            <a:avLst/>
          </a:prstGeom>
        </p:spPr>
      </p:pic>
      <p:sp>
        <p:nvSpPr>
          <p:cNvPr id="5" name="文本框 4"/>
          <p:cNvSpPr txBox="1"/>
          <p:nvPr/>
        </p:nvSpPr>
        <p:spPr>
          <a:xfrm>
            <a:off x="933450" y="2208530"/>
            <a:ext cx="4780280" cy="36830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Povit-to-ROP</a:t>
            </a:r>
            <a:endParaRPr lang="en-US" altLang="zh-CN">
              <a:latin typeface="终端更纱黑体-简 Nerd" panose="02000509000000000000" charset="-122"/>
              <a:ea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effectLst/>
              </a:rPr>
              <a:t>论文出处</a:t>
            </a:r>
            <a:endParaRPr lang="zh-CN" altLang="en-US">
              <a:effectLst/>
            </a:endParaRPr>
          </a:p>
        </p:txBody>
      </p:sp>
      <p:pic>
        <p:nvPicPr>
          <p:cNvPr id="4" name="内容占位符 3"/>
          <p:cNvPicPr>
            <a:picLocks noChangeAspect="1"/>
          </p:cNvPicPr>
          <p:nvPr>
            <p:ph idx="1"/>
          </p:nvPr>
        </p:nvPicPr>
        <p:blipFill>
          <a:blip r:embed="rId1"/>
          <a:stretch>
            <a:fillRect/>
          </a:stretch>
        </p:blipFill>
        <p:spPr>
          <a:xfrm>
            <a:off x="3811270" y="1696720"/>
            <a:ext cx="5100320" cy="4351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防御措施</a:t>
            </a:r>
            <a:endParaRPr lang="zh-CN" altLang="en-US"/>
          </a:p>
        </p:txBody>
      </p:sp>
      <p:sp>
        <p:nvSpPr>
          <p:cNvPr id="3" name="内容占位符 2"/>
          <p:cNvSpPr>
            <a:spLocks noGrp="1"/>
          </p:cNvSpPr>
          <p:nvPr>
            <p:ph idx="1"/>
          </p:nvPr>
        </p:nvSpPr>
        <p:spPr>
          <a:xfrm>
            <a:off x="647700" y="1374140"/>
            <a:ext cx="10515600" cy="4803140"/>
          </a:xfrm>
        </p:spPr>
        <p:txBody>
          <a:bodyPr>
            <a:normAutofit lnSpcReduction="20000"/>
          </a:bodyPr>
          <a:p>
            <a:pPr fontAlgn="auto">
              <a:lnSpc>
                <a:spcPct val="120000"/>
              </a:lnSpc>
            </a:pPr>
            <a:r>
              <a:rPr lang="zh-CN" altLang="en-US">
                <a:solidFill>
                  <a:schemeClr val="tx1">
                    <a:lumMod val="75000"/>
                    <a:lumOff val="25000"/>
                  </a:schemeClr>
                </a:solidFill>
                <a:uFillTx/>
                <a:latin typeface="终端更纱黑体-简 Nerd" panose="02000509000000000000" charset="-122"/>
                <a:cs typeface="+mn-ea"/>
              </a:rPr>
              <a:t>一些容易想到的防御措施：</a:t>
            </a:r>
            <a:endParaRPr lang="zh-CN" altLang="en-US">
              <a:solidFill>
                <a:schemeClr val="tx1">
                  <a:lumMod val="75000"/>
                  <a:lumOff val="25000"/>
                </a:schemeClr>
              </a:solidFill>
              <a:uFillTx/>
              <a:latin typeface="终端更纱黑体-简 Nerd" panose="02000509000000000000" charset="-122"/>
              <a:cs typeface="+mn-ea"/>
            </a:endParaRPr>
          </a:p>
          <a:p>
            <a:pPr lvl="1" fontAlgn="auto">
              <a:lnSpc>
                <a:spcPct val="120000"/>
              </a:lnSpc>
            </a:pPr>
            <a:r>
              <a:rPr lang="zh-CN" altLang="en-US">
                <a:solidFill>
                  <a:schemeClr val="tx1">
                    <a:lumMod val="75000"/>
                    <a:lumOff val="25000"/>
                  </a:schemeClr>
                </a:solidFill>
                <a:uFillTx/>
                <a:latin typeface="终端更纱黑体-简 Nerd" panose="02000509000000000000" charset="-122"/>
                <a:cs typeface="+mn-ea"/>
              </a:rPr>
              <a:t>对所有函数完全开启</a:t>
            </a:r>
            <a:r>
              <a:rPr lang="en-US" altLang="zh-CN">
                <a:solidFill>
                  <a:schemeClr val="tx1">
                    <a:lumMod val="75000"/>
                    <a:lumOff val="25000"/>
                  </a:schemeClr>
                </a:solidFill>
                <a:uFillTx/>
                <a:latin typeface="终端更纱黑体-简 Nerd" panose="02000509000000000000" charset="-122"/>
                <a:cs typeface="+mn-ea"/>
              </a:rPr>
              <a:t> canary </a:t>
            </a:r>
            <a:r>
              <a:rPr lang="zh-CN" altLang="en-US">
                <a:solidFill>
                  <a:schemeClr val="tx1">
                    <a:lumMod val="75000"/>
                    <a:lumOff val="25000"/>
                  </a:schemeClr>
                </a:solidFill>
                <a:uFillTx/>
                <a:latin typeface="终端更纱黑体-简 Nerd" panose="02000509000000000000" charset="-122"/>
                <a:cs typeface="+mn-ea"/>
              </a:rPr>
              <a:t>保护</a:t>
            </a:r>
            <a:endParaRPr lang="zh-CN" altLang="en-US">
              <a:solidFill>
                <a:schemeClr val="tx1">
                  <a:lumMod val="75000"/>
                  <a:lumOff val="25000"/>
                </a:schemeClr>
              </a:solidFill>
              <a:uFillTx/>
              <a:latin typeface="终端更纱黑体-简 Nerd" panose="02000509000000000000" charset="-122"/>
              <a:cs typeface="+mn-ea"/>
            </a:endParaRPr>
          </a:p>
          <a:p>
            <a:pPr lvl="1" fontAlgn="auto">
              <a:lnSpc>
                <a:spcPct val="120000"/>
              </a:lnSpc>
            </a:pPr>
            <a:r>
              <a:rPr lang="zh-CN" altLang="en-US">
                <a:solidFill>
                  <a:schemeClr val="tx1">
                    <a:lumMod val="75000"/>
                    <a:lumOff val="25000"/>
                  </a:schemeClr>
                </a:solidFill>
                <a:uFillTx/>
                <a:latin typeface="终端更纱黑体-简 Nerd" panose="02000509000000000000" charset="-122"/>
                <a:cs typeface="+mn-ea"/>
              </a:rPr>
              <a:t>依靠上下文感知的</a:t>
            </a:r>
            <a:r>
              <a:rPr lang="en-US" altLang="zh-CN">
                <a:solidFill>
                  <a:schemeClr val="tx1">
                    <a:lumMod val="75000"/>
                    <a:lumOff val="25000"/>
                  </a:schemeClr>
                </a:solidFill>
                <a:uFillTx/>
                <a:latin typeface="终端更纱黑体-简 Nerd" panose="02000509000000000000" charset="-122"/>
                <a:cs typeface="+mn-ea"/>
              </a:rPr>
              <a:t> unwinder</a:t>
            </a:r>
            <a:r>
              <a:rPr lang="zh-CN" altLang="en-US">
                <a:solidFill>
                  <a:schemeClr val="tx1">
                    <a:lumMod val="75000"/>
                    <a:lumOff val="25000"/>
                  </a:schemeClr>
                </a:solidFill>
                <a:uFillTx/>
                <a:latin typeface="终端更纱黑体-简 Nerd" panose="02000509000000000000" charset="-122"/>
                <a:cs typeface="+mn-ea"/>
              </a:rPr>
              <a:t>。即</a:t>
            </a:r>
            <a:r>
              <a:rPr lang="en-US" altLang="zh-CN">
                <a:solidFill>
                  <a:schemeClr val="tx1">
                    <a:lumMod val="75000"/>
                    <a:lumOff val="25000"/>
                  </a:schemeClr>
                </a:solidFill>
                <a:uFillTx/>
                <a:latin typeface="终端更纱黑体-简 Nerd" panose="02000509000000000000" charset="-122"/>
                <a:cs typeface="+mn-ea"/>
              </a:rPr>
              <a:t> unwinder </a:t>
            </a:r>
            <a:r>
              <a:rPr lang="zh-CN" altLang="en-US">
                <a:solidFill>
                  <a:schemeClr val="tx1">
                    <a:lumMod val="75000"/>
                    <a:lumOff val="25000"/>
                  </a:schemeClr>
                </a:solidFill>
                <a:uFillTx/>
                <a:latin typeface="终端更纱黑体-简 Nerd" panose="02000509000000000000" charset="-122"/>
                <a:cs typeface="+mn-ea"/>
              </a:rPr>
              <a:t>可以在给定的程序上下文中存储合法注册的异常处理程序的信息，只有在抛出异常的异常处理程序存在时才启动</a:t>
            </a:r>
            <a:r>
              <a:rPr lang="en-US" altLang="zh-CN">
                <a:solidFill>
                  <a:schemeClr val="tx1">
                    <a:lumMod val="75000"/>
                    <a:lumOff val="25000"/>
                  </a:schemeClr>
                </a:solidFill>
                <a:uFillTx/>
                <a:latin typeface="终端更纱黑体-简 Nerd" panose="02000509000000000000" charset="-122"/>
                <a:cs typeface="+mn-ea"/>
              </a:rPr>
              <a:t> unwinder</a:t>
            </a:r>
            <a:r>
              <a:rPr lang="zh-CN" altLang="en-US">
                <a:solidFill>
                  <a:schemeClr val="tx1">
                    <a:lumMod val="75000"/>
                    <a:lumOff val="25000"/>
                  </a:schemeClr>
                </a:solidFill>
                <a:uFillTx/>
                <a:latin typeface="终端更纱黑体-简 Nerd" panose="02000509000000000000" charset="-122"/>
                <a:cs typeface="+mn-ea"/>
              </a:rPr>
              <a:t>。</a:t>
            </a:r>
            <a:endParaRPr lang="zh-CN" altLang="en-US">
              <a:solidFill>
                <a:schemeClr val="tx1">
                  <a:lumMod val="75000"/>
                  <a:lumOff val="25000"/>
                </a:schemeClr>
              </a:solidFill>
              <a:uFillTx/>
              <a:latin typeface="终端更纱黑体-简 Nerd" panose="02000509000000000000" charset="-122"/>
              <a:cs typeface="+mn-ea"/>
            </a:endParaRPr>
          </a:p>
          <a:p>
            <a:pPr lvl="1" fontAlgn="auto">
              <a:lnSpc>
                <a:spcPct val="120000"/>
              </a:lnSpc>
            </a:pPr>
            <a:r>
              <a:rPr lang="zh-CN" altLang="en-US">
                <a:solidFill>
                  <a:schemeClr val="tx1">
                    <a:lumMod val="75000"/>
                    <a:lumOff val="25000"/>
                  </a:schemeClr>
                </a:solidFill>
                <a:uFillTx/>
                <a:latin typeface="终端更纱黑体-简 Nerd" panose="02000509000000000000" charset="-122"/>
                <a:cs typeface="+mn-ea"/>
              </a:rPr>
              <a:t>在有</a:t>
            </a:r>
            <a:r>
              <a:rPr lang="en-US" altLang="zh-CN">
                <a:solidFill>
                  <a:schemeClr val="tx1">
                    <a:lumMod val="75000"/>
                    <a:lumOff val="25000"/>
                  </a:schemeClr>
                </a:solidFill>
                <a:uFillTx/>
                <a:latin typeface="终端更纱黑体-简 Nerd" panose="02000509000000000000" charset="-122"/>
                <a:cs typeface="+mn-ea"/>
              </a:rPr>
              <a:t> shadow stack </a:t>
            </a:r>
            <a:r>
              <a:rPr lang="zh-CN" altLang="en-US">
                <a:solidFill>
                  <a:schemeClr val="tx1">
                    <a:lumMod val="75000"/>
                    <a:lumOff val="25000"/>
                  </a:schemeClr>
                </a:solidFill>
                <a:uFillTx/>
                <a:latin typeface="终端更纱黑体-简 Nerd" panose="02000509000000000000" charset="-122"/>
                <a:cs typeface="+mn-ea"/>
              </a:rPr>
              <a:t>的情况下，修改</a:t>
            </a:r>
            <a:r>
              <a:rPr lang="en-US" altLang="zh-CN">
                <a:solidFill>
                  <a:schemeClr val="tx1">
                    <a:lumMod val="75000"/>
                    <a:lumOff val="25000"/>
                  </a:schemeClr>
                </a:solidFill>
                <a:uFillTx/>
                <a:latin typeface="终端更纱黑体-简 Nerd" panose="02000509000000000000" charset="-122"/>
                <a:cs typeface="+mn-ea"/>
              </a:rPr>
              <a:t> unwinder</a:t>
            </a:r>
            <a:r>
              <a:rPr lang="zh-CN" altLang="en-US">
                <a:solidFill>
                  <a:schemeClr val="tx1">
                    <a:lumMod val="75000"/>
                    <a:lumOff val="25000"/>
                  </a:schemeClr>
                </a:solidFill>
                <a:uFillTx/>
                <a:latin typeface="终端更纱黑体-简 Nerd" panose="02000509000000000000" charset="-122"/>
                <a:cs typeface="+mn-ea"/>
              </a:rPr>
              <a:t>，使其对</a:t>
            </a:r>
            <a:r>
              <a:rPr lang="en-US" altLang="zh-CN">
                <a:solidFill>
                  <a:schemeClr val="tx1">
                    <a:lumMod val="75000"/>
                    <a:lumOff val="25000"/>
                  </a:schemeClr>
                </a:solidFill>
                <a:uFillTx/>
                <a:latin typeface="终端更纱黑体-简 Nerd" panose="02000509000000000000" charset="-122"/>
                <a:cs typeface="+mn-ea"/>
              </a:rPr>
              <a:t> shadow stack </a:t>
            </a:r>
            <a:r>
              <a:rPr lang="zh-CN" altLang="en-US">
                <a:solidFill>
                  <a:schemeClr val="tx1">
                    <a:lumMod val="75000"/>
                    <a:lumOff val="25000"/>
                  </a:schemeClr>
                </a:solidFill>
                <a:uFillTx/>
                <a:latin typeface="终端更纱黑体-简 Nerd" panose="02000509000000000000" charset="-122"/>
                <a:cs typeface="+mn-ea"/>
              </a:rPr>
              <a:t>数据而不是原始堆栈数据进行操作。</a:t>
            </a:r>
            <a:endParaRPr lang="zh-CN" altLang="en-US">
              <a:solidFill>
                <a:schemeClr val="tx1">
                  <a:lumMod val="75000"/>
                  <a:lumOff val="25000"/>
                </a:schemeClr>
              </a:solidFill>
              <a:uFillTx/>
              <a:latin typeface="终端更纱黑体-简 Nerd" panose="02000509000000000000" charset="-122"/>
              <a:cs typeface="+mn-ea"/>
            </a:endParaRPr>
          </a:p>
          <a:p>
            <a:pPr lvl="0" fontAlgn="auto">
              <a:lnSpc>
                <a:spcPct val="120000"/>
              </a:lnSpc>
            </a:pPr>
            <a:r>
              <a:rPr lang="zh-CN" altLang="en-US">
                <a:solidFill>
                  <a:schemeClr val="tx1">
                    <a:lumMod val="75000"/>
                    <a:lumOff val="25000"/>
                  </a:schemeClr>
                </a:solidFill>
                <a:uFillTx/>
                <a:latin typeface="终端更纱黑体-简 Nerd" panose="02000509000000000000" charset="-122"/>
                <a:cs typeface="+mn-ea"/>
              </a:rPr>
              <a:t>然而，这两种方法都与 Itanium C++ ABI 相冲突，而且实现这两种方法可能需要对</a:t>
            </a:r>
            <a:r>
              <a:rPr lang="en-US" altLang="zh-CN">
                <a:solidFill>
                  <a:schemeClr val="tx1">
                    <a:lumMod val="75000"/>
                    <a:lumOff val="25000"/>
                  </a:schemeClr>
                </a:solidFill>
                <a:uFillTx/>
                <a:latin typeface="终端更纱黑体-简 Nerd" panose="02000509000000000000" charset="-122"/>
                <a:cs typeface="+mn-ea"/>
              </a:rPr>
              <a:t> unwinder </a:t>
            </a:r>
            <a:r>
              <a:rPr lang="zh-CN" altLang="en-US">
                <a:solidFill>
                  <a:schemeClr val="tx1">
                    <a:lumMod val="75000"/>
                    <a:lumOff val="25000"/>
                  </a:schemeClr>
                </a:solidFill>
                <a:uFillTx/>
                <a:latin typeface="终端更纱黑体-简 Nerd" panose="02000509000000000000" charset="-122"/>
                <a:cs typeface="+mn-ea"/>
              </a:rPr>
              <a:t>进行非同小可的更新。</a:t>
            </a:r>
            <a:endParaRPr lang="zh-CN" altLang="en-US">
              <a:solidFill>
                <a:schemeClr val="tx1">
                  <a:lumMod val="75000"/>
                  <a:lumOff val="25000"/>
                </a:schemeClr>
              </a:solidFill>
              <a:uFillTx/>
              <a:latin typeface="终端更纱黑体-简 Nerd" panose="02000509000000000000" charset="-122"/>
              <a:cs typeface="+mn-ea"/>
            </a:endParaRPr>
          </a:p>
          <a:p>
            <a:pPr lvl="0" fontAlgn="auto">
              <a:lnSpc>
                <a:spcPct val="120000"/>
              </a:lnSpc>
            </a:pPr>
            <a:endParaRPr lang="zh-CN" altLang="en-US">
              <a:solidFill>
                <a:schemeClr val="tx1">
                  <a:lumMod val="75000"/>
                  <a:lumOff val="25000"/>
                </a:schemeClr>
              </a:solidFill>
              <a:uFillTx/>
              <a:latin typeface="终端更纱黑体-简 Nerd" panose="02000509000000000000"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防御措施</a:t>
            </a:r>
            <a:endParaRPr lang="zh-CN" altLang="en-US"/>
          </a:p>
        </p:txBody>
      </p:sp>
      <p:sp>
        <p:nvSpPr>
          <p:cNvPr id="3" name="内容占位符 2"/>
          <p:cNvSpPr>
            <a:spLocks noGrp="1"/>
          </p:cNvSpPr>
          <p:nvPr>
            <p:ph idx="1"/>
          </p:nvPr>
        </p:nvSpPr>
        <p:spPr>
          <a:xfrm>
            <a:off x="647700" y="1374140"/>
            <a:ext cx="10515600" cy="4803140"/>
          </a:xfrm>
        </p:spPr>
        <p:txBody>
          <a:bodyPr/>
          <a:p>
            <a:r>
              <a:rPr lang="zh-CN" altLang="en-US">
                <a:solidFill>
                  <a:schemeClr val="tx1">
                    <a:lumMod val="75000"/>
                    <a:lumOff val="25000"/>
                  </a:schemeClr>
                </a:solidFill>
                <a:uFillTx/>
                <a:latin typeface="终端更纱黑体-简 Nerd" panose="02000509000000000000" charset="-122"/>
                <a:sym typeface="+mn-ea"/>
              </a:rPr>
              <a:t>限制易于被利用的全面</a:t>
            </a:r>
            <a:r>
              <a:rPr lang="en-US" altLang="zh-CN">
                <a:solidFill>
                  <a:schemeClr val="tx1">
                    <a:lumMod val="75000"/>
                    <a:lumOff val="25000"/>
                  </a:schemeClr>
                </a:solidFill>
                <a:uFillTx/>
                <a:latin typeface="终端更纱黑体-简 Nerd" panose="02000509000000000000" charset="-122"/>
                <a:sym typeface="+mn-ea"/>
              </a:rPr>
              <a:t> catch handler </a:t>
            </a:r>
            <a:r>
              <a:rPr lang="zh-CN" altLang="en-US">
                <a:solidFill>
                  <a:schemeClr val="tx1">
                    <a:lumMod val="75000"/>
                    <a:lumOff val="25000"/>
                  </a:schemeClr>
                </a:solidFill>
                <a:uFillTx/>
                <a:latin typeface="终端更纱黑体-简 Nerd" panose="02000509000000000000" charset="-122"/>
                <a:sym typeface="+mn-ea"/>
              </a:rPr>
              <a:t>程序和其他过度放任的</a:t>
            </a:r>
            <a:r>
              <a:rPr lang="en-US" altLang="zh-CN">
                <a:solidFill>
                  <a:schemeClr val="tx1">
                    <a:lumMod val="75000"/>
                    <a:lumOff val="25000"/>
                  </a:schemeClr>
                </a:solidFill>
                <a:uFillTx/>
                <a:latin typeface="终端更纱黑体-简 Nerd" panose="02000509000000000000" charset="-122"/>
                <a:sym typeface="+mn-ea"/>
              </a:rPr>
              <a:t> catch handler </a:t>
            </a:r>
            <a:r>
              <a:rPr lang="zh-CN" altLang="en-US">
                <a:solidFill>
                  <a:schemeClr val="tx1">
                    <a:lumMod val="75000"/>
                    <a:lumOff val="25000"/>
                  </a:schemeClr>
                </a:solidFill>
                <a:uFillTx/>
                <a:latin typeface="终端更纱黑体-简 Nerd" panose="02000509000000000000" charset="-122"/>
                <a:sym typeface="+mn-ea"/>
              </a:rPr>
              <a:t>程序的数量。</a:t>
            </a:r>
            <a:endParaRPr lang="zh-CN" altLang="en-US">
              <a:solidFill>
                <a:schemeClr val="tx1">
                  <a:lumMod val="75000"/>
                  <a:lumOff val="25000"/>
                </a:schemeClr>
              </a:solidFill>
              <a:uFillTx/>
              <a:latin typeface="终端更纱黑体-简 Nerd" panose="02000509000000000000" charset="-122"/>
              <a:sym typeface="+mn-ea"/>
            </a:endParaRPr>
          </a:p>
          <a:p>
            <a:r>
              <a:rPr lang="zh-CN" altLang="en-US">
                <a:solidFill>
                  <a:schemeClr val="tx1">
                    <a:lumMod val="75000"/>
                    <a:lumOff val="25000"/>
                  </a:schemeClr>
                </a:solidFill>
                <a:uFillTx/>
                <a:latin typeface="终端更纱黑体-简 Nerd" panose="02000509000000000000" charset="-122"/>
                <a:sym typeface="+mn-ea"/>
              </a:rPr>
              <a:t>在广泛使用的库（如 libstdc++）中，由特定的处理程序来处理每一个异常，并减少可用处理程序的数量，这将大大降低攻击者的能力。</a:t>
            </a:r>
            <a:endParaRPr lang="zh-CN" altLang="en-US">
              <a:solidFill>
                <a:schemeClr val="tx1">
                  <a:lumMod val="75000"/>
                  <a:lumOff val="25000"/>
                </a:schemeClr>
              </a:solidFill>
              <a:uFillTx/>
              <a:latin typeface="终端更纱黑体-简 Nerd" panose="02000509000000000000" charset="-122"/>
              <a:sym typeface="+mn-ea"/>
            </a:endParaRPr>
          </a:p>
          <a:p>
            <a:r>
              <a:rPr lang="zh-CN" altLang="en-US">
                <a:solidFill>
                  <a:schemeClr val="tx1">
                    <a:lumMod val="75000"/>
                    <a:lumOff val="25000"/>
                  </a:schemeClr>
                </a:solidFill>
                <a:uFillTx/>
                <a:latin typeface="终端更纱黑体-简 Nerd" panose="02000509000000000000" charset="-122"/>
                <a:sym typeface="+mn-ea"/>
              </a:rPr>
              <a:t>虽然一些流行的 C++ 风格指南（Google c++ style guide、LLVM Coding Standards.）不允许使用异常，但使用第三方库的异常会使程序暴露在 CHOP 攻击之下。</a:t>
            </a:r>
            <a:endParaRPr lang="zh-CN" altLang="en-US">
              <a:solidFill>
                <a:schemeClr val="tx1">
                  <a:lumMod val="75000"/>
                  <a:lumOff val="25000"/>
                </a:schemeClr>
              </a:solidFill>
              <a:uFillTx/>
              <a:latin typeface="终端更纱黑体-简 Nerd" panose="02000509000000000000" charset="-122"/>
              <a:sym typeface="+mn-ea"/>
            </a:endParaRPr>
          </a:p>
          <a:p>
            <a:endParaRPr lang="zh-CN" altLang="en-US">
              <a:solidFill>
                <a:schemeClr val="tx1">
                  <a:lumMod val="75000"/>
                  <a:lumOff val="25000"/>
                </a:schemeClr>
              </a:solidFill>
              <a:uFillTx/>
              <a:latin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uFillTx/>
                <a:latin typeface="终端更纱黑体-简 Nerd" panose="02000509000000000000" charset="-122"/>
                <a:sym typeface="+mn-ea"/>
              </a:rPr>
              <a:t>基于随机化的防御可以最大限度地降低 CHOP 式攻击带来的风险。</a:t>
            </a:r>
            <a:endParaRPr lang="zh-CN" altLang="en-US">
              <a:uFillTx/>
              <a:latin typeface="终端更纱黑体-简 Nerd" panose="02000509000000000000" charset="-122"/>
              <a:sym typeface="+mn-ea"/>
            </a:endParaRPr>
          </a:p>
          <a:p>
            <a:r>
              <a:rPr lang="zh-CN" altLang="en-US">
                <a:uFillTx/>
                <a:latin typeface="终端更纱黑体-简 Nerd" panose="02000509000000000000" charset="-122"/>
                <a:sym typeface="+mn-ea"/>
              </a:rPr>
              <a:t>这些防御措施以自动软件多样性概念为基础，通过随机化程序的某些方面来提高攻击者的难度。</a:t>
            </a:r>
            <a:endParaRPr lang="zh-CN" altLang="en-US">
              <a:uFillTx/>
              <a:latin typeface="终端更纱黑体-简 Nerd" panose="02000509000000000000" charset="-122"/>
              <a:sym typeface="+mn-ea"/>
            </a:endParaRPr>
          </a:p>
          <a:p>
            <a:r>
              <a:rPr lang="zh-CN" altLang="en-US">
                <a:uFillTx/>
                <a:latin typeface="终端更纱黑体-简 Nerd" panose="02000509000000000000" charset="-122"/>
                <a:sym typeface="+mn-ea"/>
              </a:rPr>
              <a:t>例如，函数重排序（二进制文件中函数顺序的随机化）和堆栈布局随机化就属于这一类</a:t>
            </a:r>
            <a:r>
              <a:rPr lang="en-US" altLang="zh-CN">
                <a:uFillTx/>
                <a:latin typeface="终端更纱黑体-简 Nerd" panose="02000509000000000000" charset="-122"/>
                <a:sym typeface="+mn-ea"/>
              </a:rPr>
              <a:t>.</a:t>
            </a:r>
            <a:endParaRPr lang="en-US" altLang="zh-CN">
              <a:uFillTx/>
              <a:latin typeface="终端更纱黑体-简 Nerd" panose="02000509000000000000" charset="-122"/>
              <a:sym typeface="+mn-ea"/>
            </a:endParaRPr>
          </a:p>
          <a:p>
            <a:pPr lvl="1"/>
            <a:r>
              <a:rPr lang="zh-CN" altLang="en-US">
                <a:uFillTx/>
                <a:latin typeface="终端更纱黑体-简 Nerd" panose="02000509000000000000" charset="-122"/>
                <a:sym typeface="+mn-ea"/>
              </a:rPr>
              <a:t>它们可以抵御 CHOP 式攻击。</a:t>
            </a:r>
            <a:endParaRPr lang="zh-CN" altLang="en-US">
              <a:uFillTx/>
              <a:latin typeface="终端更纱黑体-简 Nerd" panose="02000509000000000000" charset="-122"/>
              <a:sym typeface="+mn-ea"/>
            </a:endParaRPr>
          </a:p>
          <a:p>
            <a:pPr lvl="1"/>
            <a:r>
              <a:rPr lang="zh-CN" altLang="en-US">
                <a:uFillTx/>
                <a:latin typeface="终端更纱黑体-简 Nerd" panose="02000509000000000000" charset="-122"/>
                <a:sym typeface="+mn-ea"/>
              </a:rPr>
              <a:t>然而，细粒度代码随机化技术很少支持 C++ 异常。</a:t>
            </a:r>
            <a:endParaRPr lang="zh-CN" altLang="en-US">
              <a:uFillTx/>
              <a:latin typeface="终端更纱黑体-简 Nerd" panose="02000509000000000000" charset="-122"/>
              <a:sym typeface="+mn-ea"/>
            </a:endParaRPr>
          </a:p>
          <a:p>
            <a:pPr lvl="1"/>
            <a:r>
              <a:rPr lang="zh-CN" altLang="en-US">
                <a:uFillTx/>
                <a:latin typeface="终端更纱黑体-简 Nerd" panose="02000509000000000000" charset="-122"/>
                <a:sym typeface="+mn-ea"/>
              </a:rPr>
              <a:t>出现这种情况的原因是，防御可能会违反 C++ 异常的关键假设，或者是因为研究原型未能更新异常处理过程中使用的元数据。</a:t>
            </a:r>
            <a:endParaRPr lang="zh-CN" altLang="en-US">
              <a:uFillTx/>
              <a:latin typeface="终端更纱黑体-简 Nerd" panose="02000509000000000000" charset="-122"/>
              <a:sym typeface="+mn-ea"/>
            </a:endParaRPr>
          </a:p>
          <a:p>
            <a:pPr lvl="0"/>
            <a:r>
              <a:rPr lang="zh-CN" altLang="en-US">
                <a:uFillTx/>
                <a:latin typeface="终端更纱黑体-简 Nerd" panose="02000509000000000000" charset="-122"/>
                <a:sym typeface="+mn-ea"/>
              </a:rPr>
              <a:t>最后要注意的是，基于随机化的防御（尤其是较粗粒度的版本，如 ASLR）无法阻止更复杂的 CHOP 式攻击变体，例如基于面向数据编程或位置无关代码重用的攻击变体。</a:t>
            </a:r>
            <a:endParaRPr lang="zh-CN" altLang="en-US">
              <a:solidFill>
                <a:schemeClr val="tx1">
                  <a:lumMod val="75000"/>
                  <a:lumOff val="25000"/>
                </a:schemeClr>
              </a:solidFill>
              <a:uFillTx/>
              <a:latin typeface="终端更纱黑体-简 Nerd" panose="02000509000000000000" charset="-122"/>
            </a:endParaRPr>
          </a:p>
          <a:p>
            <a:endParaRPr lang="zh-CN" altLang="en-US">
              <a:solidFill>
                <a:schemeClr val="tx1">
                  <a:lumMod val="75000"/>
                  <a:lumOff val="25000"/>
                </a:schemeClr>
              </a:solidFill>
              <a:uFillTx/>
              <a:latin typeface="终端更纱黑体-简 Nerd" panose="02000509000000000000" charset="-12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Any Question??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effectLst/>
                <a:uFillTx/>
                <a:latin typeface="终端更纱黑体-简 Nerd" panose="02000509000000000000" charset="-122"/>
              </a:rPr>
              <a:t>C++</a:t>
            </a:r>
            <a:r>
              <a:rPr lang="zh-CN" altLang="en-US">
                <a:solidFill>
                  <a:schemeClr val="tx1"/>
                </a:solidFill>
                <a:effectLst/>
                <a:uFillTx/>
                <a:latin typeface="终端更纱黑体-简 Nerd" panose="02000509000000000000" charset="-122"/>
              </a:rPr>
              <a:t>异常处理语法简介：</a:t>
            </a:r>
            <a:r>
              <a:rPr lang="en-US" altLang="zh-CN">
                <a:solidFill>
                  <a:schemeClr val="tx1"/>
                </a:solidFill>
                <a:effectLst/>
                <a:uFillTx/>
                <a:latin typeface="终端更纱黑体-简 Nerd" panose="02000509000000000000" charset="-122"/>
              </a:rPr>
              <a:t>try-catch</a:t>
            </a:r>
            <a:endParaRPr lang="en-US" altLang="zh-CN">
              <a:solidFill>
                <a:schemeClr val="tx1"/>
              </a:solidFill>
              <a:effectLst/>
              <a:uFillTx/>
              <a:latin typeface="终端更纱黑体-简 Nerd" panose="02000509000000000000" charset="-122"/>
            </a:endParaRPr>
          </a:p>
        </p:txBody>
      </p:sp>
      <p:sp>
        <p:nvSpPr>
          <p:cNvPr id="3" name="内容占位符 2"/>
          <p:cNvSpPr>
            <a:spLocks noGrp="1"/>
          </p:cNvSpPr>
          <p:nvPr>
            <p:ph idx="1"/>
          </p:nvPr>
        </p:nvSpPr>
        <p:spPr>
          <a:xfrm>
            <a:off x="5691505" y="1203960"/>
            <a:ext cx="6147435" cy="5403850"/>
          </a:xfrm>
        </p:spPr>
        <p:txBody>
          <a:bodyPr>
            <a:noAutofit/>
          </a:bodyPr>
          <a:p>
            <a:pPr marL="0" indent="0">
              <a:buNone/>
            </a:pPr>
            <a:r>
              <a:rPr lang="zh-CN" altLang="en-US" sz="1700">
                <a:latin typeface="Consolas" panose="020B0609020204030204" charset="0"/>
                <a:ea typeface="终端更纱黑体-简 Nerd" panose="02000509000000000000" charset="-122"/>
                <a:cs typeface="Consolas" panose="020B0609020204030204" charset="0"/>
              </a:rPr>
              <a:t>void foo()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throw std::runtime_error("This");</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void bar()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try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foo();</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std::cout &lt;&lt; "what about me?" &lt;&lt; std::endl;</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catch (...)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std::cout &lt;&lt; "is what we're talking about!"</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&lt;&lt; std::endl;</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a:t>
            </a:r>
            <a:endParaRPr lang="zh-CN" altLang="en-US" sz="1700">
              <a:latin typeface="Consolas" panose="020B0609020204030204" charset="0"/>
              <a:ea typeface="终端更纱黑体-简 Nerd" panose="02000509000000000000" charset="-122"/>
              <a:cs typeface="Consolas" panose="020B0609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effectLst/>
              </a:rPr>
              <a:t>终止语义与恢复语义</a:t>
            </a:r>
            <a:endParaRPr lang="zh-CN" altLang="en-US">
              <a:effectLst/>
            </a:endParaRPr>
          </a:p>
        </p:txBody>
      </p:sp>
      <p:sp>
        <p:nvSpPr>
          <p:cNvPr id="3" name="内容占位符 2"/>
          <p:cNvSpPr>
            <a:spLocks noGrp="1"/>
          </p:cNvSpPr>
          <p:nvPr>
            <p:ph idx="1"/>
          </p:nvPr>
        </p:nvSpPr>
        <p:spPr>
          <a:xfrm>
            <a:off x="369570" y="1584325"/>
            <a:ext cx="4846955" cy="5105400"/>
          </a:xfrm>
        </p:spPr>
        <p:txBody>
          <a:bodyPr/>
          <a:p>
            <a:r>
              <a:rPr lang="zh-CN" altLang="en-US"/>
              <a:t>终止语义：异常之后不会继续执行原控制流。</a:t>
            </a:r>
            <a:endParaRPr lang="zh-CN" altLang="en-US"/>
          </a:p>
          <a:p>
            <a:r>
              <a:rPr lang="zh-CN" altLang="en-US"/>
              <a:t>恢复语义：异常之后会继续执行原控制流。</a:t>
            </a:r>
            <a:endParaRPr lang="zh-CN" altLang="en-US"/>
          </a:p>
        </p:txBody>
      </p:sp>
      <p:sp>
        <p:nvSpPr>
          <p:cNvPr id="4" name="内容占位符 2"/>
          <p:cNvSpPr>
            <a:spLocks noGrp="1"/>
          </p:cNvSpPr>
          <p:nvPr/>
        </p:nvSpPr>
        <p:spPr>
          <a:xfrm>
            <a:off x="5780405" y="773430"/>
            <a:ext cx="6147435" cy="5403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700">
                <a:latin typeface="Consolas" panose="020B0609020204030204" charset="0"/>
                <a:ea typeface="终端更纱黑体-简 Nerd" panose="02000509000000000000" charset="-122"/>
                <a:cs typeface="Consolas" panose="020B0609020204030204" charset="0"/>
              </a:rPr>
              <a:t>void foo()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throw std::runtime_error("This");</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void bar()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try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foo();</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std::cout &lt;&lt; "what about me?" &lt;&lt; std::endl;</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catch (...)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std::cout &lt;&lt; "is what we're talking about!"</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&lt;&lt; std::endl;</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    }</a:t>
            </a:r>
            <a:endParaRPr lang="zh-CN" altLang="en-US" sz="1700">
              <a:latin typeface="Consolas" panose="020B0609020204030204" charset="0"/>
              <a:ea typeface="终端更纱黑体-简 Nerd" panose="02000509000000000000" charset="-122"/>
              <a:cs typeface="Consolas" panose="020B0609020204030204" charset="0"/>
            </a:endParaRPr>
          </a:p>
          <a:p>
            <a:pPr marL="0" indent="0">
              <a:buNone/>
            </a:pPr>
            <a:r>
              <a:rPr lang="zh-CN" altLang="en-US" sz="1700">
                <a:latin typeface="Consolas" panose="020B0609020204030204" charset="0"/>
                <a:ea typeface="终端更纱黑体-简 Nerd" panose="02000509000000000000" charset="-122"/>
                <a:cs typeface="Consolas" panose="020B0609020204030204" charset="0"/>
              </a:rPr>
              <a:t>}</a:t>
            </a:r>
            <a:endParaRPr lang="zh-CN" altLang="en-US" sz="1700">
              <a:latin typeface="Consolas" panose="020B0609020204030204" charset="0"/>
              <a:ea typeface="终端更纱黑体-简 Nerd" panose="02000509000000000000" charset="-122"/>
              <a:cs typeface="Consolas" panose="020B0609020204030204" charset="0"/>
            </a:endParaRPr>
          </a:p>
        </p:txBody>
      </p:sp>
      <p:cxnSp>
        <p:nvCxnSpPr>
          <p:cNvPr id="5" name="直接连接符 4"/>
          <p:cNvCxnSpPr/>
          <p:nvPr/>
        </p:nvCxnSpPr>
        <p:spPr>
          <a:xfrm>
            <a:off x="6581775" y="3453130"/>
            <a:ext cx="4914265" cy="0"/>
          </a:xfrm>
          <a:prstGeom prst="line">
            <a:avLst/>
          </a:prstGeom>
          <a:ln w="28575" cmpd="sng">
            <a:solidFill>
              <a:srgbClr val="FF3300"/>
            </a:solidFill>
            <a:prstDash val="solid"/>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684530" y="3800475"/>
            <a:ext cx="4664710" cy="2113915"/>
          </a:xfrm>
          <a:prstGeom prst="rect">
            <a:avLst/>
          </a:prstGeom>
          <a:noFill/>
        </p:spPr>
        <p:txBody>
          <a:bodyPr wrap="square" rtlCol="0">
            <a:noAutofit/>
          </a:bodyPr>
          <a:p>
            <a:r>
              <a:rPr lang="en-US" altLang="zh-CN"/>
              <a:t>C++</a:t>
            </a:r>
            <a:r>
              <a:rPr lang="zh-CN" altLang="en-US"/>
              <a:t>异常处理流程中普遍使用的是终止语义。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effectLst/>
              </a:rPr>
              <a:t>Q1: </a:t>
            </a:r>
            <a:r>
              <a:rPr lang="zh-CN" altLang="en-US">
                <a:effectLst/>
              </a:rPr>
              <a:t>异常处理在机器层面与什么有关呢？</a:t>
            </a:r>
            <a:endParaRPr lang="zh-CN" altLang="en-US">
              <a:effectLst/>
            </a:endParaRPr>
          </a:p>
        </p:txBody>
      </p:sp>
      <p:pic>
        <p:nvPicPr>
          <p:cNvPr id="6" name="内容占位符 5"/>
          <p:cNvPicPr>
            <a:picLocks noChangeAspect="1"/>
          </p:cNvPicPr>
          <p:nvPr>
            <p:ph idx="1"/>
          </p:nvPr>
        </p:nvPicPr>
        <p:blipFill>
          <a:blip r:embed="rId1"/>
          <a:stretch>
            <a:fillRect/>
          </a:stretch>
        </p:blipFill>
        <p:spPr>
          <a:xfrm>
            <a:off x="5935345" y="1876425"/>
            <a:ext cx="5638800" cy="3105150"/>
          </a:xfrm>
          <a:prstGeom prst="rect">
            <a:avLst/>
          </a:prstGeom>
        </p:spPr>
      </p:pic>
      <p:sp>
        <p:nvSpPr>
          <p:cNvPr id="8" name="文本框 7"/>
          <p:cNvSpPr txBox="1"/>
          <p:nvPr/>
        </p:nvSpPr>
        <p:spPr>
          <a:xfrm>
            <a:off x="852805" y="1906905"/>
            <a:ext cx="4278630" cy="1014730"/>
          </a:xfrm>
          <a:prstGeom prst="rect">
            <a:avLst/>
          </a:prstGeom>
          <a:noFill/>
        </p:spPr>
        <p:txBody>
          <a:bodyPr wrap="square" rtlCol="0">
            <a:spAutoFit/>
          </a:bodyPr>
          <a:p>
            <a:r>
              <a:rPr lang="en-US" altLang="zh-CN" sz="2000">
                <a:solidFill>
                  <a:schemeClr val="tx1"/>
                </a:solidFill>
                <a:uFillTx/>
                <a:latin typeface="终端更纱黑体-简 Nerd" panose="02000509000000000000" charset="-122"/>
              </a:rPr>
              <a:t>A. </a:t>
            </a:r>
            <a:r>
              <a:rPr lang="zh-CN" altLang="en-US" sz="2000">
                <a:solidFill>
                  <a:schemeClr val="tx1"/>
                </a:solidFill>
                <a:uFillTx/>
                <a:latin typeface="终端更纱黑体-简 Nerd" panose="02000509000000000000" charset="-122"/>
              </a:rPr>
              <a:t>语言编译器</a:t>
            </a:r>
            <a:r>
              <a:rPr lang="en-US" altLang="zh-CN" sz="2000">
                <a:solidFill>
                  <a:schemeClr val="tx1"/>
                </a:solidFill>
                <a:uFillTx/>
                <a:latin typeface="终端更纱黑体-简 Nerd" panose="02000509000000000000" charset="-122"/>
              </a:rPr>
              <a:t> (runtime support)</a:t>
            </a:r>
            <a:endParaRPr lang="zh-CN" altLang="en-US" sz="2000">
              <a:solidFill>
                <a:schemeClr val="tx1"/>
              </a:solidFill>
              <a:uFillTx/>
              <a:latin typeface="终端更纱黑体-简 Nerd" panose="02000509000000000000" charset="-122"/>
            </a:endParaRPr>
          </a:p>
          <a:p>
            <a:r>
              <a:rPr lang="en-US" altLang="zh-CN" sz="2000">
                <a:solidFill>
                  <a:schemeClr val="tx1"/>
                </a:solidFill>
                <a:uFillTx/>
                <a:latin typeface="终端更纱黑体-简 Nerd" panose="02000509000000000000" charset="-122"/>
              </a:rPr>
              <a:t>B. </a:t>
            </a:r>
            <a:r>
              <a:rPr lang="zh-CN" altLang="en-US" sz="2000">
                <a:solidFill>
                  <a:schemeClr val="tx1"/>
                </a:solidFill>
                <a:uFillTx/>
                <a:latin typeface="终端更纱黑体-简 Nerd" panose="02000509000000000000" charset="-122"/>
              </a:rPr>
              <a:t>操作系统</a:t>
            </a:r>
            <a:r>
              <a:rPr lang="en-US" altLang="zh-CN" sz="2000">
                <a:solidFill>
                  <a:schemeClr val="tx1"/>
                </a:solidFill>
                <a:uFillTx/>
                <a:latin typeface="终端更纱黑体-简 Nerd" panose="02000509000000000000" charset="-122"/>
              </a:rPr>
              <a:t> (os)</a:t>
            </a:r>
            <a:endParaRPr lang="zh-CN" altLang="en-US" sz="2000">
              <a:solidFill>
                <a:schemeClr val="tx1"/>
              </a:solidFill>
              <a:uFillTx/>
              <a:latin typeface="终端更纱黑体-简 Nerd" panose="02000509000000000000" charset="-122"/>
            </a:endParaRPr>
          </a:p>
          <a:p>
            <a:r>
              <a:rPr lang="en-US" altLang="zh-CN" sz="2000">
                <a:solidFill>
                  <a:schemeClr val="tx1"/>
                </a:solidFill>
                <a:uFillTx/>
                <a:latin typeface="终端更纱黑体-简 Nerd" panose="02000509000000000000" charset="-122"/>
              </a:rPr>
              <a:t>C. </a:t>
            </a:r>
            <a:r>
              <a:rPr lang="zh-CN" altLang="en-US" sz="2000">
                <a:solidFill>
                  <a:schemeClr val="tx1"/>
                </a:solidFill>
                <a:uFillTx/>
                <a:latin typeface="终端更纱黑体-简 Nerd" panose="02000509000000000000" charset="-122"/>
              </a:rPr>
              <a:t>处理器架构</a:t>
            </a:r>
            <a:r>
              <a:rPr lang="en-US" altLang="zh-CN" sz="2000">
                <a:solidFill>
                  <a:schemeClr val="tx1"/>
                </a:solidFill>
                <a:uFillTx/>
                <a:latin typeface="终端更纱黑体-简 Nerd" panose="02000509000000000000" charset="-122"/>
              </a:rPr>
              <a:t> (arch)</a:t>
            </a:r>
            <a:endParaRPr lang="en-US" altLang="zh-CN" sz="2000">
              <a:solidFill>
                <a:schemeClr val="tx1"/>
              </a:solidFill>
              <a:uFillTx/>
              <a:latin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异常处理机制与处理器架构、操作系统、编程语言都相关！</a:t>
            </a:r>
            <a:endParaRPr lang="zh-CN" altLang="en-US"/>
          </a:p>
        </p:txBody>
      </p:sp>
      <p:sp>
        <p:nvSpPr>
          <p:cNvPr id="7" name="文本框 6"/>
          <p:cNvSpPr txBox="1"/>
          <p:nvPr/>
        </p:nvSpPr>
        <p:spPr>
          <a:xfrm>
            <a:off x="715010" y="1584325"/>
            <a:ext cx="9439910" cy="4792980"/>
          </a:xfrm>
          <a:prstGeom prst="rect">
            <a:avLst/>
          </a:prstGeom>
          <a:noFill/>
        </p:spPr>
        <p:txBody>
          <a:bodyPr wrap="square" rtlCol="0">
            <a:noAutofit/>
          </a:bodyPr>
          <a:p>
            <a:pPr marL="285750" indent="-285750">
              <a:buFont typeface="Arial" panose="020B0604020202020204" pitchFamily="34" charset="0"/>
              <a:buChar char="•"/>
            </a:pPr>
            <a:r>
              <a:rPr lang="zh-CN" altLang="en-US">
                <a:latin typeface="终端更纱黑体-简 Nerd" panose="02000509000000000000" charset="-122"/>
                <a:ea typeface="终端更纱黑体-简 Nerd" panose="02000509000000000000" charset="-122"/>
                <a:cs typeface="终端更纱黑体-简 Nerd" panose="02000509000000000000" charset="-122"/>
              </a:rPr>
              <a:t>Intel 有 Itanium C++ ABI，AMD 有 SystemV AMD64 ABI</a:t>
            </a:r>
            <a:r>
              <a:rPr lang="en-US" altLang="zh-CN">
                <a:latin typeface="终端更纱黑体-简 Nerd" panose="02000509000000000000" charset="-122"/>
                <a:ea typeface="终端更纱黑体-简 Nerd" panose="02000509000000000000" charset="-122"/>
                <a:cs typeface="终端更纱黑体-简 Nerd" panose="02000509000000000000" charset="-122"/>
              </a:rPr>
              <a:t>.</a:t>
            </a:r>
            <a:endParaRPr lang="en-US" altLang="zh-CN">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endParaRPr lang="en-US" altLang="zh-CN">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r>
              <a:rPr lang="zh-CN" altLang="en-US">
                <a:latin typeface="终端更纱黑体-简 Nerd" panose="02000509000000000000" charset="-122"/>
                <a:ea typeface="终端更纱黑体-简 Nerd" panose="02000509000000000000" charset="-122"/>
                <a:cs typeface="终端更纱黑体-简 Nerd" panose="02000509000000000000" charset="-122"/>
              </a:rPr>
              <a:t>这证明不同的处理器架构厂商都有不同的标准，例如 x86-64 架构就沿用了 Itanium C++ ABI，那么</a:t>
            </a:r>
            <a:r>
              <a:rPr lang="en-US" altLang="zh-CN">
                <a:latin typeface="终端更纱黑体-简 Nerd" panose="02000509000000000000" charset="-122"/>
                <a:ea typeface="终端更纱黑体-简 Nerd" panose="02000509000000000000" charset="-122"/>
                <a:cs typeface="终端更纱黑体-简 Nerd" panose="02000509000000000000" charset="-122"/>
              </a:rPr>
              <a:t>...</a:t>
            </a:r>
            <a:r>
              <a:rPr lang="zh-CN" altLang="en-US">
                <a:latin typeface="终端更纱黑体-简 Nerd" panose="02000509000000000000" charset="-122"/>
                <a:ea typeface="终端更纱黑体-简 Nerd" panose="02000509000000000000" charset="-122"/>
                <a:cs typeface="终端更纱黑体-简 Nerd" panose="02000509000000000000" charset="-122"/>
              </a:rPr>
              <a:t>什么是</a:t>
            </a:r>
            <a:r>
              <a:rPr lang="en-US" altLang="zh-CN">
                <a:latin typeface="终端更纱黑体-简 Nerd" panose="02000509000000000000" charset="-122"/>
                <a:ea typeface="终端更纱黑体-简 Nerd" panose="02000509000000000000" charset="-122"/>
                <a:cs typeface="终端更纱黑体-简 Nerd" panose="02000509000000000000" charset="-122"/>
              </a:rPr>
              <a:t> </a:t>
            </a:r>
            <a:r>
              <a:rPr lang="zh-CN" altLang="en-US">
                <a:latin typeface="终端更纱黑体-简 Nerd" panose="02000509000000000000" charset="-122"/>
                <a:ea typeface="终端更纱黑体-简 Nerd" panose="02000509000000000000" charset="-122"/>
                <a:cs typeface="终端更纱黑体-简 Nerd" panose="02000509000000000000" charset="-122"/>
              </a:rPr>
              <a:t>ABI?</a:t>
            </a:r>
            <a:endParaRPr lang="zh-CN" altLang="en-US">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endParaRPr lang="zh-CN" altLang="en-US">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r>
              <a:rPr lang="zh-CN" altLang="en-US">
                <a:latin typeface="终端更纱黑体-简 Nerd" panose="02000509000000000000" charset="-122"/>
                <a:ea typeface="终端更纱黑体-简 Nerd" panose="02000509000000000000" charset="-122"/>
                <a:cs typeface="终端更纱黑体-简 Nerd" panose="02000509000000000000" charset="-122"/>
              </a:rPr>
              <a:t>不同的操作系统也选择了不同的异常处理流程，例如 Unix-Based System 使用了 Stack Unwinding 机制，而 windows 则使用了 SEH（Structure Exception Handler），这也存在不同，关于</a:t>
            </a:r>
            <a:r>
              <a:rPr lang="en-US" altLang="zh-CN">
                <a:latin typeface="终端更纱黑体-简 Nerd" panose="02000509000000000000" charset="-122"/>
                <a:ea typeface="终端更纱黑体-简 Nerd" panose="02000509000000000000" charset="-122"/>
                <a:cs typeface="终端更纱黑体-简 Nerd" panose="02000509000000000000" charset="-122"/>
              </a:rPr>
              <a:t> </a:t>
            </a:r>
            <a:r>
              <a:rPr lang="en-US" altLang="zh-CN">
                <a:latin typeface="终端更纱黑体-简 Nerd" panose="02000509000000000000" charset="-122"/>
                <a:ea typeface="终端更纱黑体-简 Nerd" panose="02000509000000000000" charset="-122"/>
                <a:cs typeface="终端更纱黑体-简 Nerd" panose="02000509000000000000" charset="-122"/>
                <a:hlinkClick r:id="rId1" action="ppaction://hlinkfile"/>
              </a:rPr>
              <a:t>SEH</a:t>
            </a:r>
            <a:r>
              <a:rPr lang="zh-CN" altLang="en-US">
                <a:latin typeface="终端更纱黑体-简 Nerd" panose="02000509000000000000" charset="-122"/>
                <a:ea typeface="终端更纱黑体-简 Nerd" panose="02000509000000000000" charset="-122"/>
                <a:cs typeface="终端更纱黑体-简 Nerd" panose="02000509000000000000" charset="-122"/>
              </a:rPr>
              <a:t>；</a:t>
            </a:r>
            <a:endParaRPr lang="zh-CN" altLang="en-US">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endParaRPr lang="zh-CN" altLang="en-US">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r>
              <a:rPr lang="zh-CN" altLang="en-US">
                <a:latin typeface="终端更纱黑体-简 Nerd" panose="02000509000000000000" charset="-122"/>
                <a:ea typeface="终端更纱黑体-简 Nerd" panose="02000509000000000000" charset="-122"/>
                <a:cs typeface="终端更纱黑体-简 Nerd" panose="02000509000000000000" charset="-122"/>
              </a:rPr>
              <a:t>不同的编程语言（编译器）使用了不同的 ABIs，它们使用的调用约定并不相同，这导致异常处理机制也存在差异，另外，Java 使用 try-catch-finally 块来处理异常，Python 使用 try-except-finally，而 C++ 使用 try-catch 块。编程语言定义了异常如何被捕获、处理以及传播；</a:t>
            </a:r>
            <a:endParaRPr lang="zh-CN" altLang="en-US">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endParaRPr lang="zh-CN" altLang="en-US">
              <a:latin typeface="终端更纱黑体-简 Nerd" panose="02000509000000000000" charset="-122"/>
              <a:ea typeface="终端更纱黑体-简 Nerd" panose="02000509000000000000" charset="-122"/>
              <a:cs typeface="终端更纱黑体-简 Nerd" panose="02000509000000000000" charset="-122"/>
            </a:endParaRPr>
          </a:p>
          <a:p>
            <a:pPr marL="285750" indent="-285750">
              <a:buFont typeface="Arial" panose="020B0604020202020204" pitchFamily="34" charset="0"/>
              <a:buChar char="•"/>
            </a:pPr>
            <a:r>
              <a:rPr lang="zh-CN" altLang="en-US">
                <a:latin typeface="终端更纱黑体-简 Nerd" panose="02000509000000000000" charset="-122"/>
                <a:ea typeface="终端更纱黑体-简 Nerd" panose="02000509000000000000" charset="-122"/>
                <a:cs typeface="终端更纱黑体-简 Nerd" panose="02000509000000000000" charset="-122"/>
              </a:rPr>
              <a:t>unwind 库的实现也存在差异，例如 libgcc/llvm-libunwind/nongnu-libunwind，这几个库的实现各不相同，不过都提供 Itanium C++ ABI 的实现。</a:t>
            </a:r>
            <a:endParaRPr lang="zh-CN" altLang="en-US">
              <a:latin typeface="终端更纱黑体-简 Nerd" panose="02000509000000000000" charset="-122"/>
              <a:ea typeface="终端更纱黑体-简 Nerd" panose="02000509000000000000" charset="-122"/>
              <a:cs typeface="终端更纱黑体-简 Nerd" panose="02000509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effectLst/>
                <a:latin typeface="终端更纱黑体-简 Nerd" panose="02000509000000000000" charset="-122"/>
                <a:ea typeface="终端更纱黑体-简 Nerd" panose="02000509000000000000" charset="-122"/>
              </a:rPr>
              <a:t>Itanium C++ ABI for unwind</a:t>
            </a:r>
            <a:endParaRPr lang="zh-CN" altLang="en-US">
              <a:effectLst/>
              <a:latin typeface="终端更纱黑体-简 Nerd" panose="02000509000000000000" charset="-122"/>
              <a:ea typeface="终端更纱黑体-简 Nerd" panose="02000509000000000000" charset="-122"/>
            </a:endParaRPr>
          </a:p>
        </p:txBody>
      </p:sp>
      <p:sp>
        <p:nvSpPr>
          <p:cNvPr id="3" name="内容占位符 2"/>
          <p:cNvSpPr>
            <a:spLocks noGrp="1"/>
          </p:cNvSpPr>
          <p:nvPr>
            <p:ph idx="1"/>
          </p:nvPr>
        </p:nvSpPr>
        <p:spPr/>
        <p:txBody>
          <a:bodyPr/>
          <a:p>
            <a:r>
              <a:rPr lang="zh-CN" altLang="en-US"/>
              <a:t>这是目前</a:t>
            </a:r>
            <a:r>
              <a:rPr lang="en-US" altLang="zh-CN"/>
              <a:t> Unix-Based Systems </a:t>
            </a:r>
            <a:r>
              <a:rPr lang="zh-CN" altLang="en-US"/>
              <a:t>普遍遵循的标准，基本分为两个阶段</a:t>
            </a:r>
            <a:endParaRPr lang="zh-CN" altLang="en-US"/>
          </a:p>
          <a:p>
            <a:pPr lvl="1"/>
            <a:r>
              <a:rPr lang="zh-CN" altLang="en-US"/>
              <a:t>搜索阶段</a:t>
            </a:r>
            <a:endParaRPr lang="zh-CN" altLang="en-US"/>
          </a:p>
          <a:p>
            <a:pPr lvl="1"/>
            <a:r>
              <a:rPr lang="zh-CN" altLang="en-US"/>
              <a:t>清理阶段</a:t>
            </a:r>
            <a:endParaRPr lang="zh-CN" altLang="en-US"/>
          </a:p>
          <a:p>
            <a:pPr lvl="0"/>
            <a:endParaRPr lang="zh-CN" altLang="en-US"/>
          </a:p>
          <a:p>
            <a:pPr lvl="0"/>
            <a:r>
              <a:rPr lang="en-US" altLang="zh-CN">
                <a:hlinkClick r:id="rId1" action="ppaction://hlinkfile"/>
              </a:rPr>
              <a:t>Let’s Unwind!</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搜索阶段</a:t>
            </a:r>
            <a:endParaRPr lang="zh-CN" altLang="en-US"/>
          </a:p>
        </p:txBody>
      </p:sp>
      <p:sp>
        <p:nvSpPr>
          <p:cNvPr id="3" name="内容占位符 2"/>
          <p:cNvSpPr>
            <a:spLocks noGrp="1"/>
          </p:cNvSpPr>
          <p:nvPr>
            <p:ph idx="1"/>
          </p:nvPr>
        </p:nvSpPr>
        <p:spPr>
          <a:xfrm>
            <a:off x="998855" y="1414145"/>
            <a:ext cx="3234055" cy="5013960"/>
          </a:xfrm>
        </p:spPr>
        <p:txBody>
          <a:bodyPr>
            <a:normAutofit fontScale="90000" lnSpcReduction="10000"/>
          </a:bodyPr>
          <a:p>
            <a:pPr marL="0" indent="0">
              <a:buNone/>
            </a:pPr>
            <a:r>
              <a:rPr lang="zh-CN" altLang="en-US">
                <a:latin typeface="Consolas" panose="020B0609020204030204" charset="0"/>
                <a:ea typeface="终端更纱黑体-简 Nerd" panose="02000509000000000000" charset="-122"/>
                <a:cs typeface="Consolas" panose="020B0609020204030204" charset="0"/>
              </a:rPr>
              <a:t>void foo()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try { bar();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catch (...)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 ...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void bar()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baz();</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void baz()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throw 42;</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a:t>
            </a:r>
            <a:endParaRPr lang="zh-CN" altLang="en-US">
              <a:latin typeface="Consolas" panose="020B0609020204030204" charset="0"/>
              <a:ea typeface="终端更纱黑体-简 Nerd" panose="02000509000000000000" charset="-122"/>
              <a:cs typeface="Consolas" panose="020B0609020204030204" charset="0"/>
            </a:endParaRPr>
          </a:p>
        </p:txBody>
      </p:sp>
      <p:grpSp>
        <p:nvGrpSpPr>
          <p:cNvPr id="16" name="组合 15"/>
          <p:cNvGrpSpPr/>
          <p:nvPr/>
        </p:nvGrpSpPr>
        <p:grpSpPr>
          <a:xfrm>
            <a:off x="6063615" y="1210945"/>
            <a:ext cx="5433695" cy="5293360"/>
            <a:chOff x="9061" y="1816"/>
            <a:chExt cx="8557" cy="8336"/>
          </a:xfrm>
        </p:grpSpPr>
        <p:grpSp>
          <p:nvGrpSpPr>
            <p:cNvPr id="9" name="组合 8"/>
            <p:cNvGrpSpPr/>
            <p:nvPr/>
          </p:nvGrpSpPr>
          <p:grpSpPr>
            <a:xfrm>
              <a:off x="9061" y="1816"/>
              <a:ext cx="5378" cy="8304"/>
              <a:chOff x="9061" y="868"/>
              <a:chExt cx="5378" cy="8304"/>
            </a:xfrm>
          </p:grpSpPr>
          <p:sp>
            <p:nvSpPr>
              <p:cNvPr id="4" name="矩形 3"/>
              <p:cNvSpPr/>
              <p:nvPr/>
            </p:nvSpPr>
            <p:spPr>
              <a:xfrm>
                <a:off x="9061" y="868"/>
                <a:ext cx="5379" cy="20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Local variables</a:t>
                </a:r>
                <a:endParaRPr lang="en-US" altLang="zh-CN"/>
              </a:p>
            </p:txBody>
          </p:sp>
          <p:sp>
            <p:nvSpPr>
              <p:cNvPr id="5" name="矩形 4"/>
              <p:cNvSpPr/>
              <p:nvPr/>
            </p:nvSpPr>
            <p:spPr>
              <a:xfrm>
                <a:off x="9061" y="2845"/>
                <a:ext cx="5379" cy="1170"/>
              </a:xfrm>
              <a:prstGeom prst="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saved IP</a:t>
                </a:r>
                <a:endParaRPr lang="en-US" altLang="zh-CN"/>
              </a:p>
            </p:txBody>
          </p:sp>
          <p:sp>
            <p:nvSpPr>
              <p:cNvPr id="6" name="矩形 5"/>
              <p:cNvSpPr/>
              <p:nvPr/>
            </p:nvSpPr>
            <p:spPr>
              <a:xfrm>
                <a:off x="9061" y="4015"/>
                <a:ext cx="5379" cy="20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p:txBody>
          </p:sp>
          <p:sp>
            <p:nvSpPr>
              <p:cNvPr id="7" name="矩形 6"/>
              <p:cNvSpPr/>
              <p:nvPr/>
            </p:nvSpPr>
            <p:spPr>
              <a:xfrm>
                <a:off x="9061" y="7162"/>
                <a:ext cx="5379" cy="20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p:txBody>
          </p:sp>
          <p:sp>
            <p:nvSpPr>
              <p:cNvPr id="8" name="矩形 7"/>
              <p:cNvSpPr/>
              <p:nvPr/>
            </p:nvSpPr>
            <p:spPr>
              <a:xfrm>
                <a:off x="9061" y="6025"/>
                <a:ext cx="5379" cy="1170"/>
              </a:xfrm>
              <a:prstGeom prst="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saved IP</a:t>
                </a:r>
                <a:endParaRPr lang="en-US" altLang="zh-CN"/>
              </a:p>
            </p:txBody>
          </p:sp>
        </p:grpSp>
        <p:sp>
          <p:nvSpPr>
            <p:cNvPr id="10" name="右大括号 9"/>
            <p:cNvSpPr/>
            <p:nvPr/>
          </p:nvSpPr>
          <p:spPr>
            <a:xfrm>
              <a:off x="14707" y="1865"/>
              <a:ext cx="870" cy="1929"/>
            </a:xfrm>
            <a:prstGeom prst="rightBrace">
              <a:avLst/>
            </a:prstGeom>
            <a:ln w="47625"/>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右大括号 10"/>
            <p:cNvSpPr/>
            <p:nvPr/>
          </p:nvSpPr>
          <p:spPr>
            <a:xfrm>
              <a:off x="14707" y="3921"/>
              <a:ext cx="870" cy="3052"/>
            </a:xfrm>
            <a:prstGeom prst="rightBrace">
              <a:avLst/>
            </a:prstGeom>
            <a:ln w="47625"/>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 name="右大括号 11"/>
            <p:cNvSpPr/>
            <p:nvPr/>
          </p:nvSpPr>
          <p:spPr>
            <a:xfrm>
              <a:off x="14707" y="7100"/>
              <a:ext cx="870" cy="3052"/>
            </a:xfrm>
            <a:prstGeom prst="rightBrace">
              <a:avLst/>
            </a:prstGeom>
            <a:ln w="47625"/>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16004" y="2529"/>
              <a:ext cx="1614" cy="58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foo()</a:t>
              </a:r>
              <a:endParaRPr lang="en-US" altLang="zh-CN">
                <a:latin typeface="终端更纱黑体-简 Nerd" panose="02000509000000000000" charset="-122"/>
                <a:ea typeface="终端更纱黑体-简 Nerd" panose="02000509000000000000" charset="-122"/>
              </a:endParaRPr>
            </a:p>
          </p:txBody>
        </p:sp>
        <p:sp>
          <p:nvSpPr>
            <p:cNvPr id="14" name="文本框 13"/>
            <p:cNvSpPr txBox="1"/>
            <p:nvPr/>
          </p:nvSpPr>
          <p:spPr>
            <a:xfrm>
              <a:off x="16004" y="5110"/>
              <a:ext cx="1614" cy="58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bar()</a:t>
              </a:r>
              <a:endParaRPr lang="en-US" altLang="zh-CN">
                <a:latin typeface="终端更纱黑体-简 Nerd" panose="02000509000000000000" charset="-122"/>
                <a:ea typeface="终端更纱黑体-简 Nerd" panose="02000509000000000000" charset="-122"/>
              </a:endParaRPr>
            </a:p>
          </p:txBody>
        </p:sp>
        <p:sp>
          <p:nvSpPr>
            <p:cNvPr id="15" name="文本框 14"/>
            <p:cNvSpPr txBox="1"/>
            <p:nvPr/>
          </p:nvSpPr>
          <p:spPr>
            <a:xfrm>
              <a:off x="16004" y="8343"/>
              <a:ext cx="1614" cy="58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baz()</a:t>
              </a:r>
              <a:endParaRPr lang="en-US" altLang="zh-CN">
                <a:latin typeface="终端更纱黑体-简 Nerd" panose="02000509000000000000" charset="-122"/>
                <a:ea typeface="终端更纱黑体-简 Nerd" panose="02000509000000000000" charset="-122"/>
              </a:endParaRPr>
            </a:p>
          </p:txBody>
        </p:sp>
      </p:grpSp>
      <p:grpSp>
        <p:nvGrpSpPr>
          <p:cNvPr id="20" name="组合 19"/>
          <p:cNvGrpSpPr/>
          <p:nvPr/>
        </p:nvGrpSpPr>
        <p:grpSpPr>
          <a:xfrm>
            <a:off x="5111115" y="6296025"/>
            <a:ext cx="954405" cy="368300"/>
            <a:chOff x="8049" y="9915"/>
            <a:chExt cx="1503" cy="580"/>
          </a:xfrm>
        </p:grpSpPr>
        <p:cxnSp>
          <p:nvCxnSpPr>
            <p:cNvPr id="18" name="直接箭头连接符 17"/>
            <p:cNvCxnSpPr/>
            <p:nvPr/>
          </p:nvCxnSpPr>
          <p:spPr>
            <a:xfrm>
              <a:off x="8682" y="10183"/>
              <a:ext cx="870" cy="0"/>
            </a:xfrm>
            <a:prstGeom prst="straightConnector1">
              <a:avLst/>
            </a:prstGeom>
            <a:ln w="47625">
              <a:solidFill>
                <a:srgbClr val="FFC000"/>
              </a:solidFill>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8049" y="9915"/>
              <a:ext cx="1360" cy="580"/>
            </a:xfrm>
            <a:prstGeom prst="rect">
              <a:avLst/>
            </a:prstGeom>
            <a:noFill/>
          </p:spPr>
          <p:txBody>
            <a:bodyPr wrap="square" rtlCol="0">
              <a:spAutoFit/>
            </a:bodyPr>
            <a:p>
              <a:r>
                <a:rPr lang="en-US" altLang="zh-CN">
                  <a:solidFill>
                    <a:srgbClr val="FFC000"/>
                  </a:solidFill>
                  <a:latin typeface="终端更纱黑体-简 Nerd" panose="02000509000000000000" charset="-122"/>
                  <a:ea typeface="终端更纱黑体-简 Nerd" panose="02000509000000000000" charset="-122"/>
                </a:rPr>
                <a:t>SP</a:t>
              </a:r>
              <a:endParaRPr lang="en-US" altLang="zh-CN">
                <a:solidFill>
                  <a:srgbClr val="FFC000"/>
                </a:solidFill>
                <a:latin typeface="终端更纱黑体-简 Nerd" panose="02000509000000000000" charset="-122"/>
                <a:ea typeface="终端更纱黑体-简 Nerd" panose="02000509000000000000"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搜索阶段</a:t>
            </a:r>
            <a:endParaRPr lang="zh-CN" altLang="en-US"/>
          </a:p>
        </p:txBody>
      </p:sp>
      <p:sp>
        <p:nvSpPr>
          <p:cNvPr id="3" name="内容占位符 2"/>
          <p:cNvSpPr>
            <a:spLocks noGrp="1"/>
          </p:cNvSpPr>
          <p:nvPr>
            <p:ph idx="1"/>
          </p:nvPr>
        </p:nvSpPr>
        <p:spPr>
          <a:xfrm>
            <a:off x="998855" y="1414145"/>
            <a:ext cx="3234055" cy="5013960"/>
          </a:xfrm>
        </p:spPr>
        <p:txBody>
          <a:bodyPr>
            <a:normAutofit fontScale="90000" lnSpcReduction="10000"/>
          </a:bodyPr>
          <a:p>
            <a:pPr marL="0" indent="0">
              <a:buNone/>
            </a:pPr>
            <a:r>
              <a:rPr lang="zh-CN" altLang="en-US">
                <a:latin typeface="Consolas" panose="020B0609020204030204" charset="0"/>
                <a:ea typeface="终端更纱黑体-简 Nerd" panose="02000509000000000000" charset="-122"/>
                <a:cs typeface="Consolas" panose="020B0609020204030204" charset="0"/>
              </a:rPr>
              <a:t>void foo()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try { bar();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catch (...)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 ...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void bar()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baz();</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void baz() {</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    throw 42;</a:t>
            </a:r>
            <a:endParaRPr lang="zh-CN" altLang="en-US">
              <a:latin typeface="Consolas" panose="020B0609020204030204" charset="0"/>
              <a:ea typeface="终端更纱黑体-简 Nerd" panose="02000509000000000000" charset="-122"/>
              <a:cs typeface="Consolas" panose="020B0609020204030204" charset="0"/>
            </a:endParaRPr>
          </a:p>
          <a:p>
            <a:pPr marL="0" indent="0">
              <a:buNone/>
            </a:pPr>
            <a:r>
              <a:rPr lang="zh-CN" altLang="en-US">
                <a:latin typeface="Consolas" panose="020B0609020204030204" charset="0"/>
                <a:ea typeface="终端更纱黑体-简 Nerd" panose="02000509000000000000" charset="-122"/>
                <a:cs typeface="Consolas" panose="020B0609020204030204" charset="0"/>
              </a:rPr>
              <a:t>}</a:t>
            </a:r>
            <a:endParaRPr lang="zh-CN" altLang="en-US">
              <a:latin typeface="Consolas" panose="020B0609020204030204" charset="0"/>
              <a:ea typeface="终端更纱黑体-简 Nerd" panose="02000509000000000000" charset="-122"/>
              <a:cs typeface="Consolas" panose="020B0609020204030204" charset="0"/>
            </a:endParaRPr>
          </a:p>
        </p:txBody>
      </p:sp>
      <p:grpSp>
        <p:nvGrpSpPr>
          <p:cNvPr id="16" name="组合 15"/>
          <p:cNvGrpSpPr/>
          <p:nvPr/>
        </p:nvGrpSpPr>
        <p:grpSpPr>
          <a:xfrm>
            <a:off x="6063615" y="1210945"/>
            <a:ext cx="5433695" cy="5293360"/>
            <a:chOff x="9061" y="1816"/>
            <a:chExt cx="8557" cy="8336"/>
          </a:xfrm>
        </p:grpSpPr>
        <p:grpSp>
          <p:nvGrpSpPr>
            <p:cNvPr id="9" name="组合 8"/>
            <p:cNvGrpSpPr/>
            <p:nvPr/>
          </p:nvGrpSpPr>
          <p:grpSpPr>
            <a:xfrm>
              <a:off x="9061" y="1816"/>
              <a:ext cx="5378" cy="8304"/>
              <a:chOff x="9061" y="868"/>
              <a:chExt cx="5378" cy="8304"/>
            </a:xfrm>
          </p:grpSpPr>
          <p:sp>
            <p:nvSpPr>
              <p:cNvPr id="4" name="矩形 3"/>
              <p:cNvSpPr/>
              <p:nvPr/>
            </p:nvSpPr>
            <p:spPr>
              <a:xfrm>
                <a:off x="9061" y="868"/>
                <a:ext cx="5379" cy="20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Local variables</a:t>
                </a:r>
                <a:endParaRPr lang="en-US" altLang="zh-CN"/>
              </a:p>
            </p:txBody>
          </p:sp>
          <p:sp>
            <p:nvSpPr>
              <p:cNvPr id="5" name="矩形 4"/>
              <p:cNvSpPr/>
              <p:nvPr/>
            </p:nvSpPr>
            <p:spPr>
              <a:xfrm>
                <a:off x="9061" y="2845"/>
                <a:ext cx="5379" cy="1170"/>
              </a:xfrm>
              <a:prstGeom prst="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saved IP</a:t>
                </a:r>
                <a:endParaRPr lang="en-US" altLang="zh-CN"/>
              </a:p>
            </p:txBody>
          </p:sp>
          <p:sp>
            <p:nvSpPr>
              <p:cNvPr id="6" name="矩形 5"/>
              <p:cNvSpPr/>
              <p:nvPr/>
            </p:nvSpPr>
            <p:spPr>
              <a:xfrm>
                <a:off x="9061" y="4015"/>
                <a:ext cx="5379" cy="20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p:txBody>
          </p:sp>
          <p:sp>
            <p:nvSpPr>
              <p:cNvPr id="7" name="矩形 6"/>
              <p:cNvSpPr/>
              <p:nvPr/>
            </p:nvSpPr>
            <p:spPr>
              <a:xfrm>
                <a:off x="9061" y="7162"/>
                <a:ext cx="5379" cy="20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a:p>
            </p:txBody>
          </p:sp>
          <p:sp>
            <p:nvSpPr>
              <p:cNvPr id="8" name="矩形 7"/>
              <p:cNvSpPr/>
              <p:nvPr/>
            </p:nvSpPr>
            <p:spPr>
              <a:xfrm>
                <a:off x="9061" y="6025"/>
                <a:ext cx="5379" cy="1170"/>
              </a:xfrm>
              <a:prstGeom prst="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saved IP</a:t>
                </a:r>
                <a:endParaRPr lang="en-US" altLang="zh-CN"/>
              </a:p>
            </p:txBody>
          </p:sp>
        </p:grpSp>
        <p:sp>
          <p:nvSpPr>
            <p:cNvPr id="10" name="右大括号 9"/>
            <p:cNvSpPr/>
            <p:nvPr/>
          </p:nvSpPr>
          <p:spPr>
            <a:xfrm>
              <a:off x="14707" y="1865"/>
              <a:ext cx="870" cy="1929"/>
            </a:xfrm>
            <a:prstGeom prst="rightBrace">
              <a:avLst/>
            </a:prstGeom>
            <a:ln w="47625"/>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右大括号 10"/>
            <p:cNvSpPr/>
            <p:nvPr/>
          </p:nvSpPr>
          <p:spPr>
            <a:xfrm>
              <a:off x="14707" y="3921"/>
              <a:ext cx="870" cy="3052"/>
            </a:xfrm>
            <a:prstGeom prst="rightBrace">
              <a:avLst/>
            </a:prstGeom>
            <a:ln w="47625"/>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 name="右大括号 11"/>
            <p:cNvSpPr/>
            <p:nvPr/>
          </p:nvSpPr>
          <p:spPr>
            <a:xfrm>
              <a:off x="14707" y="7100"/>
              <a:ext cx="870" cy="3052"/>
            </a:xfrm>
            <a:prstGeom prst="rightBrace">
              <a:avLst/>
            </a:prstGeom>
            <a:ln w="47625"/>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16004" y="2529"/>
              <a:ext cx="1614" cy="58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foo()</a:t>
              </a:r>
              <a:endParaRPr lang="en-US" altLang="zh-CN">
                <a:latin typeface="终端更纱黑体-简 Nerd" panose="02000509000000000000" charset="-122"/>
                <a:ea typeface="终端更纱黑体-简 Nerd" panose="02000509000000000000" charset="-122"/>
              </a:endParaRPr>
            </a:p>
          </p:txBody>
        </p:sp>
        <p:sp>
          <p:nvSpPr>
            <p:cNvPr id="14" name="文本框 13"/>
            <p:cNvSpPr txBox="1"/>
            <p:nvPr/>
          </p:nvSpPr>
          <p:spPr>
            <a:xfrm>
              <a:off x="16004" y="5110"/>
              <a:ext cx="1614" cy="58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bar()</a:t>
              </a:r>
              <a:endParaRPr lang="en-US" altLang="zh-CN">
                <a:latin typeface="终端更纱黑体-简 Nerd" panose="02000509000000000000" charset="-122"/>
                <a:ea typeface="终端更纱黑体-简 Nerd" panose="02000509000000000000" charset="-122"/>
              </a:endParaRPr>
            </a:p>
          </p:txBody>
        </p:sp>
        <p:sp>
          <p:nvSpPr>
            <p:cNvPr id="15" name="文本框 14"/>
            <p:cNvSpPr txBox="1"/>
            <p:nvPr/>
          </p:nvSpPr>
          <p:spPr>
            <a:xfrm>
              <a:off x="16004" y="8343"/>
              <a:ext cx="1614" cy="580"/>
            </a:xfrm>
            <a:prstGeom prst="rect">
              <a:avLst/>
            </a:prstGeom>
            <a:noFill/>
          </p:spPr>
          <p:txBody>
            <a:bodyPr wrap="square" rtlCol="0">
              <a:spAutoFit/>
            </a:bodyPr>
            <a:p>
              <a:r>
                <a:rPr lang="en-US" altLang="zh-CN">
                  <a:latin typeface="终端更纱黑体-简 Nerd" panose="02000509000000000000" charset="-122"/>
                  <a:ea typeface="终端更纱黑体-简 Nerd" panose="02000509000000000000" charset="-122"/>
                </a:rPr>
                <a:t>baz()</a:t>
              </a:r>
              <a:endParaRPr lang="en-US" altLang="zh-CN">
                <a:latin typeface="终端更纱黑体-简 Nerd" panose="02000509000000000000" charset="-122"/>
                <a:ea typeface="终端更纱黑体-简 Nerd" panose="02000509000000000000" charset="-122"/>
              </a:endParaRPr>
            </a:p>
          </p:txBody>
        </p:sp>
      </p:grpSp>
      <p:cxnSp>
        <p:nvCxnSpPr>
          <p:cNvPr id="17" name="曲线连接符 16"/>
          <p:cNvCxnSpPr/>
          <p:nvPr/>
        </p:nvCxnSpPr>
        <p:spPr>
          <a:xfrm rot="10800000">
            <a:off x="3284855" y="1866265"/>
            <a:ext cx="2609215" cy="970915"/>
          </a:xfrm>
          <a:prstGeom prst="curvedConnector3">
            <a:avLst>
              <a:gd name="adj1" fmla="val 49988"/>
            </a:avLst>
          </a:prstGeom>
          <a:ln w="44450">
            <a:tailEnd type="arrow"/>
          </a:ln>
        </p:spPr>
        <p:style>
          <a:lnRef idx="2">
            <a:schemeClr val="accent1"/>
          </a:lnRef>
          <a:fillRef idx="0">
            <a:srgbClr val="FFFFFF"/>
          </a:fillRef>
          <a:effectRef idx="0">
            <a:srgbClr val="FFFFFF"/>
          </a:effectRef>
          <a:fontRef idx="minor">
            <a:schemeClr val="tx1"/>
          </a:fontRef>
        </p:style>
      </p:cxnSp>
      <p:grpSp>
        <p:nvGrpSpPr>
          <p:cNvPr id="20" name="组合 19"/>
          <p:cNvGrpSpPr/>
          <p:nvPr/>
        </p:nvGrpSpPr>
        <p:grpSpPr>
          <a:xfrm>
            <a:off x="5141595" y="4327525"/>
            <a:ext cx="954405" cy="368300"/>
            <a:chOff x="8049" y="9915"/>
            <a:chExt cx="1503" cy="580"/>
          </a:xfrm>
        </p:grpSpPr>
        <p:cxnSp>
          <p:nvCxnSpPr>
            <p:cNvPr id="18" name="直接箭头连接符 17"/>
            <p:cNvCxnSpPr/>
            <p:nvPr/>
          </p:nvCxnSpPr>
          <p:spPr>
            <a:xfrm>
              <a:off x="8682" y="10183"/>
              <a:ext cx="870" cy="0"/>
            </a:xfrm>
            <a:prstGeom prst="straightConnector1">
              <a:avLst/>
            </a:prstGeom>
            <a:ln w="47625">
              <a:solidFill>
                <a:srgbClr val="FFC000"/>
              </a:solidFill>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8049" y="9915"/>
              <a:ext cx="1360" cy="580"/>
            </a:xfrm>
            <a:prstGeom prst="rect">
              <a:avLst/>
            </a:prstGeom>
            <a:noFill/>
          </p:spPr>
          <p:txBody>
            <a:bodyPr wrap="square" rtlCol="0">
              <a:spAutoFit/>
            </a:bodyPr>
            <a:p>
              <a:r>
                <a:rPr lang="en-US" altLang="zh-CN">
                  <a:solidFill>
                    <a:srgbClr val="FFC000"/>
                  </a:solidFill>
                  <a:latin typeface="终端更纱黑体-简 Nerd" panose="02000509000000000000" charset="-122"/>
                  <a:ea typeface="终端更纱黑体-简 Nerd" panose="02000509000000000000" charset="-122"/>
                </a:rPr>
                <a:t>SP</a:t>
              </a:r>
              <a:endParaRPr lang="en-US" altLang="zh-CN">
                <a:solidFill>
                  <a:srgbClr val="FFC000"/>
                </a:solidFill>
                <a:latin typeface="终端更纱黑体-简 Nerd" panose="02000509000000000000" charset="-122"/>
                <a:ea typeface="终端更纱黑体-简 Nerd" panose="02000509000000000000"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commondata" val="eyJoZGlkIjoiZDliOWM2MzNlZjk4NTNhNjlmZThmZjcxNGE1Y2Q0Zm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3975</Words>
  <Application>WPS 演示</Application>
  <PresentationFormat>宽屏</PresentationFormat>
  <Paragraphs>231</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终端更纱黑体-简 Nerd</vt:lpstr>
      <vt:lpstr>黑体</vt:lpstr>
      <vt:lpstr>Calibri Light</vt:lpstr>
      <vt:lpstr>微软雅黑</vt:lpstr>
      <vt:lpstr>Arial Unicode MS</vt:lpstr>
      <vt:lpstr>Calibri</vt:lpstr>
      <vt:lpstr>Consolas</vt:lpstr>
      <vt:lpstr>WPS</vt:lpstr>
      <vt:lpstr>C++异常处理机制与安全编程</vt:lpstr>
      <vt:lpstr>论文出处</vt:lpstr>
      <vt:lpstr>C++异常处理语法简介：try-catch</vt:lpstr>
      <vt:lpstr>终止语义与恢复语义</vt:lpstr>
      <vt:lpstr>Q1: 异常处理在机器层面与什么有关呢？</vt:lpstr>
      <vt:lpstr>异常处理机制与处理器架构、操作系统、编程语言都相关！</vt:lpstr>
      <vt:lpstr>Itanium C++ ABI for unwind</vt:lpstr>
      <vt:lpstr>搜索阶段</vt:lpstr>
      <vt:lpstr>搜索阶段</vt:lpstr>
      <vt:lpstr>__gcc_personality_xxxx</vt:lpstr>
      <vt:lpstr>Linux 中的 DWARF</vt:lpstr>
      <vt:lpstr>搜索阶段</vt:lpstr>
      <vt:lpstr>搜索阶段</vt:lpstr>
      <vt:lpstr>搜索阶段</vt:lpstr>
      <vt:lpstr>常见的两类利用方式</vt:lpstr>
      <vt:lpstr>安全编程之两类防御措施</vt:lpstr>
      <vt:lpstr>利用方式</vt:lpstr>
      <vt:lpstr>利用方式</vt:lpstr>
      <vt:lpstr>利用方式</vt:lpstr>
      <vt:lpstr>防御措施</vt:lpstr>
      <vt:lpstr>防御措施</vt:lpstr>
      <vt:lpstr>PowerPoint 演示文稿</vt:lpstr>
      <vt:lpstr>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scanf()</cp:lastModifiedBy>
  <cp:revision>145</cp:revision>
  <dcterms:created xsi:type="dcterms:W3CDTF">2024-09-13T08:23:00Z</dcterms:created>
  <dcterms:modified xsi:type="dcterms:W3CDTF">2024-09-13T08:35:25Z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FDEF0FEFAB039E5761C3E366DC2D3C2A_43</vt:lpwstr>
  </property>
</Properties>
</file>