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27"/>
  </p:handoutMasterIdLst>
  <p:sldIdLst>
    <p:sldId id="409" r:id="rId4"/>
    <p:sldId id="510" r:id="rId6"/>
    <p:sldId id="469" r:id="rId7"/>
    <p:sldId id="410" r:id="rId8"/>
    <p:sldId id="411" r:id="rId9"/>
    <p:sldId id="497" r:id="rId10"/>
    <p:sldId id="514" r:id="rId11"/>
    <p:sldId id="498" r:id="rId12"/>
    <p:sldId id="499" r:id="rId13"/>
    <p:sldId id="413" r:id="rId14"/>
    <p:sldId id="500" r:id="rId15"/>
    <p:sldId id="501" r:id="rId16"/>
    <p:sldId id="502" r:id="rId17"/>
    <p:sldId id="418" r:id="rId18"/>
    <p:sldId id="503" r:id="rId19"/>
    <p:sldId id="505" r:id="rId20"/>
    <p:sldId id="506" r:id="rId21"/>
    <p:sldId id="422" r:id="rId22"/>
    <p:sldId id="507" r:id="rId23"/>
    <p:sldId id="508" r:id="rId24"/>
    <p:sldId id="509" r:id="rId25"/>
    <p:sldId id="429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368"/>
    <a:srgbClr val="435B68"/>
    <a:srgbClr val="006666"/>
    <a:srgbClr val="FFFFFF"/>
    <a:srgbClr val="524D49"/>
    <a:srgbClr val="FD8E01"/>
    <a:srgbClr val="FFE5AD"/>
    <a:srgbClr val="FFDA82"/>
    <a:srgbClr val="FEC63F"/>
    <a:srgbClr val="E9A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8497" autoAdjust="0"/>
  </p:normalViewPr>
  <p:slideViewPr>
    <p:cSldViewPr snapToGrid="0">
      <p:cViewPr>
        <p:scale>
          <a:sx n="80" d="100"/>
          <a:sy n="80" d="100"/>
        </p:scale>
        <p:origin x="-1824" y="-858"/>
      </p:cViewPr>
      <p:guideLst>
        <p:guide orient="horz" pos="23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24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36号-正文宋楷" panose="00000500000000000000" charset="-122"/>
              <a:ea typeface="字魂36号-正文宋楷" panose="00000500000000000000" charset="-122"/>
              <a:cs typeface="字魂36号-正文宋楷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36号-正文宋楷" panose="00000500000000000000" charset="-122"/>
              </a:rPr>
            </a:fld>
            <a:endParaRPr lang="zh-CN" altLang="en-US">
              <a:cs typeface="字魂36号-正文宋楷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36号-正文宋楷" panose="00000500000000000000" charset="-122"/>
              <a:ea typeface="字魂36号-正文宋楷" panose="00000500000000000000" charset="-122"/>
              <a:cs typeface="字魂36号-正文宋楷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36号-正文宋楷" panose="00000500000000000000" charset="-122"/>
              </a:rPr>
            </a:fld>
            <a:endParaRPr lang="zh-CN" altLang="en-US">
              <a:cs typeface="字魂36号-正文宋楷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正文宋楷" panose="00000500000000000000" charset="-122"/>
                <a:ea typeface="字魂36号-正文宋楷" panose="00000500000000000000" charset="-122"/>
                <a:cs typeface="字魂36号-正文宋楷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正文宋楷" panose="00000500000000000000" charset="-122"/>
                <a:ea typeface="字魂36号-正文宋楷" panose="00000500000000000000" charset="-122"/>
                <a:cs typeface="字魂36号-正文宋楷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正文宋楷" panose="00000500000000000000" charset="-122"/>
                <a:ea typeface="字魂36号-正文宋楷" panose="00000500000000000000" charset="-122"/>
                <a:cs typeface="字魂36号-正文宋楷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正文宋楷" panose="00000500000000000000" charset="-122"/>
                <a:ea typeface="字魂36号-正文宋楷" panose="00000500000000000000" charset="-122"/>
                <a:cs typeface="字魂36号-正文宋楷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正文宋楷" panose="00000500000000000000" charset="-122"/>
        <a:ea typeface="字魂36号-正文宋楷" panose="00000500000000000000" charset="-122"/>
        <a:cs typeface="字魂36号-正文宋楷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正文宋楷" panose="00000500000000000000" charset="-122"/>
        <a:ea typeface="字魂36号-正文宋楷" panose="00000500000000000000" charset="-122"/>
        <a:cs typeface="字魂36号-正文宋楷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正文宋楷" panose="00000500000000000000" charset="-122"/>
        <a:ea typeface="字魂36号-正文宋楷" panose="00000500000000000000" charset="-122"/>
        <a:cs typeface="字魂36号-正文宋楷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正文宋楷" panose="00000500000000000000" charset="-122"/>
        <a:ea typeface="字魂36号-正文宋楷" panose="00000500000000000000" charset="-122"/>
        <a:cs typeface="字魂36号-正文宋楷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正文宋楷" panose="00000500000000000000" charset="-122"/>
        <a:ea typeface="字魂36号-正文宋楷" panose="00000500000000000000" charset="-122"/>
        <a:cs typeface="字魂36号-正文宋楷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64171" y="13938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tabLst>
          <a:tab pos="1610360" algn="l"/>
          <a:tab pos="1610360" algn="l"/>
          <a:tab pos="1610360" algn="l"/>
          <a:tab pos="1610360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8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图形"/>
          <p:cNvGrpSpPr/>
          <p:nvPr/>
        </p:nvGrpSpPr>
        <p:grpSpPr>
          <a:xfrm>
            <a:off x="9312912" y="335916"/>
            <a:ext cx="2584449" cy="443865"/>
            <a:chOff x="238" y="427"/>
            <a:chExt cx="4070" cy="699"/>
          </a:xfrm>
        </p:grpSpPr>
        <p:sp>
          <p:nvSpPr>
            <p:cNvPr id="35" name="图形"/>
            <p:cNvSpPr/>
            <p:nvPr/>
          </p:nvSpPr>
          <p:spPr>
            <a:xfrm>
              <a:off x="238" y="427"/>
              <a:ext cx="699" cy="699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C</a:t>
              </a:r>
              <a:endParaRPr lang="en-US" altLang="zh-CN" sz="20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6" name="图形"/>
            <p:cNvSpPr txBox="1"/>
            <p:nvPr/>
          </p:nvSpPr>
          <p:spPr>
            <a:xfrm>
              <a:off x="937" y="511"/>
              <a:ext cx="337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OMPANY LOGO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18" name="图形"/>
          <p:cNvSpPr/>
          <p:nvPr/>
        </p:nvSpPr>
        <p:spPr>
          <a:xfrm flipV="1">
            <a:off x="10003155" y="4259582"/>
            <a:ext cx="2434591" cy="2894965"/>
          </a:xfrm>
          <a:custGeom>
            <a:avLst/>
            <a:gdLst>
              <a:gd name="connsiteX0" fmla="*/ 0 w 4530"/>
              <a:gd name="connsiteY0" fmla="*/ 0 h 5369"/>
              <a:gd name="connsiteX1" fmla="*/ 4484 w 4530"/>
              <a:gd name="connsiteY1" fmla="*/ 0 h 5369"/>
              <a:gd name="connsiteX2" fmla="*/ 4484 w 4530"/>
              <a:gd name="connsiteY2" fmla="*/ 4937 h 5369"/>
              <a:gd name="connsiteX3" fmla="*/ 4530 w 4530"/>
              <a:gd name="connsiteY3" fmla="*/ 5369 h 5369"/>
              <a:gd name="connsiteX4" fmla="*/ 3904 w 4530"/>
              <a:gd name="connsiteY4" fmla="*/ 4873 h 5369"/>
              <a:gd name="connsiteX5" fmla="*/ 3325 w 4530"/>
              <a:gd name="connsiteY5" fmla="*/ 4240 h 5369"/>
              <a:gd name="connsiteX6" fmla="*/ 2767 w 4530"/>
              <a:gd name="connsiteY6" fmla="*/ 2286 h 5369"/>
              <a:gd name="connsiteX7" fmla="*/ 1315 w 4530"/>
              <a:gd name="connsiteY7" fmla="*/ 1217 h 5369"/>
              <a:gd name="connsiteX8" fmla="*/ 0 w 4530"/>
              <a:gd name="connsiteY8" fmla="*/ 0 h 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3" h="5270">
                <a:moveTo>
                  <a:pt x="0" y="0"/>
                </a:moveTo>
                <a:lnTo>
                  <a:pt x="4433" y="0"/>
                </a:lnTo>
                <a:lnTo>
                  <a:pt x="4433" y="5270"/>
                </a:lnTo>
                <a:lnTo>
                  <a:pt x="3892" y="4841"/>
                </a:lnTo>
                <a:cubicBezTo>
                  <a:pt x="3741" y="4614"/>
                  <a:pt x="3431" y="4382"/>
                  <a:pt x="3313" y="4208"/>
                </a:cubicBezTo>
                <a:cubicBezTo>
                  <a:pt x="3258" y="3998"/>
                  <a:pt x="3311" y="2688"/>
                  <a:pt x="2755" y="2254"/>
                </a:cubicBezTo>
                <a:cubicBezTo>
                  <a:pt x="2174" y="1685"/>
                  <a:pt x="1796" y="1779"/>
                  <a:pt x="1303" y="1185"/>
                </a:cubicBezTo>
                <a:cubicBezTo>
                  <a:pt x="730" y="575"/>
                  <a:pt x="407" y="1080"/>
                  <a:pt x="7" y="20"/>
                </a:cubicBezTo>
                <a:lnTo>
                  <a:pt x="0" y="0"/>
                </a:lnTo>
                <a:close/>
              </a:path>
            </a:pathLst>
          </a:custGeom>
          <a:solidFill>
            <a:srgbClr val="EC736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19" name="图形"/>
          <p:cNvSpPr/>
          <p:nvPr/>
        </p:nvSpPr>
        <p:spPr>
          <a:xfrm flipH="1">
            <a:off x="-231775" y="-234950"/>
            <a:ext cx="3409315" cy="3118485"/>
          </a:xfrm>
          <a:custGeom>
            <a:avLst/>
            <a:gdLst>
              <a:gd name="connsiteX0" fmla="*/ 0 w 4530"/>
              <a:gd name="connsiteY0" fmla="*/ 0 h 5369"/>
              <a:gd name="connsiteX1" fmla="*/ 4484 w 4530"/>
              <a:gd name="connsiteY1" fmla="*/ 0 h 5369"/>
              <a:gd name="connsiteX2" fmla="*/ 4484 w 4530"/>
              <a:gd name="connsiteY2" fmla="*/ 4937 h 5369"/>
              <a:gd name="connsiteX3" fmla="*/ 4530 w 4530"/>
              <a:gd name="connsiteY3" fmla="*/ 5369 h 5369"/>
              <a:gd name="connsiteX4" fmla="*/ 3904 w 4530"/>
              <a:gd name="connsiteY4" fmla="*/ 4873 h 5369"/>
              <a:gd name="connsiteX5" fmla="*/ 3325 w 4530"/>
              <a:gd name="connsiteY5" fmla="*/ 4240 h 5369"/>
              <a:gd name="connsiteX6" fmla="*/ 2767 w 4530"/>
              <a:gd name="connsiteY6" fmla="*/ 2286 h 5369"/>
              <a:gd name="connsiteX7" fmla="*/ 1315 w 4530"/>
              <a:gd name="connsiteY7" fmla="*/ 1217 h 5369"/>
              <a:gd name="connsiteX8" fmla="*/ 0 w 4530"/>
              <a:gd name="connsiteY8" fmla="*/ 0 h 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3" h="5270">
                <a:moveTo>
                  <a:pt x="0" y="0"/>
                </a:moveTo>
                <a:lnTo>
                  <a:pt x="4433" y="0"/>
                </a:lnTo>
                <a:lnTo>
                  <a:pt x="4433" y="5270"/>
                </a:lnTo>
                <a:lnTo>
                  <a:pt x="3892" y="4841"/>
                </a:lnTo>
                <a:cubicBezTo>
                  <a:pt x="3741" y="4614"/>
                  <a:pt x="3431" y="4382"/>
                  <a:pt x="3313" y="4208"/>
                </a:cubicBezTo>
                <a:cubicBezTo>
                  <a:pt x="3258" y="3998"/>
                  <a:pt x="3311" y="2688"/>
                  <a:pt x="2755" y="2254"/>
                </a:cubicBezTo>
                <a:cubicBezTo>
                  <a:pt x="2174" y="1685"/>
                  <a:pt x="1796" y="1779"/>
                  <a:pt x="1303" y="1185"/>
                </a:cubicBezTo>
                <a:cubicBezTo>
                  <a:pt x="730" y="575"/>
                  <a:pt x="407" y="1080"/>
                  <a:pt x="7" y="2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5B6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23" name="图形"/>
          <p:cNvGrpSpPr/>
          <p:nvPr/>
        </p:nvGrpSpPr>
        <p:grpSpPr>
          <a:xfrm>
            <a:off x="10340975" y="4903470"/>
            <a:ext cx="744220" cy="744220"/>
            <a:chOff x="1620" y="2475"/>
            <a:chExt cx="1172" cy="1172"/>
          </a:xfrm>
        </p:grpSpPr>
        <p:sp>
          <p:nvSpPr>
            <p:cNvPr id="20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1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4" name="图形"/>
          <p:cNvGrpSpPr/>
          <p:nvPr/>
        </p:nvGrpSpPr>
        <p:grpSpPr>
          <a:xfrm>
            <a:off x="852171" y="4903470"/>
            <a:ext cx="744220" cy="744220"/>
            <a:chOff x="1620" y="2475"/>
            <a:chExt cx="1172" cy="1172"/>
          </a:xfrm>
        </p:grpSpPr>
        <p:sp>
          <p:nvSpPr>
            <p:cNvPr id="2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7" name="图形"/>
          <p:cNvGrpSpPr/>
          <p:nvPr/>
        </p:nvGrpSpPr>
        <p:grpSpPr>
          <a:xfrm>
            <a:off x="1489711" y="1494792"/>
            <a:ext cx="404495" cy="404495"/>
            <a:chOff x="1620" y="2475"/>
            <a:chExt cx="1172" cy="1172"/>
          </a:xfrm>
        </p:grpSpPr>
        <p:sp>
          <p:nvSpPr>
            <p:cNvPr id="28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32" name="图形"/>
          <p:cNvGrpSpPr/>
          <p:nvPr/>
        </p:nvGrpSpPr>
        <p:grpSpPr>
          <a:xfrm>
            <a:off x="10605771" y="2352677"/>
            <a:ext cx="404495" cy="404495"/>
            <a:chOff x="1620" y="2475"/>
            <a:chExt cx="1172" cy="1172"/>
          </a:xfrm>
        </p:grpSpPr>
        <p:sp>
          <p:nvSpPr>
            <p:cNvPr id="33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4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3" name="图形"/>
          <p:cNvSpPr txBox="1"/>
          <p:nvPr/>
        </p:nvSpPr>
        <p:spPr>
          <a:xfrm>
            <a:off x="958850" y="1964055"/>
            <a:ext cx="8551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Times New Roman"/>
                <a:ea typeface="宋体" charset="0"/>
                <a:cs typeface="字魂36号-正文宋楷" panose="00000500000000000000" charset="-122"/>
                <a:sym typeface="Times New Roman"/>
              </a:rPr>
              <a:t>定时器相关的系统调用及其硬件实现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Times New Roman"/>
              <a:ea typeface="宋体" charset="0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1894205" y="2980055"/>
            <a:ext cx="6463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/>
                <a:ea typeface="腾讯体 W7"/>
                <a:cs typeface="+mn-ea"/>
                <a:sym typeface="Times New Roman"/>
              </a:rPr>
              <a:t>System Calls </a:t>
            </a:r>
            <a:r>
              <a:rPr lang="en-US" altLang="zh-CN" sz="24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/>
                <a:ea typeface="腾讯体 W7"/>
                <a:cs typeface="+mn-ea"/>
                <a:sym typeface="Times New Roman"/>
              </a:rPr>
              <a:t>and Hardware Implementation</a:t>
            </a:r>
            <a:endParaRPr lang="en-US" altLang="zh-CN" sz="240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/>
              <a:ea typeface="腾讯体 W7"/>
              <a:cs typeface="+mn-ea"/>
              <a:sym typeface="Times New Roman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/>
                <a:ea typeface="腾讯体 W7"/>
                <a:cs typeface="+mn-ea"/>
                <a:sym typeface="Times New Roman"/>
              </a:rPr>
              <a:t>Related to Timers </a:t>
            </a:r>
            <a:endParaRPr lang="en-US" altLang="zh-CN" sz="240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/>
              <a:ea typeface="腾讯体 W7"/>
              <a:cs typeface="+mn-ea"/>
              <a:sym typeface="Times New Roman"/>
            </a:endParaRPr>
          </a:p>
        </p:txBody>
      </p:sp>
      <p:sp>
        <p:nvSpPr>
          <p:cNvPr id="46" name="图形"/>
          <p:cNvSpPr txBox="1"/>
          <p:nvPr/>
        </p:nvSpPr>
        <p:spPr>
          <a:xfrm>
            <a:off x="3815715" y="4611370"/>
            <a:ext cx="2837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主讲人</a:t>
            </a:r>
            <a:r>
              <a:rPr lang="zh-CN" altLang="en-US" sz="2000" dirty="0" smtClean="0">
                <a:solidFill>
                  <a:schemeClr val="accent6"/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：周杰</a:t>
            </a:r>
            <a:endParaRPr lang="zh-CN" altLang="en-US" sz="2000" dirty="0" smtClean="0">
              <a:solidFill>
                <a:schemeClr val="accent6"/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wipe/>
      </p:transition>
    </mc:Choice>
    <mc:Fallback>
      <p:transition spd="slow" advTm="2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3" grpId="0"/>
      <p:bldP spid="3" grpId="1"/>
      <p:bldP spid="77" grpId="0"/>
      <p:bldP spid="77" grpId="1"/>
      <p:bldP spid="46" grpId="0"/>
      <p:bldP spid="4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1518286" y="1922147"/>
            <a:ext cx="3061335" cy="3061335"/>
          </a:xfrm>
          <a:prstGeom prst="ellipse">
            <a:avLst/>
          </a:prstGeom>
          <a:solidFill>
            <a:srgbClr val="EC7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02</a:t>
            </a:r>
            <a:endParaRPr lang="en-US" altLang="zh-CN" sz="115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5" name="图形"/>
          <p:cNvSpPr/>
          <p:nvPr/>
        </p:nvSpPr>
        <p:spPr>
          <a:xfrm flipH="1" flipV="1">
            <a:off x="1022668" y="1426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3" name="图形"/>
          <p:cNvSpPr/>
          <p:nvPr/>
        </p:nvSpPr>
        <p:spPr>
          <a:xfrm flipV="1">
            <a:off x="1149668" y="1553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2" name="图形"/>
          <p:cNvSpPr txBox="1"/>
          <p:nvPr/>
        </p:nvSpPr>
        <p:spPr>
          <a:xfrm>
            <a:off x="5850891" y="3175001"/>
            <a:ext cx="52724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低精度动态定时器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pPr algn="dist"/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5850890" y="4215765"/>
            <a:ext cx="527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Low-Resolution Dynamic Timer</a:t>
            </a:r>
            <a:endParaRPr lang="zh-CN" altLang="en-US" sz="280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8" name="图形"/>
          <p:cNvGrpSpPr/>
          <p:nvPr/>
        </p:nvGrpSpPr>
        <p:grpSpPr>
          <a:xfrm>
            <a:off x="5850892" y="2045337"/>
            <a:ext cx="3024505" cy="948055"/>
            <a:chOff x="9031" y="2801"/>
            <a:chExt cx="4763" cy="1493"/>
          </a:xfrm>
        </p:grpSpPr>
        <p:sp>
          <p:nvSpPr>
            <p:cNvPr id="7" name="图形"/>
            <p:cNvSpPr/>
            <p:nvPr/>
          </p:nvSpPr>
          <p:spPr>
            <a:xfrm>
              <a:off x="9031" y="3847"/>
              <a:ext cx="4763" cy="447"/>
            </a:xfrm>
            <a:prstGeom prst="roundRect">
              <a:avLst>
                <a:gd name="adj" fmla="val 50000"/>
              </a:avLst>
            </a:prstGeom>
            <a:solidFill>
              <a:srgbClr val="435B6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9214" y="2801"/>
              <a:ext cx="4396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5400">
                  <a:solidFill>
                    <a:srgbClr val="EC736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Part 02</a:t>
              </a:r>
              <a:endParaRPr lang="en-US" altLang="zh-CN" sz="5400">
                <a:solidFill>
                  <a:srgbClr val="EC73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37" name="图形"/>
          <p:cNvGrpSpPr/>
          <p:nvPr/>
        </p:nvGrpSpPr>
        <p:grpSpPr>
          <a:xfrm>
            <a:off x="9312912" y="335916"/>
            <a:ext cx="2584449" cy="443865"/>
            <a:chOff x="238" y="427"/>
            <a:chExt cx="4070" cy="699"/>
          </a:xfrm>
        </p:grpSpPr>
        <p:sp>
          <p:nvSpPr>
            <p:cNvPr id="35" name="图形"/>
            <p:cNvSpPr/>
            <p:nvPr/>
          </p:nvSpPr>
          <p:spPr>
            <a:xfrm>
              <a:off x="238" y="427"/>
              <a:ext cx="699" cy="699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C</a:t>
              </a:r>
              <a:endParaRPr lang="en-US" altLang="zh-CN" sz="20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6" name="图形"/>
            <p:cNvSpPr txBox="1"/>
            <p:nvPr/>
          </p:nvSpPr>
          <p:spPr>
            <a:xfrm>
              <a:off x="937" y="511"/>
              <a:ext cx="337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OMPANY LOGO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7" name="图形"/>
          <p:cNvGrpSpPr/>
          <p:nvPr/>
        </p:nvGrpSpPr>
        <p:grpSpPr>
          <a:xfrm>
            <a:off x="437517" y="351157"/>
            <a:ext cx="404495" cy="404495"/>
            <a:chOff x="1620" y="2475"/>
            <a:chExt cx="1172" cy="1172"/>
          </a:xfrm>
        </p:grpSpPr>
        <p:sp>
          <p:nvSpPr>
            <p:cNvPr id="28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2" name="图形"/>
          <p:cNvGrpSpPr/>
          <p:nvPr/>
        </p:nvGrpSpPr>
        <p:grpSpPr>
          <a:xfrm>
            <a:off x="9361171" y="6076315"/>
            <a:ext cx="2339340" cy="403860"/>
            <a:chOff x="14742" y="9569"/>
            <a:chExt cx="3684" cy="636"/>
          </a:xfrm>
        </p:grpSpPr>
        <p:grpSp>
          <p:nvGrpSpPr>
            <p:cNvPr id="10" name="组合 9"/>
            <p:cNvGrpSpPr/>
            <p:nvPr/>
          </p:nvGrpSpPr>
          <p:grpSpPr>
            <a:xfrm>
              <a:off x="14742" y="9569"/>
              <a:ext cx="637" cy="637"/>
              <a:chOff x="1620" y="2475"/>
              <a:chExt cx="1172" cy="1172"/>
            </a:xfrm>
          </p:grpSpPr>
          <p:sp>
            <p:nvSpPr>
              <p:cNvPr id="11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2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5758" y="9569"/>
              <a:ext cx="637" cy="637"/>
              <a:chOff x="1620" y="2475"/>
              <a:chExt cx="1172" cy="1172"/>
            </a:xfrm>
          </p:grpSpPr>
          <p:sp>
            <p:nvSpPr>
              <p:cNvPr id="14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5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774" y="9569"/>
              <a:ext cx="637" cy="637"/>
              <a:chOff x="1620" y="2475"/>
              <a:chExt cx="1172" cy="1172"/>
            </a:xfrm>
          </p:grpSpPr>
          <p:sp>
            <p:nvSpPr>
              <p:cNvPr id="17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790" y="9569"/>
              <a:ext cx="637" cy="637"/>
              <a:chOff x="1620" y="2475"/>
              <a:chExt cx="1172" cy="1172"/>
            </a:xfrm>
          </p:grpSpPr>
          <p:sp>
            <p:nvSpPr>
              <p:cNvPr id="20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</p:grpSp>
      <p:grpSp>
        <p:nvGrpSpPr>
          <p:cNvPr id="24" name="图形"/>
          <p:cNvGrpSpPr/>
          <p:nvPr/>
        </p:nvGrpSpPr>
        <p:grpSpPr>
          <a:xfrm>
            <a:off x="516891" y="5785485"/>
            <a:ext cx="744220" cy="744220"/>
            <a:chOff x="1620" y="2475"/>
            <a:chExt cx="1172" cy="1172"/>
          </a:xfrm>
        </p:grpSpPr>
        <p:sp>
          <p:nvSpPr>
            <p:cNvPr id="2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5" grpId="0" bldLvl="0" animBg="1"/>
      <p:bldP spid="5" grpId="1" animBg="1"/>
      <p:bldP spid="3" grpId="0" bldLvl="0" animBg="1"/>
      <p:bldP spid="3" grpId="1" animBg="1"/>
      <p:bldP spid="42" grpId="0"/>
      <p:bldP spid="42" grpId="1"/>
      <p:bldP spid="77" grpId="0"/>
      <p:bldP spid="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低精度动态定时器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系统调用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38045" y="2292985"/>
            <a:ext cx="1670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add_timer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4120" y="2829560"/>
            <a:ext cx="60477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void add_timer(struct timer_list *timer) {</a:t>
            </a:r>
            <a:endParaRPr lang="en-US" sz="2400"/>
          </a:p>
          <a:p>
            <a:pPr algn="l"/>
            <a:r>
              <a:rPr lang="en-US" sz="2400"/>
              <a:t>    timer-&gt;expires = jiffies + timer-&gt;expires;</a:t>
            </a:r>
            <a:endParaRPr lang="en-US" sz="2400"/>
          </a:p>
          <a:p>
            <a:pPr algn="l"/>
            <a:r>
              <a:rPr lang="en-US" sz="2400"/>
              <a:t>    add_to_timer_list(timer);</a:t>
            </a:r>
            <a:endParaRPr lang="en-US" sz="2400"/>
          </a:p>
          <a:p>
            <a:pPr algn="l"/>
            <a:r>
              <a:rPr lang="en-US" sz="2400"/>
              <a:t>}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572385" y="4857750"/>
            <a:ext cx="587184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void del_timer(struct timer_list *timer) {</a:t>
            </a:r>
            <a:endParaRPr lang="en-US" sz="2400"/>
          </a:p>
          <a:p>
            <a:pPr algn="l"/>
            <a:r>
              <a:rPr lang="en-US" sz="2400"/>
              <a:t>        	timer_pending(timer)</a:t>
            </a:r>
            <a:endParaRPr lang="en-US" sz="2400"/>
          </a:p>
          <a:p>
            <a:pPr algn="l"/>
            <a:r>
              <a:rPr lang="en-US" sz="2400"/>
              <a:t>        detach_timer(timer);</a:t>
            </a:r>
            <a:endParaRPr lang="en-US" sz="2400"/>
          </a:p>
          <a:p>
            <a:pPr algn="l"/>
            <a:r>
              <a:rPr lang="en-US" sz="2400"/>
              <a:t>}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243455" y="4423410"/>
            <a:ext cx="1565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del_timer</a:t>
            </a:r>
            <a:endParaRPr 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低精度动态定时器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346835" y="16338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rgbClr val="FF0000"/>
                </a:solidFill>
                <a:sym typeface="+mn-ea"/>
              </a:rPr>
              <a:t>硬件实现</a:t>
            </a:r>
            <a:endParaRPr lang="zh-CN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 descr="17262051181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2469515"/>
            <a:ext cx="6030595" cy="34112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66285" y="1893570"/>
            <a:ext cx="187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timer wheel</a:t>
            </a:r>
            <a:endParaRPr lang="en-US" sz="2400"/>
          </a:p>
        </p:txBody>
      </p:sp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低精度动态定时器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346835" y="16338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accent6">
                    <a:lumMod val="75000"/>
                  </a:schemeClr>
                </a:solidFill>
              </a:rPr>
              <a:t>应用场景</a:t>
            </a:r>
            <a:endParaRPr lang="zh-CN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2940" y="2708910"/>
            <a:ext cx="71628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sz="2400"/>
          </a:p>
          <a:p>
            <a:pPr algn="l"/>
            <a:r>
              <a:rPr lang="en-US" sz="2400"/>
              <a:t>    </a:t>
            </a:r>
            <a:r>
              <a:rPr lang="en-US" sz="2400">
                <a:solidFill>
                  <a:srgbClr val="FF0000"/>
                </a:solidFill>
              </a:rPr>
              <a:t>内核任务调度</a:t>
            </a:r>
            <a:r>
              <a:rPr lang="en-US" sz="2400"/>
              <a:t>，如软驱马达延时关闭</a:t>
            </a:r>
            <a:endParaRPr lang="en-US" sz="2400"/>
          </a:p>
          <a:p>
            <a:pPr algn="l"/>
            <a:r>
              <a:rPr lang="en-US" sz="2400"/>
              <a:t>    </a:t>
            </a:r>
            <a:r>
              <a:rPr lang="en-US" sz="2400">
                <a:solidFill>
                  <a:srgbClr val="FF0000"/>
                </a:solidFill>
              </a:rPr>
              <a:t>驱动程序延时操作</a:t>
            </a:r>
            <a:r>
              <a:rPr lang="en-US" sz="2400"/>
              <a:t>，如USB设备的延时响应</a:t>
            </a:r>
            <a:endParaRPr lang="en-US" sz="2400"/>
          </a:p>
          <a:p>
            <a:pPr algn="l"/>
            <a:r>
              <a:rPr lang="en-US" sz="2400"/>
              <a:t>    </a:t>
            </a:r>
            <a:r>
              <a:rPr lang="zh-CN" altLang="en-US" sz="2400"/>
              <a:t>一般场景下的</a:t>
            </a:r>
            <a:r>
              <a:rPr lang="zh-CN" altLang="en-US" sz="2400">
                <a:solidFill>
                  <a:srgbClr val="FF0000"/>
                </a:solidFill>
              </a:rPr>
              <a:t>超时任务</a:t>
            </a:r>
            <a:r>
              <a:rPr lang="zh-CN" altLang="en-US" sz="2400"/>
              <a:t>，如网络传输中的超时系统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1518286" y="1922147"/>
            <a:ext cx="3061335" cy="3061335"/>
          </a:xfrm>
          <a:prstGeom prst="ellipse">
            <a:avLst/>
          </a:prstGeom>
          <a:solidFill>
            <a:srgbClr val="EC7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03</a:t>
            </a:r>
            <a:endParaRPr lang="en-US" altLang="zh-CN" sz="115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5" name="图形"/>
          <p:cNvSpPr/>
          <p:nvPr/>
        </p:nvSpPr>
        <p:spPr>
          <a:xfrm flipH="1" flipV="1">
            <a:off x="1022668" y="1426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3" name="图形"/>
          <p:cNvSpPr/>
          <p:nvPr/>
        </p:nvSpPr>
        <p:spPr>
          <a:xfrm flipV="1">
            <a:off x="1149668" y="1553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2" name="图形"/>
          <p:cNvSpPr txBox="1"/>
          <p:nvPr/>
        </p:nvSpPr>
        <p:spPr>
          <a:xfrm>
            <a:off x="5850891" y="3175001"/>
            <a:ext cx="5272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高精度周期定时器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5850889" y="4215766"/>
            <a:ext cx="5271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High-Resolution Periodic Timer</a:t>
            </a:r>
            <a:endParaRPr lang="zh-CN" altLang="en-US" sz="280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8" name="图形"/>
          <p:cNvGrpSpPr/>
          <p:nvPr/>
        </p:nvGrpSpPr>
        <p:grpSpPr>
          <a:xfrm>
            <a:off x="5850892" y="2045337"/>
            <a:ext cx="3024505" cy="948055"/>
            <a:chOff x="9031" y="2801"/>
            <a:chExt cx="4763" cy="1493"/>
          </a:xfrm>
        </p:grpSpPr>
        <p:sp>
          <p:nvSpPr>
            <p:cNvPr id="7" name="图形"/>
            <p:cNvSpPr/>
            <p:nvPr/>
          </p:nvSpPr>
          <p:spPr>
            <a:xfrm>
              <a:off x="9031" y="3847"/>
              <a:ext cx="4763" cy="447"/>
            </a:xfrm>
            <a:prstGeom prst="roundRect">
              <a:avLst>
                <a:gd name="adj" fmla="val 50000"/>
              </a:avLst>
            </a:prstGeom>
            <a:solidFill>
              <a:srgbClr val="435B6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9214" y="2801"/>
              <a:ext cx="4396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5400">
                  <a:solidFill>
                    <a:srgbClr val="EC736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Part 03</a:t>
              </a:r>
              <a:endParaRPr lang="en-US" altLang="zh-CN" sz="5400">
                <a:solidFill>
                  <a:srgbClr val="EC73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37" name="图形"/>
          <p:cNvGrpSpPr/>
          <p:nvPr/>
        </p:nvGrpSpPr>
        <p:grpSpPr>
          <a:xfrm>
            <a:off x="9312912" y="335916"/>
            <a:ext cx="2584449" cy="443865"/>
            <a:chOff x="238" y="427"/>
            <a:chExt cx="4070" cy="699"/>
          </a:xfrm>
        </p:grpSpPr>
        <p:sp>
          <p:nvSpPr>
            <p:cNvPr id="35" name="图形"/>
            <p:cNvSpPr/>
            <p:nvPr/>
          </p:nvSpPr>
          <p:spPr>
            <a:xfrm>
              <a:off x="238" y="427"/>
              <a:ext cx="699" cy="699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C</a:t>
              </a:r>
              <a:endParaRPr lang="en-US" altLang="zh-CN" sz="20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6" name="图形"/>
            <p:cNvSpPr txBox="1"/>
            <p:nvPr/>
          </p:nvSpPr>
          <p:spPr>
            <a:xfrm>
              <a:off x="937" y="511"/>
              <a:ext cx="337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OMPANY LOGO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7" name="图形"/>
          <p:cNvGrpSpPr/>
          <p:nvPr/>
        </p:nvGrpSpPr>
        <p:grpSpPr>
          <a:xfrm>
            <a:off x="437517" y="351157"/>
            <a:ext cx="404495" cy="404495"/>
            <a:chOff x="1620" y="2475"/>
            <a:chExt cx="1172" cy="1172"/>
          </a:xfrm>
        </p:grpSpPr>
        <p:sp>
          <p:nvSpPr>
            <p:cNvPr id="28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2" name="图形"/>
          <p:cNvGrpSpPr/>
          <p:nvPr/>
        </p:nvGrpSpPr>
        <p:grpSpPr>
          <a:xfrm>
            <a:off x="9361171" y="6076315"/>
            <a:ext cx="2339340" cy="403860"/>
            <a:chOff x="14742" y="9569"/>
            <a:chExt cx="3684" cy="636"/>
          </a:xfrm>
        </p:grpSpPr>
        <p:grpSp>
          <p:nvGrpSpPr>
            <p:cNvPr id="10" name="组合 9"/>
            <p:cNvGrpSpPr/>
            <p:nvPr/>
          </p:nvGrpSpPr>
          <p:grpSpPr>
            <a:xfrm>
              <a:off x="14742" y="9569"/>
              <a:ext cx="637" cy="637"/>
              <a:chOff x="1620" y="2475"/>
              <a:chExt cx="1172" cy="1172"/>
            </a:xfrm>
          </p:grpSpPr>
          <p:sp>
            <p:nvSpPr>
              <p:cNvPr id="11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2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5758" y="9569"/>
              <a:ext cx="637" cy="637"/>
              <a:chOff x="1620" y="2475"/>
              <a:chExt cx="1172" cy="1172"/>
            </a:xfrm>
          </p:grpSpPr>
          <p:sp>
            <p:nvSpPr>
              <p:cNvPr id="14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5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774" y="9569"/>
              <a:ext cx="637" cy="637"/>
              <a:chOff x="1620" y="2475"/>
              <a:chExt cx="1172" cy="1172"/>
            </a:xfrm>
          </p:grpSpPr>
          <p:sp>
            <p:nvSpPr>
              <p:cNvPr id="17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790" y="9569"/>
              <a:ext cx="637" cy="637"/>
              <a:chOff x="1620" y="2475"/>
              <a:chExt cx="1172" cy="1172"/>
            </a:xfrm>
          </p:grpSpPr>
          <p:sp>
            <p:nvSpPr>
              <p:cNvPr id="20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</p:grpSp>
      <p:grpSp>
        <p:nvGrpSpPr>
          <p:cNvPr id="24" name="图形"/>
          <p:cNvGrpSpPr/>
          <p:nvPr/>
        </p:nvGrpSpPr>
        <p:grpSpPr>
          <a:xfrm>
            <a:off x="516891" y="5785485"/>
            <a:ext cx="744220" cy="744220"/>
            <a:chOff x="1620" y="2475"/>
            <a:chExt cx="1172" cy="1172"/>
          </a:xfrm>
        </p:grpSpPr>
        <p:sp>
          <p:nvSpPr>
            <p:cNvPr id="2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5" grpId="0" bldLvl="0" animBg="1"/>
      <p:bldP spid="5" grpId="1" animBg="1"/>
      <p:bldP spid="3" grpId="0" bldLvl="0" animBg="1"/>
      <p:bldP spid="3" grpId="1" animBg="1"/>
      <p:bldP spid="42" grpId="0"/>
      <p:bldP spid="42" grpId="1"/>
      <p:bldP spid="77" grpId="0"/>
      <p:bldP spid="7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高精度周期定时器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系统调用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38045" y="2292985"/>
            <a:ext cx="2588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clock_nanosleep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4120" y="2829560"/>
            <a:ext cx="8059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 int clock_nanosleep(CLOCK_REALTIME, 0, &amp;req, &amp;rem);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554605" y="3956050"/>
            <a:ext cx="653859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int fd = timerfd_create(CLOCK_REALTIME, 0);</a:t>
            </a:r>
            <a:endParaRPr lang="en-US" sz="2400"/>
          </a:p>
          <a:p>
            <a:pPr algn="l"/>
            <a:r>
              <a:rPr lang="en-US" sz="2400"/>
              <a:t>struct itimerspec new_value;</a:t>
            </a:r>
            <a:endParaRPr lang="en-US" sz="2400"/>
          </a:p>
          <a:p>
            <a:pPr algn="l"/>
            <a:r>
              <a:rPr lang="en-US" sz="2400"/>
              <a:t>new_value.it_value.tv_sec = 5;  // 启动时间</a:t>
            </a:r>
            <a:endParaRPr lang="en-US" sz="2400"/>
          </a:p>
          <a:p>
            <a:pPr algn="l"/>
            <a:r>
              <a:rPr lang="en-US" sz="2400"/>
              <a:t>new_value.it_interval.tv_sec = 5;  // </a:t>
            </a:r>
            <a:r>
              <a:rPr lang="zh-CN" altLang="en-US" sz="2400"/>
              <a:t>时间间隔</a:t>
            </a:r>
            <a:endParaRPr lang="en-US" sz="2400"/>
          </a:p>
          <a:p>
            <a:pPr algn="l"/>
            <a:r>
              <a:rPr lang="en-US" sz="2400"/>
              <a:t>timerfd_settime(fd, 0, &amp;new_value, NULL);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138045" y="3366135"/>
            <a:ext cx="5051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timerfd_create 和 timerfd_settime</a:t>
            </a:r>
            <a:endParaRPr 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高精度周期定时器</a:t>
            </a:r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硬件实现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38045" y="2292985"/>
            <a:ext cx="2236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hrtimer </a:t>
            </a:r>
            <a:r>
              <a:rPr lang="zh-CN" altLang="en-US" sz="2400">
                <a:solidFill>
                  <a:srgbClr val="FF0000"/>
                </a:solidFill>
              </a:rPr>
              <a:t>子系统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4120" y="2829560"/>
            <a:ext cx="60039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struct itimerval {</a:t>
            </a:r>
            <a:br>
              <a:rPr lang="en-US" sz="2400"/>
            </a:br>
            <a:r>
              <a:rPr lang="en-US" sz="2400"/>
              <a:t>       struct timeval it_value.tv_sec// </a:t>
            </a:r>
            <a:r>
              <a:rPr lang="zh-CN" altLang="en-US" sz="2400"/>
              <a:t>秒</a:t>
            </a:r>
            <a:endParaRPr lang="zh-CN" altLang="en-US" sz="2400"/>
          </a:p>
          <a:p>
            <a:pPr algn="l"/>
            <a:r>
              <a:rPr lang="en-US" altLang="zh-CN" sz="2400"/>
              <a:t>       </a:t>
            </a:r>
            <a:r>
              <a:rPr lang="en-US" sz="2400">
                <a:sym typeface="+mn-ea"/>
              </a:rPr>
              <a:t> struct timeval it_value.tv_nsec// </a:t>
            </a:r>
            <a:r>
              <a:rPr lang="zh-CN" altLang="en-US" sz="2400">
                <a:sym typeface="+mn-ea"/>
              </a:rPr>
              <a:t>纳秒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/>
              <a:t>}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高精度周期定时器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应用场景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81225" y="1875155"/>
            <a:ext cx="78301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olidFill>
                  <a:srgbClr val="FF0000"/>
                </a:solidFill>
              </a:rPr>
              <a:t>实时系统</a:t>
            </a:r>
            <a:r>
              <a:rPr lang="en-US"/>
              <a:t>：在实时系统中，任务必须在严格的时间限制内完成。高精度定时器确保了任务能够准时启动和执行，这对于保证系统的整体性能和响应能力至关重要。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olidFill>
                  <a:srgbClr val="FF0000"/>
                </a:solidFill>
              </a:rPr>
              <a:t>多媒体应用</a:t>
            </a:r>
            <a:r>
              <a:rPr lang="en-US"/>
              <a:t>：多媒体应用，如音视频处理和播放，需要精确的定时来同步不同的数据流和处理复杂的时间戳。高精度定时器能够提供必要的时间分辨率，以保证多媒体内容的流畅播放和高质量输出。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olidFill>
                  <a:srgbClr val="FF0000"/>
                </a:solidFill>
              </a:rPr>
              <a:t>网络通信</a:t>
            </a:r>
            <a:r>
              <a:rPr lang="en-US"/>
              <a:t>：在网络协议栈中，高精度定时器用于实现精确的网络包调度和传输控制。例如，它可以用于实现网络流量整形、拥塞控制和数据包的定时重传。</a:t>
            </a:r>
            <a:endParaRPr lang="en-US"/>
          </a:p>
          <a:p>
            <a:pPr algn="l"/>
            <a:endParaRPr lang="en-US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设备驱动程序</a:t>
            </a:r>
            <a:r>
              <a:rPr lang="zh-CN" altLang="en-US"/>
              <a:t>：在网络协议栈中，高精度定时器用于实现精确的网络包调度和传输控制。例如，它可以用于实现网络流量整形、拥塞控制和数据包的定时重传。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1518286" y="1922147"/>
            <a:ext cx="3061335" cy="3061335"/>
          </a:xfrm>
          <a:prstGeom prst="ellipse">
            <a:avLst/>
          </a:prstGeom>
          <a:solidFill>
            <a:srgbClr val="EC7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04</a:t>
            </a:r>
            <a:endParaRPr lang="en-US" altLang="zh-CN" sz="115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5" name="图形"/>
          <p:cNvSpPr/>
          <p:nvPr/>
        </p:nvSpPr>
        <p:spPr>
          <a:xfrm flipH="1" flipV="1">
            <a:off x="1022668" y="1426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3" name="图形"/>
          <p:cNvSpPr/>
          <p:nvPr/>
        </p:nvSpPr>
        <p:spPr>
          <a:xfrm flipV="1">
            <a:off x="1149668" y="1553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2" name="图形"/>
          <p:cNvSpPr txBox="1"/>
          <p:nvPr/>
        </p:nvSpPr>
        <p:spPr>
          <a:xfrm>
            <a:off x="5850891" y="3175001"/>
            <a:ext cx="5272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高精度动态定时器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5850889" y="4215766"/>
            <a:ext cx="5271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High-Resolution Dynamic Timer</a:t>
            </a:r>
            <a:endParaRPr lang="zh-CN" altLang="en-US" sz="280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8" name="图形"/>
          <p:cNvGrpSpPr/>
          <p:nvPr/>
        </p:nvGrpSpPr>
        <p:grpSpPr>
          <a:xfrm>
            <a:off x="5850892" y="2045337"/>
            <a:ext cx="3024505" cy="948055"/>
            <a:chOff x="9031" y="2801"/>
            <a:chExt cx="4763" cy="1493"/>
          </a:xfrm>
        </p:grpSpPr>
        <p:sp>
          <p:nvSpPr>
            <p:cNvPr id="7" name="图形"/>
            <p:cNvSpPr/>
            <p:nvPr/>
          </p:nvSpPr>
          <p:spPr>
            <a:xfrm>
              <a:off x="9031" y="3847"/>
              <a:ext cx="4763" cy="447"/>
            </a:xfrm>
            <a:prstGeom prst="roundRect">
              <a:avLst>
                <a:gd name="adj" fmla="val 50000"/>
              </a:avLst>
            </a:prstGeom>
            <a:solidFill>
              <a:srgbClr val="435B6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9214" y="2801"/>
              <a:ext cx="4396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5400">
                  <a:solidFill>
                    <a:srgbClr val="EC736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Part 04</a:t>
              </a:r>
              <a:endParaRPr lang="en-US" altLang="zh-CN" sz="5400">
                <a:solidFill>
                  <a:srgbClr val="EC73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37" name="图形"/>
          <p:cNvGrpSpPr/>
          <p:nvPr/>
        </p:nvGrpSpPr>
        <p:grpSpPr>
          <a:xfrm>
            <a:off x="9312912" y="335916"/>
            <a:ext cx="2584449" cy="443865"/>
            <a:chOff x="238" y="427"/>
            <a:chExt cx="4070" cy="699"/>
          </a:xfrm>
        </p:grpSpPr>
        <p:sp>
          <p:nvSpPr>
            <p:cNvPr id="35" name="图形"/>
            <p:cNvSpPr/>
            <p:nvPr/>
          </p:nvSpPr>
          <p:spPr>
            <a:xfrm>
              <a:off x="238" y="427"/>
              <a:ext cx="699" cy="699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C</a:t>
              </a:r>
              <a:endParaRPr lang="en-US" altLang="zh-CN" sz="20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6" name="图形"/>
            <p:cNvSpPr txBox="1"/>
            <p:nvPr/>
          </p:nvSpPr>
          <p:spPr>
            <a:xfrm>
              <a:off x="937" y="511"/>
              <a:ext cx="337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OMPANY LOGO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7" name="图形"/>
          <p:cNvGrpSpPr/>
          <p:nvPr/>
        </p:nvGrpSpPr>
        <p:grpSpPr>
          <a:xfrm>
            <a:off x="437517" y="351157"/>
            <a:ext cx="404495" cy="404495"/>
            <a:chOff x="1620" y="2475"/>
            <a:chExt cx="1172" cy="1172"/>
          </a:xfrm>
        </p:grpSpPr>
        <p:sp>
          <p:nvSpPr>
            <p:cNvPr id="28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2" name="图形"/>
          <p:cNvGrpSpPr/>
          <p:nvPr/>
        </p:nvGrpSpPr>
        <p:grpSpPr>
          <a:xfrm>
            <a:off x="9361171" y="6076315"/>
            <a:ext cx="2339340" cy="403860"/>
            <a:chOff x="14742" y="9569"/>
            <a:chExt cx="3684" cy="636"/>
          </a:xfrm>
        </p:grpSpPr>
        <p:grpSp>
          <p:nvGrpSpPr>
            <p:cNvPr id="10" name="组合 9"/>
            <p:cNvGrpSpPr/>
            <p:nvPr/>
          </p:nvGrpSpPr>
          <p:grpSpPr>
            <a:xfrm>
              <a:off x="14742" y="9569"/>
              <a:ext cx="637" cy="637"/>
              <a:chOff x="1620" y="2475"/>
              <a:chExt cx="1172" cy="1172"/>
            </a:xfrm>
          </p:grpSpPr>
          <p:sp>
            <p:nvSpPr>
              <p:cNvPr id="11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2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5758" y="9569"/>
              <a:ext cx="637" cy="637"/>
              <a:chOff x="1620" y="2475"/>
              <a:chExt cx="1172" cy="1172"/>
            </a:xfrm>
          </p:grpSpPr>
          <p:sp>
            <p:nvSpPr>
              <p:cNvPr id="14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5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774" y="9569"/>
              <a:ext cx="637" cy="637"/>
              <a:chOff x="1620" y="2475"/>
              <a:chExt cx="1172" cy="1172"/>
            </a:xfrm>
          </p:grpSpPr>
          <p:sp>
            <p:nvSpPr>
              <p:cNvPr id="17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790" y="9569"/>
              <a:ext cx="637" cy="637"/>
              <a:chOff x="1620" y="2475"/>
              <a:chExt cx="1172" cy="1172"/>
            </a:xfrm>
          </p:grpSpPr>
          <p:sp>
            <p:nvSpPr>
              <p:cNvPr id="20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</p:grpSp>
      <p:grpSp>
        <p:nvGrpSpPr>
          <p:cNvPr id="24" name="图形"/>
          <p:cNvGrpSpPr/>
          <p:nvPr/>
        </p:nvGrpSpPr>
        <p:grpSpPr>
          <a:xfrm>
            <a:off x="516891" y="5785485"/>
            <a:ext cx="744220" cy="744220"/>
            <a:chOff x="1620" y="2475"/>
            <a:chExt cx="1172" cy="1172"/>
          </a:xfrm>
        </p:grpSpPr>
        <p:sp>
          <p:nvSpPr>
            <p:cNvPr id="2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5" grpId="0" bldLvl="0" animBg="1"/>
      <p:bldP spid="5" grpId="1" animBg="1"/>
      <p:bldP spid="3" grpId="0" bldLvl="0" animBg="1"/>
      <p:bldP spid="3" grpId="1" animBg="1"/>
      <p:bldP spid="42" grpId="0"/>
      <p:bldP spid="42" grpId="1"/>
      <p:bldP spid="77" grpId="0"/>
      <p:bldP spid="7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高精度动态定时器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系统调用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38045" y="2292985"/>
            <a:ext cx="2588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clock_nanosleep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4120" y="2829560"/>
            <a:ext cx="8059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 int clock_nanosleep(CLOCK_REALTIME, 0, &amp;req, &amp;rem);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554605" y="3956050"/>
            <a:ext cx="653859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int fd = timerfd_create(CLOCK_REALTIME, 0);</a:t>
            </a:r>
            <a:endParaRPr lang="en-US" sz="2400"/>
          </a:p>
          <a:p>
            <a:pPr algn="l"/>
            <a:r>
              <a:rPr lang="en-US" sz="2400"/>
              <a:t>struct itimerspec new_value;</a:t>
            </a:r>
            <a:endParaRPr lang="en-US" sz="2400"/>
          </a:p>
          <a:p>
            <a:pPr algn="l"/>
            <a:r>
              <a:rPr lang="en-US" sz="2400"/>
              <a:t>new_value.it_value.tv_sec = 5;  // 启动时间</a:t>
            </a:r>
            <a:endParaRPr lang="en-US" sz="2400"/>
          </a:p>
          <a:p>
            <a:pPr algn="l"/>
            <a:r>
              <a:rPr lang="en-US" sz="2400"/>
              <a:t>new_value.it_interval.tv_sec = 5;  // </a:t>
            </a:r>
            <a:r>
              <a:rPr lang="zh-CN" altLang="en-US" sz="2400"/>
              <a:t>时间间隔</a:t>
            </a:r>
            <a:endParaRPr lang="en-US" sz="2400"/>
          </a:p>
          <a:p>
            <a:pPr algn="l"/>
            <a:r>
              <a:rPr lang="en-US" sz="2400"/>
              <a:t>timerfd_settime(fd, 0, &amp;new_value, NULL);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138045" y="3366135"/>
            <a:ext cx="5051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timerfd_create 和 timerfd_settime</a:t>
            </a:r>
            <a:endParaRPr 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"/>
          <p:cNvSpPr txBox="1"/>
          <p:nvPr/>
        </p:nvSpPr>
        <p:spPr>
          <a:xfrm>
            <a:off x="1409700" y="1619250"/>
            <a:ext cx="95954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olidFill>
                  <a:srgbClr val="FF0000"/>
                </a:solidFill>
              </a:rPr>
              <a:t>内核中的时间概念</a:t>
            </a:r>
            <a:endParaRPr lang="en-US" sz="3200">
              <a:solidFill>
                <a:srgbClr val="FF0000"/>
              </a:solidFill>
            </a:endParaRPr>
          </a:p>
          <a:p>
            <a:pPr algn="l"/>
            <a:endParaRPr lang="en-US" sz="2400"/>
          </a:p>
          <a:p>
            <a:pPr algn="l"/>
            <a:r>
              <a:rPr lang="en-US" sz="2400"/>
              <a:t>    系统定时器以某种频率自行触发时钟中断，该频率可以通过编程预定，称为</a:t>
            </a:r>
            <a:r>
              <a:rPr lang="en-US" sz="2400">
                <a:solidFill>
                  <a:srgbClr val="FF0000"/>
                </a:solidFill>
              </a:rPr>
              <a:t>节拍率</a:t>
            </a:r>
            <a:r>
              <a:rPr lang="en-US" sz="2400">
                <a:solidFill>
                  <a:schemeClr val="tx1"/>
                </a:solidFill>
              </a:rPr>
              <a:t>（</a:t>
            </a:r>
            <a:r>
              <a:rPr lang="en-US" sz="2400">
                <a:solidFill>
                  <a:srgbClr val="FF0000"/>
                </a:solidFill>
              </a:rPr>
              <a:t>tick</a:t>
            </a:r>
            <a:r>
              <a:rPr lang="en-US" sz="2400"/>
              <a:t> rate / </a:t>
            </a:r>
            <a:r>
              <a:rPr lang="en-US" sz="2400">
                <a:solidFill>
                  <a:srgbClr val="FF0000"/>
                </a:solidFill>
              </a:rPr>
              <a:t>HZ</a:t>
            </a:r>
            <a:r>
              <a:rPr lang="en-US" sz="2400"/>
              <a:t>）。连续两次时钟中断的间隔时间称为节拍（ticks / jiffies），它等于节拍率分之一秒。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4058920" y="5238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计算机中的时间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高精度动态定时器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硬件实现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63115" y="2284095"/>
            <a:ext cx="8491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itimer </a:t>
            </a:r>
            <a:r>
              <a:rPr lang="zh-CN" altLang="en-US" sz="2400"/>
              <a:t>：</a:t>
            </a:r>
            <a:r>
              <a:rPr lang="en-US" sz="2400"/>
              <a:t>基于hrtimer和信号配合实现，通过hrtimer设置高精度超时时间，到期后通过信号方式通知进程。itimer提供下面三种定时方式，收到的信号也不同。</a:t>
            </a:r>
            <a:endParaRPr lang="en-US" sz="2400"/>
          </a:p>
        </p:txBody>
      </p:sp>
      <p:pic>
        <p:nvPicPr>
          <p:cNvPr id="8" name="Picture 7" descr="17262180984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945" y="3764280"/>
            <a:ext cx="8500110" cy="2480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高精度动态定时器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284605" y="1579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应用场景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93010" y="2682240"/>
            <a:ext cx="7698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网络应用</a:t>
            </a:r>
            <a:r>
              <a:rPr lang="en-US"/>
              <a:t>：在网络通信中，高精度定时器用于管理数据包的发送和接收时间，实现网络流量控制和拥塞避免。</a:t>
            </a:r>
            <a:endParaRPr lang="en-US"/>
          </a:p>
          <a:p>
            <a:pPr algn="l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看门狗定时器</a:t>
            </a:r>
            <a:r>
              <a:rPr lang="en-US"/>
              <a:t>：在嵌入式系统中，看门狗定时器用于防止系统死锁和异常。高精度定时器确保看门狗定时器能够在预定的时间准确重置，从而避免系统重启。</a:t>
            </a:r>
            <a:endParaRPr lang="en-US"/>
          </a:p>
          <a:p>
            <a:pPr algn="l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高精度测量和控制</a:t>
            </a:r>
            <a:r>
              <a:rPr lang="en-US"/>
              <a:t>：在科学实验和工业控制系统中，高精度定时器用于精确测量和控制实验条件和生产过程，如温度控制、化学反应的定时和数据采集。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"/>
          <p:cNvGrpSpPr/>
          <p:nvPr/>
        </p:nvGrpSpPr>
        <p:grpSpPr>
          <a:xfrm>
            <a:off x="9312912" y="335916"/>
            <a:ext cx="2584449" cy="443865"/>
            <a:chOff x="238" y="427"/>
            <a:chExt cx="4070" cy="699"/>
          </a:xfrm>
        </p:grpSpPr>
        <p:sp>
          <p:nvSpPr>
            <p:cNvPr id="7" name="图形"/>
            <p:cNvSpPr/>
            <p:nvPr/>
          </p:nvSpPr>
          <p:spPr>
            <a:xfrm>
              <a:off x="238" y="427"/>
              <a:ext cx="699" cy="699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C</a:t>
              </a:r>
              <a:endParaRPr lang="en-US" altLang="zh-CN" sz="20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937" y="511"/>
              <a:ext cx="337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OMPANY LOGO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9" name="图形"/>
          <p:cNvSpPr/>
          <p:nvPr/>
        </p:nvSpPr>
        <p:spPr>
          <a:xfrm>
            <a:off x="3354071" y="718187"/>
            <a:ext cx="5445125" cy="5445125"/>
          </a:xfrm>
          <a:prstGeom prst="ellipse">
            <a:avLst/>
          </a:prstGeom>
          <a:solidFill>
            <a:srgbClr val="EC736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10" name="图形"/>
          <p:cNvSpPr/>
          <p:nvPr/>
        </p:nvSpPr>
        <p:spPr>
          <a:xfrm>
            <a:off x="2988946" y="353062"/>
            <a:ext cx="6175375" cy="6175375"/>
          </a:xfrm>
          <a:prstGeom prst="arc">
            <a:avLst/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11" name="图形"/>
          <p:cNvSpPr/>
          <p:nvPr/>
        </p:nvSpPr>
        <p:spPr>
          <a:xfrm flipH="1" flipV="1">
            <a:off x="2988946" y="353062"/>
            <a:ext cx="6175375" cy="6175375"/>
          </a:xfrm>
          <a:prstGeom prst="arc">
            <a:avLst/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14" name="图形"/>
          <p:cNvGrpSpPr/>
          <p:nvPr/>
        </p:nvGrpSpPr>
        <p:grpSpPr>
          <a:xfrm>
            <a:off x="10340975" y="4903470"/>
            <a:ext cx="744220" cy="744220"/>
            <a:chOff x="1620" y="2475"/>
            <a:chExt cx="1172" cy="1172"/>
          </a:xfrm>
        </p:grpSpPr>
        <p:sp>
          <p:nvSpPr>
            <p:cNvPr id="1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1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17" name="图形"/>
          <p:cNvGrpSpPr/>
          <p:nvPr/>
        </p:nvGrpSpPr>
        <p:grpSpPr>
          <a:xfrm>
            <a:off x="852171" y="4903470"/>
            <a:ext cx="744220" cy="744220"/>
            <a:chOff x="1620" y="2475"/>
            <a:chExt cx="1172" cy="1172"/>
          </a:xfrm>
        </p:grpSpPr>
        <p:sp>
          <p:nvSpPr>
            <p:cNvPr id="30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1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38" name="图形"/>
          <p:cNvGrpSpPr/>
          <p:nvPr/>
        </p:nvGrpSpPr>
        <p:grpSpPr>
          <a:xfrm>
            <a:off x="1489711" y="1494792"/>
            <a:ext cx="404495" cy="404495"/>
            <a:chOff x="1620" y="2475"/>
            <a:chExt cx="1172" cy="1172"/>
          </a:xfrm>
        </p:grpSpPr>
        <p:sp>
          <p:nvSpPr>
            <p:cNvPr id="39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41" name="图形"/>
          <p:cNvGrpSpPr/>
          <p:nvPr/>
        </p:nvGrpSpPr>
        <p:grpSpPr>
          <a:xfrm>
            <a:off x="10605771" y="2352677"/>
            <a:ext cx="404495" cy="404495"/>
            <a:chOff x="1620" y="2475"/>
            <a:chExt cx="1172" cy="1172"/>
          </a:xfrm>
        </p:grpSpPr>
        <p:sp>
          <p:nvSpPr>
            <p:cNvPr id="42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45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47" name="图形"/>
          <p:cNvSpPr/>
          <p:nvPr/>
        </p:nvSpPr>
        <p:spPr>
          <a:xfrm flipH="1">
            <a:off x="2476183" y="-159702"/>
            <a:ext cx="7200900" cy="7200900"/>
          </a:xfrm>
          <a:prstGeom prst="arc">
            <a:avLst>
              <a:gd name="adj1" fmla="val 17785405"/>
              <a:gd name="adj2" fmla="val 20876591"/>
            </a:avLst>
          </a:prstGeom>
          <a:ln w="12700">
            <a:solidFill>
              <a:srgbClr val="EC73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8" name="图形"/>
          <p:cNvSpPr/>
          <p:nvPr/>
        </p:nvSpPr>
        <p:spPr>
          <a:xfrm flipV="1">
            <a:off x="2476183" y="-159702"/>
            <a:ext cx="7200900" cy="7200900"/>
          </a:xfrm>
          <a:prstGeom prst="arc">
            <a:avLst>
              <a:gd name="adj1" fmla="val 17785405"/>
              <a:gd name="adj2" fmla="val 20876591"/>
            </a:avLst>
          </a:prstGeom>
          <a:ln w="12700">
            <a:solidFill>
              <a:srgbClr val="EC73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3770631" y="2698751"/>
            <a:ext cx="4613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>
                <a:solidFill>
                  <a:schemeClr val="bg1"/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谢谢观看</a:t>
            </a:r>
            <a:endParaRPr lang="zh-CN" altLang="en-US" sz="8000">
              <a:solidFill>
                <a:schemeClr val="bg1"/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28" name="图形"/>
          <p:cNvSpPr/>
          <p:nvPr/>
        </p:nvSpPr>
        <p:spPr>
          <a:xfrm flipV="1">
            <a:off x="10003155" y="4259582"/>
            <a:ext cx="2434591" cy="2894965"/>
          </a:xfrm>
          <a:custGeom>
            <a:avLst/>
            <a:gdLst>
              <a:gd name="connsiteX0" fmla="*/ 0 w 4530"/>
              <a:gd name="connsiteY0" fmla="*/ 0 h 5369"/>
              <a:gd name="connsiteX1" fmla="*/ 4484 w 4530"/>
              <a:gd name="connsiteY1" fmla="*/ 0 h 5369"/>
              <a:gd name="connsiteX2" fmla="*/ 4484 w 4530"/>
              <a:gd name="connsiteY2" fmla="*/ 4937 h 5369"/>
              <a:gd name="connsiteX3" fmla="*/ 4530 w 4530"/>
              <a:gd name="connsiteY3" fmla="*/ 5369 h 5369"/>
              <a:gd name="connsiteX4" fmla="*/ 3904 w 4530"/>
              <a:gd name="connsiteY4" fmla="*/ 4873 h 5369"/>
              <a:gd name="connsiteX5" fmla="*/ 3325 w 4530"/>
              <a:gd name="connsiteY5" fmla="*/ 4240 h 5369"/>
              <a:gd name="connsiteX6" fmla="*/ 2767 w 4530"/>
              <a:gd name="connsiteY6" fmla="*/ 2286 h 5369"/>
              <a:gd name="connsiteX7" fmla="*/ 1315 w 4530"/>
              <a:gd name="connsiteY7" fmla="*/ 1217 h 5369"/>
              <a:gd name="connsiteX8" fmla="*/ 0 w 4530"/>
              <a:gd name="connsiteY8" fmla="*/ 0 h 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3" h="5270">
                <a:moveTo>
                  <a:pt x="0" y="0"/>
                </a:moveTo>
                <a:lnTo>
                  <a:pt x="4433" y="0"/>
                </a:lnTo>
                <a:lnTo>
                  <a:pt x="4433" y="5270"/>
                </a:lnTo>
                <a:lnTo>
                  <a:pt x="3892" y="4841"/>
                </a:lnTo>
                <a:cubicBezTo>
                  <a:pt x="3741" y="4614"/>
                  <a:pt x="3431" y="4382"/>
                  <a:pt x="3313" y="4208"/>
                </a:cubicBezTo>
                <a:cubicBezTo>
                  <a:pt x="3258" y="3998"/>
                  <a:pt x="3311" y="2688"/>
                  <a:pt x="2755" y="2254"/>
                </a:cubicBezTo>
                <a:cubicBezTo>
                  <a:pt x="2174" y="1685"/>
                  <a:pt x="1796" y="1779"/>
                  <a:pt x="1303" y="1185"/>
                </a:cubicBezTo>
                <a:cubicBezTo>
                  <a:pt x="730" y="575"/>
                  <a:pt x="407" y="1080"/>
                  <a:pt x="7" y="20"/>
                </a:cubicBezTo>
                <a:lnTo>
                  <a:pt x="0" y="0"/>
                </a:lnTo>
                <a:close/>
              </a:path>
            </a:pathLst>
          </a:custGeom>
          <a:solidFill>
            <a:srgbClr val="EC736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29" name="图形"/>
          <p:cNvSpPr/>
          <p:nvPr/>
        </p:nvSpPr>
        <p:spPr>
          <a:xfrm flipH="1">
            <a:off x="-231775" y="-234950"/>
            <a:ext cx="3409315" cy="3118485"/>
          </a:xfrm>
          <a:custGeom>
            <a:avLst/>
            <a:gdLst>
              <a:gd name="connsiteX0" fmla="*/ 0 w 4530"/>
              <a:gd name="connsiteY0" fmla="*/ 0 h 5369"/>
              <a:gd name="connsiteX1" fmla="*/ 4484 w 4530"/>
              <a:gd name="connsiteY1" fmla="*/ 0 h 5369"/>
              <a:gd name="connsiteX2" fmla="*/ 4484 w 4530"/>
              <a:gd name="connsiteY2" fmla="*/ 4937 h 5369"/>
              <a:gd name="connsiteX3" fmla="*/ 4530 w 4530"/>
              <a:gd name="connsiteY3" fmla="*/ 5369 h 5369"/>
              <a:gd name="connsiteX4" fmla="*/ 3904 w 4530"/>
              <a:gd name="connsiteY4" fmla="*/ 4873 h 5369"/>
              <a:gd name="connsiteX5" fmla="*/ 3325 w 4530"/>
              <a:gd name="connsiteY5" fmla="*/ 4240 h 5369"/>
              <a:gd name="connsiteX6" fmla="*/ 2767 w 4530"/>
              <a:gd name="connsiteY6" fmla="*/ 2286 h 5369"/>
              <a:gd name="connsiteX7" fmla="*/ 1315 w 4530"/>
              <a:gd name="connsiteY7" fmla="*/ 1217 h 5369"/>
              <a:gd name="connsiteX8" fmla="*/ 0 w 4530"/>
              <a:gd name="connsiteY8" fmla="*/ 0 h 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3" h="5270">
                <a:moveTo>
                  <a:pt x="0" y="0"/>
                </a:moveTo>
                <a:lnTo>
                  <a:pt x="4433" y="0"/>
                </a:lnTo>
                <a:lnTo>
                  <a:pt x="4433" y="5270"/>
                </a:lnTo>
                <a:lnTo>
                  <a:pt x="3892" y="4841"/>
                </a:lnTo>
                <a:cubicBezTo>
                  <a:pt x="3741" y="4614"/>
                  <a:pt x="3431" y="4382"/>
                  <a:pt x="3313" y="4208"/>
                </a:cubicBezTo>
                <a:cubicBezTo>
                  <a:pt x="3258" y="3998"/>
                  <a:pt x="3311" y="2688"/>
                  <a:pt x="2755" y="2254"/>
                </a:cubicBezTo>
                <a:cubicBezTo>
                  <a:pt x="2174" y="1685"/>
                  <a:pt x="1796" y="1779"/>
                  <a:pt x="1303" y="1185"/>
                </a:cubicBezTo>
                <a:cubicBezTo>
                  <a:pt x="730" y="575"/>
                  <a:pt x="407" y="1080"/>
                  <a:pt x="7" y="2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5B6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</p:spTree>
    <p:custDataLst>
      <p:tags r:id="rId1"/>
    </p:custDataLst>
  </p:cSld>
  <p:clrMapOvr>
    <a:masterClrMapping/>
  </p:clrMapOvr>
  <p:transition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47" grpId="0" bldLvl="0" animBg="1"/>
      <p:bldP spid="47" grpId="1" animBg="1"/>
      <p:bldP spid="48" grpId="0" bldLvl="0" animBg="1"/>
      <p:bldP spid="48" grpId="1" animBg="1"/>
      <p:bldP spid="49" grpId="0"/>
      <p:bldP spid="49" grpId="1"/>
      <p:bldP spid="28" grpId="0" animBg="1"/>
      <p:bldP spid="28" grpId="1" animBg="1"/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图形"/>
          <p:cNvGrpSpPr/>
          <p:nvPr/>
        </p:nvGrpSpPr>
        <p:grpSpPr>
          <a:xfrm>
            <a:off x="1053466" y="231775"/>
            <a:ext cx="10083165" cy="645160"/>
            <a:chOff x="1659" y="365"/>
            <a:chExt cx="15879" cy="1016"/>
          </a:xfrm>
        </p:grpSpPr>
        <p:cxnSp>
          <p:nvCxnSpPr>
            <p:cNvPr id="2" name="图形"/>
            <p:cNvCxnSpPr/>
            <p:nvPr/>
          </p:nvCxnSpPr>
          <p:spPr>
            <a:xfrm>
              <a:off x="1659" y="873"/>
              <a:ext cx="15879" cy="0"/>
            </a:xfrm>
            <a:prstGeom prst="line">
              <a:avLst/>
            </a:prstGeom>
            <a:ln>
              <a:solidFill>
                <a:srgbClr val="EC736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图形"/>
            <p:cNvSpPr txBox="1"/>
            <p:nvPr/>
          </p:nvSpPr>
          <p:spPr>
            <a:xfrm>
              <a:off x="8449" y="365"/>
              <a:ext cx="1872" cy="10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分类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551180" y="1568450"/>
            <a:ext cx="2506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按分辨率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52575" y="252857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低分辨率定时器</a:t>
            </a:r>
            <a:endParaRPr lang="zh-CN" alt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1552575" y="323469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高分辨率定时器</a:t>
            </a:r>
            <a:endParaRPr lang="zh-CN" alt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6458585" y="1568450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按工作模式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33005" y="25285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动态</a:t>
            </a:r>
            <a:r>
              <a:rPr lang="zh-CN" altLang="en-US" sz="2400"/>
              <a:t>定时器</a:t>
            </a:r>
            <a:endParaRPr lang="zh-CN" alt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7533005" y="315023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周期定时器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-627380" y="-815340"/>
            <a:ext cx="4006215" cy="4006215"/>
          </a:xfrm>
          <a:prstGeom prst="ellipse">
            <a:avLst/>
          </a:prstGeom>
          <a:solidFill>
            <a:srgbClr val="EC736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4" name="图形"/>
          <p:cNvSpPr/>
          <p:nvPr/>
        </p:nvSpPr>
        <p:spPr>
          <a:xfrm flipV="1">
            <a:off x="-1192848" y="-1380807"/>
            <a:ext cx="5137151" cy="5137150"/>
          </a:xfrm>
          <a:prstGeom prst="arc">
            <a:avLst>
              <a:gd name="adj1" fmla="val 15880615"/>
              <a:gd name="adj2" fmla="val 738263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3" name="图形"/>
          <p:cNvSpPr txBox="1"/>
          <p:nvPr/>
        </p:nvSpPr>
        <p:spPr>
          <a:xfrm>
            <a:off x="755651" y="846456"/>
            <a:ext cx="1978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目录</a:t>
            </a:r>
            <a:endParaRPr lang="zh-CN" altLang="en-US" sz="6600">
              <a:solidFill>
                <a:schemeClr val="bg1"/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12" name="图形"/>
          <p:cNvGrpSpPr/>
          <p:nvPr/>
        </p:nvGrpSpPr>
        <p:grpSpPr>
          <a:xfrm>
            <a:off x="5993131" y="846455"/>
            <a:ext cx="3999230" cy="897255"/>
            <a:chOff x="10662" y="2013"/>
            <a:chExt cx="6298" cy="1413"/>
          </a:xfrm>
        </p:grpSpPr>
        <p:sp>
          <p:nvSpPr>
            <p:cNvPr id="42" name="图形"/>
            <p:cNvSpPr txBox="1"/>
            <p:nvPr/>
          </p:nvSpPr>
          <p:spPr>
            <a:xfrm>
              <a:off x="10662" y="2013"/>
              <a:ext cx="62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低精度周期定时器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5" name="图形"/>
            <p:cNvSpPr txBox="1"/>
            <p:nvPr/>
          </p:nvSpPr>
          <p:spPr>
            <a:xfrm>
              <a:off x="10663" y="2895"/>
              <a:ext cx="50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Low-Resolution Periodic Timer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11" name="图形"/>
          <p:cNvGrpSpPr/>
          <p:nvPr/>
        </p:nvGrpSpPr>
        <p:grpSpPr>
          <a:xfrm>
            <a:off x="5993131" y="2274571"/>
            <a:ext cx="3999230" cy="905510"/>
            <a:chOff x="10662" y="3940"/>
            <a:chExt cx="6298" cy="1426"/>
          </a:xfrm>
        </p:grpSpPr>
        <p:sp>
          <p:nvSpPr>
            <p:cNvPr id="43" name="图形"/>
            <p:cNvSpPr txBox="1"/>
            <p:nvPr/>
          </p:nvSpPr>
          <p:spPr>
            <a:xfrm>
              <a:off x="10662" y="3940"/>
              <a:ext cx="62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低精度动态定时器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10663" y="4835"/>
              <a:ext cx="50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Low-Resolution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Dynamic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 Timer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10" name="图形"/>
          <p:cNvGrpSpPr/>
          <p:nvPr/>
        </p:nvGrpSpPr>
        <p:grpSpPr>
          <a:xfrm>
            <a:off x="5993131" y="3710940"/>
            <a:ext cx="3999230" cy="913765"/>
            <a:chOff x="10662" y="5867"/>
            <a:chExt cx="6298" cy="1439"/>
          </a:xfrm>
        </p:grpSpPr>
        <p:sp>
          <p:nvSpPr>
            <p:cNvPr id="4" name="图形"/>
            <p:cNvSpPr txBox="1"/>
            <p:nvPr/>
          </p:nvSpPr>
          <p:spPr>
            <a:xfrm>
              <a:off x="10662" y="5867"/>
              <a:ext cx="62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高精度周期定时器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7" name="图形"/>
            <p:cNvSpPr txBox="1"/>
            <p:nvPr/>
          </p:nvSpPr>
          <p:spPr>
            <a:xfrm>
              <a:off x="10663" y="6775"/>
              <a:ext cx="50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High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-Resolution Periodic Timer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9" name="图形"/>
          <p:cNvGrpSpPr/>
          <p:nvPr/>
        </p:nvGrpSpPr>
        <p:grpSpPr>
          <a:xfrm>
            <a:off x="5993131" y="5155566"/>
            <a:ext cx="3999230" cy="922020"/>
            <a:chOff x="10662" y="7794"/>
            <a:chExt cx="6298" cy="1452"/>
          </a:xfrm>
        </p:grpSpPr>
        <p:sp>
          <p:nvSpPr>
            <p:cNvPr id="45" name="图形"/>
            <p:cNvSpPr txBox="1"/>
            <p:nvPr/>
          </p:nvSpPr>
          <p:spPr>
            <a:xfrm>
              <a:off x="10662" y="7794"/>
              <a:ext cx="62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高精度动态定时器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10663" y="8715"/>
              <a:ext cx="50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High-Resolution Dynamic Timer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13" name="图形"/>
          <p:cNvSpPr/>
          <p:nvPr/>
        </p:nvSpPr>
        <p:spPr>
          <a:xfrm>
            <a:off x="4864100" y="836295"/>
            <a:ext cx="877571" cy="877570"/>
          </a:xfrm>
          <a:prstGeom prst="ellipse">
            <a:avLst/>
          </a:prstGeom>
          <a:solidFill>
            <a:srgbClr val="435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01</a:t>
            </a:r>
            <a:endParaRPr lang="en-US" altLang="zh-CN" sz="28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14" name="图形"/>
          <p:cNvSpPr/>
          <p:nvPr/>
        </p:nvSpPr>
        <p:spPr>
          <a:xfrm>
            <a:off x="4864100" y="2284095"/>
            <a:ext cx="877571" cy="877570"/>
          </a:xfrm>
          <a:prstGeom prst="ellipse">
            <a:avLst/>
          </a:prstGeom>
          <a:solidFill>
            <a:srgbClr val="EC7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02</a:t>
            </a:r>
            <a:endParaRPr lang="en-US" altLang="zh-CN" sz="28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15" name="图形"/>
          <p:cNvSpPr/>
          <p:nvPr/>
        </p:nvSpPr>
        <p:spPr>
          <a:xfrm>
            <a:off x="4864100" y="3724910"/>
            <a:ext cx="877571" cy="877570"/>
          </a:xfrm>
          <a:prstGeom prst="ellipse">
            <a:avLst/>
          </a:prstGeom>
          <a:solidFill>
            <a:srgbClr val="435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03</a:t>
            </a:r>
            <a:endParaRPr lang="en-US" altLang="zh-CN" sz="28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16" name="图形"/>
          <p:cNvSpPr/>
          <p:nvPr/>
        </p:nvSpPr>
        <p:spPr>
          <a:xfrm>
            <a:off x="4864100" y="5165725"/>
            <a:ext cx="877571" cy="877570"/>
          </a:xfrm>
          <a:prstGeom prst="ellipse">
            <a:avLst/>
          </a:prstGeom>
          <a:solidFill>
            <a:srgbClr val="EC7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04</a:t>
            </a:r>
            <a:endParaRPr lang="en-US" altLang="zh-CN" sz="28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24" name="图形"/>
          <p:cNvGrpSpPr/>
          <p:nvPr/>
        </p:nvGrpSpPr>
        <p:grpSpPr>
          <a:xfrm>
            <a:off x="1151891" y="5424805"/>
            <a:ext cx="744220" cy="744220"/>
            <a:chOff x="1620" y="2475"/>
            <a:chExt cx="1172" cy="1172"/>
          </a:xfrm>
        </p:grpSpPr>
        <p:sp>
          <p:nvSpPr>
            <p:cNvPr id="2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7" name="图形"/>
          <p:cNvGrpSpPr/>
          <p:nvPr/>
        </p:nvGrpSpPr>
        <p:grpSpPr>
          <a:xfrm>
            <a:off x="3378837" y="4142107"/>
            <a:ext cx="404495" cy="404495"/>
            <a:chOff x="1620" y="2475"/>
            <a:chExt cx="1172" cy="1172"/>
          </a:xfrm>
        </p:grpSpPr>
        <p:sp>
          <p:nvSpPr>
            <p:cNvPr id="28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sp>
        <p:nvSpPr>
          <p:cNvPr id="20" name="图形"/>
          <p:cNvSpPr/>
          <p:nvPr/>
        </p:nvSpPr>
        <p:spPr>
          <a:xfrm rot="19020000">
            <a:off x="11038840" y="-845185"/>
            <a:ext cx="1995171" cy="2308225"/>
          </a:xfrm>
          <a:custGeom>
            <a:avLst/>
            <a:gdLst>
              <a:gd name="connsiteX0" fmla="*/ 229841 w 6208462"/>
              <a:gd name="connsiteY0" fmla="*/ 254816 h 5902426"/>
              <a:gd name="connsiteX1" fmla="*/ 1017241 w 6208462"/>
              <a:gd name="connsiteY1" fmla="*/ 1753416 h 5902426"/>
              <a:gd name="connsiteX2" fmla="*/ 648941 w 6208462"/>
              <a:gd name="connsiteY2" fmla="*/ 3328216 h 5902426"/>
              <a:gd name="connsiteX3" fmla="*/ 2223741 w 6208462"/>
              <a:gd name="connsiteY3" fmla="*/ 5614216 h 5902426"/>
              <a:gd name="connsiteX4" fmla="*/ 4954241 w 6208462"/>
              <a:gd name="connsiteY4" fmla="*/ 5512616 h 5902426"/>
              <a:gd name="connsiteX5" fmla="*/ 5741641 w 6208462"/>
              <a:gd name="connsiteY5" fmla="*/ 2375716 h 5902426"/>
              <a:gd name="connsiteX6" fmla="*/ 5779741 w 6208462"/>
              <a:gd name="connsiteY6" fmla="*/ 216716 h 5902426"/>
              <a:gd name="connsiteX7" fmla="*/ 229841 w 6208462"/>
              <a:gd name="connsiteY7" fmla="*/ 254816 h 5902426"/>
              <a:gd name="connsiteX0-1" fmla="*/ 576956 w 5539097"/>
              <a:gd name="connsiteY0-2" fmla="*/ 93074 h 6272549"/>
              <a:gd name="connsiteX1-3" fmla="*/ 416972 w 5539097"/>
              <a:gd name="connsiteY1-4" fmla="*/ 2123539 h 6272549"/>
              <a:gd name="connsiteX2-5" fmla="*/ 48672 w 5539097"/>
              <a:gd name="connsiteY2-6" fmla="*/ 3698339 h 6272549"/>
              <a:gd name="connsiteX3-7" fmla="*/ 1623472 w 5539097"/>
              <a:gd name="connsiteY3-8" fmla="*/ 5984339 h 6272549"/>
              <a:gd name="connsiteX4-9" fmla="*/ 4353972 w 5539097"/>
              <a:gd name="connsiteY4-10" fmla="*/ 5882739 h 6272549"/>
              <a:gd name="connsiteX5-11" fmla="*/ 5141372 w 5539097"/>
              <a:gd name="connsiteY5-12" fmla="*/ 2745839 h 6272549"/>
              <a:gd name="connsiteX6-13" fmla="*/ 5179472 w 5539097"/>
              <a:gd name="connsiteY6-14" fmla="*/ 586839 h 6272549"/>
              <a:gd name="connsiteX7-15" fmla="*/ 576956 w 5539097"/>
              <a:gd name="connsiteY7-16" fmla="*/ 93074 h 6272549"/>
              <a:gd name="connsiteX0-17" fmla="*/ 798034 w 5525722"/>
              <a:gd name="connsiteY0-18" fmla="*/ 83598 h 6341045"/>
              <a:gd name="connsiteX1-19" fmla="*/ 419727 w 5525722"/>
              <a:gd name="connsiteY1-20" fmla="*/ 2192035 h 6341045"/>
              <a:gd name="connsiteX2-21" fmla="*/ 51427 w 5525722"/>
              <a:gd name="connsiteY2-22" fmla="*/ 3766835 h 6341045"/>
              <a:gd name="connsiteX3-23" fmla="*/ 1626227 w 5525722"/>
              <a:gd name="connsiteY3-24" fmla="*/ 6052835 h 6341045"/>
              <a:gd name="connsiteX4-25" fmla="*/ 4356727 w 5525722"/>
              <a:gd name="connsiteY4-26" fmla="*/ 5951235 h 6341045"/>
              <a:gd name="connsiteX5-27" fmla="*/ 5144127 w 5525722"/>
              <a:gd name="connsiteY5-28" fmla="*/ 2814335 h 6341045"/>
              <a:gd name="connsiteX6-29" fmla="*/ 5182227 w 5525722"/>
              <a:gd name="connsiteY6-30" fmla="*/ 655335 h 6341045"/>
              <a:gd name="connsiteX7-31" fmla="*/ 798034 w 5525722"/>
              <a:gd name="connsiteY7-32" fmla="*/ 83598 h 6341045"/>
              <a:gd name="connsiteX0-33" fmla="*/ 900361 w 5628049"/>
              <a:gd name="connsiteY0-34" fmla="*/ 83598 h 6341045"/>
              <a:gd name="connsiteX1-35" fmla="*/ 522054 w 5628049"/>
              <a:gd name="connsiteY1-36" fmla="*/ 2192035 h 6341045"/>
              <a:gd name="connsiteX2-37" fmla="*/ 44593 w 5628049"/>
              <a:gd name="connsiteY2-38" fmla="*/ 3766835 h 6341045"/>
              <a:gd name="connsiteX3-39" fmla="*/ 1728554 w 5628049"/>
              <a:gd name="connsiteY3-40" fmla="*/ 6052835 h 6341045"/>
              <a:gd name="connsiteX4-41" fmla="*/ 4459054 w 5628049"/>
              <a:gd name="connsiteY4-42" fmla="*/ 5951235 h 6341045"/>
              <a:gd name="connsiteX5-43" fmla="*/ 5246454 w 5628049"/>
              <a:gd name="connsiteY5-44" fmla="*/ 2814335 h 6341045"/>
              <a:gd name="connsiteX6-45" fmla="*/ 5284554 w 5628049"/>
              <a:gd name="connsiteY6-46" fmla="*/ 655335 h 6341045"/>
              <a:gd name="connsiteX7-47" fmla="*/ 900361 w 5628049"/>
              <a:gd name="connsiteY7-48" fmla="*/ 83598 h 6341045"/>
              <a:gd name="connsiteX0-49" fmla="*/ 896099 w 5623787"/>
              <a:gd name="connsiteY0-50" fmla="*/ 83598 h 6378131"/>
              <a:gd name="connsiteX1-51" fmla="*/ 517792 w 5623787"/>
              <a:gd name="connsiteY1-52" fmla="*/ 2192035 h 6378131"/>
              <a:gd name="connsiteX2-53" fmla="*/ 40331 w 5623787"/>
              <a:gd name="connsiteY2-54" fmla="*/ 3766835 h 6378131"/>
              <a:gd name="connsiteX3-55" fmla="*/ 1646319 w 5623787"/>
              <a:gd name="connsiteY3-56" fmla="*/ 6115212 h 6378131"/>
              <a:gd name="connsiteX4-57" fmla="*/ 4454792 w 5623787"/>
              <a:gd name="connsiteY4-58" fmla="*/ 5951235 h 6378131"/>
              <a:gd name="connsiteX5-59" fmla="*/ 5242192 w 5623787"/>
              <a:gd name="connsiteY5-60" fmla="*/ 2814335 h 6378131"/>
              <a:gd name="connsiteX6-61" fmla="*/ 5280292 w 5623787"/>
              <a:gd name="connsiteY6-62" fmla="*/ 655335 h 6378131"/>
              <a:gd name="connsiteX7-63" fmla="*/ 896099 w 5623787"/>
              <a:gd name="connsiteY7-64" fmla="*/ 83598 h 6378131"/>
              <a:gd name="connsiteX0-65" fmla="*/ 896099 w 5623787"/>
              <a:gd name="connsiteY0-66" fmla="*/ 83598 h 6505278"/>
              <a:gd name="connsiteX1-67" fmla="*/ 517792 w 5623787"/>
              <a:gd name="connsiteY1-68" fmla="*/ 2192035 h 6505278"/>
              <a:gd name="connsiteX2-69" fmla="*/ 40331 w 5623787"/>
              <a:gd name="connsiteY2-70" fmla="*/ 3766835 h 6505278"/>
              <a:gd name="connsiteX3-71" fmla="*/ 1646319 w 5623787"/>
              <a:gd name="connsiteY3-72" fmla="*/ 6115212 h 6505278"/>
              <a:gd name="connsiteX4-73" fmla="*/ 4641926 w 5623787"/>
              <a:gd name="connsiteY4-74" fmla="*/ 6169557 h 6505278"/>
              <a:gd name="connsiteX5-75" fmla="*/ 5242192 w 5623787"/>
              <a:gd name="connsiteY5-76" fmla="*/ 2814335 h 6505278"/>
              <a:gd name="connsiteX6-77" fmla="*/ 5280292 w 5623787"/>
              <a:gd name="connsiteY6-78" fmla="*/ 655335 h 6505278"/>
              <a:gd name="connsiteX7-79" fmla="*/ 896099 w 5623787"/>
              <a:gd name="connsiteY7-80" fmla="*/ 83598 h 65052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623787" h="6505278">
                <a:moveTo>
                  <a:pt x="896099" y="83598"/>
                </a:moveTo>
                <a:cubicBezTo>
                  <a:pt x="102349" y="339715"/>
                  <a:pt x="660420" y="1578162"/>
                  <a:pt x="517792" y="2192035"/>
                </a:cubicBezTo>
                <a:cubicBezTo>
                  <a:pt x="375164" y="2805908"/>
                  <a:pt x="-147757" y="3112972"/>
                  <a:pt x="40331" y="3766835"/>
                </a:cubicBezTo>
                <a:cubicBezTo>
                  <a:pt x="228419" y="4420698"/>
                  <a:pt x="879387" y="5714758"/>
                  <a:pt x="1646319" y="6115212"/>
                </a:cubicBezTo>
                <a:cubicBezTo>
                  <a:pt x="2413252" y="6515666"/>
                  <a:pt x="4042614" y="6719703"/>
                  <a:pt x="4641926" y="6169557"/>
                </a:cubicBezTo>
                <a:cubicBezTo>
                  <a:pt x="5241238" y="5619411"/>
                  <a:pt x="5104609" y="3696985"/>
                  <a:pt x="5242192" y="2814335"/>
                </a:cubicBezTo>
                <a:cubicBezTo>
                  <a:pt x="5379775" y="1931685"/>
                  <a:pt x="6004641" y="1110458"/>
                  <a:pt x="5280292" y="655335"/>
                </a:cubicBezTo>
                <a:cubicBezTo>
                  <a:pt x="4555943" y="200212"/>
                  <a:pt x="1689849" y="-172519"/>
                  <a:pt x="896099" y="83598"/>
                </a:cubicBezTo>
                <a:close/>
              </a:path>
            </a:pathLst>
          </a:custGeom>
          <a:noFill/>
          <a:ln>
            <a:solidFill>
              <a:srgbClr val="EC736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21" name="图形"/>
          <p:cNvSpPr/>
          <p:nvPr/>
        </p:nvSpPr>
        <p:spPr>
          <a:xfrm rot="13380000">
            <a:off x="10728960" y="4770757"/>
            <a:ext cx="1971040" cy="3230245"/>
          </a:xfrm>
          <a:custGeom>
            <a:avLst/>
            <a:gdLst>
              <a:gd name="connsiteX0" fmla="*/ 0 w 2675"/>
              <a:gd name="connsiteY0" fmla="*/ 2084 h 4234"/>
              <a:gd name="connsiteX1" fmla="*/ 2162 w 2675"/>
              <a:gd name="connsiteY1" fmla="*/ 100 h 4234"/>
              <a:gd name="connsiteX2" fmla="*/ 2130 w 2675"/>
              <a:gd name="connsiteY2" fmla="*/ 2179 h 4234"/>
              <a:gd name="connsiteX3" fmla="*/ 2162 w 2675"/>
              <a:gd name="connsiteY3" fmla="*/ 4066 h 4234"/>
              <a:gd name="connsiteX4" fmla="*/ 0 w 2675"/>
              <a:gd name="connsiteY4" fmla="*/ 2084 h 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" h="4234">
                <a:moveTo>
                  <a:pt x="0" y="2084"/>
                </a:moveTo>
                <a:cubicBezTo>
                  <a:pt x="0" y="988"/>
                  <a:pt x="1069" y="-383"/>
                  <a:pt x="2162" y="100"/>
                </a:cubicBezTo>
                <a:cubicBezTo>
                  <a:pt x="3172" y="547"/>
                  <a:pt x="2434" y="1279"/>
                  <a:pt x="2130" y="2179"/>
                </a:cubicBezTo>
                <a:cubicBezTo>
                  <a:pt x="1962" y="2677"/>
                  <a:pt x="3208" y="3326"/>
                  <a:pt x="2162" y="4066"/>
                </a:cubicBezTo>
                <a:cubicBezTo>
                  <a:pt x="1187" y="4755"/>
                  <a:pt x="0" y="3178"/>
                  <a:pt x="0" y="2084"/>
                </a:cubicBezTo>
                <a:close/>
              </a:path>
            </a:pathLst>
          </a:custGeom>
          <a:solidFill>
            <a:srgbClr val="435B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2280659" y="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2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4" grpId="0" animBg="1"/>
      <p:bldP spid="44" grpId="1" animBg="1"/>
      <p:bldP spid="3" grpId="0"/>
      <p:bldP spid="3" grpId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1518286" y="1922147"/>
            <a:ext cx="3061335" cy="3061335"/>
          </a:xfrm>
          <a:prstGeom prst="ellipse">
            <a:avLst/>
          </a:prstGeom>
          <a:solidFill>
            <a:srgbClr val="EC7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01</a:t>
            </a:r>
            <a:endParaRPr lang="en-US" altLang="zh-CN" sz="11500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5" name="图形"/>
          <p:cNvSpPr/>
          <p:nvPr/>
        </p:nvSpPr>
        <p:spPr>
          <a:xfrm flipH="1" flipV="1">
            <a:off x="1022668" y="1426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3" name="图形"/>
          <p:cNvSpPr/>
          <p:nvPr/>
        </p:nvSpPr>
        <p:spPr>
          <a:xfrm flipV="1">
            <a:off x="1022668" y="1426528"/>
            <a:ext cx="4052571" cy="4052570"/>
          </a:xfrm>
          <a:prstGeom prst="arc">
            <a:avLst>
              <a:gd name="adj1" fmla="val 18287343"/>
              <a:gd name="adj2" fmla="val 3121155"/>
            </a:avLst>
          </a:prstGeom>
          <a:ln w="12700">
            <a:solidFill>
              <a:srgbClr val="435B68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42" name="图形"/>
          <p:cNvSpPr txBox="1"/>
          <p:nvPr/>
        </p:nvSpPr>
        <p:spPr>
          <a:xfrm>
            <a:off x="5850891" y="3175001"/>
            <a:ext cx="52724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低分辨率周期定时器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pPr algn="dist"/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5850889" y="4215766"/>
            <a:ext cx="5271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Low-Resolution Periodic Timer</a:t>
            </a:r>
            <a:endParaRPr lang="zh-CN" altLang="en-US" sz="280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</p:txBody>
      </p:sp>
      <p:grpSp>
        <p:nvGrpSpPr>
          <p:cNvPr id="8" name="图形"/>
          <p:cNvGrpSpPr/>
          <p:nvPr/>
        </p:nvGrpSpPr>
        <p:grpSpPr>
          <a:xfrm>
            <a:off x="5850892" y="2045337"/>
            <a:ext cx="3024505" cy="948055"/>
            <a:chOff x="9031" y="2801"/>
            <a:chExt cx="4763" cy="1493"/>
          </a:xfrm>
        </p:grpSpPr>
        <p:sp>
          <p:nvSpPr>
            <p:cNvPr id="7" name="图形"/>
            <p:cNvSpPr/>
            <p:nvPr/>
          </p:nvSpPr>
          <p:spPr>
            <a:xfrm>
              <a:off x="9031" y="3847"/>
              <a:ext cx="4763" cy="447"/>
            </a:xfrm>
            <a:prstGeom prst="roundRect">
              <a:avLst>
                <a:gd name="adj" fmla="val 50000"/>
              </a:avLst>
            </a:prstGeom>
            <a:solidFill>
              <a:srgbClr val="435B6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9214" y="2801"/>
              <a:ext cx="4396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5400">
                  <a:solidFill>
                    <a:srgbClr val="EC736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Part 01</a:t>
              </a:r>
              <a:endParaRPr lang="en-US" altLang="zh-CN" sz="5400">
                <a:solidFill>
                  <a:srgbClr val="EC73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37" name="图形"/>
          <p:cNvGrpSpPr/>
          <p:nvPr/>
        </p:nvGrpSpPr>
        <p:grpSpPr>
          <a:xfrm>
            <a:off x="9312912" y="335916"/>
            <a:ext cx="2584449" cy="443865"/>
            <a:chOff x="238" y="427"/>
            <a:chExt cx="4070" cy="699"/>
          </a:xfrm>
        </p:grpSpPr>
        <p:sp>
          <p:nvSpPr>
            <p:cNvPr id="35" name="图形"/>
            <p:cNvSpPr/>
            <p:nvPr/>
          </p:nvSpPr>
          <p:spPr>
            <a:xfrm>
              <a:off x="238" y="427"/>
              <a:ext cx="699" cy="699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C</a:t>
              </a:r>
              <a:endParaRPr lang="en-US" altLang="zh-CN" sz="2000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36" name="图形"/>
            <p:cNvSpPr txBox="1"/>
            <p:nvPr/>
          </p:nvSpPr>
          <p:spPr>
            <a:xfrm>
              <a:off x="937" y="511"/>
              <a:ext cx="337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rPr>
                <a:t>OMPANY LOGO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7" name="图形"/>
          <p:cNvGrpSpPr/>
          <p:nvPr/>
        </p:nvGrpSpPr>
        <p:grpSpPr>
          <a:xfrm>
            <a:off x="437517" y="351157"/>
            <a:ext cx="404495" cy="404495"/>
            <a:chOff x="1620" y="2475"/>
            <a:chExt cx="1172" cy="1172"/>
          </a:xfrm>
        </p:grpSpPr>
        <p:sp>
          <p:nvSpPr>
            <p:cNvPr id="28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EC7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EC7368"/>
                  </a:gs>
                  <a:gs pos="100000">
                    <a:srgbClr val="EC7368">
                      <a:alpha val="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  <p:grpSp>
        <p:nvGrpSpPr>
          <p:cNvPr id="22" name="图形"/>
          <p:cNvGrpSpPr/>
          <p:nvPr/>
        </p:nvGrpSpPr>
        <p:grpSpPr>
          <a:xfrm>
            <a:off x="9361171" y="6076315"/>
            <a:ext cx="2339340" cy="403860"/>
            <a:chOff x="14742" y="9569"/>
            <a:chExt cx="3684" cy="636"/>
          </a:xfrm>
        </p:grpSpPr>
        <p:grpSp>
          <p:nvGrpSpPr>
            <p:cNvPr id="10" name="组合 9"/>
            <p:cNvGrpSpPr/>
            <p:nvPr/>
          </p:nvGrpSpPr>
          <p:grpSpPr>
            <a:xfrm>
              <a:off x="14742" y="9569"/>
              <a:ext cx="637" cy="637"/>
              <a:chOff x="1620" y="2475"/>
              <a:chExt cx="1172" cy="1172"/>
            </a:xfrm>
          </p:grpSpPr>
          <p:sp>
            <p:nvSpPr>
              <p:cNvPr id="11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2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5758" y="9569"/>
              <a:ext cx="637" cy="637"/>
              <a:chOff x="1620" y="2475"/>
              <a:chExt cx="1172" cy="1172"/>
            </a:xfrm>
          </p:grpSpPr>
          <p:sp>
            <p:nvSpPr>
              <p:cNvPr id="14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5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774" y="9569"/>
              <a:ext cx="637" cy="637"/>
              <a:chOff x="1620" y="2475"/>
              <a:chExt cx="1172" cy="1172"/>
            </a:xfrm>
          </p:grpSpPr>
          <p:sp>
            <p:nvSpPr>
              <p:cNvPr id="17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790" y="9569"/>
              <a:ext cx="637" cy="637"/>
              <a:chOff x="1620" y="2475"/>
              <a:chExt cx="1172" cy="1172"/>
            </a:xfrm>
          </p:grpSpPr>
          <p:sp>
            <p:nvSpPr>
              <p:cNvPr id="20" name="图形"/>
              <p:cNvSpPr/>
              <p:nvPr/>
            </p:nvSpPr>
            <p:spPr>
              <a:xfrm>
                <a:off x="1788" y="2643"/>
                <a:ext cx="836" cy="836"/>
              </a:xfrm>
              <a:prstGeom prst="ellipse">
                <a:avLst/>
              </a:prstGeom>
              <a:solidFill>
                <a:srgbClr val="435B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1620" y="2475"/>
                <a:ext cx="1172" cy="11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435B68"/>
                    </a:gs>
                    <a:gs pos="100000">
                      <a:srgbClr val="435B68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/>
                  <a:ea typeface="腾讯体 W7"/>
                  <a:cs typeface="字魂36号-正文宋楷" panose="00000500000000000000" charset="-122"/>
                  <a:sym typeface="Times New Roman"/>
                </a:endParaRPr>
              </a:p>
            </p:txBody>
          </p:sp>
        </p:grpSp>
      </p:grpSp>
      <p:grpSp>
        <p:nvGrpSpPr>
          <p:cNvPr id="24" name="图形"/>
          <p:cNvGrpSpPr/>
          <p:nvPr/>
        </p:nvGrpSpPr>
        <p:grpSpPr>
          <a:xfrm>
            <a:off x="516891" y="5785485"/>
            <a:ext cx="744220" cy="744220"/>
            <a:chOff x="1620" y="2475"/>
            <a:chExt cx="1172" cy="1172"/>
          </a:xfrm>
        </p:grpSpPr>
        <p:sp>
          <p:nvSpPr>
            <p:cNvPr id="25" name="图形"/>
            <p:cNvSpPr/>
            <p:nvPr/>
          </p:nvSpPr>
          <p:spPr>
            <a:xfrm>
              <a:off x="1788" y="2643"/>
              <a:ext cx="836" cy="836"/>
            </a:xfrm>
            <a:prstGeom prst="ellipse">
              <a:avLst/>
            </a:prstGeom>
            <a:solidFill>
              <a:srgbClr val="435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20" y="2475"/>
              <a:ext cx="1172" cy="1172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435B68"/>
                  </a:gs>
                  <a:gs pos="100000">
                    <a:srgbClr val="435B68">
                      <a:alpha val="0"/>
                    </a:srgbClr>
                  </a:gs>
                </a:gsLst>
                <a:lin ang="135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/>
                <a:ea typeface="腾讯体 W7"/>
                <a:cs typeface="字魂36号-正文宋楷" panose="00000500000000000000" charset="-122"/>
                <a:sym typeface="Times New Roman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3" grpId="0" animBg="1"/>
      <p:bldP spid="3" grpId="1" animBg="1"/>
      <p:bldP spid="42" grpId="0"/>
      <p:bldP spid="42" grpId="1"/>
      <p:bldP spid="77" grpId="0"/>
      <p:bldP spid="7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429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低分辨率周期定时器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346835" y="16338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accent6">
                    <a:lumMod val="75000"/>
                  </a:schemeClr>
                </a:solidFill>
              </a:rPr>
              <a:t>系统调用</a:t>
            </a:r>
            <a:endParaRPr lang="zh-CN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62405" y="2664460"/>
            <a:ext cx="1576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settitimer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04950" y="4225925"/>
            <a:ext cx="1490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getitimer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950720" y="4995545"/>
            <a:ext cx="7589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int getitimer(int which, struct itimerval *curr_value);</a:t>
            </a:r>
            <a:endParaRPr lang="zh-CN" alt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1871345" y="3296920"/>
            <a:ext cx="9072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int setitimer(int which, const struct itimerval *new_value, struct itimerval *old_value)</a:t>
            </a:r>
            <a:r>
              <a:rPr lang="zh-CN" altLang="en-US" sz="2400"/>
              <a:t>；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429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低分辨率周期定时器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1346835" y="16338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accent6">
                    <a:lumMod val="75000"/>
                  </a:schemeClr>
                </a:solidFill>
              </a:rPr>
              <a:t>系统调用</a:t>
            </a:r>
            <a:endParaRPr lang="zh-CN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62405" y="2664460"/>
            <a:ext cx="2209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clock_gettime</a:t>
            </a:r>
            <a:endParaRPr 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04950" y="4225925"/>
            <a:ext cx="209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gettimeofday</a:t>
            </a:r>
            <a:endParaRPr lang="zh-CN" altLang="en-US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97380" y="3325495"/>
            <a:ext cx="8397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int clock_gettime(clockid_t clock_id, struct timespec *tp);</a:t>
            </a:r>
            <a:endParaRPr lang="zh-CN" alt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1897380" y="4967605"/>
            <a:ext cx="907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int gettimeofday(struct timeval *tv, struct timezone *tz);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429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低分辨率周期定时器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1400810" y="168719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硬件实现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81810" y="4174490"/>
            <a:ext cx="86575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void timer_handler(unsigned long data) </a:t>
            </a:r>
            <a:r>
              <a:rPr lang="zh-CN" altLang="en-US" sz="2400"/>
              <a:t>；</a:t>
            </a:r>
            <a:endParaRPr lang="zh-CN" altLang="en-US" sz="2400"/>
          </a:p>
          <a:p>
            <a:pPr algn="l"/>
            <a:r>
              <a:rPr lang="zh-CN" altLang="en-US" sz="2400"/>
              <a:t>irqreturn_t clock_interrupt_handler(int irq, void *dev_id) ；</a:t>
            </a:r>
            <a:endParaRPr lang="zh-CN" altLang="en-US" sz="2400"/>
          </a:p>
          <a:p>
            <a:pPr algn="l"/>
            <a:r>
              <a:rPr lang="zh-CN" altLang="en-US" sz="2400"/>
              <a:t>static int __init timer_init(void) ；</a:t>
            </a:r>
            <a:endParaRPr lang="zh-CN" altLang="en-US" sz="2400"/>
          </a:p>
          <a:p>
            <a:pPr algn="l"/>
            <a:r>
              <a:rPr lang="zh-CN" altLang="en-US" sz="2400"/>
              <a:t>static void __exit timer_exit(void)；</a:t>
            </a:r>
            <a:endParaRPr lang="zh-CN" alt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1781810" y="2794635"/>
            <a:ext cx="7714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低精度周期定时器的硬件实现通常依赖于系统的基本时钟中断，如Programmable Interval Timer (PIT) 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8920" y="523875"/>
            <a:ext cx="429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腾讯体 W7"/>
                <a:cs typeface="字魂36号-正文宋楷" panose="00000500000000000000" charset="-122"/>
                <a:sym typeface="Times New Roman"/>
              </a:rPr>
              <a:t>低分辨率周期定时器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腾讯体 W7"/>
              <a:cs typeface="字魂36号-正文宋楷" panose="00000500000000000000" charset="-122"/>
              <a:sym typeface="Times New Roman"/>
            </a:endParaRPr>
          </a:p>
          <a:p>
            <a:endParaRPr lang="en-US" sz="3600"/>
          </a:p>
        </p:txBody>
      </p:sp>
      <p:sp>
        <p:nvSpPr>
          <p:cNvPr id="2" name="Text Box 1"/>
          <p:cNvSpPr txBox="1"/>
          <p:nvPr/>
        </p:nvSpPr>
        <p:spPr>
          <a:xfrm>
            <a:off x="1346835" y="16338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accent6">
                    <a:lumMod val="75000"/>
                  </a:schemeClr>
                </a:solidFill>
              </a:rPr>
              <a:t>应用场景</a:t>
            </a:r>
            <a:endParaRPr lang="zh-CN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49475" y="2593340"/>
            <a:ext cx="78930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</a:rPr>
              <a:t>周期性任务调度</a:t>
            </a:r>
            <a:r>
              <a:rPr lang="en-US" sz="2400"/>
              <a:t>：如定期数据采集、状态检查等。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>
                <a:solidFill>
                  <a:srgbClr val="FF0000"/>
                </a:solidFill>
              </a:rPr>
              <a:t>性能监测</a:t>
            </a:r>
            <a:r>
              <a:rPr lang="en-US" sz="2400"/>
              <a:t>：通过ITIMER_PROF定时器收集程序的CPU使用情况，用于性能分析。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>
                <a:solidFill>
                  <a:srgbClr val="FF0000"/>
                </a:solidFill>
              </a:rPr>
              <a:t>用户级计时</a:t>
            </a:r>
            <a:r>
              <a:rPr lang="en-US" sz="2400"/>
              <a:t>：用户程序可以通过这些定时器实现特定的时间控制逻辑，如游戏或多媒体应用中的定时事件。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COMMONDATA" val="eyJoZGlkIjoiMGQ4NDM2ZWRkYzM5NDNjZGE4Y2U2Y2IxYzhlY2Q0NjQifQ=="/>
  <p:tag name="KSO_WPP_MARK_KEY" val="dda39068-c3c3-4b03-a80f-d80b6c488227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字魂36号-正文宋楷"/>
        <a:ea typeface="字魂36号-正文宋楷"/>
        <a:cs typeface=""/>
      </a:majorFont>
      <a:minorFont>
        <a:latin typeface="字魂36号-正文宋楷"/>
        <a:ea typeface="字魂36号-正文宋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36号-正文宋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36号-正文宋楷"/>
        <a:ea typeface=""/>
        <a:cs typeface=""/>
        <a:font script="Jpan" typeface="ＭＳ Ｐゴシック"/>
        <a:font script="Hang" typeface="맑은 고딕"/>
        <a:font script="Hans" typeface="字魂36号-正文宋楷"/>
        <a:font script="Hant" typeface="新細明體"/>
        <a:font script="Arab" typeface="字魂36号-正文宋楷"/>
        <a:font script="Hebr" typeface="字魂36号-正文宋楷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36号-正文宋楷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36号-正文宋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36号-正文宋楷"/>
        <a:ea typeface=""/>
        <a:cs typeface=""/>
        <a:font script="Jpan" typeface="ＭＳ Ｐゴシック"/>
        <a:font script="Hang" typeface="맑은 고딕"/>
        <a:font script="Hans" typeface="字魂36号-正文宋楷"/>
        <a:font script="Hant" typeface="新細明體"/>
        <a:font script="Arab" typeface="字魂36号-正文宋楷"/>
        <a:font script="Hebr" typeface="字魂36号-正文宋楷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36号-正文宋楷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Presentation</Application>
  <PresentationFormat>自定义</PresentationFormat>
  <Paragraphs>273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Liberation Sans</vt:lpstr>
      <vt:lpstr>微软雅黑</vt:lpstr>
      <vt:lpstr>思源黑体 CN</vt:lpstr>
      <vt:lpstr>Wingdings</vt:lpstr>
      <vt:lpstr>C059</vt:lpstr>
      <vt:lpstr>字魂36号-正文宋楷</vt:lpstr>
      <vt:lpstr>Times New Roman</vt:lpstr>
      <vt:lpstr>腾讯体 W7</vt:lpstr>
      <vt:lpstr>宋体</vt:lpstr>
      <vt:lpstr>Arial Unicode MS</vt:lpstr>
      <vt:lpstr>字魂36号-正文宋楷</vt:lpstr>
      <vt:lpstr>Noto Color Emoji</vt:lpstr>
      <vt:lpstr>SauceCodePro NF ExtraLight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第一PPT，www.1ppt.com</dc:creator>
  <cp:keywords>www.1ppt.com</cp:keywords>
  <dc:description>第一PPT</dc:description>
  <cp:lastModifiedBy>typejetfire</cp:lastModifiedBy>
  <cp:revision>274</cp:revision>
  <dcterms:created xsi:type="dcterms:W3CDTF">2024-09-13T09:11:49Z</dcterms:created>
  <dcterms:modified xsi:type="dcterms:W3CDTF">2024-09-13T09:11:49Z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