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4" r:id="rId7"/>
    <p:sldId id="261" r:id="rId8"/>
    <p:sldId id="265" r:id="rId9"/>
    <p:sldId id="266" r:id="rId10"/>
    <p:sldId id="262" r:id="rId11"/>
    <p:sldId id="270" r:id="rId12"/>
    <p:sldId id="271" r:id="rId13"/>
    <p:sldId id="269" r:id="rId14"/>
    <p:sldId id="267" r:id="rId15"/>
    <p:sldId id="268"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AAC"/>
    <a:srgbClr val="6078AB"/>
    <a:srgbClr val="0064A8"/>
    <a:srgbClr val="0072C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115" d="100"/>
          <a:sy n="115" d="100"/>
        </p:scale>
        <p:origin x="514" y="72"/>
      </p:cViewPr>
      <p:guideLst>
        <p:guide orient="horz" pos="162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29348561"/>
      </p:ext>
    </p:extLst>
  </p:cSld>
  <p:clrMap bg1="lt1" tx1="dk1" bg2="dk2" tx2="lt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th-TH" sz="1100" b="0" i="0" u="none" strike="noStrike" kern="1200" dirty="0">
                <a:solidFill>
                  <a:schemeClr val="tx1"/>
                </a:solidFill>
                <a:effectLst/>
                <a:latin typeface="+mn-lt"/>
                <a:ea typeface="+mn-ea"/>
                <a:cs typeface="+mn-cs"/>
              </a:rPr>
              <a:t>เฟสบุ๊คเป็นแอปพลิเคชันสังคมออนไลน์ที่มีผู้ใช้บริการที่มากซึ่งแอปพลิเคชันสังคมออนไลน์ที่เป็นคู่แข่งของเฟสบุ๊คก็มีหลายเจ้าเช่นกัน เช่น </a:t>
            </a:r>
            <a:r>
              <a:rPr lang="en-US" sz="1100" b="0" i="0" u="none" strike="noStrike" kern="1200" dirty="0">
                <a:solidFill>
                  <a:schemeClr val="tx1"/>
                </a:solidFill>
                <a:effectLst/>
                <a:latin typeface="+mn-lt"/>
                <a:ea typeface="+mn-ea"/>
                <a:cs typeface="+mn-cs"/>
              </a:rPr>
              <a:t>Twitter , Google , </a:t>
            </a:r>
            <a:r>
              <a:rPr lang="th-TH" sz="1100" b="0" i="0" u="none" strike="noStrike" kern="1200" dirty="0">
                <a:solidFill>
                  <a:schemeClr val="tx1"/>
                </a:solidFill>
                <a:effectLst/>
                <a:latin typeface="+mn-lt"/>
                <a:ea typeface="+mn-ea"/>
                <a:cs typeface="+mn-cs"/>
              </a:rPr>
              <a:t>และอื่นๆ จึงต้องมีการระวังผลกระจาก </a:t>
            </a:r>
            <a:r>
              <a:rPr lang="en-US" sz="1100" b="0" i="0" u="none" strike="noStrike" kern="1200" dirty="0">
                <a:solidFill>
                  <a:schemeClr val="tx1"/>
                </a:solidFill>
                <a:effectLst/>
                <a:latin typeface="+mn-lt"/>
                <a:ea typeface="+mn-ea"/>
                <a:cs typeface="+mn-cs"/>
              </a:rPr>
              <a:t>Five Competitive Forces </a:t>
            </a:r>
            <a:r>
              <a:rPr lang="th-TH" sz="1100" b="0" i="0" u="none" strike="noStrike" kern="1200" dirty="0">
                <a:solidFill>
                  <a:schemeClr val="tx1"/>
                </a:solidFill>
                <a:effectLst/>
                <a:latin typeface="+mn-lt"/>
                <a:ea typeface="+mn-ea"/>
                <a:cs typeface="+mn-cs"/>
              </a:rPr>
              <a:t>แบ่งได้เป็น 5 อย่างแต่เนื้องจากเฟสบุ๊คเป็นเว็บแอปพลิเคชันเราจึงเลือกใช้ 2 ข้อ ดังนี้</a:t>
            </a:r>
            <a:endParaRPr lang="th-TH" b="0" dirty="0">
              <a:effectLst/>
            </a:endParaRPr>
          </a:p>
          <a:p>
            <a:pPr rtl="0" fontAlgn="base"/>
            <a:r>
              <a:rPr lang="th-TH" sz="1100" b="0" i="0" u="none" strike="noStrike" kern="1200" dirty="0">
                <a:solidFill>
                  <a:schemeClr val="tx1"/>
                </a:solidFill>
                <a:effectLst/>
                <a:latin typeface="+mn-lt"/>
                <a:ea typeface="+mn-ea"/>
                <a:cs typeface="+mn-cs"/>
              </a:rPr>
              <a:t>การคุกคามที่เกิดจากคู่แข่งขันรายเดิม </a:t>
            </a:r>
          </a:p>
          <a:p>
            <a:pPr rtl="0"/>
            <a:r>
              <a:rPr lang="th-TH" sz="1100" b="0" i="0" u="none" strike="noStrike" kern="1200" dirty="0">
                <a:solidFill>
                  <a:schemeClr val="tx1"/>
                </a:solidFill>
                <a:effectLst/>
                <a:latin typeface="+mn-lt"/>
                <a:ea typeface="+mn-ea"/>
                <a:cs typeface="+mn-cs"/>
              </a:rPr>
              <a:t>- เราต้องหาลูกเล่น</a:t>
            </a:r>
            <a:r>
              <a:rPr lang="en-US" sz="1100" b="0" i="0" u="none" strike="noStrike" kern="1200" dirty="0">
                <a:solidFill>
                  <a:schemeClr val="tx1"/>
                </a:solidFill>
                <a:effectLst/>
                <a:latin typeface="+mn-lt"/>
                <a:ea typeface="+mn-ea"/>
                <a:cs typeface="+mn-cs"/>
              </a:rPr>
              <a:t>Function</a:t>
            </a:r>
            <a:r>
              <a:rPr lang="th-TH" sz="1100" b="0" i="0" u="none" strike="noStrike" kern="1200" dirty="0">
                <a:solidFill>
                  <a:schemeClr val="tx1"/>
                </a:solidFill>
                <a:effectLst/>
                <a:latin typeface="+mn-lt"/>
                <a:ea typeface="+mn-ea"/>
                <a:cs typeface="+mn-cs"/>
              </a:rPr>
              <a:t>ใหม่ๆที่ดึงดูดลูกค้า และทิ้งห่างคู่แข่งรายเดิม เช่น มีลูกเล่น</a:t>
            </a:r>
            <a:br>
              <a:rPr lang="th-TH" sz="1100" b="0" i="0" u="none" strike="noStrike" kern="1200" dirty="0">
                <a:solidFill>
                  <a:schemeClr val="tx1"/>
                </a:solidFill>
                <a:effectLst/>
                <a:latin typeface="+mn-lt"/>
                <a:ea typeface="+mn-ea"/>
                <a:cs typeface="+mn-cs"/>
              </a:rPr>
            </a:br>
            <a:r>
              <a:rPr lang="th-TH" sz="1100" b="0" i="0" u="none" strike="noStrike" kern="1200" dirty="0">
                <a:solidFill>
                  <a:schemeClr val="tx1"/>
                </a:solidFill>
                <a:effectLst/>
                <a:latin typeface="+mn-lt"/>
                <a:ea typeface="+mn-ea"/>
                <a:cs typeface="+mn-cs"/>
              </a:rPr>
              <a:t>ใน</a:t>
            </a:r>
            <a:r>
              <a:rPr lang="en-US" sz="1100" b="0" i="0" u="none" strike="noStrike" kern="1200" dirty="0" err="1">
                <a:solidFill>
                  <a:schemeClr val="tx1"/>
                </a:solidFill>
                <a:effectLst/>
                <a:latin typeface="+mn-lt"/>
                <a:ea typeface="+mn-ea"/>
                <a:cs typeface="+mn-cs"/>
              </a:rPr>
              <a:t>Messager</a:t>
            </a:r>
            <a:r>
              <a:rPr lang="en-US" sz="1100" b="0" i="0" u="none" strike="noStrike" kern="1200" dirty="0">
                <a:solidFill>
                  <a:schemeClr val="tx1"/>
                </a:solidFill>
                <a:effectLst/>
                <a:latin typeface="+mn-lt"/>
                <a:ea typeface="+mn-ea"/>
                <a:cs typeface="+mn-cs"/>
              </a:rPr>
              <a:t> </a:t>
            </a:r>
            <a:r>
              <a:rPr lang="th-TH" sz="1100" b="0" i="0" u="none" strike="noStrike" kern="1200" dirty="0">
                <a:solidFill>
                  <a:schemeClr val="tx1"/>
                </a:solidFill>
                <a:effectLst/>
                <a:latin typeface="+mn-lt"/>
                <a:ea typeface="+mn-ea"/>
                <a:cs typeface="+mn-cs"/>
              </a:rPr>
              <a:t>เพิ่มขึ้นเช่น </a:t>
            </a:r>
            <a:r>
              <a:rPr lang="en-US" sz="1100" b="0" i="0" u="none" strike="noStrike" kern="1200" dirty="0">
                <a:solidFill>
                  <a:schemeClr val="tx1"/>
                </a:solidFill>
                <a:effectLst/>
                <a:latin typeface="+mn-lt"/>
                <a:ea typeface="+mn-ea"/>
                <a:cs typeface="+mn-cs"/>
              </a:rPr>
              <a:t>Emo , Gif , </a:t>
            </a:r>
            <a:r>
              <a:rPr lang="th-TH" sz="1100" b="0" i="0" u="none" strike="noStrike" kern="1200" dirty="0">
                <a:solidFill>
                  <a:schemeClr val="tx1"/>
                </a:solidFill>
                <a:effectLst/>
                <a:latin typeface="+mn-lt"/>
                <a:ea typeface="+mn-ea"/>
                <a:cs typeface="+mn-cs"/>
              </a:rPr>
              <a:t>ใช้ </a:t>
            </a:r>
            <a:r>
              <a:rPr lang="en-US" sz="1100" b="0" i="0" u="none" strike="noStrike" kern="1200" dirty="0">
                <a:solidFill>
                  <a:schemeClr val="tx1"/>
                </a:solidFill>
                <a:effectLst/>
                <a:latin typeface="+mn-lt"/>
                <a:ea typeface="+mn-ea"/>
                <a:cs typeface="+mn-cs"/>
              </a:rPr>
              <a:t>Face Recognition </a:t>
            </a:r>
            <a:r>
              <a:rPr lang="th-TH" sz="1100" b="0" i="0" u="none" strike="noStrike" kern="1200" dirty="0">
                <a:solidFill>
                  <a:schemeClr val="tx1"/>
                </a:solidFill>
                <a:effectLst/>
                <a:latin typeface="+mn-lt"/>
                <a:ea typeface="+mn-ea"/>
                <a:cs typeface="+mn-cs"/>
              </a:rPr>
              <a:t>กับกล้อง และอื่นๆ</a:t>
            </a:r>
            <a:endParaRPr lang="th-TH" b="0" dirty="0">
              <a:effectLst/>
            </a:endParaRPr>
          </a:p>
          <a:p>
            <a:pPr rtl="0" fontAlgn="base"/>
            <a:r>
              <a:rPr lang="th-TH" sz="1100" b="0" i="0" u="none" strike="noStrike" kern="1200" dirty="0">
                <a:solidFill>
                  <a:schemeClr val="tx1"/>
                </a:solidFill>
                <a:effectLst/>
                <a:latin typeface="+mn-lt"/>
                <a:ea typeface="+mn-ea"/>
                <a:cs typeface="+mn-cs"/>
              </a:rPr>
              <a:t>การคุกคามที่เกิดจากคู่แข่งขันรายใหม่เข้ามาสู่ตลาด</a:t>
            </a:r>
          </a:p>
          <a:p>
            <a:pPr rtl="0"/>
            <a:r>
              <a:rPr lang="th-TH" sz="1100" b="0" i="0" u="none" strike="noStrike" kern="1200" dirty="0">
                <a:solidFill>
                  <a:schemeClr val="tx1"/>
                </a:solidFill>
                <a:effectLst/>
                <a:latin typeface="+mn-lt"/>
                <a:ea typeface="+mn-ea"/>
                <a:cs typeface="+mn-cs"/>
              </a:rPr>
              <a:t>- เราต้องหาเทคโนโลยีใหม่ๆเพื่อให้ลูกค้าเกิดข้อเปรียบเทียบระหว่างเฟสบุ๊ค</a:t>
            </a:r>
            <a:br>
              <a:rPr lang="th-TH" sz="1100" b="0" i="0" u="none" strike="noStrike" kern="1200" dirty="0">
                <a:solidFill>
                  <a:schemeClr val="tx1"/>
                </a:solidFill>
                <a:effectLst/>
                <a:latin typeface="+mn-lt"/>
                <a:ea typeface="+mn-ea"/>
                <a:cs typeface="+mn-cs"/>
              </a:rPr>
            </a:br>
            <a:r>
              <a:rPr lang="th-TH" sz="1100" b="0" i="0" u="none" strike="noStrike" kern="1200" dirty="0">
                <a:solidFill>
                  <a:schemeClr val="tx1"/>
                </a:solidFill>
                <a:effectLst/>
                <a:latin typeface="+mn-lt"/>
                <a:ea typeface="+mn-ea"/>
                <a:cs typeface="+mn-cs"/>
              </a:rPr>
              <a:t>และแอปพลิเคชั่นของคู่แข่ง</a:t>
            </a:r>
            <a:endParaRPr lang="th-TH" b="0" dirty="0">
              <a:effectLst/>
            </a:endParaRPr>
          </a:p>
          <a:p>
            <a:br>
              <a:rPr lang="th-TH" dirty="0"/>
            </a:br>
            <a:endParaRPr dirty="0"/>
          </a:p>
        </p:txBody>
      </p:sp>
    </p:spTree>
    <p:extLst>
      <p:ext uri="{BB962C8B-B14F-4D97-AF65-F5344CB8AC3E}">
        <p14:creationId xmlns:p14="http://schemas.microsoft.com/office/powerpoint/2010/main" val="250331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th-TH" sz="1100" b="0" i="0" u="none" strike="noStrike" kern="1200" dirty="0">
                <a:solidFill>
                  <a:schemeClr val="tx1"/>
                </a:solidFill>
                <a:effectLst/>
                <a:latin typeface="+mn-lt"/>
                <a:ea typeface="+mn-ea"/>
                <a:cs typeface="+mn-cs"/>
              </a:rPr>
              <a:t>เฟสบุ๊คเป็นแอปพลิเคชันสังคมออนไลน์ที่มีกลุ่มเป้าหมายหลายกลุ่ม โดยกลุ่มเป้าหมายของเฟสบุ๊คเป็นกลุ่มผู้ใช้อินเทอร์เน็ตทั่วไป ซึ่งไม่จำกัดอายุ เพศ การศึกษา หรือเชื้อชาติ โดยที่แต่ล่ะกลุ่มยังสามารถแยกย่อยลงไปได้อีกหลายกลุ่มย่อยๆ</a:t>
            </a:r>
            <a:endParaRPr lang="th-TH" b="0" dirty="0">
              <a:effectLst/>
            </a:endParaRPr>
          </a:p>
          <a:p>
            <a:br>
              <a:rPr lang="th-TH" dirty="0"/>
            </a:br>
            <a:endParaRPr dirty="0"/>
          </a:p>
        </p:txBody>
      </p:sp>
    </p:spTree>
    <p:extLst>
      <p:ext uri="{BB962C8B-B14F-4D97-AF65-F5344CB8AC3E}">
        <p14:creationId xmlns:p14="http://schemas.microsoft.com/office/powerpoint/2010/main" val="371023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0233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1" i="0" u="none" strike="noStrike" kern="1200" dirty="0">
                <a:solidFill>
                  <a:schemeClr val="tx1"/>
                </a:solidFill>
                <a:effectLst/>
                <a:latin typeface="+mn-lt"/>
                <a:ea typeface="+mn-ea"/>
                <a:cs typeface="+mn-cs"/>
              </a:rPr>
              <a:t>Value Chain </a:t>
            </a:r>
            <a:endParaRPr lang="en-US" b="0" dirty="0">
              <a:effectLst/>
            </a:endParaRPr>
          </a:p>
          <a:p>
            <a:pPr rtl="0"/>
            <a:r>
              <a:rPr lang="th-TH" sz="1100" b="0" i="0" u="none" strike="noStrike" kern="1200" dirty="0">
                <a:solidFill>
                  <a:schemeClr val="tx1"/>
                </a:solidFill>
                <a:effectLst/>
                <a:latin typeface="+mn-lt"/>
                <a:ea typeface="+mn-ea"/>
                <a:cs typeface="+mn-cs"/>
              </a:rPr>
              <a:t>ในส่วนของเฟสบุ๊คมีกิจกรรมหลักดังนี้</a:t>
            </a:r>
            <a:endParaRPr lang="th-TH" b="0" dirty="0">
              <a:effectLst/>
            </a:endParaRPr>
          </a:p>
          <a:p>
            <a:pPr rtl="0"/>
            <a:r>
              <a:rPr lang="th-TH" sz="1100" b="1" i="0" u="none" strike="noStrike" kern="1200" dirty="0">
                <a:solidFill>
                  <a:schemeClr val="tx1"/>
                </a:solidFill>
                <a:effectLst/>
                <a:latin typeface="+mn-lt"/>
                <a:ea typeface="+mn-ea"/>
                <a:cs typeface="+mn-cs"/>
              </a:rPr>
              <a:t>1. </a:t>
            </a:r>
            <a:r>
              <a:rPr lang="en-US" sz="1100" b="1" i="0" u="none" strike="noStrike" kern="1200" dirty="0">
                <a:solidFill>
                  <a:schemeClr val="tx1"/>
                </a:solidFill>
                <a:effectLst/>
                <a:latin typeface="+mn-lt"/>
                <a:ea typeface="+mn-ea"/>
                <a:cs typeface="+mn-cs"/>
              </a:rPr>
              <a:t>Inbound logistics</a:t>
            </a:r>
            <a:endParaRPr lang="en-US" b="0" dirty="0">
              <a:effectLst/>
            </a:endParaRPr>
          </a:p>
          <a:p>
            <a:pPr rtl="0"/>
            <a:r>
              <a:rPr lang="th-TH" sz="1100" b="0" i="0" u="none" strike="noStrike" kern="1200" dirty="0">
                <a:solidFill>
                  <a:schemeClr val="tx1"/>
                </a:solidFill>
                <a:effectLst/>
                <a:latin typeface="+mn-lt"/>
                <a:ea typeface="+mn-ea"/>
                <a:cs typeface="+mn-cs"/>
              </a:rPr>
              <a:t>เฟสบุ๊คเลือกใช้ทรัพยากรเท่าที่จำเป็นสำหรับสื่อออนไลน์ขนาดใหญ่ ซึ่งประกอบไปด้วยฮาร์ดแวร์, เทคโนโลยีต่างๆ และ อุปกรณ์สำนักงาน</a:t>
            </a:r>
            <a:endParaRPr lang="th-TH" b="0" dirty="0">
              <a:effectLst/>
            </a:endParaRPr>
          </a:p>
          <a:p>
            <a:pPr rtl="0"/>
            <a:br>
              <a:rPr lang="th-TH" b="0" dirty="0">
                <a:effectLst/>
              </a:rPr>
            </a:br>
            <a:r>
              <a:rPr lang="th-TH" sz="1100" b="1" i="0" u="none" strike="noStrike" kern="1200" dirty="0">
                <a:solidFill>
                  <a:schemeClr val="tx1"/>
                </a:solidFill>
                <a:effectLst/>
                <a:latin typeface="+mn-lt"/>
                <a:ea typeface="+mn-ea"/>
                <a:cs typeface="+mn-cs"/>
              </a:rPr>
              <a:t>2. </a:t>
            </a:r>
            <a:r>
              <a:rPr lang="en-US" sz="1100" b="1" i="0" u="none" strike="noStrike" kern="1200" dirty="0">
                <a:solidFill>
                  <a:schemeClr val="tx1"/>
                </a:solidFill>
                <a:effectLst/>
                <a:latin typeface="+mn-lt"/>
                <a:ea typeface="+mn-ea"/>
                <a:cs typeface="+mn-cs"/>
              </a:rPr>
              <a:t>Operations</a:t>
            </a:r>
            <a:endParaRPr lang="en-US" b="0" dirty="0">
              <a:effectLst/>
            </a:endParaRPr>
          </a:p>
          <a:p>
            <a:pPr rtl="0"/>
            <a:r>
              <a:rPr lang="th-TH" sz="1100" b="0" i="0" u="none" strike="noStrike" kern="1200" dirty="0">
                <a:solidFill>
                  <a:schemeClr val="tx1"/>
                </a:solidFill>
                <a:effectLst/>
                <a:latin typeface="+mn-lt"/>
                <a:ea typeface="+mn-ea"/>
                <a:cs typeface="+mn-cs"/>
              </a:rPr>
              <a:t>เฟสบุ๊คมีการรองรับภาษามากกว่า 90 ภาษาทั่วโลก อีกทั้งยังมีสำนักงานและศูนย์ข้อมูล กระจายอยู่มากกว่า 30 ประเทศทั่วโลก มีสำนักงานสนับสนุน 5 แห่งและสำนักงานขายกว่า 35 แห่งทั่วโลก</a:t>
            </a:r>
            <a:endParaRPr lang="th-TH" b="0" dirty="0">
              <a:effectLst/>
            </a:endParaRPr>
          </a:p>
          <a:p>
            <a:pPr rtl="0"/>
            <a:br>
              <a:rPr lang="th-TH" b="0" dirty="0">
                <a:effectLst/>
              </a:rPr>
            </a:br>
            <a:r>
              <a:rPr lang="th-TH" sz="1100" b="1" i="0" u="none" strike="noStrike" kern="1200" dirty="0">
                <a:solidFill>
                  <a:schemeClr val="tx1"/>
                </a:solidFill>
                <a:effectLst/>
                <a:latin typeface="+mn-lt"/>
                <a:ea typeface="+mn-ea"/>
                <a:cs typeface="+mn-cs"/>
              </a:rPr>
              <a:t>3. </a:t>
            </a:r>
            <a:r>
              <a:rPr lang="en-US" sz="1100" b="1" i="0" u="none" strike="noStrike" kern="1200" dirty="0">
                <a:solidFill>
                  <a:schemeClr val="tx1"/>
                </a:solidFill>
                <a:effectLst/>
                <a:latin typeface="+mn-lt"/>
                <a:ea typeface="+mn-ea"/>
                <a:cs typeface="+mn-cs"/>
              </a:rPr>
              <a:t>Outbound logistics</a:t>
            </a:r>
            <a:endParaRPr lang="en-US" b="0" dirty="0">
              <a:effectLst/>
            </a:endParaRPr>
          </a:p>
          <a:p>
            <a:pPr rtl="0"/>
            <a:r>
              <a:rPr lang="en-US" sz="1100" b="0" i="0" u="none" strike="noStrike" kern="1200" dirty="0">
                <a:solidFill>
                  <a:schemeClr val="tx1"/>
                </a:solidFill>
                <a:effectLst/>
                <a:latin typeface="+mn-lt"/>
                <a:ea typeface="+mn-ea"/>
                <a:cs typeface="+mn-cs"/>
              </a:rPr>
              <a:t>Outbound </a:t>
            </a:r>
            <a:r>
              <a:rPr lang="th-TH" sz="1100" b="0" i="0" u="none" strike="noStrike" kern="1200" dirty="0">
                <a:solidFill>
                  <a:schemeClr val="tx1"/>
                </a:solidFill>
                <a:effectLst/>
                <a:latin typeface="+mn-lt"/>
                <a:ea typeface="+mn-ea"/>
                <a:cs typeface="+mn-cs"/>
              </a:rPr>
              <a:t>สำหรับเฟสบุ๊คนั้นเกี่ยวโยงกับ การจัดเตรียมเนื้อหาเพื่อส่งไปยังผู้ใช้ผ่านเว็บไซต์หรือ แอพพลิเคชั่นที่เกี่ยวข้อง</a:t>
            </a:r>
            <a:endParaRPr lang="th-TH" b="0" dirty="0">
              <a:effectLst/>
            </a:endParaRPr>
          </a:p>
          <a:p>
            <a:pPr rtl="0"/>
            <a:br>
              <a:rPr lang="th-TH" b="0" dirty="0">
                <a:effectLst/>
              </a:rPr>
            </a:br>
            <a:r>
              <a:rPr lang="th-TH" sz="1100" b="1" i="0" u="none" strike="noStrike" kern="1200" dirty="0">
                <a:solidFill>
                  <a:schemeClr val="tx1"/>
                </a:solidFill>
                <a:effectLst/>
                <a:latin typeface="+mn-lt"/>
                <a:ea typeface="+mn-ea"/>
                <a:cs typeface="+mn-cs"/>
              </a:rPr>
              <a:t>4. </a:t>
            </a:r>
            <a:r>
              <a:rPr lang="en-US" sz="1100" b="1" i="0" u="none" strike="noStrike" kern="1200" dirty="0">
                <a:solidFill>
                  <a:schemeClr val="tx1"/>
                </a:solidFill>
                <a:effectLst/>
                <a:latin typeface="+mn-lt"/>
                <a:ea typeface="+mn-ea"/>
                <a:cs typeface="+mn-cs"/>
              </a:rPr>
              <a:t>Marketing and sales</a:t>
            </a:r>
            <a:endParaRPr lang="en-US" b="0" dirty="0">
              <a:effectLst/>
            </a:endParaRPr>
          </a:p>
          <a:p>
            <a:pPr rtl="0"/>
            <a:r>
              <a:rPr lang="th-TH" sz="1100" b="0" i="0" u="none" strike="noStrike" kern="1200" dirty="0">
                <a:solidFill>
                  <a:schemeClr val="tx1"/>
                </a:solidFill>
                <a:effectLst/>
                <a:latin typeface="+mn-lt"/>
                <a:ea typeface="+mn-ea"/>
                <a:cs typeface="+mn-cs"/>
              </a:rPr>
              <a:t>จำนวนพนักงานของเฟสบุ๊คที่มีส่วนร่วมในด้านการตลาดและการขายเพิ่มขึ้น 32 เปอร์เซ็นต์ในปี 2015 โดยทั่วไปในปี 2015, 2014 และ 2013 โฆษณาคิดเป็น 95%, 92% และ 89% ตามลำดับ </a:t>
            </a:r>
            <a:endParaRPr lang="th-TH" b="0" dirty="0">
              <a:effectLst/>
            </a:endParaRPr>
          </a:p>
          <a:p>
            <a:pPr rtl="0"/>
            <a:r>
              <a:rPr lang="th-TH" sz="1100" b="1" i="0" u="none" strike="noStrike" kern="1200" dirty="0">
                <a:solidFill>
                  <a:schemeClr val="tx1"/>
                </a:solidFill>
                <a:effectLst/>
                <a:latin typeface="+mn-lt"/>
                <a:ea typeface="+mn-ea"/>
                <a:cs typeface="+mn-cs"/>
              </a:rPr>
              <a:t>5. </a:t>
            </a:r>
            <a:r>
              <a:rPr lang="en-US" sz="1100" b="1" i="0" u="none" strike="noStrike" kern="1200" dirty="0">
                <a:solidFill>
                  <a:schemeClr val="tx1"/>
                </a:solidFill>
                <a:effectLst/>
                <a:latin typeface="+mn-lt"/>
                <a:ea typeface="+mn-ea"/>
                <a:cs typeface="+mn-cs"/>
              </a:rPr>
              <a:t>Service</a:t>
            </a:r>
            <a:endParaRPr lang="en-US" b="0" dirty="0">
              <a:effectLst/>
            </a:endParaRPr>
          </a:p>
          <a:p>
            <a:pPr rtl="0"/>
            <a:r>
              <a:rPr lang="th-TH" sz="1100" b="0" i="0" u="none" strike="noStrike" kern="1200" dirty="0">
                <a:solidFill>
                  <a:schemeClr val="tx1"/>
                </a:solidFill>
                <a:effectLst/>
                <a:latin typeface="+mn-lt"/>
                <a:ea typeface="+mn-ea"/>
                <a:cs typeface="+mn-cs"/>
              </a:rPr>
              <a:t>บริษัท ไม่มีสำนักงานบริการลูกค้าทางกายภาพเนื่องจากลักษณะธุรกิจออนไลน์ ในการบริการลูกค้าของเฟสบุ๊คใช้หมายเลขโทรศัพท์สำหรับลูกค้าที่อยู่ในสหรัฐอเมริกา ชุมชนความช่วยเหลือออนไลน์สำหรับลูกค้าและแถบเครื่องมือตัวเลือกทั้งหมดภายในไซต์ที่มีวัตถุประสงค์เพื่อช่วยเหลือผู้ใช้ในเรื่องเทคนิคต่างๆ</a:t>
            </a:r>
            <a:endParaRPr lang="th-TH" b="0" dirty="0">
              <a:effectLst/>
            </a:endParaRPr>
          </a:p>
          <a:p>
            <a:pPr rtl="0"/>
            <a:r>
              <a:rPr lang="en-US" sz="1100" b="1" i="0" u="none" strike="noStrike" kern="1200" dirty="0">
                <a:solidFill>
                  <a:schemeClr val="tx1"/>
                </a:solidFill>
                <a:effectLst/>
                <a:latin typeface="+mn-lt"/>
                <a:ea typeface="+mn-ea"/>
                <a:cs typeface="+mn-cs"/>
              </a:rPr>
              <a:t>Marketplace Position </a:t>
            </a:r>
            <a:endParaRPr lang="en-US" b="0" dirty="0">
              <a:effectLst/>
            </a:endParaRPr>
          </a:p>
          <a:p>
            <a:pPr rtl="0"/>
            <a:r>
              <a:rPr lang="en-US" sz="1100" b="0" i="0" u="none" strike="noStrike" kern="1200" dirty="0">
                <a:solidFill>
                  <a:schemeClr val="tx1"/>
                </a:solidFill>
                <a:effectLst/>
                <a:latin typeface="+mn-lt"/>
                <a:ea typeface="+mn-ea"/>
                <a:cs typeface="+mn-cs"/>
              </a:rPr>
              <a:t>1. </a:t>
            </a:r>
            <a:r>
              <a:rPr lang="th-TH" sz="1100" b="0" i="0" u="none" strike="noStrike" kern="1200" dirty="0">
                <a:solidFill>
                  <a:schemeClr val="tx1"/>
                </a:solidFill>
                <a:effectLst/>
                <a:latin typeface="+mn-lt"/>
                <a:ea typeface="+mn-ea"/>
                <a:cs typeface="+mn-cs"/>
              </a:rPr>
              <a:t>ความแตกต่างด้านผลิตภัณฑ์ (</a:t>
            </a:r>
            <a:r>
              <a:rPr lang="en-US" sz="1100" b="0" i="0" u="none" strike="noStrike" kern="1200" dirty="0">
                <a:solidFill>
                  <a:schemeClr val="tx1"/>
                </a:solidFill>
                <a:effectLst/>
                <a:latin typeface="+mn-lt"/>
                <a:ea typeface="+mn-ea"/>
                <a:cs typeface="+mn-cs"/>
              </a:rPr>
              <a:t>Product Differentiation)</a:t>
            </a:r>
            <a:endParaRPr lang="en-US" b="0" dirty="0">
              <a:effectLst/>
            </a:endParaRPr>
          </a:p>
          <a:p>
            <a:pPr rtl="0"/>
            <a:r>
              <a:rPr lang="th-TH" sz="1100" b="0" i="0" u="none" strike="noStrike" kern="1200" dirty="0">
                <a:solidFill>
                  <a:schemeClr val="tx1"/>
                </a:solidFill>
                <a:effectLst/>
                <a:latin typeface="+mn-lt"/>
                <a:ea typeface="+mn-ea"/>
                <a:cs typeface="+mn-cs"/>
              </a:rPr>
              <a:t>ในส่วนของการโฆษณาของเฟสบุ๊คนั้นสามารถสอดแทรกโฆษณาสู่ผู้ใช้โดยที่ผู้ใช้ไม่รู้สึกตัว ซึ่เฟสบุ๊คสามารถสอดแทรกโฆษณาได้ง่ายและเนียนกว่า</a:t>
            </a:r>
            <a:endParaRPr lang="th-TH" b="0" dirty="0">
              <a:effectLst/>
            </a:endParaRPr>
          </a:p>
          <a:p>
            <a:pPr rtl="0"/>
            <a:br>
              <a:rPr lang="th-TH" b="0" dirty="0">
                <a:effectLst/>
              </a:rPr>
            </a:br>
            <a:r>
              <a:rPr lang="th-TH" sz="1100" b="0" i="0" u="none" strike="noStrike" kern="1200" dirty="0">
                <a:solidFill>
                  <a:schemeClr val="tx1"/>
                </a:solidFill>
                <a:effectLst/>
                <a:latin typeface="+mn-lt"/>
                <a:ea typeface="+mn-ea"/>
                <a:cs typeface="+mn-cs"/>
              </a:rPr>
              <a:t>2. ความแตกต่างด้านบริการ (</a:t>
            </a:r>
            <a:r>
              <a:rPr lang="en-US" sz="1100" b="0" i="0" u="none" strike="noStrike" kern="1200" dirty="0">
                <a:solidFill>
                  <a:schemeClr val="tx1"/>
                </a:solidFill>
                <a:effectLst/>
                <a:latin typeface="+mn-lt"/>
                <a:ea typeface="+mn-ea"/>
                <a:cs typeface="+mn-cs"/>
              </a:rPr>
              <a:t>Service Differentiation)</a:t>
            </a:r>
            <a:endParaRPr lang="en-US" b="0" dirty="0">
              <a:effectLst/>
            </a:endParaRPr>
          </a:p>
          <a:p>
            <a:pPr rtl="0"/>
            <a:r>
              <a:rPr lang="th-TH" sz="1100" b="0" i="0" u="none" strike="noStrike" kern="1200" dirty="0">
                <a:solidFill>
                  <a:schemeClr val="tx1"/>
                </a:solidFill>
                <a:effectLst/>
                <a:latin typeface="+mn-lt"/>
                <a:ea typeface="+mn-ea"/>
                <a:cs typeface="+mn-cs"/>
              </a:rPr>
              <a:t>ในการโฆษณาของเฟสบุ๊คนั้นมียอดผู้ใช้ที่ค่อนข้างสม่ำเสมอซึ่งส่งผลให้โฆษณาผ่านสายตา </a:t>
            </a:r>
            <a:r>
              <a:rPr lang="en-US" sz="1100" b="0" i="0" u="none" strike="noStrike" kern="1200" dirty="0">
                <a:solidFill>
                  <a:schemeClr val="tx1"/>
                </a:solidFill>
                <a:effectLst/>
                <a:latin typeface="+mn-lt"/>
                <a:ea typeface="+mn-ea"/>
                <a:cs typeface="+mn-cs"/>
              </a:rPr>
              <a:t>User </a:t>
            </a:r>
            <a:r>
              <a:rPr lang="th-TH" sz="1100" b="0" i="0" u="none" strike="noStrike" kern="1200" dirty="0">
                <a:solidFill>
                  <a:schemeClr val="tx1"/>
                </a:solidFill>
                <a:effectLst/>
                <a:latin typeface="+mn-lt"/>
                <a:ea typeface="+mn-ea"/>
                <a:cs typeface="+mn-cs"/>
              </a:rPr>
              <a:t>จำนวนมากและถูกกลุ่มเป้าหมายที่ตั้งใว้อย่างแน่นอน</a:t>
            </a:r>
            <a:endParaRPr lang="th-TH" b="0" dirty="0">
              <a:effectLst/>
            </a:endParaRPr>
          </a:p>
          <a:p>
            <a:pPr rtl="0"/>
            <a:r>
              <a:rPr lang="th-TH" sz="1100" b="0" i="0" u="none" strike="noStrike" kern="1200" dirty="0">
                <a:solidFill>
                  <a:schemeClr val="tx1"/>
                </a:solidFill>
                <a:effectLst/>
                <a:latin typeface="+mn-lt"/>
                <a:ea typeface="+mn-ea"/>
                <a:cs typeface="+mn-cs"/>
              </a:rPr>
              <a:t>3. ความแตกต่างด้านบุคคล (</a:t>
            </a:r>
            <a:r>
              <a:rPr lang="en-US" sz="1100" b="0" i="0" u="none" strike="noStrike" kern="1200" dirty="0">
                <a:solidFill>
                  <a:schemeClr val="tx1"/>
                </a:solidFill>
                <a:effectLst/>
                <a:latin typeface="+mn-lt"/>
                <a:ea typeface="+mn-ea"/>
                <a:cs typeface="+mn-cs"/>
              </a:rPr>
              <a:t>Personnel Differentiation)</a:t>
            </a:r>
            <a:endParaRPr lang="en-US" b="0" dirty="0">
              <a:effectLst/>
            </a:endParaRPr>
          </a:p>
          <a:p>
            <a:pPr rtl="0"/>
            <a:r>
              <a:rPr lang="th-TH" sz="1100" b="0" i="0" u="none" strike="noStrike" kern="1200" dirty="0">
                <a:solidFill>
                  <a:schemeClr val="tx1"/>
                </a:solidFill>
                <a:effectLst/>
                <a:latin typeface="+mn-lt"/>
                <a:ea typeface="+mn-ea"/>
                <a:cs typeface="+mn-cs"/>
              </a:rPr>
              <a:t>ในด้านของบคคลภายในองค์กรณ์นั้นเฟสบุ๊คมีพนักงานที่มีประสบการณ์และมีความสามารถค่อนข้างสูง</a:t>
            </a:r>
            <a:endParaRPr lang="th-TH" b="0" dirty="0">
              <a:effectLst/>
            </a:endParaRPr>
          </a:p>
          <a:p>
            <a:pPr rtl="0"/>
            <a:r>
              <a:rPr lang="th-TH" sz="1100" b="0" i="0" u="none" strike="noStrike" kern="1200" dirty="0">
                <a:solidFill>
                  <a:schemeClr val="tx1"/>
                </a:solidFill>
                <a:effectLst/>
                <a:latin typeface="+mn-lt"/>
                <a:ea typeface="+mn-ea"/>
                <a:cs typeface="+mn-cs"/>
              </a:rPr>
              <a:t>4. ความแตกต่างด้านภาพลักษณ์ (</a:t>
            </a:r>
            <a:r>
              <a:rPr lang="en-US" sz="1100" b="0" i="0" u="none" strike="noStrike" kern="1200" dirty="0">
                <a:solidFill>
                  <a:schemeClr val="tx1"/>
                </a:solidFill>
                <a:effectLst/>
                <a:latin typeface="+mn-lt"/>
                <a:ea typeface="+mn-ea"/>
                <a:cs typeface="+mn-cs"/>
              </a:rPr>
              <a:t>Image Differentiation)</a:t>
            </a:r>
            <a:endParaRPr lang="en-US" b="0" dirty="0">
              <a:effectLst/>
            </a:endParaRPr>
          </a:p>
          <a:p>
            <a:pPr rtl="0"/>
            <a:r>
              <a:rPr lang="th-TH" sz="1100" b="0" i="0" u="none" strike="noStrike" kern="1200" dirty="0">
                <a:solidFill>
                  <a:schemeClr val="tx1"/>
                </a:solidFill>
                <a:effectLst/>
                <a:latin typeface="+mn-lt"/>
                <a:ea typeface="+mn-ea"/>
                <a:cs typeface="+mn-cs"/>
              </a:rPr>
              <a:t>ในส่วนของภาพลักษณ์ของเฟสบุ๊คนั้นจะเห็นได้ชัดอยู่แล้วว่าเฟสบุ๊คค่อนข้างเน้นไปในเรื่องของการโฆษณา และ บริการ </a:t>
            </a:r>
            <a:r>
              <a:rPr lang="en-US" sz="1100" b="0" i="0" u="none" strike="noStrike" kern="1200" dirty="0">
                <a:solidFill>
                  <a:schemeClr val="tx1"/>
                </a:solidFill>
                <a:effectLst/>
                <a:latin typeface="+mn-lt"/>
                <a:ea typeface="+mn-ea"/>
                <a:cs typeface="+mn-cs"/>
              </a:rPr>
              <a:t>API </a:t>
            </a:r>
            <a:r>
              <a:rPr lang="th-TH" sz="1100" b="0" i="0" u="none" strike="noStrike" kern="1200" dirty="0">
                <a:solidFill>
                  <a:schemeClr val="tx1"/>
                </a:solidFill>
                <a:effectLst/>
                <a:latin typeface="+mn-lt"/>
                <a:ea typeface="+mn-ea"/>
                <a:cs typeface="+mn-cs"/>
              </a:rPr>
              <a:t>ต่างๆ</a:t>
            </a:r>
            <a:endParaRPr lang="th-TH" b="0" dirty="0">
              <a:effectLst/>
            </a:endParaRPr>
          </a:p>
          <a:p>
            <a:br>
              <a:rPr lang="th-TH" b="0" dirty="0">
                <a:effectLst/>
              </a:rPr>
            </a:br>
            <a:br>
              <a:rPr lang="th-TH" b="0" dirty="0">
                <a:effectLst/>
              </a:rPr>
            </a:br>
            <a:endParaRPr dirty="0"/>
          </a:p>
        </p:txBody>
      </p:sp>
    </p:spTree>
    <p:extLst>
      <p:ext uri="{BB962C8B-B14F-4D97-AF65-F5344CB8AC3E}">
        <p14:creationId xmlns:p14="http://schemas.microsoft.com/office/powerpoint/2010/main" val="356151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th-TH" sz="1100" b="0" i="0" u="none" strike="noStrike" kern="1200" dirty="0">
                <a:solidFill>
                  <a:schemeClr val="tx1"/>
                </a:solidFill>
                <a:effectLst/>
                <a:latin typeface="+mn-lt"/>
                <a:ea typeface="+mn-ea"/>
                <a:cs typeface="+mn-cs"/>
              </a:rPr>
              <a:t>มีการใช้ช่องทางจากเว็บไซค์ต่างๆให้เป็นประโยชน์ เช่น มีไอคอนของเฟสบุ๊คตามเว็บอื่นๆเพื่อลิงค์เข้ากับ เว็บไซค์เฟสบุ๊ค</a:t>
            </a:r>
          </a:p>
          <a:p>
            <a:pPr rtl="0" fontAlgn="base"/>
            <a:r>
              <a:rPr lang="th-TH" sz="1100" b="0" i="0" u="none" strike="noStrike" kern="1200" dirty="0">
                <a:solidFill>
                  <a:schemeClr val="tx1"/>
                </a:solidFill>
                <a:effectLst/>
                <a:latin typeface="+mn-lt"/>
                <a:ea typeface="+mn-ea"/>
                <a:cs typeface="+mn-cs"/>
              </a:rPr>
              <a:t>เฟสบุ๊คเป็นช่องทางช่องทางหนึ่งที่สามารถใช้สำหรับโฆษณา เช่น ช่องการโปรโมทแฟนเพจเฟสบุ๊คตามร้านค้า หรือเว็บไซค์ขายสินค้าต่างๆ ให้ผู้ใช้ที่ใช้งานเฟสบุ๊คสามารถติดตามได้เพื่อดูรายการของสินค้าใหม่ๆที่ถูกเพิ่มเติมได้</a:t>
            </a:r>
          </a:p>
          <a:p>
            <a:pPr rtl="0" fontAlgn="base"/>
            <a:r>
              <a:rPr lang="en-US" sz="1100" b="0" i="0" u="none" strike="noStrike" kern="1200" dirty="0">
                <a:solidFill>
                  <a:schemeClr val="tx1"/>
                </a:solidFill>
                <a:effectLst/>
                <a:latin typeface="+mn-lt"/>
                <a:ea typeface="+mn-ea"/>
                <a:cs typeface="+mn-cs"/>
              </a:rPr>
              <a:t>Integrate Social Media Sharing </a:t>
            </a:r>
            <a:r>
              <a:rPr lang="th-TH" sz="1100" b="0" i="0" u="none" strike="noStrike" kern="1200" dirty="0">
                <a:solidFill>
                  <a:schemeClr val="tx1"/>
                </a:solidFill>
                <a:effectLst/>
                <a:latin typeface="+mn-lt"/>
                <a:ea typeface="+mn-ea"/>
                <a:cs typeface="+mn-cs"/>
              </a:rPr>
              <a:t>คือมีการเชื่อมโยงเว็บต่างๆ ทำให้สามารถแชร์ลิงค์ได้ เช่น </a:t>
            </a:r>
            <a:r>
              <a:rPr lang="en-US" sz="1100" b="0" i="0" u="none" strike="noStrike" kern="1200" dirty="0" err="1">
                <a:solidFill>
                  <a:schemeClr val="tx1"/>
                </a:solidFill>
                <a:effectLst/>
                <a:latin typeface="+mn-lt"/>
                <a:ea typeface="+mn-ea"/>
                <a:cs typeface="+mn-cs"/>
              </a:rPr>
              <a:t>youtube</a:t>
            </a:r>
            <a:r>
              <a:rPr lang="en-US" sz="1100" b="0" i="0" u="none" strike="noStrike" kern="1200" dirty="0">
                <a:solidFill>
                  <a:schemeClr val="tx1"/>
                </a:solidFill>
                <a:effectLst/>
                <a:latin typeface="+mn-lt"/>
                <a:ea typeface="+mn-ea"/>
                <a:cs typeface="+mn-cs"/>
              </a:rPr>
              <a:t> , </a:t>
            </a:r>
            <a:r>
              <a:rPr lang="en-US" sz="1100" b="0" i="0" u="none" strike="noStrike" kern="1200" dirty="0" err="1">
                <a:solidFill>
                  <a:schemeClr val="tx1"/>
                </a:solidFill>
                <a:effectLst/>
                <a:latin typeface="+mn-lt"/>
                <a:ea typeface="+mn-ea"/>
                <a:cs typeface="+mn-cs"/>
              </a:rPr>
              <a:t>instargram</a:t>
            </a:r>
            <a:r>
              <a:rPr lang="en-US" sz="1100" b="0" i="0" u="none" strike="noStrike" kern="1200" dirty="0">
                <a:solidFill>
                  <a:schemeClr val="tx1"/>
                </a:solidFill>
                <a:effectLst/>
                <a:latin typeface="+mn-lt"/>
                <a:ea typeface="+mn-ea"/>
                <a:cs typeface="+mn-cs"/>
              </a:rPr>
              <a:t> </a:t>
            </a:r>
            <a:r>
              <a:rPr lang="th-TH" sz="1100" b="0" i="0" u="none" strike="noStrike" kern="1200" dirty="0">
                <a:solidFill>
                  <a:schemeClr val="tx1"/>
                </a:solidFill>
                <a:effectLst/>
                <a:latin typeface="+mn-lt"/>
                <a:ea typeface="+mn-ea"/>
                <a:cs typeface="+mn-cs"/>
              </a:rPr>
              <a:t>และอื่นๆ</a:t>
            </a:r>
          </a:p>
          <a:p>
            <a:pPr rtl="0" fontAlgn="base"/>
            <a:r>
              <a:rPr lang="en-US" sz="1100" b="0" i="0" u="none" strike="noStrike" kern="1200" dirty="0">
                <a:solidFill>
                  <a:schemeClr val="tx1"/>
                </a:solidFill>
                <a:effectLst/>
                <a:latin typeface="+mn-lt"/>
                <a:ea typeface="+mn-ea"/>
                <a:cs typeface="+mn-cs"/>
              </a:rPr>
              <a:t>Facebook Groups </a:t>
            </a:r>
            <a:r>
              <a:rPr lang="th-TH" sz="1100" b="0" i="0" u="none" strike="noStrike" kern="1200" dirty="0">
                <a:solidFill>
                  <a:schemeClr val="tx1"/>
                </a:solidFill>
                <a:effectLst/>
                <a:latin typeface="+mn-lt"/>
                <a:ea typeface="+mn-ea"/>
                <a:cs typeface="+mn-cs"/>
              </a:rPr>
              <a:t>มีการให้ตั้งกลุ่มเพื่อเจาะจงเรื่องหลักๆ เช่นสร้างกลุ่มเกี่ยวกับคนรักกล้อง คนรักสัตว์  ก็สามารถมาพูดคุย แชร์ประสบการณ์กันในกลุ่มได้</a:t>
            </a:r>
          </a:p>
          <a:p>
            <a:pPr lvl="0">
              <a:spcBef>
                <a:spcPts val="0"/>
              </a:spcBef>
              <a:buNone/>
            </a:pPr>
            <a:endParaRPr dirty="0"/>
          </a:p>
        </p:txBody>
      </p:sp>
    </p:spTree>
    <p:extLst>
      <p:ext uri="{BB962C8B-B14F-4D97-AF65-F5344CB8AC3E}">
        <p14:creationId xmlns:p14="http://schemas.microsoft.com/office/powerpoint/2010/main" val="397050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1" i="0" u="none" strike="noStrike" kern="1200" dirty="0">
                <a:solidFill>
                  <a:schemeClr val="tx1"/>
                </a:solidFill>
                <a:effectLst/>
                <a:latin typeface="+mn-lt"/>
                <a:ea typeface="+mn-ea"/>
                <a:cs typeface="+mn-cs"/>
              </a:rPr>
              <a:t>Technology</a:t>
            </a:r>
            <a:endParaRPr lang="en-US" b="0" dirty="0">
              <a:effectLst/>
            </a:endParaRPr>
          </a:p>
          <a:p>
            <a:pPr rtl="0" fontAlgn="base"/>
            <a:r>
              <a:rPr lang="en-US" sz="1100" b="0" i="0" u="none" strike="noStrike" kern="1200" dirty="0">
                <a:solidFill>
                  <a:schemeClr val="tx1"/>
                </a:solidFill>
                <a:effectLst/>
                <a:latin typeface="+mn-lt"/>
                <a:ea typeface="+mn-ea"/>
                <a:cs typeface="+mn-cs"/>
              </a:rPr>
              <a:t>React JS</a:t>
            </a:r>
          </a:p>
          <a:p>
            <a:pPr lvl="1" rtl="0" fontAlgn="base"/>
            <a:r>
              <a:rPr lang="th-TH" sz="1100" b="0" i="0" u="none" strike="noStrike" kern="1200" dirty="0">
                <a:solidFill>
                  <a:schemeClr val="tx1"/>
                </a:solidFill>
                <a:effectLst/>
                <a:latin typeface="+mn-lt"/>
                <a:ea typeface="+mn-ea"/>
                <a:cs typeface="+mn-cs"/>
              </a:rPr>
              <a:t>เทคโนโลยีที่สร้างโดย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ใช้สำหรับสร้างหน้า </a:t>
            </a:r>
            <a:r>
              <a:rPr lang="en-US" sz="1100" b="0" i="0" u="none" strike="noStrike" kern="1200" dirty="0">
                <a:solidFill>
                  <a:schemeClr val="tx1"/>
                </a:solidFill>
                <a:effectLst/>
                <a:latin typeface="+mn-lt"/>
                <a:ea typeface="+mn-ea"/>
                <a:cs typeface="+mn-cs"/>
              </a:rPr>
              <a:t>User Interface </a:t>
            </a:r>
            <a:r>
              <a:rPr lang="th-TH" sz="1100" b="0" i="0" u="none" strike="noStrike" kern="1200" dirty="0">
                <a:solidFill>
                  <a:schemeClr val="tx1"/>
                </a:solidFill>
                <a:effectLst/>
                <a:latin typeface="+mn-lt"/>
                <a:ea typeface="+mn-ea"/>
                <a:cs typeface="+mn-cs"/>
              </a:rPr>
              <a:t>พัฒนาโดย </a:t>
            </a:r>
            <a:r>
              <a:rPr lang="en-US" sz="1100" b="0" i="0" u="none" strike="noStrike" kern="1200" dirty="0">
                <a:solidFill>
                  <a:schemeClr val="tx1"/>
                </a:solidFill>
                <a:effectLst/>
                <a:latin typeface="+mn-lt"/>
                <a:ea typeface="+mn-ea"/>
                <a:cs typeface="+mn-cs"/>
              </a:rPr>
              <a:t>JavaScript</a:t>
            </a:r>
          </a:p>
          <a:p>
            <a:pPr rtl="0" fontAlgn="base"/>
            <a:r>
              <a:rPr lang="en-US" sz="1100" b="0" i="0" u="none" strike="noStrike" kern="1200" dirty="0">
                <a:solidFill>
                  <a:schemeClr val="tx1"/>
                </a:solidFill>
                <a:effectLst/>
                <a:latin typeface="+mn-lt"/>
                <a:ea typeface="+mn-ea"/>
                <a:cs typeface="+mn-cs"/>
              </a:rPr>
              <a:t>Virtual Reality</a:t>
            </a:r>
          </a:p>
          <a:p>
            <a:pPr lvl="1" rtl="0" fontAlgn="base"/>
            <a:r>
              <a:rPr lang="th-TH" sz="1100" b="0" i="0" u="none" strike="noStrike" kern="1200" dirty="0">
                <a:solidFill>
                  <a:schemeClr val="tx1"/>
                </a:solidFill>
                <a:effectLst/>
                <a:latin typeface="+mn-lt"/>
                <a:ea typeface="+mn-ea"/>
                <a:cs typeface="+mn-cs"/>
              </a:rPr>
              <a:t>เป็นระบบที่ยังอยู่ในช่วงพัฒนาโดยจะใช้ เทคโนโลยี </a:t>
            </a:r>
            <a:r>
              <a:rPr lang="en-US" sz="1100" b="0" i="0" u="none" strike="noStrike" kern="1200" dirty="0">
                <a:solidFill>
                  <a:schemeClr val="tx1"/>
                </a:solidFill>
                <a:effectLst/>
                <a:latin typeface="+mn-lt"/>
                <a:ea typeface="+mn-ea"/>
                <a:cs typeface="+mn-cs"/>
              </a:rPr>
              <a:t>VR </a:t>
            </a:r>
            <a:r>
              <a:rPr lang="th-TH" sz="1100" b="0" i="0" u="none" strike="noStrike" kern="1200" dirty="0">
                <a:solidFill>
                  <a:schemeClr val="tx1"/>
                </a:solidFill>
                <a:effectLst/>
                <a:latin typeface="+mn-lt"/>
                <a:ea typeface="+mn-ea"/>
                <a:cs typeface="+mn-cs"/>
              </a:rPr>
              <a:t>เพื่อเป็นช่องทางที่เปิดให้ผู้ใช้สามารถแชร์ความรู้สึกถึงกันได้</a:t>
            </a:r>
          </a:p>
          <a:p>
            <a:pPr rtl="0" fontAlgn="base"/>
            <a:r>
              <a:rPr lang="en-US" sz="1100" b="0" i="0" u="none" strike="noStrike" kern="1200" dirty="0">
                <a:solidFill>
                  <a:schemeClr val="tx1"/>
                </a:solidFill>
                <a:effectLst/>
                <a:latin typeface="+mn-lt"/>
                <a:ea typeface="+mn-ea"/>
                <a:cs typeface="+mn-cs"/>
              </a:rPr>
              <a:t>Drone</a:t>
            </a:r>
          </a:p>
          <a:p>
            <a:pPr lvl="1" rtl="0" fontAlgn="base"/>
            <a:r>
              <a:rPr lang="th-TH" sz="1100" b="0" i="0" u="none" strike="noStrike" kern="1200" dirty="0">
                <a:solidFill>
                  <a:schemeClr val="tx1"/>
                </a:solidFill>
                <a:effectLst/>
                <a:latin typeface="+mn-lt"/>
                <a:ea typeface="+mn-ea"/>
                <a:cs typeface="+mn-cs"/>
              </a:rPr>
              <a:t>เป็นโครงการที่ยังอยู่ในช่วงพัฒนาเพื่อที่จะให้สามารถเข้าถึงคนกลุ่มหนึ่งซึ่งไม่สามารถเข้าถึงอินเตอร์เน็ตได้เนื่องจาก เครื่อข่ายโทรศัพท์ไม่ครอบค โดยใช้ </a:t>
            </a:r>
            <a:r>
              <a:rPr lang="en-US" sz="1100" b="0" i="0" u="none" strike="noStrike" kern="1200" dirty="0">
                <a:solidFill>
                  <a:schemeClr val="tx1"/>
                </a:solidFill>
                <a:effectLst/>
                <a:latin typeface="+mn-lt"/>
                <a:ea typeface="+mn-ea"/>
                <a:cs typeface="+mn-cs"/>
              </a:rPr>
              <a:t>Drone </a:t>
            </a:r>
            <a:r>
              <a:rPr lang="th-TH" sz="1100" b="0" i="0" u="none" strike="noStrike" kern="1200" dirty="0">
                <a:solidFill>
                  <a:schemeClr val="tx1"/>
                </a:solidFill>
                <a:effectLst/>
                <a:latin typeface="+mn-lt"/>
                <a:ea typeface="+mn-ea"/>
                <a:cs typeface="+mn-cs"/>
              </a:rPr>
              <a:t>เป็นตัวปล่อยสัญญาณอินเทอร์เน็ต</a:t>
            </a:r>
          </a:p>
          <a:p>
            <a:pPr rtl="0" fontAlgn="base"/>
            <a:r>
              <a:rPr lang="en-US" sz="1100" b="0" i="0" u="none" strike="noStrike" kern="1200" dirty="0">
                <a:solidFill>
                  <a:schemeClr val="tx1"/>
                </a:solidFill>
                <a:effectLst/>
                <a:latin typeface="+mn-lt"/>
                <a:ea typeface="+mn-ea"/>
                <a:cs typeface="+mn-cs"/>
              </a:rPr>
              <a:t>AI</a:t>
            </a:r>
          </a:p>
          <a:p>
            <a:pPr lvl="1" rtl="0" fontAlgn="base"/>
            <a:r>
              <a:rPr lang="th-TH" sz="1100" b="0" i="0" u="none" strike="noStrike" kern="1200" dirty="0">
                <a:solidFill>
                  <a:schemeClr val="tx1"/>
                </a:solidFill>
                <a:effectLst/>
                <a:latin typeface="+mn-lt"/>
                <a:ea typeface="+mn-ea"/>
                <a:cs typeface="+mn-cs"/>
              </a:rPr>
              <a:t>เป็นโครงการที่ยังอยู่ในช่วงพัฒนาเช่นกัน โดยตัว </a:t>
            </a:r>
            <a:r>
              <a:rPr lang="en-US" sz="1100" b="0" i="0" u="none" strike="noStrike" kern="1200" dirty="0">
                <a:solidFill>
                  <a:schemeClr val="tx1"/>
                </a:solidFill>
                <a:effectLst/>
                <a:latin typeface="+mn-lt"/>
                <a:ea typeface="+mn-ea"/>
                <a:cs typeface="+mn-cs"/>
              </a:rPr>
              <a:t>AI </a:t>
            </a:r>
            <a:r>
              <a:rPr lang="th-TH" sz="1100" b="0" i="0" u="none" strike="noStrike" kern="1200" dirty="0">
                <a:solidFill>
                  <a:schemeClr val="tx1"/>
                </a:solidFill>
                <a:effectLst/>
                <a:latin typeface="+mn-lt"/>
                <a:ea typeface="+mn-ea"/>
                <a:cs typeface="+mn-cs"/>
              </a:rPr>
              <a:t>จะช่วยค้นหาข้อมูลที่ </a:t>
            </a:r>
            <a:r>
              <a:rPr lang="en-US" sz="1100" b="0" i="0" u="none" strike="noStrike" kern="1200" dirty="0">
                <a:solidFill>
                  <a:schemeClr val="tx1"/>
                </a:solidFill>
                <a:effectLst/>
                <a:latin typeface="+mn-lt"/>
                <a:ea typeface="+mn-ea"/>
                <a:cs typeface="+mn-cs"/>
              </a:rPr>
              <a:t>User </a:t>
            </a:r>
            <a:r>
              <a:rPr lang="th-TH" sz="1100" b="0" i="0" u="none" strike="noStrike" kern="1200" dirty="0">
                <a:solidFill>
                  <a:schemeClr val="tx1"/>
                </a:solidFill>
                <a:effectLst/>
                <a:latin typeface="+mn-lt"/>
                <a:ea typeface="+mn-ea"/>
                <a:cs typeface="+mn-cs"/>
              </a:rPr>
              <a:t>ต้องการได้เพียงแค่บอกลักษณะของข้อมูลเช่น รูปภาพรอยเท้าบนชายหาด หรือ ภาพสุนัข เป็นต้น</a:t>
            </a:r>
          </a:p>
          <a:p>
            <a:pPr rtl="0"/>
            <a:r>
              <a:rPr lang="en-US" sz="1100" b="1" i="0" u="none" strike="noStrike" kern="1200" dirty="0">
                <a:solidFill>
                  <a:schemeClr val="tx1"/>
                </a:solidFill>
                <a:effectLst/>
                <a:latin typeface="+mn-lt"/>
                <a:ea typeface="+mn-ea"/>
                <a:cs typeface="+mn-cs"/>
              </a:rPr>
              <a:t>Innovation</a:t>
            </a:r>
            <a:endParaRPr lang="en-US" b="0" dirty="0">
              <a:effectLst/>
            </a:endParaRPr>
          </a:p>
          <a:p>
            <a:pPr rtl="0" fontAlgn="base"/>
            <a:r>
              <a:rPr lang="en-US" sz="1100" b="0" i="0" u="none" strike="noStrike" kern="1200" dirty="0">
                <a:solidFill>
                  <a:schemeClr val="tx1"/>
                </a:solidFill>
                <a:effectLst/>
                <a:latin typeface="+mn-lt"/>
                <a:ea typeface="+mn-ea"/>
                <a:cs typeface="+mn-cs"/>
              </a:rPr>
              <a:t>Social Network</a:t>
            </a:r>
          </a:p>
          <a:p>
            <a:pPr lvl="1" rtl="0" fontAlgn="base"/>
            <a:r>
              <a:rPr lang="th-TH" sz="1100" b="0" i="0" u="none" strike="noStrike" kern="1200" dirty="0">
                <a:solidFill>
                  <a:schemeClr val="tx1"/>
                </a:solidFill>
                <a:effectLst/>
                <a:latin typeface="+mn-lt"/>
                <a:ea typeface="+mn-ea"/>
                <a:cs typeface="+mn-cs"/>
              </a:rPr>
              <a:t>สื่อสังคมออนไลน์</a:t>
            </a:r>
          </a:p>
          <a:p>
            <a:pPr lvl="0">
              <a:spcBef>
                <a:spcPts val="0"/>
              </a:spcBef>
              <a:buNone/>
            </a:pPr>
            <a:endParaRPr dirty="0"/>
          </a:p>
        </p:txBody>
      </p:sp>
    </p:spTree>
    <p:extLst>
      <p:ext uri="{BB962C8B-B14F-4D97-AF65-F5344CB8AC3E}">
        <p14:creationId xmlns:p14="http://schemas.microsoft.com/office/powerpoint/2010/main" val="48971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1" i="0" u="none" strike="noStrike" kern="1200" dirty="0">
                <a:solidFill>
                  <a:schemeClr val="tx1"/>
                </a:solidFill>
                <a:effectLst/>
                <a:latin typeface="+mn-lt"/>
                <a:ea typeface="+mn-ea"/>
                <a:cs typeface="+mn-cs"/>
              </a:rPr>
              <a:t>Technology</a:t>
            </a:r>
            <a:endParaRPr lang="en-US" b="0" dirty="0">
              <a:effectLst/>
            </a:endParaRPr>
          </a:p>
          <a:p>
            <a:pPr rtl="0" fontAlgn="base"/>
            <a:r>
              <a:rPr lang="en-US" sz="1100" b="0" i="0" u="none" strike="noStrike" kern="1200" dirty="0">
                <a:solidFill>
                  <a:schemeClr val="tx1"/>
                </a:solidFill>
                <a:effectLst/>
                <a:latin typeface="+mn-lt"/>
                <a:ea typeface="+mn-ea"/>
                <a:cs typeface="+mn-cs"/>
              </a:rPr>
              <a:t>React JS</a:t>
            </a:r>
          </a:p>
          <a:p>
            <a:pPr lvl="1" rtl="0" fontAlgn="base"/>
            <a:r>
              <a:rPr lang="th-TH" sz="1100" b="0" i="0" u="none" strike="noStrike" kern="1200" dirty="0">
                <a:solidFill>
                  <a:schemeClr val="tx1"/>
                </a:solidFill>
                <a:effectLst/>
                <a:latin typeface="+mn-lt"/>
                <a:ea typeface="+mn-ea"/>
                <a:cs typeface="+mn-cs"/>
              </a:rPr>
              <a:t>เทคโนโลยีที่สร้างโดย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ใช้สำหรับสร้างหน้า </a:t>
            </a:r>
            <a:r>
              <a:rPr lang="en-US" sz="1100" b="0" i="0" u="none" strike="noStrike" kern="1200" dirty="0">
                <a:solidFill>
                  <a:schemeClr val="tx1"/>
                </a:solidFill>
                <a:effectLst/>
                <a:latin typeface="+mn-lt"/>
                <a:ea typeface="+mn-ea"/>
                <a:cs typeface="+mn-cs"/>
              </a:rPr>
              <a:t>User Interface </a:t>
            </a:r>
            <a:r>
              <a:rPr lang="th-TH" sz="1100" b="0" i="0" u="none" strike="noStrike" kern="1200" dirty="0">
                <a:solidFill>
                  <a:schemeClr val="tx1"/>
                </a:solidFill>
                <a:effectLst/>
                <a:latin typeface="+mn-lt"/>
                <a:ea typeface="+mn-ea"/>
                <a:cs typeface="+mn-cs"/>
              </a:rPr>
              <a:t>พัฒนาโดย </a:t>
            </a:r>
            <a:r>
              <a:rPr lang="en-US" sz="1100" b="0" i="0" u="none" strike="noStrike" kern="1200" dirty="0">
                <a:solidFill>
                  <a:schemeClr val="tx1"/>
                </a:solidFill>
                <a:effectLst/>
                <a:latin typeface="+mn-lt"/>
                <a:ea typeface="+mn-ea"/>
                <a:cs typeface="+mn-cs"/>
              </a:rPr>
              <a:t>JavaScript</a:t>
            </a:r>
          </a:p>
          <a:p>
            <a:pPr rtl="0" fontAlgn="base"/>
            <a:r>
              <a:rPr lang="en-US" sz="1100" b="0" i="0" u="none" strike="noStrike" kern="1200" dirty="0">
                <a:solidFill>
                  <a:schemeClr val="tx1"/>
                </a:solidFill>
                <a:effectLst/>
                <a:latin typeface="+mn-lt"/>
                <a:ea typeface="+mn-ea"/>
                <a:cs typeface="+mn-cs"/>
              </a:rPr>
              <a:t>Virtual Reality</a:t>
            </a:r>
          </a:p>
          <a:p>
            <a:pPr lvl="1" rtl="0" fontAlgn="base"/>
            <a:r>
              <a:rPr lang="th-TH" sz="1100" b="0" i="0" u="none" strike="noStrike" kern="1200" dirty="0">
                <a:solidFill>
                  <a:schemeClr val="tx1"/>
                </a:solidFill>
                <a:effectLst/>
                <a:latin typeface="+mn-lt"/>
                <a:ea typeface="+mn-ea"/>
                <a:cs typeface="+mn-cs"/>
              </a:rPr>
              <a:t>เป็นระบบที่ยังอยู่ในช่วงพัฒนาโดยจะใช้ เทคโนโลยี </a:t>
            </a:r>
            <a:r>
              <a:rPr lang="en-US" sz="1100" b="0" i="0" u="none" strike="noStrike" kern="1200" dirty="0">
                <a:solidFill>
                  <a:schemeClr val="tx1"/>
                </a:solidFill>
                <a:effectLst/>
                <a:latin typeface="+mn-lt"/>
                <a:ea typeface="+mn-ea"/>
                <a:cs typeface="+mn-cs"/>
              </a:rPr>
              <a:t>VR </a:t>
            </a:r>
            <a:r>
              <a:rPr lang="th-TH" sz="1100" b="0" i="0" u="none" strike="noStrike" kern="1200" dirty="0">
                <a:solidFill>
                  <a:schemeClr val="tx1"/>
                </a:solidFill>
                <a:effectLst/>
                <a:latin typeface="+mn-lt"/>
                <a:ea typeface="+mn-ea"/>
                <a:cs typeface="+mn-cs"/>
              </a:rPr>
              <a:t>เพื่อเป็นช่องทางที่เปิดให้ผู้ใช้สามารถแชร์ความรู้สึกถึงกันได้</a:t>
            </a:r>
          </a:p>
          <a:p>
            <a:pPr rtl="0" fontAlgn="base"/>
            <a:r>
              <a:rPr lang="en-US" sz="1100" b="0" i="0" u="none" strike="noStrike" kern="1200" dirty="0">
                <a:solidFill>
                  <a:schemeClr val="tx1"/>
                </a:solidFill>
                <a:effectLst/>
                <a:latin typeface="+mn-lt"/>
                <a:ea typeface="+mn-ea"/>
                <a:cs typeface="+mn-cs"/>
              </a:rPr>
              <a:t>Drone</a:t>
            </a:r>
          </a:p>
          <a:p>
            <a:pPr lvl="1" rtl="0" fontAlgn="base"/>
            <a:r>
              <a:rPr lang="th-TH" sz="1100" b="0" i="0" u="none" strike="noStrike" kern="1200" dirty="0">
                <a:solidFill>
                  <a:schemeClr val="tx1"/>
                </a:solidFill>
                <a:effectLst/>
                <a:latin typeface="+mn-lt"/>
                <a:ea typeface="+mn-ea"/>
                <a:cs typeface="+mn-cs"/>
              </a:rPr>
              <a:t>เป็นโครงการที่ยังอยู่ในช่วงพัฒนาเพื่อที่จะให้สามารถเข้าถึงคนกลุ่มหนึ่งซึ่งไม่สามารถเข้าถึงอินเตอร์เน็ตได้เนื่องจาก เครื่อข่ายโทรศัพท์ไม่ครอบค โดยใช้ </a:t>
            </a:r>
            <a:r>
              <a:rPr lang="en-US" sz="1100" b="0" i="0" u="none" strike="noStrike" kern="1200" dirty="0">
                <a:solidFill>
                  <a:schemeClr val="tx1"/>
                </a:solidFill>
                <a:effectLst/>
                <a:latin typeface="+mn-lt"/>
                <a:ea typeface="+mn-ea"/>
                <a:cs typeface="+mn-cs"/>
              </a:rPr>
              <a:t>Drone </a:t>
            </a:r>
            <a:r>
              <a:rPr lang="th-TH" sz="1100" b="0" i="0" u="none" strike="noStrike" kern="1200" dirty="0">
                <a:solidFill>
                  <a:schemeClr val="tx1"/>
                </a:solidFill>
                <a:effectLst/>
                <a:latin typeface="+mn-lt"/>
                <a:ea typeface="+mn-ea"/>
                <a:cs typeface="+mn-cs"/>
              </a:rPr>
              <a:t>เป็นตัวปล่อยสัญญาณอินเทอร์เน็ต</a:t>
            </a:r>
          </a:p>
          <a:p>
            <a:pPr rtl="0" fontAlgn="base"/>
            <a:r>
              <a:rPr lang="en-US" sz="1100" b="0" i="0" u="none" strike="noStrike" kern="1200" dirty="0">
                <a:solidFill>
                  <a:schemeClr val="tx1"/>
                </a:solidFill>
                <a:effectLst/>
                <a:latin typeface="+mn-lt"/>
                <a:ea typeface="+mn-ea"/>
                <a:cs typeface="+mn-cs"/>
              </a:rPr>
              <a:t>AI</a:t>
            </a:r>
          </a:p>
          <a:p>
            <a:pPr lvl="1" rtl="0" fontAlgn="base"/>
            <a:r>
              <a:rPr lang="th-TH" sz="1100" b="0" i="0" u="none" strike="noStrike" kern="1200" dirty="0">
                <a:solidFill>
                  <a:schemeClr val="tx1"/>
                </a:solidFill>
                <a:effectLst/>
                <a:latin typeface="+mn-lt"/>
                <a:ea typeface="+mn-ea"/>
                <a:cs typeface="+mn-cs"/>
              </a:rPr>
              <a:t>เป็นโครงการที่ยังอยู่ในช่วงพัฒนาเช่นกัน โดยตัว </a:t>
            </a:r>
            <a:r>
              <a:rPr lang="en-US" sz="1100" b="0" i="0" u="none" strike="noStrike" kern="1200" dirty="0">
                <a:solidFill>
                  <a:schemeClr val="tx1"/>
                </a:solidFill>
                <a:effectLst/>
                <a:latin typeface="+mn-lt"/>
                <a:ea typeface="+mn-ea"/>
                <a:cs typeface="+mn-cs"/>
              </a:rPr>
              <a:t>AI </a:t>
            </a:r>
            <a:r>
              <a:rPr lang="th-TH" sz="1100" b="0" i="0" u="none" strike="noStrike" kern="1200" dirty="0">
                <a:solidFill>
                  <a:schemeClr val="tx1"/>
                </a:solidFill>
                <a:effectLst/>
                <a:latin typeface="+mn-lt"/>
                <a:ea typeface="+mn-ea"/>
                <a:cs typeface="+mn-cs"/>
              </a:rPr>
              <a:t>จะช่วยค้นหาข้อมูลที่ </a:t>
            </a:r>
            <a:r>
              <a:rPr lang="en-US" sz="1100" b="0" i="0" u="none" strike="noStrike" kern="1200" dirty="0">
                <a:solidFill>
                  <a:schemeClr val="tx1"/>
                </a:solidFill>
                <a:effectLst/>
                <a:latin typeface="+mn-lt"/>
                <a:ea typeface="+mn-ea"/>
                <a:cs typeface="+mn-cs"/>
              </a:rPr>
              <a:t>User </a:t>
            </a:r>
            <a:r>
              <a:rPr lang="th-TH" sz="1100" b="0" i="0" u="none" strike="noStrike" kern="1200" dirty="0">
                <a:solidFill>
                  <a:schemeClr val="tx1"/>
                </a:solidFill>
                <a:effectLst/>
                <a:latin typeface="+mn-lt"/>
                <a:ea typeface="+mn-ea"/>
                <a:cs typeface="+mn-cs"/>
              </a:rPr>
              <a:t>ต้องการได้เพียงแค่บอกลักษณะของข้อมูลเช่น รูปภาพรอยเท้าบนชายหาด หรือ ภาพสุนัข เป็นต้น</a:t>
            </a:r>
          </a:p>
          <a:p>
            <a:pPr rtl="0"/>
            <a:r>
              <a:rPr lang="en-US" sz="1100" b="1" i="0" u="none" strike="noStrike" kern="1200" dirty="0">
                <a:solidFill>
                  <a:schemeClr val="tx1"/>
                </a:solidFill>
                <a:effectLst/>
                <a:latin typeface="+mn-lt"/>
                <a:ea typeface="+mn-ea"/>
                <a:cs typeface="+mn-cs"/>
              </a:rPr>
              <a:t>Innovation</a:t>
            </a:r>
            <a:endParaRPr lang="en-US" b="0" dirty="0">
              <a:effectLst/>
            </a:endParaRPr>
          </a:p>
          <a:p>
            <a:pPr rtl="0" fontAlgn="base"/>
            <a:r>
              <a:rPr lang="en-US" sz="1100" b="0" i="0" u="none" strike="noStrike" kern="1200" dirty="0">
                <a:solidFill>
                  <a:schemeClr val="tx1"/>
                </a:solidFill>
                <a:effectLst/>
                <a:latin typeface="+mn-lt"/>
                <a:ea typeface="+mn-ea"/>
                <a:cs typeface="+mn-cs"/>
              </a:rPr>
              <a:t>Social Network</a:t>
            </a:r>
          </a:p>
          <a:p>
            <a:pPr lvl="1" rtl="0" fontAlgn="base"/>
            <a:r>
              <a:rPr lang="th-TH" sz="1100" b="0" i="0" u="none" strike="noStrike" kern="1200" dirty="0">
                <a:solidFill>
                  <a:schemeClr val="tx1"/>
                </a:solidFill>
                <a:effectLst/>
                <a:latin typeface="+mn-lt"/>
                <a:ea typeface="+mn-ea"/>
                <a:cs typeface="+mn-cs"/>
              </a:rPr>
              <a:t>สื่อสังคมออนไลน์</a:t>
            </a:r>
          </a:p>
          <a:p>
            <a:pPr lvl="0">
              <a:spcBef>
                <a:spcPts val="0"/>
              </a:spcBef>
              <a:buNone/>
            </a:pPr>
            <a:endParaRPr lang="th-TH" dirty="0"/>
          </a:p>
          <a:p>
            <a:pPr lvl="0">
              <a:spcBef>
                <a:spcPts val="0"/>
              </a:spcBef>
              <a:buNone/>
            </a:pPr>
            <a:endParaRPr dirty="0"/>
          </a:p>
        </p:txBody>
      </p:sp>
    </p:spTree>
    <p:extLst>
      <p:ext uri="{BB962C8B-B14F-4D97-AF65-F5344CB8AC3E}">
        <p14:creationId xmlns:p14="http://schemas.microsoft.com/office/powerpoint/2010/main" val="4897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a:solidFill>
                  <a:schemeClr val="tx1"/>
                </a:solidFill>
                <a:effectLst/>
                <a:latin typeface="+mn-lt"/>
                <a:ea typeface="+mn-ea"/>
                <a:cs typeface="+mn-cs"/>
              </a:rPr>
              <a:t>Background </a:t>
            </a:r>
            <a:endParaRPr lang="en-US" b="1" dirty="0">
              <a:effectLst/>
            </a:endParaRPr>
          </a:p>
          <a:p>
            <a:pPr rtl="0"/>
            <a:r>
              <a:rPr lang="th-TH" sz="1100" b="0" i="0" u="none" strike="noStrike" kern="1200" dirty="0">
                <a:solidFill>
                  <a:schemeClr val="tx1"/>
                </a:solidFill>
                <a:effectLst/>
                <a:latin typeface="+mn-lt"/>
                <a:ea typeface="+mn-ea"/>
                <a:cs typeface="+mn-cs"/>
              </a:rPr>
              <a:t>เฟสบุ๊คเป็นบริการสังคมออนไลน์ (</a:t>
            </a:r>
            <a:r>
              <a:rPr lang="en-US" sz="1100" b="0" i="0" u="none" strike="noStrike" kern="1200" dirty="0">
                <a:solidFill>
                  <a:schemeClr val="tx1"/>
                </a:solidFill>
                <a:effectLst/>
                <a:latin typeface="+mn-lt"/>
                <a:ea typeface="+mn-ea"/>
                <a:cs typeface="+mn-cs"/>
              </a:rPr>
              <a:t>Social Networking Service )</a:t>
            </a:r>
            <a:r>
              <a:rPr lang="th-TH" sz="1100" b="0" i="0" u="none" strike="noStrike" kern="1200" dirty="0">
                <a:solidFill>
                  <a:schemeClr val="tx1"/>
                </a:solidFill>
                <a:effectLst/>
                <a:latin typeface="+mn-lt"/>
                <a:ea typeface="+mn-ea"/>
                <a:cs typeface="+mn-cs"/>
              </a:rPr>
              <a:t>ซึ่งเปิดตัววันที่ 4 กุมภาพันธ์ 2004 ซึ่งทำขึ้นโดย </a:t>
            </a:r>
            <a:r>
              <a:rPr lang="en-US" sz="1100" b="0" i="0" u="none" strike="noStrike" kern="1200" dirty="0">
                <a:solidFill>
                  <a:schemeClr val="tx1"/>
                </a:solidFill>
                <a:effectLst/>
                <a:latin typeface="+mn-lt"/>
                <a:ea typeface="+mn-ea"/>
                <a:cs typeface="+mn-cs"/>
              </a:rPr>
              <a:t>Mark Zuckerberg </a:t>
            </a:r>
            <a:r>
              <a:rPr lang="th-TH" sz="1100" b="0" i="0" u="none" strike="noStrike" kern="1200" dirty="0">
                <a:solidFill>
                  <a:schemeClr val="tx1"/>
                </a:solidFill>
                <a:effectLst/>
                <a:latin typeface="+mn-lt"/>
                <a:ea typeface="+mn-ea"/>
                <a:cs typeface="+mn-cs"/>
              </a:rPr>
              <a:t>และเพื่อนของเขาในห้องพักและนักศึกษาคณะมนุษยศาสตร์มหาวิทยาลัยฮาร์วาร์ด ( </a:t>
            </a:r>
            <a:r>
              <a:rPr lang="en-US" sz="1100" b="0" i="0" u="none" strike="noStrike" kern="1200" dirty="0">
                <a:solidFill>
                  <a:schemeClr val="tx1"/>
                </a:solidFill>
                <a:effectLst/>
                <a:latin typeface="+mn-lt"/>
                <a:ea typeface="+mn-ea"/>
                <a:cs typeface="+mn-cs"/>
              </a:rPr>
              <a:t>Harvard University ) </a:t>
            </a:r>
            <a:r>
              <a:rPr lang="th-TH" sz="1100" b="0" i="0" u="none" strike="noStrike" kern="1200" dirty="0">
                <a:solidFill>
                  <a:schemeClr val="tx1"/>
                </a:solidFill>
                <a:effectLst/>
                <a:latin typeface="+mn-lt"/>
                <a:ea typeface="+mn-ea"/>
                <a:cs typeface="+mn-cs"/>
              </a:rPr>
              <a:t>ชื่อ </a:t>
            </a:r>
            <a:r>
              <a:rPr lang="en-US" sz="1100" b="0" i="0" u="none" strike="noStrike" kern="1200" dirty="0">
                <a:solidFill>
                  <a:schemeClr val="tx1"/>
                </a:solidFill>
                <a:effectLst/>
                <a:latin typeface="+mn-lt"/>
                <a:ea typeface="+mn-ea"/>
                <a:cs typeface="+mn-cs"/>
              </a:rPr>
              <a:t>Eduardo </a:t>
            </a:r>
            <a:r>
              <a:rPr lang="en-US" sz="1100" b="0" i="0" u="none" strike="noStrike" kern="1200" dirty="0" err="1">
                <a:solidFill>
                  <a:schemeClr val="tx1"/>
                </a:solidFill>
                <a:effectLst/>
                <a:latin typeface="+mn-lt"/>
                <a:ea typeface="+mn-ea"/>
                <a:cs typeface="+mn-cs"/>
              </a:rPr>
              <a:t>Saverin</a:t>
            </a:r>
            <a:r>
              <a:rPr lang="en-US" sz="1100" b="0" i="0" u="none" strike="noStrike" kern="1200" dirty="0">
                <a:solidFill>
                  <a:schemeClr val="tx1"/>
                </a:solidFill>
                <a:effectLst/>
                <a:latin typeface="+mn-lt"/>
                <a:ea typeface="+mn-ea"/>
                <a:cs typeface="+mn-cs"/>
              </a:rPr>
              <a:t>. </a:t>
            </a:r>
            <a:r>
              <a:rPr lang="th-TH" sz="1100" b="0" i="0" u="none" strike="noStrike" kern="1200" dirty="0">
                <a:solidFill>
                  <a:schemeClr val="tx1"/>
                </a:solidFill>
                <a:effectLst/>
                <a:latin typeface="+mn-lt"/>
                <a:ea typeface="+mn-ea"/>
                <a:cs typeface="+mn-cs"/>
              </a:rPr>
              <a:t>สมาชิกของเว็บไซต์ในขั้นต้นถูกจำกัดเฉพาะผู้ก่อตั้งแต่นักศึกษามหาวิทยาลัยฮาร์วาร์ด แต่ในภายหลังได้ขยายไปยังมหาวิทยาลัยอื่นในบอสตัน ( </a:t>
            </a:r>
            <a:r>
              <a:rPr lang="en-US" sz="1100" b="0" i="0" u="none" strike="noStrike" kern="1200" dirty="0">
                <a:solidFill>
                  <a:schemeClr val="tx1"/>
                </a:solidFill>
                <a:effectLst/>
                <a:latin typeface="+mn-lt"/>
                <a:ea typeface="+mn-ea"/>
                <a:cs typeface="+mn-cs"/>
              </a:rPr>
              <a:t>Boston ) </a:t>
            </a:r>
            <a:r>
              <a:rPr lang="th-TH" sz="1100" b="0" i="0" u="none" strike="noStrike" kern="1200" dirty="0">
                <a:solidFill>
                  <a:schemeClr val="tx1"/>
                </a:solidFill>
                <a:effectLst/>
                <a:latin typeface="+mn-lt"/>
                <a:ea typeface="+mn-ea"/>
                <a:cs typeface="+mn-cs"/>
              </a:rPr>
              <a:t>องค์กร </a:t>
            </a:r>
            <a:r>
              <a:rPr lang="en-US" sz="1100" b="0" i="0" u="none" strike="noStrike" kern="1200" dirty="0">
                <a:solidFill>
                  <a:schemeClr val="tx1"/>
                </a:solidFill>
                <a:effectLst/>
                <a:latin typeface="+mn-lt"/>
                <a:ea typeface="+mn-ea"/>
                <a:cs typeface="+mn-cs"/>
              </a:rPr>
              <a:t>Ivy League </a:t>
            </a:r>
            <a:r>
              <a:rPr lang="th-TH" sz="1100" b="0" i="0" u="none" strike="noStrike" kern="1200" dirty="0">
                <a:solidFill>
                  <a:schemeClr val="tx1"/>
                </a:solidFill>
                <a:effectLst/>
                <a:latin typeface="+mn-lt"/>
                <a:ea typeface="+mn-ea"/>
                <a:cs typeface="+mn-cs"/>
              </a:rPr>
              <a:t>และค่อยขยายเป็นมหาวิทยาลัยส่วนใหญ่ของสหรัฐอเมริกาและแคนาดา องค์กรต่างๆ จนถึงกันยายน 2006 ได้ขยายการให้บริการไปสู่ทุกคนบุคคลที่อายุมากกว่า 13 ปี และใช้อีเมลที่ถูกต้อง และให้บริการเรื่อยมาจนถึงปัจจุบัน ทั้งนี้มีลำดับเหตุการณ์สำคัญดังนี้ </a:t>
            </a:r>
            <a:endParaRPr lang="th-TH" b="0" dirty="0">
              <a:effectLst/>
            </a:endParaRPr>
          </a:p>
          <a:p>
            <a:pPr rtl="0"/>
            <a:r>
              <a:rPr lang="th-TH" sz="1100" b="0" i="0" u="none" strike="noStrike" kern="1200" dirty="0">
                <a:solidFill>
                  <a:schemeClr val="tx1"/>
                </a:solidFill>
                <a:effectLst/>
                <a:latin typeface="+mn-lt"/>
                <a:ea typeface="+mn-ea"/>
                <a:cs typeface="+mn-cs"/>
              </a:rPr>
              <a:t>2004 : นักศึกษาระดับอุดมศึกษาในสหรัฐอเมริกาและแคนาดาเข้าร่วมเฟสบุ๊ค</a:t>
            </a:r>
            <a:endParaRPr lang="th-TH" b="0" dirty="0">
              <a:effectLst/>
            </a:endParaRPr>
          </a:p>
          <a:p>
            <a:pPr rtl="0"/>
            <a:r>
              <a:rPr lang="th-TH" sz="1100" b="0" i="0" u="none" strike="noStrike" kern="1200" dirty="0">
                <a:solidFill>
                  <a:schemeClr val="tx1"/>
                </a:solidFill>
                <a:effectLst/>
                <a:latin typeface="+mn-lt"/>
                <a:ea typeface="+mn-ea"/>
                <a:cs typeface="+mn-cs"/>
              </a:rPr>
              <a:t>2005 : นักเรียนระดับชั้นมัธยมศึกษาเข้าร่วมเฟสบุ๊ค</a:t>
            </a:r>
            <a:endParaRPr lang="th-TH" b="0" dirty="0">
              <a:effectLst/>
            </a:endParaRPr>
          </a:p>
          <a:p>
            <a:pPr rtl="0"/>
            <a:r>
              <a:rPr lang="th-TH" sz="1100" b="0" i="0" u="none" strike="noStrike" kern="1200" dirty="0">
                <a:solidFill>
                  <a:schemeClr val="tx1"/>
                </a:solidFill>
                <a:effectLst/>
                <a:latin typeface="+mn-lt"/>
                <a:ea typeface="+mn-ea"/>
                <a:cs typeface="+mn-cs"/>
              </a:rPr>
              <a:t>2006 : เฟสบุ๊คเปิดให้บริการกับบุคคลทั่วไป</a:t>
            </a:r>
            <a:endParaRPr lang="th-TH" b="0" dirty="0">
              <a:effectLst/>
            </a:endParaRPr>
          </a:p>
          <a:p>
            <a:pPr rtl="0"/>
            <a:r>
              <a:rPr lang="th-TH" sz="1100" b="0" i="0" u="none" strike="noStrike" kern="1200" dirty="0">
                <a:solidFill>
                  <a:schemeClr val="tx1"/>
                </a:solidFill>
                <a:effectLst/>
                <a:latin typeface="+mn-lt"/>
                <a:ea typeface="+mn-ea"/>
                <a:cs typeface="+mn-cs"/>
              </a:rPr>
              <a:t>2010 : เริ่มใช้ปุ่มถูกใจ (</a:t>
            </a:r>
            <a:r>
              <a:rPr lang="en-US" sz="1100" b="0" i="0" u="none" strike="noStrike" kern="1200" dirty="0">
                <a:solidFill>
                  <a:schemeClr val="tx1"/>
                </a:solidFill>
                <a:effectLst/>
                <a:latin typeface="+mn-lt"/>
                <a:ea typeface="+mn-ea"/>
                <a:cs typeface="+mn-cs"/>
              </a:rPr>
              <a:t>Like)</a:t>
            </a:r>
            <a:endParaRPr lang="en-US" b="0" dirty="0">
              <a:effectLst/>
            </a:endParaRPr>
          </a:p>
          <a:p>
            <a:pPr rtl="0"/>
            <a:r>
              <a:rPr lang="en-US" sz="1100" b="0" i="0" u="none" strike="noStrike" kern="1200" dirty="0">
                <a:solidFill>
                  <a:schemeClr val="tx1"/>
                </a:solidFill>
                <a:effectLst/>
                <a:latin typeface="+mn-lt"/>
                <a:ea typeface="+mn-ea"/>
                <a:cs typeface="+mn-cs"/>
              </a:rPr>
              <a:t>2011 : </a:t>
            </a:r>
            <a:endParaRPr lang="en-US" b="0" dirty="0">
              <a:effectLst/>
            </a:endParaRPr>
          </a:p>
          <a:p>
            <a:pPr rtl="0"/>
            <a:r>
              <a:rPr lang="en-US" sz="1100" b="0" i="0" u="none" strike="noStrike" kern="1200" dirty="0">
                <a:solidFill>
                  <a:schemeClr val="tx1"/>
                </a:solidFill>
                <a:effectLst/>
                <a:latin typeface="+mn-lt"/>
                <a:ea typeface="+mn-ea"/>
                <a:cs typeface="+mn-cs"/>
              </a:rPr>
              <a:t>2012 : </a:t>
            </a:r>
            <a:r>
              <a:rPr lang="th-TH" sz="1100" b="0" i="0" u="none" strike="noStrike" kern="1200" dirty="0">
                <a:solidFill>
                  <a:schemeClr val="tx1"/>
                </a:solidFill>
                <a:effectLst/>
                <a:latin typeface="+mn-lt"/>
                <a:ea typeface="+mn-ea"/>
                <a:cs typeface="+mn-cs"/>
              </a:rPr>
              <a:t>มีผู้ใช้มากกว่า 1,000,000,000 บัญชี(หนึ่งพันล้านบัญชี)</a:t>
            </a:r>
            <a:endParaRPr lang="th-TH" b="0" dirty="0">
              <a:effectLst/>
            </a:endParaRPr>
          </a:p>
          <a:p>
            <a:pPr rtl="0"/>
            <a:r>
              <a:rPr lang="th-TH" sz="1100" b="0" i="0" u="none" strike="noStrike" kern="1200" dirty="0">
                <a:solidFill>
                  <a:schemeClr val="tx1"/>
                </a:solidFill>
                <a:effectLst/>
                <a:latin typeface="+mn-lt"/>
                <a:ea typeface="+mn-ea"/>
                <a:cs typeface="+mn-cs"/>
              </a:rPr>
              <a:t>2015 : มีผู้ใช้มากกว่า 1,000,000,000 บัญชี</a:t>
            </a:r>
            <a:endParaRPr lang="th-TH" b="0" dirty="0">
              <a:effectLst/>
            </a:endParaRPr>
          </a:p>
          <a:p>
            <a:pPr rtl="0"/>
            <a:r>
              <a:rPr lang="th-TH" sz="1100" b="0" i="0" u="none" strike="noStrike" kern="1200" dirty="0">
                <a:solidFill>
                  <a:schemeClr val="tx1"/>
                </a:solidFill>
                <a:effectLst/>
                <a:latin typeface="+mn-lt"/>
                <a:ea typeface="+mn-ea"/>
                <a:cs typeface="+mn-cs"/>
              </a:rPr>
              <a:t>2016 : ครบรอบ 12 ปี เฟสบุ๊ค</a:t>
            </a:r>
            <a:endParaRPr lang="th-TH" b="0" dirty="0">
              <a:effectLst/>
            </a:endParaRPr>
          </a:p>
          <a:p>
            <a:br>
              <a:rPr lang="th-TH"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th-TH" sz="1600" b="0" i="0" u="none" strike="noStrike" kern="1200" dirty="0">
                <a:solidFill>
                  <a:schemeClr val="tx1"/>
                </a:solidFill>
                <a:effectLst/>
                <a:latin typeface="+mn-lt"/>
                <a:ea typeface="+mn-ea"/>
                <a:cs typeface="+mn-cs"/>
              </a:rPr>
              <a:t>ภารกิจของ </a:t>
            </a:r>
            <a:r>
              <a:rPr lang="en-US" sz="1600" b="0" i="0" u="none" strike="noStrike" kern="1200" dirty="0" err="1">
                <a:solidFill>
                  <a:schemeClr val="tx1"/>
                </a:solidFill>
                <a:effectLst/>
                <a:latin typeface="+mn-lt"/>
                <a:ea typeface="+mn-ea"/>
                <a:cs typeface="+mn-cs"/>
              </a:rPr>
              <a:t>Facbook</a:t>
            </a:r>
            <a:r>
              <a:rPr lang="en-US" sz="1600" b="0" i="0" u="none" strike="noStrike" kern="1200" dirty="0">
                <a:solidFill>
                  <a:schemeClr val="tx1"/>
                </a:solidFill>
                <a:effectLst/>
                <a:latin typeface="+mn-lt"/>
                <a:ea typeface="+mn-ea"/>
                <a:cs typeface="+mn-cs"/>
              </a:rPr>
              <a:t> </a:t>
            </a:r>
            <a:r>
              <a:rPr lang="th-TH" sz="1600" b="0" i="0" u="none" strike="noStrike" kern="1200" dirty="0">
                <a:solidFill>
                  <a:schemeClr val="tx1"/>
                </a:solidFill>
                <a:effectLst/>
                <a:latin typeface="+mn-lt"/>
                <a:ea typeface="+mn-ea"/>
                <a:cs typeface="+mn-cs"/>
              </a:rPr>
              <a:t>คือ “ </a:t>
            </a:r>
            <a:r>
              <a:rPr lang="en-US" sz="1600" b="0" i="0" u="none" strike="noStrike" kern="1200" dirty="0">
                <a:solidFill>
                  <a:schemeClr val="tx1"/>
                </a:solidFill>
                <a:effectLst/>
                <a:latin typeface="+mn-lt"/>
                <a:ea typeface="+mn-ea"/>
                <a:cs typeface="+mn-cs"/>
              </a:rPr>
              <a:t>Facebook’s mission is to give people the power to share and make the world more open and connected. People use Facebook to stay connected with friends and family, to discover what’s going on in the world, and to share and express what matters to them ”. </a:t>
            </a:r>
            <a:r>
              <a:rPr lang="th-TH" sz="1600" b="0" i="0" u="none" strike="noStrike" kern="1200" dirty="0">
                <a:solidFill>
                  <a:schemeClr val="tx1"/>
                </a:solidFill>
                <a:effectLst/>
                <a:latin typeface="+mn-lt"/>
                <a:ea typeface="+mn-ea"/>
                <a:cs typeface="+mn-cs"/>
              </a:rPr>
              <a:t>การให้ทุกคนมีอำนาจในการแบ่งปันและทำให้โลกกว้างขึ้นและเชื่อมต่อกันมากขึ้น เพื่อใช้ เฟสบุ๊คเชื่อมต่อกับเพื่อและครอบครัวเพื่อแบ่งปันเรื่องราวสิ่งที่เกิดขึ้นในโลกอย่างรวดเร็วให้กับพวกเขา</a:t>
            </a:r>
            <a:endParaRPr sz="1600" dirty="0"/>
          </a:p>
        </p:txBody>
      </p:sp>
    </p:spTree>
    <p:extLst>
      <p:ext uri="{BB962C8B-B14F-4D97-AF65-F5344CB8AC3E}">
        <p14:creationId xmlns:p14="http://schemas.microsoft.com/office/powerpoint/2010/main" val="106602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th-TH" sz="1100" b="0" i="0" u="none" strike="noStrike" kern="1200" dirty="0">
                <a:solidFill>
                  <a:schemeClr val="tx1"/>
                </a:solidFill>
                <a:effectLst/>
                <a:latin typeface="+mn-lt"/>
                <a:ea typeface="+mn-ea"/>
                <a:cs typeface="+mn-cs"/>
              </a:rPr>
              <a:t>เฟสบุ๊คมีผลิตภัณฑ์และบริการที่หลากหลาย ซึ่งรวมถึงแพลตฟอร์มการสื่อสารและโฆษณา ผลิตภัณฑ์และบริการต่างๆ เหล่านี้ เช่น แอปพลิเคชันเฟสบุ๊คบนมือถือ </a:t>
            </a:r>
            <a:r>
              <a:rPr lang="en-US" sz="1100" b="0" i="0" u="none" strike="noStrike" kern="1200" dirty="0">
                <a:solidFill>
                  <a:schemeClr val="tx1"/>
                </a:solidFill>
                <a:effectLst/>
                <a:latin typeface="+mn-lt"/>
                <a:ea typeface="+mn-ea"/>
                <a:cs typeface="+mn-cs"/>
              </a:rPr>
              <a:t>Messenger </a:t>
            </a:r>
            <a:r>
              <a:rPr lang="th-TH" sz="1100" b="0" i="0" u="none" strike="noStrike" kern="1200" dirty="0">
                <a:solidFill>
                  <a:schemeClr val="tx1"/>
                </a:solidFill>
                <a:effectLst/>
                <a:latin typeface="+mn-lt"/>
                <a:ea typeface="+mn-ea"/>
                <a:cs typeface="+mn-cs"/>
              </a:rPr>
              <a:t>และหนังสือพิมพ์ คือส่วนหนึ่งของการใช้งานเฟสบุ๊คบริการอื่นๆ เช่น แอปพลิเคชัน </a:t>
            </a:r>
            <a:r>
              <a:rPr lang="en-US" sz="1100" b="0" i="0" u="none" strike="noStrike" kern="1200" dirty="0">
                <a:solidFill>
                  <a:schemeClr val="tx1"/>
                </a:solidFill>
                <a:effectLst/>
                <a:latin typeface="+mn-lt"/>
                <a:ea typeface="+mn-ea"/>
                <a:cs typeface="+mn-cs"/>
              </a:rPr>
              <a:t>Slingshot, Rooms </a:t>
            </a:r>
            <a:r>
              <a:rPr lang="th-TH" sz="1100" b="0" i="0" u="none" strike="noStrike" kern="1200" dirty="0">
                <a:solidFill>
                  <a:schemeClr val="tx1"/>
                </a:solidFill>
                <a:effectLst/>
                <a:latin typeface="+mn-lt"/>
                <a:ea typeface="+mn-ea"/>
                <a:cs typeface="+mn-cs"/>
              </a:rPr>
              <a:t>หรือ </a:t>
            </a:r>
            <a:r>
              <a:rPr lang="en-US" sz="1100" b="0" i="0" u="none" strike="noStrike" kern="1200" dirty="0">
                <a:solidFill>
                  <a:schemeClr val="tx1"/>
                </a:solidFill>
                <a:effectLst/>
                <a:latin typeface="+mn-lt"/>
                <a:ea typeface="+mn-ea"/>
                <a:cs typeface="+mn-cs"/>
              </a:rPr>
              <a:t>Internet.org </a:t>
            </a:r>
            <a:r>
              <a:rPr lang="th-TH" sz="1100" b="0" i="0" u="none" strike="noStrike" kern="1200" dirty="0">
                <a:solidFill>
                  <a:schemeClr val="tx1"/>
                </a:solidFill>
                <a:effectLst/>
                <a:latin typeface="+mn-lt"/>
                <a:ea typeface="+mn-ea"/>
                <a:cs typeface="+mn-cs"/>
              </a:rPr>
              <a:t>ได้มอบประสบการณ์ที่ไม่ต้องอาศัยตัวช่วยอื่น (เช่น อาจไม่กำหนดให้คุณต้องลงทะเบียนหรือลงชื่อเข้าใช้บริการโดยบัญชีผู้ใช้เฟสบุ๊ค) บริการบางอย่าง เช่น ตัวจัดการเพจ หรือ ข้อมูลเชิงลึกของผู้เข้าชม คือผลิตภัณฑ์ที่เรามอบให้แก่คู่ค้าทางธุรกิจของเรา เช่น ผู้ลงโฆษณา บริการเหล่านี้อยู่ภายใต้นโยบายข้อมูล ซึ่งอธิบายวิธีการรวบรวม ใช้ และเปิดเผยข้อมูลของคุณ นอกจากนี้ยังอาจมีการนำข้อตกลงเพิ่มเติมมาใช้กับผลิตภัณฑ์หรือบริการ ซึ่งเราแจ้งให้คุณทราบผ่านบริการเหล่านั้น</a:t>
            </a:r>
            <a:endParaRPr dirty="0"/>
          </a:p>
        </p:txBody>
      </p:sp>
    </p:spTree>
    <p:extLst>
      <p:ext uri="{BB962C8B-B14F-4D97-AF65-F5344CB8AC3E}">
        <p14:creationId xmlns:p14="http://schemas.microsoft.com/office/powerpoint/2010/main" val="29746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th-TH" sz="1100" b="0" i="0" u="none" strike="noStrike" kern="1200" dirty="0">
                <a:solidFill>
                  <a:schemeClr val="tx1"/>
                </a:solidFill>
                <a:effectLst/>
                <a:latin typeface="+mn-lt"/>
                <a:ea typeface="+mn-ea"/>
                <a:cs typeface="+mn-cs"/>
              </a:rPr>
              <a:t>ในด้านของ </a:t>
            </a:r>
            <a:r>
              <a:rPr lang="en-US" sz="1100" b="0" i="0" u="none" strike="noStrike" kern="1200" dirty="0">
                <a:solidFill>
                  <a:schemeClr val="tx1"/>
                </a:solidFill>
                <a:effectLst/>
                <a:latin typeface="+mn-lt"/>
                <a:ea typeface="+mn-ea"/>
                <a:cs typeface="+mn-cs"/>
              </a:rPr>
              <a:t>Customer models </a:t>
            </a:r>
            <a:r>
              <a:rPr lang="th-TH" sz="1100" b="0" i="0" u="none" strike="noStrike" kern="1200" dirty="0">
                <a:solidFill>
                  <a:schemeClr val="tx1"/>
                </a:solidFill>
                <a:effectLst/>
                <a:latin typeface="+mn-lt"/>
                <a:ea typeface="+mn-ea"/>
                <a:cs typeface="+mn-cs"/>
              </a:rPr>
              <a:t>ของ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จะเป็นได้ 2 ลักษณะลักษณะของ </a:t>
            </a:r>
            <a:r>
              <a:rPr lang="en-US" sz="1100" b="0" i="0" u="none" strike="noStrike" kern="1200" dirty="0">
                <a:solidFill>
                  <a:schemeClr val="tx1"/>
                </a:solidFill>
                <a:effectLst/>
                <a:latin typeface="+mn-lt"/>
                <a:ea typeface="+mn-ea"/>
                <a:cs typeface="+mn-cs"/>
              </a:rPr>
              <a:t>B2B + B2C </a:t>
            </a:r>
            <a:r>
              <a:rPr lang="th-TH" sz="1100" b="0" i="0" u="none" strike="noStrike" kern="1200" dirty="0">
                <a:solidFill>
                  <a:schemeClr val="tx1"/>
                </a:solidFill>
                <a:effectLst/>
                <a:latin typeface="+mn-lt"/>
                <a:ea typeface="+mn-ea"/>
                <a:cs typeface="+mn-cs"/>
              </a:rPr>
              <a:t>แต่ตัว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เองไม่ได้เน้นไปที่การขายบริการใดๆเพียงแต่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เป็นเพียงแค่ตัวกลางในการรับสินค้าและบริการให้แก้บุคคลที่ 3 ถึงแม้จะเป็นเช่นนั้น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ก็ยังมีรายได้หลักมาจากการขายพื้นที่โฆษณาและข้อมูลทางสถิติที่ทาง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รวบรวมมาไว้จากที่ </a:t>
            </a:r>
            <a:r>
              <a:rPr lang="en-US" sz="1100" b="0" i="0" u="none" strike="noStrike" kern="1200" dirty="0">
                <a:solidFill>
                  <a:schemeClr val="tx1"/>
                </a:solidFill>
                <a:effectLst/>
                <a:latin typeface="+mn-lt"/>
                <a:ea typeface="+mn-ea"/>
                <a:cs typeface="+mn-cs"/>
              </a:rPr>
              <a:t>user </a:t>
            </a:r>
            <a:r>
              <a:rPr lang="th-TH" sz="1100" b="0" i="0" u="none" strike="noStrike" kern="1200" dirty="0">
                <a:solidFill>
                  <a:schemeClr val="tx1"/>
                </a:solidFill>
                <a:effectLst/>
                <a:latin typeface="+mn-lt"/>
                <a:ea typeface="+mn-ea"/>
                <a:cs typeface="+mn-cs"/>
              </a:rPr>
              <a:t>ใช้งานผลิตภัณฑ์ของเค้า ซึ่งในอย่างแรกคือ </a:t>
            </a:r>
            <a:r>
              <a:rPr lang="en-US" sz="1100" b="0" i="0" u="none" strike="noStrike" kern="1200" dirty="0">
                <a:solidFill>
                  <a:schemeClr val="tx1"/>
                </a:solidFill>
                <a:effectLst/>
                <a:latin typeface="+mn-lt"/>
                <a:ea typeface="+mn-ea"/>
                <a:cs typeface="+mn-cs"/>
              </a:rPr>
              <a:t>B2B </a:t>
            </a:r>
            <a:r>
              <a:rPr lang="th-TH" sz="1100" b="0" i="0" u="none" strike="noStrike" kern="1200" dirty="0">
                <a:solidFill>
                  <a:schemeClr val="tx1"/>
                </a:solidFill>
                <a:effectLst/>
                <a:latin typeface="+mn-lt"/>
                <a:ea typeface="+mn-ea"/>
                <a:cs typeface="+mn-cs"/>
              </a:rPr>
              <a:t>ตัว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เองก็มีการขายบริการเช่นกันก็คือการขาย </a:t>
            </a:r>
            <a:r>
              <a:rPr lang="en-US" sz="1100" b="0" i="0" u="none" strike="noStrike" kern="1200" dirty="0">
                <a:solidFill>
                  <a:schemeClr val="tx1"/>
                </a:solidFill>
                <a:effectLst/>
                <a:latin typeface="+mn-lt"/>
                <a:ea typeface="+mn-ea"/>
                <a:cs typeface="+mn-cs"/>
              </a:rPr>
              <a:t>Ads </a:t>
            </a:r>
            <a:r>
              <a:rPr lang="th-TH" sz="1100" b="0" i="0" u="none" strike="noStrike" kern="1200" dirty="0">
                <a:solidFill>
                  <a:schemeClr val="tx1"/>
                </a:solidFill>
                <a:effectLst/>
                <a:latin typeface="+mn-lt"/>
                <a:ea typeface="+mn-ea"/>
                <a:cs typeface="+mn-cs"/>
              </a:rPr>
              <a:t>ของเค้าซึ่งขายให้กับธุรกิจที่สนใจในการลงโฆษณานำโฆษณาของตัวเองมาลง และจริงๆแล้ว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ก็มีการขายสินค้าของตัวเองในลักษณะของ </a:t>
            </a:r>
            <a:r>
              <a:rPr lang="en-US" sz="1100" b="0" i="0" u="none" strike="noStrike" kern="1200" dirty="0">
                <a:solidFill>
                  <a:schemeClr val="tx1"/>
                </a:solidFill>
                <a:effectLst/>
                <a:latin typeface="+mn-lt"/>
                <a:ea typeface="+mn-ea"/>
                <a:cs typeface="+mn-cs"/>
              </a:rPr>
              <a:t>B2C </a:t>
            </a:r>
            <a:r>
              <a:rPr lang="th-TH" sz="1100" b="0" i="0" u="none" strike="noStrike" kern="1200" dirty="0">
                <a:solidFill>
                  <a:schemeClr val="tx1"/>
                </a:solidFill>
                <a:effectLst/>
                <a:latin typeface="+mn-lt"/>
                <a:ea typeface="+mn-ea"/>
                <a:cs typeface="+mn-cs"/>
              </a:rPr>
              <a:t>ด้วยเช่นกัน นั้นก็คือ </a:t>
            </a:r>
            <a:r>
              <a:rPr lang="en-US" sz="1100" b="0" i="0" u="none" strike="noStrike" kern="1200" dirty="0">
                <a:solidFill>
                  <a:schemeClr val="tx1"/>
                </a:solidFill>
                <a:effectLst/>
                <a:latin typeface="+mn-lt"/>
                <a:ea typeface="+mn-ea"/>
                <a:cs typeface="+mn-cs"/>
              </a:rPr>
              <a:t>Facebook credit </a:t>
            </a:r>
            <a:r>
              <a:rPr lang="th-TH" sz="1100" b="0" i="0" u="none" strike="noStrike" kern="1200" dirty="0">
                <a:solidFill>
                  <a:schemeClr val="tx1"/>
                </a:solidFill>
                <a:effectLst/>
                <a:latin typeface="+mn-lt"/>
                <a:ea typeface="+mn-ea"/>
                <a:cs typeface="+mn-cs"/>
              </a:rPr>
              <a:t>ที่ให้ลูกค้าที่จะใช้บริการของ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เช่นการซื้อของในเกม </a:t>
            </a:r>
            <a:r>
              <a:rPr lang="en-US" sz="1100" b="0" i="0" u="none" strike="noStrike" kern="1200" dirty="0">
                <a:solidFill>
                  <a:schemeClr val="tx1"/>
                </a:solidFill>
                <a:effectLst/>
                <a:latin typeface="+mn-lt"/>
                <a:ea typeface="+mn-ea"/>
                <a:cs typeface="+mn-cs"/>
              </a:rPr>
              <a:t>Facebook</a:t>
            </a:r>
            <a:endParaRPr lang="en-US" b="0" dirty="0">
              <a:effectLst/>
            </a:endParaRPr>
          </a:p>
          <a:p>
            <a:pPr rtl="0"/>
            <a:br>
              <a:rPr lang="en-US" dirty="0"/>
            </a:br>
            <a:r>
              <a:rPr lang="th-TH" sz="1100" b="0" i="0" u="none" strike="noStrike" kern="1200" dirty="0">
                <a:solidFill>
                  <a:schemeClr val="tx1"/>
                </a:solidFill>
                <a:effectLst/>
                <a:latin typeface="+mn-lt"/>
                <a:ea typeface="+mn-ea"/>
                <a:cs typeface="+mn-cs"/>
              </a:rPr>
              <a:t>องค์กรธุรกิจต่างๆนั้น มีการทำการตลาด </a:t>
            </a:r>
            <a:r>
              <a:rPr lang="en-US" sz="1100" b="0" i="0" u="none" strike="noStrike" kern="1200" dirty="0">
                <a:solidFill>
                  <a:schemeClr val="tx1"/>
                </a:solidFill>
                <a:effectLst/>
                <a:latin typeface="+mn-lt"/>
                <a:ea typeface="+mn-ea"/>
                <a:cs typeface="+mn-cs"/>
              </a:rPr>
              <a:t>B2B (Business to Business) </a:t>
            </a:r>
            <a:r>
              <a:rPr lang="th-TH" sz="1100" b="0" i="0" u="none" strike="noStrike" kern="1200" dirty="0">
                <a:solidFill>
                  <a:schemeClr val="tx1"/>
                </a:solidFill>
                <a:effectLst/>
                <a:latin typeface="+mn-lt"/>
                <a:ea typeface="+mn-ea"/>
                <a:cs typeface="+mn-cs"/>
              </a:rPr>
              <a:t>ระหว่างองค์กรธุรกิจด้วยกันบน </a:t>
            </a:r>
            <a:r>
              <a:rPr lang="en-US" sz="1100" b="0" i="0" u="none" strike="noStrike" kern="1200" dirty="0">
                <a:solidFill>
                  <a:schemeClr val="tx1"/>
                </a:solidFill>
                <a:effectLst/>
                <a:latin typeface="+mn-lt"/>
                <a:ea typeface="+mn-ea"/>
                <a:cs typeface="+mn-cs"/>
              </a:rPr>
              <a:t>Social Media </a:t>
            </a:r>
            <a:r>
              <a:rPr lang="th-TH" sz="1100" b="0" i="0" u="none" strike="noStrike" kern="1200" dirty="0">
                <a:solidFill>
                  <a:schemeClr val="tx1"/>
                </a:solidFill>
                <a:effectLst/>
                <a:latin typeface="+mn-lt"/>
                <a:ea typeface="+mn-ea"/>
                <a:cs typeface="+mn-cs"/>
              </a:rPr>
              <a:t>อย่าง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มากขึ้นเรื่อยๆซึ่งนอกจากฐานผู้ใช้งานที่มากที่สุดแล้ว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ยังมีฟีเจอร์ที่มีจุดเด่นเหมาะสำหรับการทำโฆษณาที่เข้าถึงกลุ่มเป้าหมายได้ดีเยี่ยมหนึ่งในนั้นคือการทำโฆษณาแบบ </a:t>
            </a:r>
            <a:r>
              <a:rPr lang="en-US" sz="1100" b="0" i="0" u="none" strike="noStrike" kern="1200" dirty="0">
                <a:solidFill>
                  <a:schemeClr val="tx1"/>
                </a:solidFill>
                <a:effectLst/>
                <a:latin typeface="+mn-lt"/>
                <a:ea typeface="+mn-ea"/>
                <a:cs typeface="+mn-cs"/>
              </a:rPr>
              <a:t>Re-targeting </a:t>
            </a:r>
            <a:r>
              <a:rPr lang="th-TH" sz="1100" b="0" i="0" u="none" strike="noStrike" kern="1200" dirty="0">
                <a:solidFill>
                  <a:schemeClr val="tx1"/>
                </a:solidFill>
                <a:effectLst/>
                <a:latin typeface="+mn-lt"/>
                <a:ea typeface="+mn-ea"/>
                <a:cs typeface="+mn-cs"/>
              </a:rPr>
              <a:t>ที่โฆษณาจะปรากฎต่อผู้คนที่เคยเข้าชมเว็บไซท์ของผู้โฆษณาแล้วเท่านั้นทำให้ต้นทุนในการโฆษณาระยะยาวลดลงและผลตอบแทนจากการลงทุน (</a:t>
            </a:r>
            <a:r>
              <a:rPr lang="en-US" sz="1100" b="0" i="0" u="none" strike="noStrike" kern="1200" dirty="0">
                <a:solidFill>
                  <a:schemeClr val="tx1"/>
                </a:solidFill>
                <a:effectLst/>
                <a:latin typeface="+mn-lt"/>
                <a:ea typeface="+mn-ea"/>
                <a:cs typeface="+mn-cs"/>
              </a:rPr>
              <a:t>ROI) </a:t>
            </a:r>
            <a:r>
              <a:rPr lang="th-TH" sz="1100" b="0" i="0" u="none" strike="noStrike" kern="1200" dirty="0">
                <a:solidFill>
                  <a:schemeClr val="tx1"/>
                </a:solidFill>
                <a:effectLst/>
                <a:latin typeface="+mn-lt"/>
                <a:ea typeface="+mn-ea"/>
                <a:cs typeface="+mn-cs"/>
              </a:rPr>
              <a:t>เพิ่มขึ้นมาก จึงได้รับความนิยมอย่างมาก</a:t>
            </a:r>
            <a:endParaRPr lang="th-TH" b="0" dirty="0">
              <a:effectLst/>
            </a:endParaRPr>
          </a:p>
          <a:p>
            <a:br>
              <a:rPr lang="th-TH" dirty="0"/>
            </a:br>
            <a:endParaRPr dirty="0"/>
          </a:p>
        </p:txBody>
      </p:sp>
    </p:spTree>
    <p:extLst>
      <p:ext uri="{BB962C8B-B14F-4D97-AF65-F5344CB8AC3E}">
        <p14:creationId xmlns:p14="http://schemas.microsoft.com/office/powerpoint/2010/main" val="408612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a:solidFill>
                  <a:schemeClr val="tx1"/>
                </a:solidFill>
                <a:effectLst/>
                <a:latin typeface="+mn-lt"/>
                <a:ea typeface="+mn-ea"/>
                <a:cs typeface="+mn-cs"/>
              </a:rPr>
              <a:t>-Virtual communities </a:t>
            </a:r>
            <a:r>
              <a:rPr lang="th-TH" sz="1100" b="0" i="0" u="none" strike="noStrike" kern="1200" dirty="0">
                <a:solidFill>
                  <a:schemeClr val="tx1"/>
                </a:solidFill>
                <a:effectLst/>
                <a:latin typeface="+mn-lt"/>
                <a:ea typeface="+mn-ea"/>
                <a:cs typeface="+mn-cs"/>
              </a:rPr>
              <a:t>นี้เป็นสิ่งที่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เป็นและต้องการจะเป็นเลยก็ว่าได้ เนื่องจากตัว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เองเป็นชุมชนเสมือนที่ให้ทุกคนที่อาจจะรู้จักกันหรือไม่ก็ได้ได้พบกัน โดยเป็นได้ทั้งลักษณะของ </a:t>
            </a:r>
            <a:r>
              <a:rPr lang="en-US" sz="1100" b="0" i="0" u="none" strike="noStrike" kern="1200" dirty="0">
                <a:solidFill>
                  <a:schemeClr val="tx1"/>
                </a:solidFill>
                <a:effectLst/>
                <a:latin typeface="+mn-lt"/>
                <a:ea typeface="+mn-ea"/>
                <a:cs typeface="+mn-cs"/>
              </a:rPr>
              <a:t>B2B B2C </a:t>
            </a:r>
            <a:r>
              <a:rPr lang="th-TH" sz="1100" b="0" i="0" u="none" strike="noStrike" kern="1200" dirty="0">
                <a:solidFill>
                  <a:schemeClr val="tx1"/>
                </a:solidFill>
                <a:effectLst/>
                <a:latin typeface="+mn-lt"/>
                <a:ea typeface="+mn-ea"/>
                <a:cs typeface="+mn-cs"/>
              </a:rPr>
              <a:t>และ </a:t>
            </a:r>
            <a:r>
              <a:rPr lang="en-US" sz="1100" b="0" i="0" u="none" strike="noStrike" kern="1200" dirty="0">
                <a:solidFill>
                  <a:schemeClr val="tx1"/>
                </a:solidFill>
                <a:effectLst/>
                <a:latin typeface="+mn-lt"/>
                <a:ea typeface="+mn-ea"/>
                <a:cs typeface="+mn-cs"/>
              </a:rPr>
              <a:t>C2C </a:t>
            </a:r>
            <a:r>
              <a:rPr lang="th-TH" sz="1100" b="0" i="0" u="none" strike="noStrike" kern="1200" dirty="0">
                <a:solidFill>
                  <a:schemeClr val="tx1"/>
                </a:solidFill>
                <a:effectLst/>
                <a:latin typeface="+mn-lt"/>
                <a:ea typeface="+mn-ea"/>
                <a:cs typeface="+mn-cs"/>
              </a:rPr>
              <a:t>ก็ได้เช่นกันโดยตัว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ก็มี </a:t>
            </a:r>
            <a:r>
              <a:rPr lang="en-US" sz="1100" b="0" i="0" u="none" strike="noStrike" kern="1200" dirty="0">
                <a:solidFill>
                  <a:schemeClr val="tx1"/>
                </a:solidFill>
                <a:effectLst/>
                <a:latin typeface="+mn-lt"/>
                <a:ea typeface="+mn-ea"/>
                <a:cs typeface="+mn-cs"/>
              </a:rPr>
              <a:t>Feature </a:t>
            </a:r>
            <a:r>
              <a:rPr lang="th-TH" sz="1100" b="0" i="0" u="none" strike="noStrike" kern="1200" dirty="0">
                <a:solidFill>
                  <a:schemeClr val="tx1"/>
                </a:solidFill>
                <a:effectLst/>
                <a:latin typeface="+mn-lt"/>
                <a:ea typeface="+mn-ea"/>
                <a:cs typeface="+mn-cs"/>
              </a:rPr>
              <a:t>ที่คอยอำนวยความสะดวก เช่น การที่เราสามารถสร้างกรุ้ปเพื่อแบ่งย่อย </a:t>
            </a:r>
            <a:r>
              <a:rPr lang="en-US" sz="1100" b="0" i="0" u="none" strike="noStrike" kern="1200" dirty="0">
                <a:solidFill>
                  <a:schemeClr val="tx1"/>
                </a:solidFill>
                <a:effectLst/>
                <a:latin typeface="+mn-lt"/>
                <a:ea typeface="+mn-ea"/>
                <a:cs typeface="+mn-cs"/>
              </a:rPr>
              <a:t>community </a:t>
            </a:r>
            <a:r>
              <a:rPr lang="th-TH" sz="1100" b="0" i="0" u="none" strike="noStrike" kern="1200" dirty="0">
                <a:solidFill>
                  <a:schemeClr val="tx1"/>
                </a:solidFill>
                <a:effectLst/>
                <a:latin typeface="+mn-lt"/>
                <a:ea typeface="+mn-ea"/>
                <a:cs typeface="+mn-cs"/>
              </a:rPr>
              <a:t>ของเราให้เฉพาะเจอะจงมากขึ้นไปอีก</a:t>
            </a:r>
            <a:endParaRPr lang="th-TH" b="0" dirty="0">
              <a:effectLst/>
            </a:endParaRPr>
          </a:p>
          <a:p>
            <a:pPr rtl="0"/>
            <a:r>
              <a:rPr lang="th-TH" sz="1100" b="0" i="0" u="none" strike="noStrike" kern="1200" dirty="0">
                <a:solidFill>
                  <a:schemeClr val="tx1"/>
                </a:solidFill>
                <a:effectLst/>
                <a:latin typeface="+mn-lt"/>
                <a:ea typeface="+mn-ea"/>
                <a:cs typeface="+mn-cs"/>
              </a:rPr>
              <a:t>-</a:t>
            </a:r>
            <a:r>
              <a:rPr lang="en-US" sz="1100" b="0" i="0" u="none" strike="noStrike" kern="1200" dirty="0">
                <a:solidFill>
                  <a:schemeClr val="tx1"/>
                </a:solidFill>
                <a:effectLst/>
                <a:latin typeface="+mn-lt"/>
                <a:ea typeface="+mn-ea"/>
                <a:cs typeface="+mn-cs"/>
              </a:rPr>
              <a:t>Third-Party Marketplaces </a:t>
            </a:r>
            <a:r>
              <a:rPr lang="th-TH" sz="1100" b="0" i="0" u="none" strike="noStrike" kern="1200" dirty="0">
                <a:solidFill>
                  <a:schemeClr val="tx1"/>
                </a:solidFill>
                <a:effectLst/>
                <a:latin typeface="+mn-lt"/>
                <a:ea typeface="+mn-ea"/>
                <a:cs typeface="+mn-cs"/>
              </a:rPr>
              <a:t>ซึ่งอันนี้ถือว่าตรงกับ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เนื่องจากเค้ามีความสามารถในการผู้ขายกับผู้ซื้อได้ด้วยกันโฆษณา หรือการตั้ง </a:t>
            </a:r>
            <a:r>
              <a:rPr lang="en-US" sz="1100" b="0" i="0" u="none" strike="noStrike" kern="1200" dirty="0">
                <a:solidFill>
                  <a:schemeClr val="tx1"/>
                </a:solidFill>
                <a:effectLst/>
                <a:latin typeface="+mn-lt"/>
                <a:ea typeface="+mn-ea"/>
                <a:cs typeface="+mn-cs"/>
              </a:rPr>
              <a:t>Pages </a:t>
            </a:r>
            <a:r>
              <a:rPr lang="th-TH" sz="1100" b="0" i="0" u="none" strike="noStrike" kern="1200" dirty="0">
                <a:solidFill>
                  <a:schemeClr val="tx1"/>
                </a:solidFill>
                <a:effectLst/>
                <a:latin typeface="+mn-lt"/>
                <a:ea typeface="+mn-ea"/>
                <a:cs typeface="+mn-cs"/>
              </a:rPr>
              <a:t>เพื่อทำการขายของบน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ก็มี </a:t>
            </a:r>
            <a:r>
              <a:rPr lang="en-US" sz="1100" b="0" i="0" u="none" strike="noStrike" kern="1200" dirty="0">
                <a:solidFill>
                  <a:schemeClr val="tx1"/>
                </a:solidFill>
                <a:effectLst/>
                <a:latin typeface="+mn-lt"/>
                <a:ea typeface="+mn-ea"/>
                <a:cs typeface="+mn-cs"/>
              </a:rPr>
              <a:t>Feature </a:t>
            </a:r>
            <a:r>
              <a:rPr lang="th-TH" sz="1100" b="0" i="0" u="none" strike="noStrike" kern="1200" dirty="0">
                <a:solidFill>
                  <a:schemeClr val="tx1"/>
                </a:solidFill>
                <a:effectLst/>
                <a:latin typeface="+mn-lt"/>
                <a:ea typeface="+mn-ea"/>
                <a:cs typeface="+mn-cs"/>
              </a:rPr>
              <a:t>รองรับสำหรับการทำงานในแบบบุคคลที่สามเช่นกัน</a:t>
            </a:r>
            <a:endParaRPr lang="th-TH" b="0" dirty="0">
              <a:effectLst/>
            </a:endParaRPr>
          </a:p>
          <a:p>
            <a:pPr rtl="0"/>
            <a:r>
              <a:rPr lang="th-TH" sz="1100" b="0" i="0" u="none" strike="noStrike" kern="1200" dirty="0">
                <a:solidFill>
                  <a:schemeClr val="tx1"/>
                </a:solidFill>
                <a:effectLst/>
                <a:latin typeface="+mn-lt"/>
                <a:ea typeface="+mn-ea"/>
                <a:cs typeface="+mn-cs"/>
              </a:rPr>
              <a:t>-</a:t>
            </a:r>
            <a:r>
              <a:rPr lang="en-US" sz="1100" b="0" i="0" u="none" strike="noStrike" kern="1200" dirty="0">
                <a:solidFill>
                  <a:schemeClr val="tx1"/>
                </a:solidFill>
                <a:effectLst/>
                <a:latin typeface="+mn-lt"/>
                <a:ea typeface="+mn-ea"/>
                <a:cs typeface="+mn-cs"/>
              </a:rPr>
              <a:t>Information brokerage </a:t>
            </a:r>
            <a:r>
              <a:rPr lang="th-TH" sz="1100" b="0" i="0" u="none" strike="noStrike" kern="1200" dirty="0">
                <a:solidFill>
                  <a:schemeClr val="tx1"/>
                </a:solidFill>
                <a:effectLst/>
                <a:latin typeface="+mn-lt"/>
                <a:ea typeface="+mn-ea"/>
                <a:cs typeface="+mn-cs"/>
              </a:rPr>
              <a:t>ในด้านการให้ข้อมูลนั้น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มีการกระทำแบ่งได้เป็น 2 ส่วนซึ่งในส่วนแรก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เป็นตัวช่วยในการให้ข้อมูลแก่ธุรกิจที่จำทำการค้าขายเนื่องจากตัว </a:t>
            </a:r>
            <a:r>
              <a:rPr lang="en-US" sz="1100" b="0" i="0" u="none" strike="noStrike" kern="1200" dirty="0" err="1">
                <a:solidFill>
                  <a:schemeClr val="tx1"/>
                </a:solidFill>
                <a:effectLst/>
                <a:latin typeface="+mn-lt"/>
                <a:ea typeface="+mn-ea"/>
                <a:cs typeface="+mn-cs"/>
              </a:rPr>
              <a:t>Facebbok</a:t>
            </a:r>
            <a:r>
              <a:rPr lang="en-US" sz="1100" b="0" i="0" u="none" strike="noStrike" kern="1200" dirty="0">
                <a:solidFill>
                  <a:schemeClr val="tx1"/>
                </a:solidFill>
                <a:effectLst/>
                <a:latin typeface="+mn-lt"/>
                <a:ea typeface="+mn-ea"/>
                <a:cs typeface="+mn-cs"/>
              </a:rPr>
              <a:t> </a:t>
            </a:r>
            <a:r>
              <a:rPr lang="th-TH" sz="1100" b="0" i="0" u="none" strike="noStrike" kern="1200" dirty="0">
                <a:solidFill>
                  <a:schemeClr val="tx1"/>
                </a:solidFill>
                <a:effectLst/>
                <a:latin typeface="+mn-lt"/>
                <a:ea typeface="+mn-ea"/>
                <a:cs typeface="+mn-cs"/>
              </a:rPr>
              <a:t>เองมีผู้ใช้เยอะและยังมีข้อมูลของผู้ใช้มาก ดังนั้นข้อมูลส่วนนั้นสามารถนำมาช่วยทางธุรกิจในการตัดสินใจดารทำธุรกิจต่างๆได้ และอีกส่วนนั้นก็คือ </a:t>
            </a:r>
            <a:r>
              <a:rPr lang="en-US" sz="1100" b="0" i="0" u="none" strike="noStrike" kern="1200" dirty="0">
                <a:solidFill>
                  <a:schemeClr val="tx1"/>
                </a:solidFill>
                <a:effectLst/>
                <a:latin typeface="+mn-lt"/>
                <a:ea typeface="+mn-ea"/>
                <a:cs typeface="+mn-cs"/>
              </a:rPr>
              <a:t>Facebook </a:t>
            </a:r>
            <a:r>
              <a:rPr lang="th-TH" sz="1100" b="0" i="0" u="none" strike="noStrike" kern="1200" dirty="0">
                <a:solidFill>
                  <a:schemeClr val="tx1"/>
                </a:solidFill>
                <a:effectLst/>
                <a:latin typeface="+mn-lt"/>
                <a:ea typeface="+mn-ea"/>
                <a:cs typeface="+mn-cs"/>
              </a:rPr>
              <a:t>เป็นตัวกลางในการให้ผู้อื่นนำข้อมูลมาวางไว้บน </a:t>
            </a:r>
            <a:r>
              <a:rPr lang="en-US" sz="1100" b="0" i="0" u="none" strike="noStrike" kern="1200" dirty="0" err="1">
                <a:solidFill>
                  <a:schemeClr val="tx1"/>
                </a:solidFill>
                <a:effectLst/>
                <a:latin typeface="+mn-lt"/>
                <a:ea typeface="+mn-ea"/>
                <a:cs typeface="+mn-cs"/>
              </a:rPr>
              <a:t>facebook</a:t>
            </a:r>
            <a:r>
              <a:rPr lang="en-US" sz="1100" b="0" i="0" u="none" strike="noStrike" kern="1200" dirty="0">
                <a:solidFill>
                  <a:schemeClr val="tx1"/>
                </a:solidFill>
                <a:effectLst/>
                <a:latin typeface="+mn-lt"/>
                <a:ea typeface="+mn-ea"/>
                <a:cs typeface="+mn-cs"/>
              </a:rPr>
              <a:t> </a:t>
            </a:r>
            <a:r>
              <a:rPr lang="th-TH" sz="1100" b="0" i="0" u="none" strike="noStrike" kern="1200" dirty="0">
                <a:solidFill>
                  <a:schemeClr val="tx1"/>
                </a:solidFill>
                <a:effectLst/>
                <a:latin typeface="+mn-lt"/>
                <a:ea typeface="+mn-ea"/>
                <a:cs typeface="+mn-cs"/>
              </a:rPr>
              <a:t>เพื่อให้ข้อมูลแก่ผู้บริโภคคนอื่นได้อีกด้วย</a:t>
            </a:r>
            <a:endParaRPr lang="th-TH" b="0" dirty="0">
              <a:effectLst/>
            </a:endParaRPr>
          </a:p>
          <a:p>
            <a:pPr rtl="0"/>
            <a:r>
              <a:rPr lang="th-TH" sz="1100" b="0" i="0" u="none" strike="noStrike" kern="1200" dirty="0">
                <a:solidFill>
                  <a:schemeClr val="tx1"/>
                </a:solidFill>
                <a:effectLst/>
                <a:latin typeface="+mn-lt"/>
                <a:ea typeface="+mn-ea"/>
                <a:cs typeface="+mn-cs"/>
              </a:rPr>
              <a:t>-</a:t>
            </a:r>
            <a:r>
              <a:rPr lang="en-US" sz="1100" b="0" i="0" u="none" strike="noStrike" kern="1200" dirty="0">
                <a:solidFill>
                  <a:schemeClr val="tx1"/>
                </a:solidFill>
                <a:effectLst/>
                <a:latin typeface="+mn-lt"/>
                <a:ea typeface="+mn-ea"/>
                <a:cs typeface="+mn-cs"/>
              </a:rPr>
              <a:t>Collaboration platforms Facebook </a:t>
            </a:r>
            <a:r>
              <a:rPr lang="th-TH" sz="1100" b="0" i="0" u="none" strike="noStrike" kern="1200" dirty="0">
                <a:solidFill>
                  <a:schemeClr val="tx1"/>
                </a:solidFill>
                <a:effectLst/>
                <a:latin typeface="+mn-lt"/>
                <a:ea typeface="+mn-ea"/>
                <a:cs typeface="+mn-cs"/>
              </a:rPr>
              <a:t>เองก็มี </a:t>
            </a:r>
            <a:r>
              <a:rPr lang="en-US" sz="1100" b="0" i="0" u="none" strike="noStrike" kern="1200" dirty="0">
                <a:solidFill>
                  <a:schemeClr val="tx1"/>
                </a:solidFill>
                <a:effectLst/>
                <a:latin typeface="+mn-lt"/>
                <a:ea typeface="+mn-ea"/>
                <a:cs typeface="+mn-cs"/>
              </a:rPr>
              <a:t>Collaborate </a:t>
            </a:r>
            <a:r>
              <a:rPr lang="th-TH" sz="1100" b="0" i="0" u="none" strike="noStrike" kern="1200" dirty="0">
                <a:solidFill>
                  <a:schemeClr val="tx1"/>
                </a:solidFill>
                <a:effectLst/>
                <a:latin typeface="+mn-lt"/>
                <a:ea typeface="+mn-ea"/>
                <a:cs typeface="+mn-cs"/>
              </a:rPr>
              <a:t>มากมายแต่ที่ดังๆเลยคือ </a:t>
            </a:r>
            <a:r>
              <a:rPr lang="en-US" sz="1100" b="0" i="0" u="none" strike="noStrike" kern="1200" dirty="0">
                <a:solidFill>
                  <a:schemeClr val="tx1"/>
                </a:solidFill>
                <a:effectLst/>
                <a:latin typeface="+mn-lt"/>
                <a:ea typeface="+mn-ea"/>
                <a:cs typeface="+mn-cs"/>
              </a:rPr>
              <a:t>Workplace </a:t>
            </a:r>
            <a:r>
              <a:rPr lang="en-US" sz="1100" b="0" i="0" u="none" strike="noStrike" kern="1200" dirty="0" err="1">
                <a:solidFill>
                  <a:schemeClr val="tx1"/>
                </a:solidFill>
                <a:effectLst/>
                <a:latin typeface="+mn-lt"/>
                <a:ea typeface="+mn-ea"/>
                <a:cs typeface="+mn-cs"/>
              </a:rPr>
              <a:t>Instragram</a:t>
            </a:r>
            <a:r>
              <a:rPr lang="en-US" sz="1100" b="0" i="0" u="none" strike="noStrike" kern="1200" dirty="0">
                <a:solidFill>
                  <a:schemeClr val="tx1"/>
                </a:solidFill>
                <a:effectLst/>
                <a:latin typeface="+mn-lt"/>
                <a:ea typeface="+mn-ea"/>
                <a:cs typeface="+mn-cs"/>
              </a:rPr>
              <a:t> </a:t>
            </a:r>
            <a:r>
              <a:rPr lang="th-TH" sz="1100" b="0" i="0" u="none" strike="noStrike" kern="1200" dirty="0">
                <a:solidFill>
                  <a:schemeClr val="tx1"/>
                </a:solidFill>
                <a:effectLst/>
                <a:latin typeface="+mn-lt"/>
                <a:ea typeface="+mn-ea"/>
                <a:cs typeface="+mn-cs"/>
              </a:rPr>
              <a:t>เป็นต้น</a:t>
            </a:r>
            <a:endParaRPr lang="th-TH" b="0" dirty="0">
              <a:effectLst/>
            </a:endParaRPr>
          </a:p>
          <a:p>
            <a:br>
              <a:rPr lang="th-TH" dirty="0"/>
            </a:br>
            <a:endParaRPr dirty="0"/>
          </a:p>
        </p:txBody>
      </p:sp>
    </p:spTree>
    <p:extLst>
      <p:ext uri="{BB962C8B-B14F-4D97-AF65-F5344CB8AC3E}">
        <p14:creationId xmlns:p14="http://schemas.microsoft.com/office/powerpoint/2010/main" val="239585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a:solidFill>
                  <a:schemeClr val="tx1"/>
                </a:solidFill>
                <a:effectLst/>
                <a:latin typeface="+mn-lt"/>
                <a:ea typeface="+mn-ea"/>
                <a:cs typeface="+mn-cs"/>
              </a:rPr>
              <a:t>Revenue model </a:t>
            </a:r>
            <a:r>
              <a:rPr lang="th-TH" sz="1100" b="0" i="0" u="none" strike="noStrike" kern="1200" dirty="0">
                <a:solidFill>
                  <a:schemeClr val="tx1"/>
                </a:solidFill>
                <a:effectLst/>
                <a:latin typeface="+mn-lt"/>
                <a:ea typeface="+mn-ea"/>
                <a:cs typeface="+mn-cs"/>
              </a:rPr>
              <a:t>ของเฟสบุ๊คคือ </a:t>
            </a:r>
            <a:r>
              <a:rPr lang="en-US" sz="1100" b="0" i="0" u="none" strike="noStrike" kern="1200" dirty="0">
                <a:solidFill>
                  <a:schemeClr val="tx1"/>
                </a:solidFill>
                <a:effectLst/>
                <a:latin typeface="+mn-lt"/>
                <a:ea typeface="+mn-ea"/>
                <a:cs typeface="+mn-cs"/>
              </a:rPr>
              <a:t>Advertising revenue model </a:t>
            </a:r>
            <a:r>
              <a:rPr lang="th-TH" sz="1100" b="0" i="0" u="none" strike="noStrike" kern="1200" dirty="0">
                <a:solidFill>
                  <a:schemeClr val="tx1"/>
                </a:solidFill>
                <a:effectLst/>
                <a:latin typeface="+mn-lt"/>
                <a:ea typeface="+mn-ea"/>
                <a:cs typeface="+mn-cs"/>
              </a:rPr>
              <a:t>คือรายได้เกิดจาะการทำโฆษณา</a:t>
            </a:r>
            <a:endParaRPr lang="th-TH" b="0" dirty="0">
              <a:effectLst/>
            </a:endParaRPr>
          </a:p>
          <a:p>
            <a:pPr rtl="0"/>
            <a:br>
              <a:rPr lang="th-TH" b="0" dirty="0">
                <a:effectLst/>
              </a:rPr>
            </a:br>
            <a:r>
              <a:rPr lang="th-TH" sz="1100" b="0" i="0" u="none" strike="noStrike" kern="1200" dirty="0">
                <a:solidFill>
                  <a:schemeClr val="tx1"/>
                </a:solidFill>
                <a:effectLst/>
                <a:latin typeface="+mn-lt"/>
                <a:ea typeface="+mn-ea"/>
                <a:cs typeface="+mn-cs"/>
              </a:rPr>
              <a:t>ยกตัวอย่างตัวเลขในไตรมาส 4 ปี 2016 บริษัทมีรายได้ทั้งหมด 8.8 พันล้านดอลลาร์ ในจำนวนนี้คิดเป็นรายได้จากโฆษณา 8.6 พันล้านดอลลาร์ ซึ่งรายได้ส่วนใหญ่มาจากอุปกรณ์พกพา (</a:t>
            </a:r>
            <a:r>
              <a:rPr lang="en-US" sz="1100" b="0" i="0" u="none" strike="noStrike" kern="1200" dirty="0">
                <a:solidFill>
                  <a:schemeClr val="tx1"/>
                </a:solidFill>
                <a:effectLst/>
                <a:latin typeface="+mn-lt"/>
                <a:ea typeface="+mn-ea"/>
                <a:cs typeface="+mn-cs"/>
              </a:rPr>
              <a:t>mobile ad revenue) </a:t>
            </a:r>
            <a:r>
              <a:rPr lang="th-TH" sz="1100" b="0" i="0" u="none" strike="noStrike" kern="1200" dirty="0">
                <a:solidFill>
                  <a:schemeClr val="tx1"/>
                </a:solidFill>
                <a:effectLst/>
                <a:latin typeface="+mn-lt"/>
                <a:ea typeface="+mn-ea"/>
                <a:cs typeface="+mn-cs"/>
              </a:rPr>
              <a:t>ในไตรมาส 4/2016 มีมูลค่าสูงถึง 7.2 พันล้านดอลลาร์ คิดเป็น 84% ของรายได้จากโฆษณาทั้งหมด</a:t>
            </a:r>
            <a:endParaRPr lang="th-TH" b="0" dirty="0">
              <a:effectLst/>
            </a:endParaRPr>
          </a:p>
          <a:p>
            <a:pPr rtl="0"/>
            <a:r>
              <a:rPr lang="th-TH" sz="1100" b="0" i="0" u="none" strike="noStrike" kern="1200" dirty="0">
                <a:solidFill>
                  <a:schemeClr val="tx1"/>
                </a:solidFill>
                <a:effectLst/>
                <a:latin typeface="+mn-lt"/>
                <a:ea typeface="+mn-ea"/>
                <a:cs typeface="+mn-cs"/>
              </a:rPr>
              <a:t>ซึ่งมีธุรกิจที่จ่ายเงินค่าโฆษณาให้เฟสบุ๊คจำนวน 4 ล้านราย และจ่ายเงินให้ </a:t>
            </a:r>
            <a:r>
              <a:rPr lang="en-US" sz="1100" b="0" i="0" u="none" strike="noStrike" kern="1200" dirty="0">
                <a:solidFill>
                  <a:schemeClr val="tx1"/>
                </a:solidFill>
                <a:effectLst/>
                <a:latin typeface="+mn-lt"/>
                <a:ea typeface="+mn-ea"/>
                <a:cs typeface="+mn-cs"/>
              </a:rPr>
              <a:t>Instagram </a:t>
            </a:r>
            <a:r>
              <a:rPr lang="th-TH" sz="1100" b="0" i="0" u="none" strike="noStrike" kern="1200" dirty="0">
                <a:solidFill>
                  <a:schemeClr val="tx1"/>
                </a:solidFill>
                <a:effectLst/>
                <a:latin typeface="+mn-lt"/>
                <a:ea typeface="+mn-ea"/>
                <a:cs typeface="+mn-cs"/>
              </a:rPr>
              <a:t>จำนวน 5 แสนราย</a:t>
            </a:r>
            <a:endParaRPr lang="th-TH" b="0" dirty="0">
              <a:effectLst/>
            </a:endParaRPr>
          </a:p>
          <a:p>
            <a:br>
              <a:rPr lang="th-TH" b="0" dirty="0">
                <a:effectLst/>
              </a:rPr>
            </a:br>
            <a:endParaRPr dirty="0"/>
          </a:p>
        </p:txBody>
      </p:sp>
    </p:spTree>
    <p:extLst>
      <p:ext uri="{BB962C8B-B14F-4D97-AF65-F5344CB8AC3E}">
        <p14:creationId xmlns:p14="http://schemas.microsoft.com/office/powerpoint/2010/main" val="2408883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082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th-TH" sz="1100" b="0" i="0" u="none" strike="noStrike" kern="1200" dirty="0">
                <a:solidFill>
                  <a:schemeClr val="tx1"/>
                </a:solidFill>
                <a:effectLst/>
                <a:latin typeface="+mn-lt"/>
                <a:ea typeface="+mn-ea"/>
                <a:cs typeface="+mn-cs"/>
              </a:rPr>
              <a:t>เฟสบุ๊คมุ่งเน้นการเชื่อมโยงผู้คนและเนื้อหาส่วนใหญ่ที่เกี่ยวกับข้อมูลส่วนตัวของคุณ และเพื่อนของคุณ ตอนนี้เฟสบุ๊คสามารถดูเนื้อหาได้มากขึ้น และทันสมัยขึ้นด้วยการทำวิดีโอ และ </a:t>
            </a:r>
            <a:r>
              <a:rPr lang="en-US" sz="1100" b="0" i="0" u="none" strike="noStrike" kern="1200" dirty="0">
                <a:solidFill>
                  <a:schemeClr val="tx1"/>
                </a:solidFill>
                <a:effectLst/>
                <a:latin typeface="+mn-lt"/>
                <a:ea typeface="+mn-ea"/>
                <a:cs typeface="+mn-cs"/>
              </a:rPr>
              <a:t>Live </a:t>
            </a:r>
            <a:r>
              <a:rPr lang="th-TH" sz="1100" b="0" i="0" u="none" strike="noStrike" kern="1200" dirty="0">
                <a:solidFill>
                  <a:schemeClr val="tx1"/>
                </a:solidFill>
                <a:effectLst/>
                <a:latin typeface="+mn-lt"/>
                <a:ea typeface="+mn-ea"/>
                <a:cs typeface="+mn-cs"/>
              </a:rPr>
              <a:t>แต่สิ่งที่มีค่าที่สุดของเฟสบุ๊ค คือ ความสัมพันธ์ระหว่างคนและเครือข่าย เพื่อให้คนได้สร้างสังคม สร้างกลุ่มกันใน สังคมออนไลน์ได้อย่างอิสระมากขึ้น</a:t>
            </a:r>
            <a:endParaRPr lang="th-TH" b="0" dirty="0">
              <a:effectLst/>
            </a:endParaRPr>
          </a:p>
          <a:p>
            <a:br>
              <a:rPr lang="th-TH" b="0" dirty="0">
                <a:effectLst/>
              </a:rPr>
            </a:br>
            <a:endParaRPr dirty="0"/>
          </a:p>
        </p:txBody>
      </p:sp>
    </p:spTree>
    <p:extLst>
      <p:ext uri="{BB962C8B-B14F-4D97-AF65-F5344CB8AC3E}">
        <p14:creationId xmlns:p14="http://schemas.microsoft.com/office/powerpoint/2010/main" val="386608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h"/>
              <a:t>‹#›</a:t>
            </a:fld>
            <a:endParaRPr lang="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th" sz="1000">
                <a:solidFill>
                  <a:schemeClr val="dk2"/>
                </a:solidFill>
              </a:rPr>
              <a:t>‹#›</a:t>
            </a:fld>
            <a:endParaRPr lang="th"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US" dirty="0"/>
              <a:t>;l</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pic>
        <p:nvPicPr>
          <p:cNvPr id="56" name="Shape 56"/>
          <p:cNvPicPr preferRelativeResize="0"/>
          <p:nvPr/>
        </p:nvPicPr>
        <p:blipFill>
          <a:blip r:embed="rId3">
            <a:alphaModFix/>
          </a:blip>
          <a:stretch>
            <a:fillRect/>
          </a:stretch>
        </p:blipFill>
        <p:spPr>
          <a:xfrm>
            <a:off x="0" y="0"/>
            <a:ext cx="914398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741312" y="497377"/>
            <a:ext cx="7520591" cy="1107518"/>
          </a:xfrm>
          <a:prstGeom prst="rect">
            <a:avLst/>
          </a:prstGeom>
        </p:spPr>
        <p:txBody>
          <a:bodyPr lIns="91425" tIns="91425" rIns="91425" bIns="91425" anchor="t" anchorCtr="0">
            <a:noAutofit/>
          </a:bodyPr>
          <a:lstStyle/>
          <a:p>
            <a:pPr lvl="0" algn="ctr">
              <a:spcBef>
                <a:spcPts val="2000"/>
              </a:spcBef>
              <a:spcAft>
                <a:spcPts val="600"/>
              </a:spcAft>
              <a:buClr>
                <a:schemeClr val="dk1"/>
              </a:buClr>
              <a:buSzPct val="25000"/>
            </a:pPr>
            <a:r>
              <a:rPr lang="en-US" sz="3200" dirty="0">
                <a:solidFill>
                  <a:srgbClr val="627AAC"/>
                </a:solidFill>
                <a:latin typeface="Facebook Letter Faces" pitchFamily="50" charset="0"/>
                <a:ea typeface="Comic Sans MS"/>
                <a:cs typeface="Comic Sans MS"/>
                <a:sym typeface="Comic Sans MS"/>
              </a:rPr>
              <a:t>Competitive Environment</a:t>
            </a:r>
            <a:r>
              <a:rPr lang="th" sz="32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9</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026" name="Picture 2" descr="ผลการค้นหารูปภาพสำหรับ soc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2806" y="1662546"/>
            <a:ext cx="3899049" cy="219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8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2801686" y="703741"/>
            <a:ext cx="3661139" cy="764432"/>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2800" dirty="0">
                <a:solidFill>
                  <a:srgbClr val="627AAC"/>
                </a:solidFill>
                <a:latin typeface="Facebook Letter Faces" pitchFamily="50" charset="0"/>
                <a:ea typeface="Comic Sans MS"/>
                <a:cs typeface="Comic Sans MS"/>
                <a:sym typeface="Comic Sans MS"/>
              </a:rPr>
              <a:t>Market or Audience</a:t>
            </a:r>
            <a:r>
              <a:rPr lang="th" sz="28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10</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026" name="Picture 2" descr="https://lh6.googleusercontent.com/c1OTyMDy5RKFqYldBkO06I77dCtvVEBwHF_Bs72y-PSZy3VTg1H0kh0rDYs_vUIvoxqdnBOIQQ31p_S_yvGG9AG_RzPNTsE51-ZegFxCvUAz_I5mRWTVfKr9-d9d6IrjBj6eTR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541" y="1365315"/>
            <a:ext cx="6238950" cy="276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95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2801686" y="754906"/>
            <a:ext cx="3661139" cy="764432"/>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2800" dirty="0">
                <a:solidFill>
                  <a:srgbClr val="627AAC"/>
                </a:solidFill>
                <a:latin typeface="Facebook Letter Faces" pitchFamily="50" charset="0"/>
                <a:ea typeface="Comic Sans MS"/>
                <a:cs typeface="Comic Sans MS"/>
                <a:sym typeface="Comic Sans MS"/>
              </a:rPr>
              <a:t>Market or Audience</a:t>
            </a:r>
            <a:r>
              <a:rPr lang="th" sz="28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11</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2050" name="Picture 2" descr="https://lh4.googleusercontent.com/SjEHRiHfWEGpLFJ2NeSb8ssYFwIjddtsgPzCEsgdhukXBbv3ZksnQwyrD5PexrqzyK7jMbStDi0vQvWBwZDGZnUfgE7sgxeGUZwKLZvRvjFV6yrZBoz1dpQ2uT8os1UZYL-aaC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192" y="218780"/>
            <a:ext cx="5610225"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56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867526" y="1566082"/>
            <a:ext cx="7263560" cy="1097870"/>
          </a:xfrm>
          <a:prstGeom prst="rect">
            <a:avLst/>
          </a:prstGeom>
        </p:spPr>
        <p:txBody>
          <a:bodyPr lIns="91425" tIns="91425" rIns="91425" bIns="91425" anchor="t" anchorCtr="0">
            <a:noAutofit/>
          </a:bodyPr>
          <a:lstStyle/>
          <a:p>
            <a:pPr lvl="0" algn="ctr">
              <a:spcBef>
                <a:spcPts val="2000"/>
              </a:spcBef>
              <a:spcAft>
                <a:spcPts val="600"/>
              </a:spcAft>
              <a:buClr>
                <a:schemeClr val="dk1"/>
              </a:buClr>
              <a:buSzPct val="25000"/>
            </a:pPr>
            <a:r>
              <a:rPr lang="en-US" sz="4400" dirty="0">
                <a:solidFill>
                  <a:srgbClr val="627AAC"/>
                </a:solidFill>
                <a:latin typeface="Facebook Letter Faces" pitchFamily="50" charset="0"/>
                <a:ea typeface="Comic Sans MS"/>
                <a:cs typeface="Comic Sans MS"/>
                <a:sym typeface="Comic Sans MS"/>
              </a:rPr>
              <a:t>Value Chain and Marketplace Position</a:t>
            </a:r>
            <a:endParaRPr lang="th" sz="4400" dirty="0">
              <a:solidFill>
                <a:srgbClr val="0072C0"/>
              </a:solidFill>
              <a:latin typeface="Comic Sans MS"/>
              <a:ea typeface="Comic Sans MS"/>
              <a:cs typeface="Comic Sans MS"/>
              <a:sym typeface="Comic Sans MS"/>
            </a:endParaRP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12</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72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1306788" y="548117"/>
            <a:ext cx="6576876" cy="1107518"/>
          </a:xfrm>
          <a:prstGeom prst="rect">
            <a:avLst/>
          </a:prstGeom>
        </p:spPr>
        <p:txBody>
          <a:bodyPr lIns="91425" tIns="91425" rIns="91425" bIns="91425" anchor="t" anchorCtr="0">
            <a:noAutofit/>
          </a:bodyPr>
          <a:lstStyle/>
          <a:p>
            <a:pPr lvl="0" algn="ctr">
              <a:spcBef>
                <a:spcPts val="2000"/>
              </a:spcBef>
              <a:spcAft>
                <a:spcPts val="600"/>
              </a:spcAft>
              <a:buClr>
                <a:schemeClr val="dk1"/>
              </a:buClr>
              <a:buSzPct val="25000"/>
            </a:pPr>
            <a:r>
              <a:rPr lang="en-US" sz="3600" dirty="0">
                <a:solidFill>
                  <a:srgbClr val="627AAC"/>
                </a:solidFill>
                <a:latin typeface="Facebook Letter Faces" pitchFamily="50" charset="0"/>
                <a:ea typeface="Comic Sans MS"/>
                <a:cs typeface="Comic Sans MS"/>
                <a:sym typeface="Comic Sans MS"/>
              </a:rPr>
              <a:t>E-Marketing Strategy</a:t>
            </a:r>
            <a:endParaRPr lang="th" sz="3600" dirty="0">
              <a:solidFill>
                <a:srgbClr val="0072C0"/>
              </a:solidFill>
              <a:latin typeface="Comic Sans MS"/>
              <a:ea typeface="Comic Sans MS"/>
              <a:cs typeface="Comic Sans MS"/>
              <a:sym typeface="Comic Sans MS"/>
            </a:endParaRP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13</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2050" name="Picture 2" descr="ผลการค้นหารูปภาพสำหรับ facebook E-Marketing Strateg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201" y="1566682"/>
            <a:ext cx="26860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15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875320" y="1945150"/>
            <a:ext cx="7876522" cy="1107518"/>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4400" dirty="0">
                <a:solidFill>
                  <a:srgbClr val="627AAC"/>
                </a:solidFill>
                <a:latin typeface="Facebook Letter Faces" pitchFamily="50" charset="0"/>
                <a:ea typeface="Comic Sans MS"/>
                <a:cs typeface="Comic Sans MS"/>
                <a:sym typeface="Comic Sans MS"/>
              </a:rPr>
              <a:t>Technology and Innovation</a:t>
            </a:r>
            <a:endParaRPr lang="th" sz="4400" dirty="0">
              <a:solidFill>
                <a:srgbClr val="0072C0"/>
              </a:solidFill>
              <a:latin typeface="Comic Sans MS"/>
              <a:ea typeface="Comic Sans MS"/>
              <a:cs typeface="Comic Sans MS"/>
              <a:sym typeface="Comic Sans MS"/>
            </a:endParaRP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14</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15</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3074" name="Picture 2" descr="https://scontent.fbkk2-3.fna.fbcdn.net/v/t34.0-12/18254092_1413415468697805_1636618730_n.png?oh=058b7b64f36a1f762410e4fbe5e21ceb&amp;oe=590AAE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366" y="828177"/>
            <a:ext cx="2752724"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content.fbkk2-3.fna.fbcdn.net/v/t34.0-12/18280930_1413415518697800_393408851_n.png?oh=ec839b94e7e597c63269ffb51bab31e6&amp;oe=590BBCA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9177" y="433529"/>
            <a:ext cx="2727488" cy="18171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scontent.fbkk2-3.fna.fbcdn.net/v/t34.0-12/18280713_1413415608697791_2119441545_n.png?oh=b1f7102b59ef31fbd3b522cd1323ae92&amp;oe=590AEBF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9366" y="2708939"/>
            <a:ext cx="2602097" cy="14636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scontent.fbkk2-3.fna.fbcdn.net/v/t35.0-12/18296920_1413415658697786_2005291928_o.png?oh=474556a27118dae329715e9f1e3073ec&amp;oe=590B9DF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3109" y="2596029"/>
            <a:ext cx="3003556" cy="1689500"/>
          </a:xfrm>
          <a:prstGeom prst="rect">
            <a:avLst/>
          </a:prstGeom>
          <a:noFill/>
          <a:extLst>
            <a:ext uri="{909E8E84-426E-40DD-AFC4-6F175D3DCCD1}">
              <a14:hiddenFill xmlns:a14="http://schemas.microsoft.com/office/drawing/2010/main">
                <a:solidFill>
                  <a:srgbClr val="FFFFFF"/>
                </a:solidFill>
              </a14:hiddenFill>
            </a:ext>
          </a:extLst>
        </p:spPr>
      </p:pic>
      <p:sp>
        <p:nvSpPr>
          <p:cNvPr id="17" name="Shape 61"/>
          <p:cNvSpPr txBox="1">
            <a:spLocks noGrp="1"/>
          </p:cNvSpPr>
          <p:nvPr>
            <p:ph type="body" idx="1"/>
          </p:nvPr>
        </p:nvSpPr>
        <p:spPr>
          <a:xfrm>
            <a:off x="2200435" y="113666"/>
            <a:ext cx="4705348" cy="763789"/>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2800" dirty="0">
                <a:solidFill>
                  <a:srgbClr val="627AAC"/>
                </a:solidFill>
                <a:latin typeface="Facebook Letter Faces" pitchFamily="50" charset="0"/>
                <a:ea typeface="Comic Sans MS"/>
                <a:cs typeface="Comic Sans MS"/>
                <a:sym typeface="Comic Sans MS"/>
              </a:rPr>
              <a:t>Technology and Innovation</a:t>
            </a:r>
            <a:endParaRPr lang="th" sz="2800" dirty="0">
              <a:solidFill>
                <a:srgbClr val="0072C0"/>
              </a:solidFill>
              <a:latin typeface="Comic Sans MS"/>
              <a:ea typeface="Comic Sans MS"/>
              <a:cs typeface="Comic Sans MS"/>
              <a:sym typeface="Comic Sans MS"/>
            </a:endParaRPr>
          </a:p>
        </p:txBody>
      </p:sp>
    </p:spTree>
    <p:extLst>
      <p:ext uri="{BB962C8B-B14F-4D97-AF65-F5344CB8AC3E}">
        <p14:creationId xmlns:p14="http://schemas.microsoft.com/office/powerpoint/2010/main" val="8967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2733309" y="1945150"/>
            <a:ext cx="3431244" cy="1107518"/>
          </a:xfrm>
          <a:prstGeom prst="rect">
            <a:avLst/>
          </a:prstGeom>
        </p:spPr>
        <p:txBody>
          <a:bodyPr lIns="91425" tIns="91425" rIns="91425" bIns="91425" anchor="t" anchorCtr="0">
            <a:noAutofit/>
          </a:bodyPr>
          <a:lstStyle/>
          <a:p>
            <a:pPr lvl="0" rtl="0">
              <a:spcBef>
                <a:spcPts val="2000"/>
              </a:spcBef>
              <a:spcAft>
                <a:spcPts val="600"/>
              </a:spcAft>
              <a:buClr>
                <a:schemeClr val="dk1"/>
              </a:buClr>
              <a:buSzPct val="25000"/>
              <a:buFont typeface="Arial"/>
              <a:buNone/>
            </a:pPr>
            <a:r>
              <a:rPr lang="th" sz="4800" dirty="0">
                <a:solidFill>
                  <a:srgbClr val="627AAC"/>
                </a:solidFill>
                <a:latin typeface="Facebook Letter Faces" pitchFamily="50" charset="0"/>
                <a:ea typeface="Comic Sans MS"/>
                <a:cs typeface="Comic Sans MS"/>
                <a:sym typeface="Comic Sans MS"/>
              </a:rPr>
              <a:t>Background</a:t>
            </a:r>
            <a:r>
              <a:rPr lang="th" sz="48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27AAC"/>
                </a:solidFill>
                <a:latin typeface="Facebook Letter Faces" pitchFamily="50" charset="0"/>
                <a:ea typeface="Comic Sans MS"/>
                <a:cs typeface="Comic Sans MS"/>
                <a:sym typeface="Comic Sans MS"/>
              </a:rPr>
              <a:t>  </a:t>
            </a:r>
            <a:r>
              <a:rPr lang="en-US" sz="4000" dirty="0">
                <a:solidFill>
                  <a:srgbClr val="627AAC"/>
                </a:solidFill>
                <a:latin typeface="Facebook Letter Faces" pitchFamily="50" charset="0"/>
                <a:ea typeface="Comic Sans MS"/>
                <a:cs typeface="Comic Sans MS"/>
                <a:sym typeface="Comic Sans MS"/>
              </a:rPr>
              <a:t>Missions &amp; Visions</a:t>
            </a:r>
            <a:r>
              <a:rPr lang="th" sz="4000" dirty="0">
                <a:solidFill>
                  <a:srgbClr val="0072C0"/>
                </a:solidFill>
                <a:latin typeface="Comic Sans MS"/>
                <a:ea typeface="Comic Sans MS"/>
                <a:cs typeface="Comic Sans MS"/>
                <a:sym typeface="Comic Sans MS"/>
              </a:rPr>
              <a:t> </a:t>
            </a:r>
            <a:br>
              <a:rPr lang="th" dirty="0">
                <a:solidFill>
                  <a:srgbClr val="0072C0"/>
                </a:solidFill>
                <a:latin typeface="Comic Sans MS"/>
                <a:ea typeface="Comic Sans MS"/>
                <a:cs typeface="Comic Sans MS"/>
                <a:sym typeface="Comic Sans MS"/>
              </a:rPr>
            </a:br>
            <a:endParaRPr lang="th-TH" dirty="0"/>
          </a:p>
        </p:txBody>
      </p:sp>
      <p:sp>
        <p:nvSpPr>
          <p:cNvPr id="61" name="Shape 61"/>
          <p:cNvSpPr txBox="1">
            <a:spLocks noGrp="1"/>
          </p:cNvSpPr>
          <p:nvPr>
            <p:ph type="body" idx="1"/>
          </p:nvPr>
        </p:nvSpPr>
        <p:spPr>
          <a:xfrm>
            <a:off x="649356" y="1148711"/>
            <a:ext cx="7990787" cy="3420164"/>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endParaRPr lang="en-US" dirty="0">
              <a:latin typeface="Facebook Letter Faces" pitchFamily="50" charset="0"/>
            </a:endParaRPr>
          </a:p>
          <a:p>
            <a:pPr lvl="0">
              <a:spcBef>
                <a:spcPts val="2000"/>
              </a:spcBef>
              <a:spcAft>
                <a:spcPts val="600"/>
              </a:spcAft>
              <a:buClr>
                <a:schemeClr val="dk1"/>
              </a:buClr>
              <a:buSzPct val="25000"/>
            </a:pPr>
            <a:r>
              <a:rPr lang="en-US" dirty="0">
                <a:latin typeface="Facebook Letter Faces" pitchFamily="50" charset="0"/>
              </a:rPr>
              <a:t>Facebook’s mission is to give people the power to share and make the world more open and connected. People use Facebook to stay connected with friends and family, to discover what’s going on in the world, and to share and express what matters to them </a:t>
            </a:r>
            <a:endParaRPr lang="th" sz="3600" dirty="0">
              <a:solidFill>
                <a:srgbClr val="0072C0"/>
              </a:solidFill>
              <a:latin typeface="Facebook Letter Faces" pitchFamily="50" charset="0"/>
              <a:ea typeface="Comic Sans MS"/>
              <a:cs typeface="Comic Sans MS"/>
              <a:sym typeface="Comic Sans MS"/>
            </a:endParaRP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2</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93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342909" y="1945150"/>
            <a:ext cx="2314179" cy="1107518"/>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4800" dirty="0">
                <a:solidFill>
                  <a:srgbClr val="627AAC"/>
                </a:solidFill>
                <a:latin typeface="Facebook Letter Faces" pitchFamily="50" charset="0"/>
                <a:ea typeface="Comic Sans MS"/>
                <a:cs typeface="Comic Sans MS"/>
                <a:sym typeface="Comic Sans MS"/>
              </a:rPr>
              <a:t>Service</a:t>
            </a:r>
            <a:r>
              <a:rPr lang="th" sz="48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3</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64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803694" y="926002"/>
            <a:ext cx="7327392" cy="1107518"/>
          </a:xfrm>
          <a:prstGeom prst="rect">
            <a:avLst/>
          </a:prstGeom>
        </p:spPr>
        <p:txBody>
          <a:bodyPr lIns="91425" tIns="91425" rIns="91425" bIns="91425" anchor="t" anchorCtr="0">
            <a:noAutofit/>
          </a:bodyPr>
          <a:lstStyle/>
          <a:p>
            <a:pPr lvl="0" algn="ctr">
              <a:spcBef>
                <a:spcPts val="2000"/>
              </a:spcBef>
              <a:spcAft>
                <a:spcPts val="600"/>
              </a:spcAft>
              <a:buClr>
                <a:schemeClr val="dk1"/>
              </a:buClr>
              <a:buSzPct val="25000"/>
            </a:pPr>
            <a:r>
              <a:rPr lang="en-US" sz="3600" dirty="0">
                <a:solidFill>
                  <a:srgbClr val="627AAC"/>
                </a:solidFill>
                <a:latin typeface="Facebook Letter Faces" pitchFamily="50" charset="0"/>
                <a:ea typeface="Comic Sans MS"/>
                <a:cs typeface="Comic Sans MS"/>
                <a:sym typeface="Comic Sans MS"/>
              </a:rPr>
              <a:t>Customer models of E-Commerce Transaction</a:t>
            </a:r>
            <a:r>
              <a:rPr lang="th" sz="36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4</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026" name="Picture 2" descr="https://lh6.googleusercontent.com/apG35GlcLkOSOihuVqhzoPb4vin5NHLA7sw050TdtYF735Sf8YvTSdz1PpZT9Gm7_wYsyJsy5ZFziGZrXpmU0GidKO7qK80ImQQI3T7j4ycgoWm2ZWreVdHZ3QVk4ANzXJMnoiY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553" y="2721371"/>
            <a:ext cx="1867539" cy="15026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2XN47mYH_VF-0oLYO0Pi4BluFPK2YX6ZYiqss84Xh5u024vJzq2bKhanVhO1F7Q-loXlsP2A49UgadTJSR59l6H1rOk9ge22gjz4NUwe7wedStxLbOZ4PGDEaBR1GCFLfWbgv9r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031" y="2679985"/>
            <a:ext cx="2276470" cy="163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1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867526" y="1531792"/>
            <a:ext cx="7263560" cy="1097870"/>
          </a:xfrm>
          <a:prstGeom prst="rect">
            <a:avLst/>
          </a:prstGeom>
        </p:spPr>
        <p:txBody>
          <a:bodyPr lIns="91425" tIns="91425" rIns="91425" bIns="91425" anchor="t" anchorCtr="0">
            <a:noAutofit/>
          </a:bodyPr>
          <a:lstStyle/>
          <a:p>
            <a:pPr lvl="0" algn="ctr">
              <a:spcBef>
                <a:spcPts val="2000"/>
              </a:spcBef>
              <a:spcAft>
                <a:spcPts val="600"/>
              </a:spcAft>
              <a:buClr>
                <a:schemeClr val="dk1"/>
              </a:buClr>
              <a:buSzPct val="25000"/>
            </a:pPr>
            <a:r>
              <a:rPr lang="en-US" sz="4000" dirty="0">
                <a:solidFill>
                  <a:srgbClr val="627AAC"/>
                </a:solidFill>
                <a:latin typeface="Facebook Letter Faces" pitchFamily="50" charset="0"/>
                <a:ea typeface="Comic Sans MS"/>
                <a:cs typeface="Comic Sans MS"/>
                <a:sym typeface="Comic Sans MS"/>
              </a:rPr>
              <a:t>Business Model identified by </a:t>
            </a:r>
            <a:r>
              <a:rPr lang="en-US" sz="4000" dirty="0" err="1">
                <a:solidFill>
                  <a:srgbClr val="627AAC"/>
                </a:solidFill>
                <a:latin typeface="Facebook Letter Faces" pitchFamily="50" charset="0"/>
                <a:ea typeface="Comic Sans MS"/>
                <a:cs typeface="Comic Sans MS"/>
                <a:sym typeface="Comic Sans MS"/>
              </a:rPr>
              <a:t>Timmers</a:t>
            </a:r>
            <a:endParaRPr lang="th" sz="4000" dirty="0">
              <a:solidFill>
                <a:srgbClr val="0072C0"/>
              </a:solidFill>
              <a:latin typeface="Comic Sans MS"/>
              <a:ea typeface="Comic Sans MS"/>
              <a:cs typeface="Comic Sans MS"/>
              <a:sym typeface="Comic Sans MS"/>
            </a:endParaRP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5</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06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2489468" y="274418"/>
            <a:ext cx="3973357" cy="1063664"/>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4000" dirty="0">
                <a:solidFill>
                  <a:srgbClr val="627AAC"/>
                </a:solidFill>
                <a:latin typeface="Facebook Letter Faces" pitchFamily="50" charset="0"/>
                <a:ea typeface="Comic Sans MS"/>
                <a:cs typeface="Comic Sans MS"/>
                <a:sym typeface="Comic Sans MS"/>
              </a:rPr>
              <a:t>Revenue model</a:t>
            </a:r>
            <a:r>
              <a:rPr lang="th" sz="40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6</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2050" name="Picture 2" descr="https://lh5.googleusercontent.com/YB67C9NhgGhj2-iZS2SXjUNDbKNUnID11YHnp3Itk2-qSC8PbPhCjH5wTr3MxSCtUO6i-hgzWJWke7Nvt97bL5L2n2Hfq_O02LDr_iAqahwADpsB1MWUDoBqjxFldY5b9KyCClL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865" y="1155201"/>
            <a:ext cx="5016790" cy="325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8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2489468" y="274418"/>
            <a:ext cx="3973357" cy="1063664"/>
          </a:xfrm>
          <a:prstGeom prst="rect">
            <a:avLst/>
          </a:prstGeom>
        </p:spPr>
        <p:txBody>
          <a:bodyPr lIns="91425" tIns="91425" rIns="91425" bIns="91425" anchor="t" anchorCtr="0">
            <a:noAutofit/>
          </a:bodyPr>
          <a:lstStyle/>
          <a:p>
            <a:pPr lvl="0">
              <a:spcBef>
                <a:spcPts val="2000"/>
              </a:spcBef>
              <a:spcAft>
                <a:spcPts val="600"/>
              </a:spcAft>
              <a:buClr>
                <a:schemeClr val="dk1"/>
              </a:buClr>
              <a:buSzPct val="25000"/>
            </a:pPr>
            <a:r>
              <a:rPr lang="en-US" sz="4000" dirty="0">
                <a:solidFill>
                  <a:srgbClr val="627AAC"/>
                </a:solidFill>
                <a:latin typeface="Facebook Letter Faces" pitchFamily="50" charset="0"/>
                <a:ea typeface="Comic Sans MS"/>
                <a:cs typeface="Comic Sans MS"/>
                <a:sym typeface="Comic Sans MS"/>
              </a:rPr>
              <a:t>Revenue model</a:t>
            </a:r>
            <a:r>
              <a:rPr lang="th" sz="4000" dirty="0">
                <a:solidFill>
                  <a:srgbClr val="0072C0"/>
                </a:solidFill>
                <a:latin typeface="Comic Sans MS"/>
                <a:ea typeface="Comic Sans MS"/>
                <a:cs typeface="Comic Sans MS"/>
                <a:sym typeface="Comic Sans MS"/>
              </a:rPr>
              <a:t> </a:t>
            </a: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7</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4098" name="Picture 2" descr="https://lh4.googleusercontent.com/QpEmUWK2wohbeGaZYbvE8_HENyNfezzOafJWNqNIUosSjOvJXscb4LLcmeXpCgGkXkBSPwm7Xlh7np3CKQhKuqdgb4vCB9qYCrYpw74wCZ1lVXWNjcKWugD6kDejs1XgjxVOUd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933" y="1148943"/>
            <a:ext cx="5058425" cy="327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2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867526" y="877455"/>
            <a:ext cx="7263560" cy="1097870"/>
          </a:xfrm>
          <a:prstGeom prst="rect">
            <a:avLst/>
          </a:prstGeom>
        </p:spPr>
        <p:txBody>
          <a:bodyPr lIns="91425" tIns="91425" rIns="91425" bIns="91425" anchor="t" anchorCtr="0">
            <a:noAutofit/>
          </a:bodyPr>
          <a:lstStyle/>
          <a:p>
            <a:pPr lvl="0" algn="ctr">
              <a:spcBef>
                <a:spcPts val="2000"/>
              </a:spcBef>
              <a:spcAft>
                <a:spcPts val="600"/>
              </a:spcAft>
              <a:buClr>
                <a:schemeClr val="dk1"/>
              </a:buClr>
              <a:buSzPct val="25000"/>
            </a:pPr>
            <a:r>
              <a:rPr lang="en-US" sz="3600" dirty="0">
                <a:solidFill>
                  <a:srgbClr val="627AAC"/>
                </a:solidFill>
                <a:latin typeface="Facebook Letter Faces" pitchFamily="50" charset="0"/>
                <a:ea typeface="Comic Sans MS"/>
                <a:cs typeface="Comic Sans MS"/>
                <a:sym typeface="Comic Sans MS"/>
              </a:rPr>
              <a:t>Value Proposition Offering to Customers </a:t>
            </a:r>
            <a:endParaRPr lang="th" sz="3600" dirty="0">
              <a:solidFill>
                <a:srgbClr val="0072C0"/>
              </a:solidFill>
              <a:latin typeface="Comic Sans MS"/>
              <a:ea typeface="Comic Sans MS"/>
              <a:cs typeface="Comic Sans MS"/>
              <a:sym typeface="Comic Sans MS"/>
            </a:endParaRPr>
          </a:p>
        </p:txBody>
      </p:sp>
      <p:pic>
        <p:nvPicPr>
          <p:cNvPr id="62" name="Shape 62"/>
          <p:cNvPicPr preferRelativeResize="0"/>
          <p:nvPr/>
        </p:nvPicPr>
        <p:blipFill>
          <a:blip r:embed="rId3">
            <a:alphaModFix amt="80000"/>
          </a:blip>
          <a:stretch>
            <a:fillRect/>
          </a:stretch>
        </p:blipFill>
        <p:spPr>
          <a:xfrm>
            <a:off x="6462825" y="4134850"/>
            <a:ext cx="2681175" cy="1008650"/>
          </a:xfrm>
          <a:prstGeom prst="rect">
            <a:avLst/>
          </a:prstGeom>
          <a:noFill/>
          <a:ln>
            <a:noFill/>
          </a:ln>
        </p:spPr>
      </p:pic>
      <p:cxnSp>
        <p:nvCxnSpPr>
          <p:cNvPr id="3" name="Straight Connector 2"/>
          <p:cNvCxnSpPr>
            <a:cxnSpLocks/>
          </p:cNvCxnSpPr>
          <p:nvPr/>
        </p:nvCxnSpPr>
        <p:spPr>
          <a:xfrm>
            <a:off x="1059366" y="4683779"/>
            <a:ext cx="5403459" cy="0"/>
          </a:xfrm>
          <a:prstGeom prst="line">
            <a:avLst/>
          </a:prstGeom>
          <a:ln>
            <a:solidFill>
              <a:srgbClr val="6078AB"/>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23259" y="314038"/>
            <a:ext cx="0" cy="563417"/>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23259" y="314038"/>
            <a:ext cx="636107"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8131086" y="218780"/>
            <a:ext cx="708114" cy="658675"/>
          </a:xfrm>
          <a:prstGeom prst="rect">
            <a:avLst/>
          </a:prstGeom>
        </p:spPr>
      </p:pic>
      <p:sp>
        <p:nvSpPr>
          <p:cNvPr id="16" name="Rectangle 15"/>
          <p:cNvSpPr/>
          <p:nvPr/>
        </p:nvSpPr>
        <p:spPr>
          <a:xfrm>
            <a:off x="8245656" y="468948"/>
            <a:ext cx="391886" cy="35922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8</a:t>
            </a:r>
            <a:endParaRPr lang="th-TH" dirty="0"/>
          </a:p>
        </p:txBody>
      </p:sp>
      <p:cxnSp>
        <p:nvCxnSpPr>
          <p:cNvPr id="19" name="Straight Connector 18"/>
          <p:cNvCxnSpPr>
            <a:cxnSpLocks/>
          </p:cNvCxnSpPr>
          <p:nvPr/>
        </p:nvCxnSpPr>
        <p:spPr>
          <a:xfrm>
            <a:off x="8925002" y="4287250"/>
            <a:ext cx="0" cy="273864"/>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637542" y="4285529"/>
            <a:ext cx="298346" cy="0"/>
          </a:xfrm>
          <a:prstGeom prst="line">
            <a:avLst/>
          </a:prstGeom>
          <a:ln>
            <a:solidFill>
              <a:srgbClr val="627AAC"/>
            </a:solidFill>
          </a:ln>
        </p:spPr>
        <p:style>
          <a:lnRef idx="1">
            <a:schemeClr val="accent1"/>
          </a:lnRef>
          <a:fillRef idx="0">
            <a:schemeClr val="accent1"/>
          </a:fillRef>
          <a:effectRef idx="0">
            <a:schemeClr val="accent1"/>
          </a:effectRef>
          <a:fontRef idx="minor">
            <a:schemeClr val="tx1"/>
          </a:fontRef>
        </p:style>
      </p:cxnSp>
      <p:pic>
        <p:nvPicPr>
          <p:cNvPr id="4098" name="Picture 2" descr="ผลการค้นหารูปภาพสำหรับ ความสัมพันธ์ระหว่างคนและเครือข่า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836" y="2275114"/>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72330"/>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1549</Words>
  <Application>Microsoft Office PowerPoint</Application>
  <PresentationFormat>On-screen Show (16:9)</PresentationFormat>
  <Paragraphs>118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Comic Sans MS</vt:lpstr>
      <vt:lpstr>Cordia New</vt:lpstr>
      <vt:lpstr>Facebook Letter Faces</vt:lpstr>
      <vt:lpstr>simple-light-2</vt:lpstr>
      <vt:lpstr>;l</vt:lpstr>
      <vt:lpstr>PowerPoint Presentation</vt:lpstr>
      <vt:lpstr>  Missions &amp; Visions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Pitjack</dc:creator>
  <cp:lastModifiedBy>57130500057 SIT-STUDENT</cp:lastModifiedBy>
  <cp:revision>14</cp:revision>
  <dcterms:modified xsi:type="dcterms:W3CDTF">2017-05-03T03:58:20Z</dcterms:modified>
</cp:coreProperties>
</file>