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  <p:embeddedFont>
      <p:font typeface="Helvetica Neue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regular.fntdata"/><Relationship Id="rId11" Type="http://schemas.openxmlformats.org/officeDocument/2006/relationships/slide" Target="slides/slide6.xml"/><Relationship Id="rId22" Type="http://schemas.openxmlformats.org/officeDocument/2006/relationships/font" Target="fonts/HelveticaNeueLight-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HelveticaNeue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f9a667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g6df9a667e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df9a667e0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6df9a667e0_0_3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f9a667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g6df9a667e0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df9a667e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6df9a667e0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df9a667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6df9a667e0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df9a667e0_0_2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df9a667e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6df9a667e0_0_26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df9a667e0_0_2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df9a667e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6df9a667e0_0_268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df9a667e0_0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df9a667e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6df9a667e0_0_27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df9a667e0_0_2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df9a667e0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6df9a667e0_0_28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df9a667e0_0_2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df9a667e0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6df9a667e0_0_29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57200" y="852153"/>
            <a:ext cx="8229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Goal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: generate/predict mobility flows between origins and destinations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7200" y="11617"/>
            <a:ext cx="8229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" sz="3600">
                <a:solidFill>
                  <a:schemeClr val="accent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Collective models</a:t>
            </a:r>
            <a:endParaRPr i="0" sz="3600" u="none" cap="none" strike="noStrike">
              <a:solidFill>
                <a:schemeClr val="accent4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177" y="2815950"/>
            <a:ext cx="2875442" cy="5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2875" y="2184338"/>
            <a:ext cx="4637043" cy="217670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6529200" y="4893600"/>
            <a:ext cx="28434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</a:rPr>
              <a:t>https://www.flaticon.com/authors/dave-gandy</a:t>
            </a:r>
            <a:endParaRPr sz="800">
              <a:solidFill>
                <a:srgbClr val="999999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0176" y="4187663"/>
            <a:ext cx="2849373" cy="5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476900" y="1919334"/>
            <a:ext cx="3799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Examples: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●"/>
            </a:pP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Commuting flows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68350" y="3623195"/>
            <a:ext cx="82296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●"/>
            </a:pP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Migration/relocation flows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/>
        </p:nvSpPr>
        <p:spPr>
          <a:xfrm>
            <a:off x="457200" y="11625"/>
            <a:ext cx="8229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" sz="3600">
                <a:solidFill>
                  <a:schemeClr val="accent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Validation of collective models</a:t>
            </a:r>
            <a:endParaRPr i="0" sz="3600" u="none" cap="none" strike="noStrike">
              <a:solidFill>
                <a:schemeClr val="accent4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381000" y="1298831"/>
            <a:ext cx="82296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Common metrics to compare OD matrices</a:t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●"/>
            </a:pPr>
            <a:r>
              <a:rPr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Sorensen-Dice similarity</a:t>
            </a:r>
            <a:br>
              <a:rPr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(Common part of commuters)</a:t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●"/>
            </a:pPr>
            <a:r>
              <a:rPr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Root Mean Squared Error</a:t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●"/>
            </a:pPr>
            <a:r>
              <a:rPr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More (cosine similarity, correlation, …)</a:t>
            </a:r>
            <a:endParaRPr b="1" sz="24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541375" y="4214981"/>
            <a:ext cx="8229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400" y="2053238"/>
            <a:ext cx="1957388" cy="70008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369650" y="542850"/>
            <a:ext cx="86121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Comprehensive survey on distance/similarity measures between probability density functions. (</a:t>
            </a:r>
            <a:r>
              <a:rPr lang="en" sz="100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Cha, S. H., 2007,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City, 1(2))</a:t>
            </a:r>
            <a:endParaRPr sz="1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3000" y="2959331"/>
            <a:ext cx="20859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457200" y="775951"/>
            <a:ext cx="8229600" cy="25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Mathematically, spatial flows are represented as a Origin-Destination</a:t>
            </a:r>
            <a:r>
              <a:rPr b="1" lang="e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(OD) matrix</a:t>
            </a:r>
            <a:r>
              <a:rPr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lang="e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br>
              <a:rPr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AutoNum type="arabicPeriod"/>
            </a:pPr>
            <a:r>
              <a:rPr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Define locations discretizing space, using a tessellation </a:t>
            </a:r>
            <a:br>
              <a:rPr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(e.g., counties, municipalities)</a:t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AutoNum type="arabicPeriod"/>
            </a:pPr>
            <a:r>
              <a:rPr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Element T</a:t>
            </a:r>
            <a:r>
              <a:rPr baseline="-25000"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ij</a:t>
            </a:r>
            <a:r>
              <a:rPr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is the</a:t>
            </a:r>
            <a:r>
              <a:rPr i="1"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number of trips from i to j per unit time</a:t>
            </a:r>
            <a:r>
              <a:rPr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57200" y="11617"/>
            <a:ext cx="8229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" sz="3600">
                <a:solidFill>
                  <a:schemeClr val="accent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Spatial flows and OD matrices</a:t>
            </a:r>
            <a:endParaRPr i="0" sz="3600" u="none" cap="none" strike="noStrike">
              <a:solidFill>
                <a:schemeClr val="accent4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000" y="3479569"/>
            <a:ext cx="3973762" cy="130734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843325" y="4650300"/>
            <a:ext cx="1732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City, NY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5417325" y="4650300"/>
            <a:ext cx="1105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Boston, MA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457200" y="11617"/>
            <a:ext cx="8229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" sz="3600">
                <a:solidFill>
                  <a:schemeClr val="accent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OD matrix</a:t>
            </a:r>
            <a:endParaRPr i="0" sz="3600" u="none" cap="none" strike="noStrike">
              <a:solidFill>
                <a:schemeClr val="accent4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342775" y="866325"/>
            <a:ext cx="28749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 out-flow from i</a:t>
            </a:r>
            <a:endParaRPr b="1"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428551"/>
            <a:ext cx="4521975" cy="42658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5342775" y="2429140"/>
            <a:ext cx="30528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 in-flow to j</a:t>
            </a:r>
            <a:endParaRPr b="1"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7700" y="1486594"/>
            <a:ext cx="1335881" cy="585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2888" y="2870456"/>
            <a:ext cx="1364456" cy="55721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5520748" y="3862749"/>
            <a:ext cx="287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 flow</a:t>
            </a:r>
            <a:endParaRPr b="1"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208550" y="4712400"/>
            <a:ext cx="40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(self-loops are usually not considered)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2425" y="4272675"/>
            <a:ext cx="1335881" cy="598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457200" y="1244051"/>
            <a:ext cx="8229600" cy="3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model </a:t>
            </a:r>
            <a:r>
              <a:rPr lang="en" sz="3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assigns a </a:t>
            </a:r>
            <a:r>
              <a:rPr b="1"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probability</a:t>
            </a:r>
            <a:r>
              <a:rPr lang="en" sz="3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to each possible OD-matrix </a:t>
            </a:r>
            <a:r>
              <a:rPr b="1"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endParaRPr b="1"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 Light"/>
              <a:buChar char="●"/>
            </a:pPr>
            <a:r>
              <a:rPr lang="en" sz="3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Methods to </a:t>
            </a:r>
            <a:r>
              <a:rPr b="1"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fit</a:t>
            </a:r>
            <a:r>
              <a:rPr lang="en" sz="3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the model’s parameters</a:t>
            </a:r>
            <a:endParaRPr b="1"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 Light"/>
              <a:buChar char="○"/>
            </a:pPr>
            <a:r>
              <a:rPr lang="en" sz="3000" u="sng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maximizing the likelihood of observed </a:t>
            </a:r>
            <a:r>
              <a:rPr b="1" lang="en" sz="30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1" baseline="30000"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baseline="30000" sz="3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Helvetica Neue Light"/>
              <a:buChar char="○"/>
            </a:pPr>
            <a:r>
              <a:rPr lang="en" sz="3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minimizing the distance from observed </a:t>
            </a:r>
            <a:r>
              <a:rPr b="1"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1" baseline="30000"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3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57200" y="11617"/>
            <a:ext cx="8229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" sz="3600">
                <a:solidFill>
                  <a:schemeClr val="accent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Probabilistic models of spatial flows</a:t>
            </a:r>
            <a:endParaRPr i="0" sz="3600" u="none" cap="none" strike="noStrike">
              <a:solidFill>
                <a:schemeClr val="accent4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57200" y="878225"/>
            <a:ext cx="8229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Idea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: Interpret the problem as a classification task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57200" y="11617"/>
            <a:ext cx="8229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" sz="36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Probabilistic models of spatial flows</a:t>
            </a:r>
            <a:endParaRPr sz="3600">
              <a:solidFill>
                <a:schemeClr val="accent4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08" y="1519643"/>
            <a:ext cx="2820546" cy="33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type="title"/>
          </p:nvPr>
        </p:nvSpPr>
        <p:spPr>
          <a:xfrm>
            <a:off x="4307725" y="2150188"/>
            <a:ext cx="3918900" cy="20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classes  =  locations</a:t>
            </a:r>
            <a:endParaRPr sz="2400">
              <a:highlight>
                <a:srgbClr val="FF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57200" y="878225"/>
            <a:ext cx="8229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Idea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: Interpret the problem as a classification task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26" y="1490688"/>
            <a:ext cx="2810125" cy="335512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type="title"/>
          </p:nvPr>
        </p:nvSpPr>
        <p:spPr>
          <a:xfrm>
            <a:off x="4307725" y="2150188"/>
            <a:ext cx="3918900" cy="20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given a trip’s origin location, predict the destination</a:t>
            </a:r>
            <a:endParaRPr sz="2400">
              <a:highlight>
                <a:srgbClr val="FF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457200" y="11617"/>
            <a:ext cx="8229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" sz="36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Probabilistic models of spatial flows</a:t>
            </a:r>
            <a:endParaRPr sz="3600">
              <a:solidFill>
                <a:schemeClr val="accent4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0" r="0" t="3790"/>
          <a:stretch/>
        </p:blipFill>
        <p:spPr>
          <a:xfrm>
            <a:off x="566300" y="1636225"/>
            <a:ext cx="2695800" cy="318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>
            <p:ph type="title"/>
          </p:nvPr>
        </p:nvSpPr>
        <p:spPr>
          <a:xfrm>
            <a:off x="4307725" y="1692995"/>
            <a:ext cx="3918900" cy="12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Each location has some probability to be the destination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457200" y="878225"/>
            <a:ext cx="8229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Goal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: find the correct class ( = location of destination)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457200" y="11617"/>
            <a:ext cx="8229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" sz="36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Probabilistic models of spatial flows</a:t>
            </a:r>
            <a:endParaRPr sz="3600">
              <a:solidFill>
                <a:schemeClr val="accent4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4307725" y="3396745"/>
            <a:ext cx="3918900" cy="12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How do we estimate these probabilities</a:t>
            </a:r>
            <a:r>
              <a:rPr lang="en" sz="2400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1070" l="44348" r="47341" t="-4014"/>
          <a:stretch/>
        </p:blipFill>
        <p:spPr>
          <a:xfrm>
            <a:off x="3641310" y="1712425"/>
            <a:ext cx="334489" cy="31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 rotWithShape="1">
          <a:blip r:embed="rId4">
            <a:alphaModFix/>
          </a:blip>
          <a:srcRect b="0" l="0" r="0" t="3790"/>
          <a:stretch/>
        </p:blipFill>
        <p:spPr>
          <a:xfrm>
            <a:off x="566300" y="1636225"/>
            <a:ext cx="2695800" cy="318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457200" y="11617"/>
            <a:ext cx="8229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" sz="36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Gravity model</a:t>
            </a:r>
            <a:endParaRPr sz="3600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6" name="Google Shape;126;p20"/>
          <p:cNvSpPr txBox="1"/>
          <p:nvPr>
            <p:ph type="title"/>
          </p:nvPr>
        </p:nvSpPr>
        <p:spPr>
          <a:xfrm>
            <a:off x="4434125" y="962025"/>
            <a:ext cx="4645500" cy="21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●"/>
            </a:pP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Flows </a:t>
            </a: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decay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with </a:t>
            </a: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distance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●"/>
            </a:pP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Flows </a:t>
            </a: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grow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with </a:t>
            </a: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population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The probability to observe a trip between </a:t>
            </a:r>
            <a:r>
              <a:rPr i="1"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i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and </a:t>
            </a:r>
            <a:r>
              <a:rPr i="1"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j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is large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7" name="Google Shape;127;p20"/>
          <p:cNvCxnSpPr/>
          <p:nvPr/>
        </p:nvCxnSpPr>
        <p:spPr>
          <a:xfrm>
            <a:off x="1532900" y="3961500"/>
            <a:ext cx="40236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8" name="Google Shape;128;p20"/>
          <p:cNvSpPr/>
          <p:nvPr/>
        </p:nvSpPr>
        <p:spPr>
          <a:xfrm>
            <a:off x="4074120" y="2591050"/>
            <a:ext cx="156718" cy="1181975"/>
          </a:xfrm>
          <a:custGeom>
            <a:rect b="b" l="l" r="r" t="t"/>
            <a:pathLst>
              <a:path extrusionOk="0" h="47279" w="9235">
                <a:moveTo>
                  <a:pt x="0" y="0"/>
                </a:moveTo>
                <a:lnTo>
                  <a:pt x="5172" y="47279"/>
                </a:lnTo>
                <a:lnTo>
                  <a:pt x="9235" y="369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Google Shape;129;p20"/>
          <p:cNvSpPr txBox="1"/>
          <p:nvPr>
            <p:ph type="title"/>
          </p:nvPr>
        </p:nvSpPr>
        <p:spPr>
          <a:xfrm rot="-5400000">
            <a:off x="2930150" y="2954452"/>
            <a:ext cx="10956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Helvetica Neue Light"/>
                <a:ea typeface="Helvetica Neue Light"/>
                <a:cs typeface="Helvetica Neue Light"/>
                <a:sym typeface="Helvetica Neue Light"/>
              </a:rPr>
              <a:t>probability</a:t>
            </a:r>
            <a:endParaRPr sz="1400">
              <a:highlight>
                <a:srgbClr val="FF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050" y="3712800"/>
            <a:ext cx="1547674" cy="9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5051475" y="1577400"/>
            <a:ext cx="3375000" cy="13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Parameters </a:t>
            </a:r>
            <a:r>
              <a:rPr i="1"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β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and </a:t>
            </a:r>
            <a:r>
              <a:rPr i="1"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y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can be estimated 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using </a:t>
            </a: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maximum likelihood</a:t>
            </a:r>
            <a:endParaRPr b="1" sz="2400"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457200" y="11617"/>
            <a:ext cx="8229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" sz="3600">
                <a:solidFill>
                  <a:schemeClr val="accent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Gravity model</a:t>
            </a:r>
            <a:endParaRPr i="0" sz="3600" u="none" cap="none" strike="noStrike">
              <a:solidFill>
                <a:schemeClr val="accent4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21" y="1494625"/>
            <a:ext cx="2810127" cy="33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 rotWithShape="1">
          <a:blip r:embed="rId4">
            <a:alphaModFix/>
          </a:blip>
          <a:srcRect b="1070" l="44348" r="47341" t="-4014"/>
          <a:stretch/>
        </p:blipFill>
        <p:spPr>
          <a:xfrm>
            <a:off x="3641310" y="1712425"/>
            <a:ext cx="334489" cy="310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>
            <p:ph type="title"/>
          </p:nvPr>
        </p:nvSpPr>
        <p:spPr>
          <a:xfrm rot="-5400000">
            <a:off x="2930150" y="2954452"/>
            <a:ext cx="10956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Helvetica Neue Light"/>
                <a:ea typeface="Helvetica Neue Light"/>
                <a:cs typeface="Helvetica Neue Light"/>
                <a:sym typeface="Helvetica Neue Light"/>
              </a:rPr>
              <a:t>probability</a:t>
            </a:r>
            <a:endParaRPr sz="1400">
              <a:highlight>
                <a:srgbClr val="FF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4074120" y="2591050"/>
            <a:ext cx="156718" cy="1181975"/>
          </a:xfrm>
          <a:custGeom>
            <a:rect b="b" l="l" r="r" t="t"/>
            <a:pathLst>
              <a:path extrusionOk="0" h="47279" w="9235">
                <a:moveTo>
                  <a:pt x="0" y="0"/>
                </a:moveTo>
                <a:lnTo>
                  <a:pt x="5172" y="47279"/>
                </a:lnTo>
                <a:lnTo>
                  <a:pt x="9235" y="369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42" name="Google Shape;14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050" y="3712800"/>
            <a:ext cx="1547674" cy="9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