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1" r:id="rId1"/>
  </p:sldMasterIdLst>
  <p:notesMasterIdLst>
    <p:notesMasterId r:id="rId10"/>
  </p:notes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54"/>
    <p:restoredTop sz="93265"/>
  </p:normalViewPr>
  <p:slideViewPr>
    <p:cSldViewPr snapToGrid="0">
      <p:cViewPr varScale="1">
        <p:scale>
          <a:sx n="119" d="100"/>
          <a:sy n="119" d="100"/>
        </p:scale>
        <p:origin x="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BF45BE-5FE1-784F-B671-27EB0F6D9720}" type="datetimeFigureOut">
              <a:rPr lang="en-IT" smtClean="0"/>
              <a:t>06/11/23</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8FAC95-3758-2340-BB24-C57BFAE13521}" type="slidenum">
              <a:rPr lang="en-IT" smtClean="0"/>
              <a:t>‹#›</a:t>
            </a:fld>
            <a:endParaRPr lang="en-IT"/>
          </a:p>
        </p:txBody>
      </p:sp>
    </p:spTree>
    <p:extLst>
      <p:ext uri="{BB962C8B-B14F-4D97-AF65-F5344CB8AC3E}">
        <p14:creationId xmlns:p14="http://schemas.microsoft.com/office/powerpoint/2010/main" val="225493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DE8FAC95-3758-2340-BB24-C57BFAE13521}" type="slidenum">
              <a:rPr lang="en-IT" smtClean="0"/>
              <a:t>4</a:t>
            </a:fld>
            <a:endParaRPr lang="en-IT"/>
          </a:p>
        </p:txBody>
      </p:sp>
    </p:spTree>
    <p:extLst>
      <p:ext uri="{BB962C8B-B14F-4D97-AF65-F5344CB8AC3E}">
        <p14:creationId xmlns:p14="http://schemas.microsoft.com/office/powerpoint/2010/main" val="413116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DE8FAC95-3758-2340-BB24-C57BFAE13521}" type="slidenum">
              <a:rPr lang="en-IT" smtClean="0"/>
              <a:t>6</a:t>
            </a:fld>
            <a:endParaRPr lang="en-IT"/>
          </a:p>
        </p:txBody>
      </p:sp>
    </p:spTree>
    <p:extLst>
      <p:ext uri="{BB962C8B-B14F-4D97-AF65-F5344CB8AC3E}">
        <p14:creationId xmlns:p14="http://schemas.microsoft.com/office/powerpoint/2010/main" val="1477900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DE8FAC95-3758-2340-BB24-C57BFAE13521}" type="slidenum">
              <a:rPr lang="en-IT" smtClean="0"/>
              <a:t>7</a:t>
            </a:fld>
            <a:endParaRPr lang="en-IT"/>
          </a:p>
        </p:txBody>
      </p:sp>
    </p:spTree>
    <p:extLst>
      <p:ext uri="{BB962C8B-B14F-4D97-AF65-F5344CB8AC3E}">
        <p14:creationId xmlns:p14="http://schemas.microsoft.com/office/powerpoint/2010/main" val="347262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11/6/23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164849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11/6/23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72917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11/6/23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58034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11/6/23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36314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11/6/23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053033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11/6/23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356981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11/6/23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226146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11/6/23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986106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11/6/23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539400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11/6/23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271085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11/6/23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86903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11/6/23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572607306"/>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80" r:id="rId6"/>
    <p:sldLayoutId id="2147483775" r:id="rId7"/>
    <p:sldLayoutId id="2147483776" r:id="rId8"/>
    <p:sldLayoutId id="2147483777" r:id="rId9"/>
    <p:sldLayoutId id="2147483779" r:id="rId10"/>
    <p:sldLayoutId id="2147483778"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4F049F8-87E1-403E-2A50-2F4544BF8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Blurred financial stock market data and graph">
            <a:extLst>
              <a:ext uri="{FF2B5EF4-FFF2-40B4-BE49-F238E27FC236}">
                <a16:creationId xmlns:a16="http://schemas.microsoft.com/office/drawing/2014/main" id="{EC1D308A-B162-FA04-98F4-065649991CD9}"/>
              </a:ext>
            </a:extLst>
          </p:cNvPr>
          <p:cNvPicPr>
            <a:picLocks noChangeAspect="1"/>
          </p:cNvPicPr>
          <p:nvPr/>
        </p:nvPicPr>
        <p:blipFill rotWithShape="1">
          <a:blip r:embed="rId2"/>
          <a:srcRect t="7506" b="9469"/>
          <a:stretch/>
        </p:blipFill>
        <p:spPr>
          <a:xfrm>
            <a:off x="20" y="10"/>
            <a:ext cx="12191980" cy="6856614"/>
          </a:xfrm>
          <a:prstGeom prst="rect">
            <a:avLst/>
          </a:prstGeom>
        </p:spPr>
      </p:pic>
      <p:sp>
        <p:nvSpPr>
          <p:cNvPr id="22" name="Freeform: Shape 21">
            <a:extLst>
              <a:ext uri="{FF2B5EF4-FFF2-40B4-BE49-F238E27FC236}">
                <a16:creationId xmlns:a16="http://schemas.microsoft.com/office/drawing/2014/main" id="{DD29B6E1-6E86-A1A0-2491-E5B84B3AA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1035555" y="1445436"/>
            <a:ext cx="11191887" cy="5509960"/>
          </a:xfrm>
          <a:custGeom>
            <a:avLst/>
            <a:gdLst>
              <a:gd name="connsiteX0" fmla="*/ 75794 w 11191887"/>
              <a:gd name="connsiteY0" fmla="*/ 5509960 h 5509960"/>
              <a:gd name="connsiteX1" fmla="*/ 11191887 w 11191887"/>
              <a:gd name="connsiteY1" fmla="*/ 5315928 h 5509960"/>
              <a:gd name="connsiteX2" fmla="*/ 5163097 w 11191887"/>
              <a:gd name="connsiteY2" fmla="*/ 753031 h 5509960"/>
              <a:gd name="connsiteX3" fmla="*/ 5078820 w 11191887"/>
              <a:gd name="connsiteY3" fmla="*/ 692507 h 5509960"/>
              <a:gd name="connsiteX4" fmla="*/ 2926071 w 11191887"/>
              <a:gd name="connsiteY4" fmla="*/ 1150 h 5509960"/>
              <a:gd name="connsiteX5" fmla="*/ 2692814 w 11191887"/>
              <a:gd name="connsiteY5" fmla="*/ 2336 h 5509960"/>
              <a:gd name="connsiteX6" fmla="*/ 95718 w 11191887"/>
              <a:gd name="connsiteY6" fmla="*/ 1073885 h 5509960"/>
              <a:gd name="connsiteX7" fmla="*/ 0 w 11191887"/>
              <a:gd name="connsiteY7" fmla="*/ 1167726 h 55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87" h="5509960">
                <a:moveTo>
                  <a:pt x="75794" y="5509960"/>
                </a:moveTo>
                <a:lnTo>
                  <a:pt x="11191887" y="5315928"/>
                </a:lnTo>
                <a:lnTo>
                  <a:pt x="5163097" y="753031"/>
                </a:lnTo>
                <a:lnTo>
                  <a:pt x="5078820" y="692507"/>
                </a:lnTo>
                <a:cubicBezTo>
                  <a:pt x="4421358" y="245206"/>
                  <a:pt x="3672983" y="19009"/>
                  <a:pt x="2926071" y="1150"/>
                </a:cubicBezTo>
                <a:cubicBezTo>
                  <a:pt x="2848268" y="-711"/>
                  <a:pt x="2770480" y="-310"/>
                  <a:pt x="2692814" y="2336"/>
                </a:cubicBezTo>
                <a:cubicBezTo>
                  <a:pt x="1746244" y="34591"/>
                  <a:pt x="817542" y="400481"/>
                  <a:pt x="95718" y="1073885"/>
                </a:cubicBezTo>
                <a:lnTo>
                  <a:pt x="0" y="1167726"/>
                </a:lnTo>
                <a:close/>
              </a:path>
            </a:pathLst>
          </a:custGeom>
          <a:gradFill>
            <a:gsLst>
              <a:gs pos="23000">
                <a:schemeClr val="bg2">
                  <a:alpha val="68000"/>
                </a:schemeClr>
              </a:gs>
              <a:gs pos="100000">
                <a:schemeClr val="accent1">
                  <a:lumMod val="60000"/>
                  <a:lumOff val="40000"/>
                  <a:alpha val="78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2EA03C2-CB4B-D8C8-573A-6F652A3FA7E7}"/>
              </a:ext>
            </a:extLst>
          </p:cNvPr>
          <p:cNvSpPr>
            <a:spLocks noGrp="1"/>
          </p:cNvSpPr>
          <p:nvPr>
            <p:ph type="ctrTitle"/>
          </p:nvPr>
        </p:nvSpPr>
        <p:spPr>
          <a:xfrm>
            <a:off x="5882446" y="3092651"/>
            <a:ext cx="5429290" cy="2142559"/>
          </a:xfrm>
        </p:spPr>
        <p:txBody>
          <a:bodyPr>
            <a:normAutofit/>
          </a:bodyPr>
          <a:lstStyle/>
          <a:p>
            <a:pPr algn="r"/>
            <a:r>
              <a:rPr lang="en-IT" sz="4800" dirty="0"/>
              <a:t>Finance with Big Data – Hackathon</a:t>
            </a:r>
          </a:p>
        </p:txBody>
      </p:sp>
      <p:sp>
        <p:nvSpPr>
          <p:cNvPr id="3" name="Subtitle 2">
            <a:extLst>
              <a:ext uri="{FF2B5EF4-FFF2-40B4-BE49-F238E27FC236}">
                <a16:creationId xmlns:a16="http://schemas.microsoft.com/office/drawing/2014/main" id="{DCE61A49-FB78-91E7-7D18-BDDF6220ED8D}"/>
              </a:ext>
            </a:extLst>
          </p:cNvPr>
          <p:cNvSpPr>
            <a:spLocks noGrp="1"/>
          </p:cNvSpPr>
          <p:nvPr>
            <p:ph type="subTitle" idx="1"/>
          </p:nvPr>
        </p:nvSpPr>
        <p:spPr>
          <a:xfrm>
            <a:off x="2693772" y="6143833"/>
            <a:ext cx="8617964" cy="908807"/>
          </a:xfrm>
        </p:spPr>
        <p:txBody>
          <a:bodyPr>
            <a:normAutofit/>
          </a:bodyPr>
          <a:lstStyle/>
          <a:p>
            <a:pPr algn="r"/>
            <a:r>
              <a:rPr lang="en-IT" dirty="0"/>
              <a:t>Group 3: Pietro Del Bianco, Ludovico Pasquali, Andrea Santoro</a:t>
            </a:r>
          </a:p>
        </p:txBody>
      </p:sp>
    </p:spTree>
    <p:extLst>
      <p:ext uri="{BB962C8B-B14F-4D97-AF65-F5344CB8AC3E}">
        <p14:creationId xmlns:p14="http://schemas.microsoft.com/office/powerpoint/2010/main" val="423289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D838-2685-12DA-B28B-6276E5CC6D2F}"/>
              </a:ext>
            </a:extLst>
          </p:cNvPr>
          <p:cNvSpPr>
            <a:spLocks noGrp="1"/>
          </p:cNvSpPr>
          <p:nvPr>
            <p:ph type="title"/>
          </p:nvPr>
        </p:nvSpPr>
        <p:spPr>
          <a:xfrm>
            <a:off x="1674969" y="75560"/>
            <a:ext cx="8886884" cy="953669"/>
          </a:xfrm>
        </p:spPr>
        <p:txBody>
          <a:bodyPr/>
          <a:lstStyle/>
          <a:p>
            <a:r>
              <a:rPr lang="en-IT" sz="3200" dirty="0"/>
              <a:t>Data Preparation: Cleaning and Merging</a:t>
            </a:r>
            <a:endParaRPr lang="en-IT" dirty="0"/>
          </a:p>
        </p:txBody>
      </p:sp>
      <p:sp>
        <p:nvSpPr>
          <p:cNvPr id="4" name="Rectangle 3">
            <a:extLst>
              <a:ext uri="{FF2B5EF4-FFF2-40B4-BE49-F238E27FC236}">
                <a16:creationId xmlns:a16="http://schemas.microsoft.com/office/drawing/2014/main" id="{F112192E-CBD2-82EB-B743-ACDFBE7289B4}"/>
              </a:ext>
            </a:extLst>
          </p:cNvPr>
          <p:cNvSpPr/>
          <p:nvPr/>
        </p:nvSpPr>
        <p:spPr>
          <a:xfrm>
            <a:off x="0" y="1506071"/>
            <a:ext cx="4078941" cy="53519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5" name="Rectangle 4">
            <a:extLst>
              <a:ext uri="{FF2B5EF4-FFF2-40B4-BE49-F238E27FC236}">
                <a16:creationId xmlns:a16="http://schemas.microsoft.com/office/drawing/2014/main" id="{B3100975-8898-77FD-6E74-E8E410DCE5A0}"/>
              </a:ext>
            </a:extLst>
          </p:cNvPr>
          <p:cNvSpPr/>
          <p:nvPr/>
        </p:nvSpPr>
        <p:spPr>
          <a:xfrm>
            <a:off x="4078941" y="1506068"/>
            <a:ext cx="4078940" cy="53519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6" name="Rectangle 5">
            <a:extLst>
              <a:ext uri="{FF2B5EF4-FFF2-40B4-BE49-F238E27FC236}">
                <a16:creationId xmlns:a16="http://schemas.microsoft.com/office/drawing/2014/main" id="{7A7A0223-5FD4-D499-92CA-A6A2D323C74F}"/>
              </a:ext>
            </a:extLst>
          </p:cNvPr>
          <p:cNvSpPr/>
          <p:nvPr/>
        </p:nvSpPr>
        <p:spPr>
          <a:xfrm>
            <a:off x="8157882" y="1506065"/>
            <a:ext cx="4034118" cy="5351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7" name="TextBox 6">
            <a:extLst>
              <a:ext uri="{FF2B5EF4-FFF2-40B4-BE49-F238E27FC236}">
                <a16:creationId xmlns:a16="http://schemas.microsoft.com/office/drawing/2014/main" id="{EB33DA49-818C-2393-D036-E66981E67F00}"/>
              </a:ext>
            </a:extLst>
          </p:cNvPr>
          <p:cNvSpPr txBox="1"/>
          <p:nvPr/>
        </p:nvSpPr>
        <p:spPr>
          <a:xfrm>
            <a:off x="587189" y="2133599"/>
            <a:ext cx="2904564" cy="646331"/>
          </a:xfrm>
          <a:prstGeom prst="rect">
            <a:avLst/>
          </a:prstGeom>
          <a:noFill/>
        </p:spPr>
        <p:txBody>
          <a:bodyPr wrap="square" rtlCol="0">
            <a:spAutoFit/>
          </a:bodyPr>
          <a:lstStyle/>
          <a:p>
            <a:pPr algn="ctr"/>
            <a:r>
              <a:rPr lang="en-IT" sz="3600" b="1" dirty="0">
                <a:solidFill>
                  <a:schemeClr val="bg1"/>
                </a:solidFill>
                <a:latin typeface="Calibri" panose="020F0502020204030204" pitchFamily="34" charset="0"/>
                <a:cs typeface="Calibri" panose="020F0502020204030204" pitchFamily="34" charset="0"/>
              </a:rPr>
              <a:t>sigwacth</a:t>
            </a:r>
            <a:endParaRPr lang="en-IT" b="1" dirty="0">
              <a:solidFill>
                <a:schemeClr val="bg1"/>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E24DEC00-569B-50E8-ACD2-CD273B220A8C}"/>
              </a:ext>
            </a:extLst>
          </p:cNvPr>
          <p:cNvSpPr txBox="1"/>
          <p:nvPr/>
        </p:nvSpPr>
        <p:spPr>
          <a:xfrm>
            <a:off x="4666130" y="2133599"/>
            <a:ext cx="2904564" cy="646331"/>
          </a:xfrm>
          <a:prstGeom prst="rect">
            <a:avLst/>
          </a:prstGeom>
          <a:noFill/>
        </p:spPr>
        <p:txBody>
          <a:bodyPr wrap="square" rtlCol="0">
            <a:spAutoFit/>
          </a:bodyPr>
          <a:lstStyle/>
          <a:p>
            <a:pPr algn="ctr"/>
            <a:r>
              <a:rPr lang="en-IT" sz="3600" b="1" dirty="0">
                <a:solidFill>
                  <a:schemeClr val="bg1"/>
                </a:solidFill>
                <a:latin typeface="Calibri" panose="020F0502020204030204" pitchFamily="34" charset="0"/>
                <a:cs typeface="Calibri" panose="020F0502020204030204" pitchFamily="34" charset="0"/>
              </a:rPr>
              <a:t>banks_ri</a:t>
            </a:r>
            <a:endParaRPr lang="en-IT" b="1" dirty="0">
              <a:solidFill>
                <a:schemeClr val="bg1"/>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A300A71C-44E9-2CA8-8055-61077CEA984C}"/>
              </a:ext>
            </a:extLst>
          </p:cNvPr>
          <p:cNvSpPr txBox="1"/>
          <p:nvPr/>
        </p:nvSpPr>
        <p:spPr>
          <a:xfrm>
            <a:off x="8745071" y="2133598"/>
            <a:ext cx="2904564" cy="646331"/>
          </a:xfrm>
          <a:prstGeom prst="rect">
            <a:avLst/>
          </a:prstGeom>
          <a:noFill/>
        </p:spPr>
        <p:txBody>
          <a:bodyPr wrap="square" rtlCol="0">
            <a:spAutoFit/>
          </a:bodyPr>
          <a:lstStyle/>
          <a:p>
            <a:pPr algn="ctr"/>
            <a:r>
              <a:rPr lang="en-IT" sz="3600" b="1" dirty="0">
                <a:solidFill>
                  <a:schemeClr val="bg1"/>
                </a:solidFill>
                <a:latin typeface="Calibri" panose="020F0502020204030204" pitchFamily="34" charset="0"/>
                <a:cs typeface="Calibri" panose="020F0502020204030204" pitchFamily="34" charset="0"/>
              </a:rPr>
              <a:t>three_factors</a:t>
            </a:r>
            <a:endParaRPr lang="en-IT" b="1" dirty="0">
              <a:solidFill>
                <a:schemeClr val="bg1"/>
              </a:solidFill>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A7114E81-AD38-2EF6-F2FC-0615352F6B3D}"/>
              </a:ext>
            </a:extLst>
          </p:cNvPr>
          <p:cNvSpPr txBox="1"/>
          <p:nvPr/>
        </p:nvSpPr>
        <p:spPr>
          <a:xfrm>
            <a:off x="412376" y="3133888"/>
            <a:ext cx="3254187" cy="337015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GB" sz="2000" b="0" i="0" u="none" strike="noStrike" dirty="0">
                <a:solidFill>
                  <a:schemeClr val="bg1"/>
                </a:solidFill>
                <a:effectLst/>
                <a:latin typeface="Calibri" panose="020F0502020204030204" pitchFamily="34" charset="0"/>
                <a:cs typeface="Calibri" panose="020F0502020204030204" pitchFamily="34" charset="0"/>
              </a:rPr>
              <a:t>merged data from multiple years</a:t>
            </a:r>
          </a:p>
          <a:p>
            <a:pPr marL="285750" indent="-285750">
              <a:spcAft>
                <a:spcPts val="600"/>
              </a:spcAft>
              <a:buFont typeface="Arial" panose="020B0604020202020204" pitchFamily="34" charset="0"/>
              <a:buChar char="•"/>
            </a:pPr>
            <a:r>
              <a:rPr lang="en-GB" sz="2000" b="0" i="0" u="none" strike="noStrike" dirty="0">
                <a:solidFill>
                  <a:schemeClr val="bg1"/>
                </a:solidFill>
                <a:effectLst/>
                <a:latin typeface="Calibri" panose="020F0502020204030204" pitchFamily="34" charset="0"/>
                <a:cs typeface="Calibri" panose="020F0502020204030204" pitchFamily="34" charset="0"/>
              </a:rPr>
              <a:t>filtered for news related to the banking industry, focusing on EU and US regions. </a:t>
            </a:r>
          </a:p>
          <a:p>
            <a:pPr marL="285750" indent="-285750">
              <a:spcAft>
                <a:spcPts val="600"/>
              </a:spcAft>
              <a:buFont typeface="Arial" panose="020B0604020202020204" pitchFamily="34" charset="0"/>
              <a:buChar char="•"/>
            </a:pPr>
            <a:r>
              <a:rPr lang="en-GB" sz="2000" b="0" i="0" u="none" strike="noStrike" dirty="0">
                <a:solidFill>
                  <a:schemeClr val="bg1"/>
                </a:solidFill>
                <a:effectLst/>
                <a:latin typeface="Calibri" panose="020F0502020204030204" pitchFamily="34" charset="0"/>
                <a:cs typeface="Calibri" panose="020F0502020204030204" pitchFamily="34" charset="0"/>
              </a:rPr>
              <a:t>fuzzy ratio similarity measures to match bank names</a:t>
            </a:r>
            <a:endParaRPr lang="en-IT" sz="2000" dirty="0">
              <a:solidFill>
                <a:schemeClr val="bg1"/>
              </a:solidFill>
              <a:latin typeface="Calibri" panose="020F0502020204030204" pitchFamily="34" charset="0"/>
              <a:cs typeface="Calibri" panose="020F0502020204030204" pitchFamily="34" charset="0"/>
            </a:endParaRPr>
          </a:p>
          <a:p>
            <a:endParaRPr lang="en-IT" dirty="0"/>
          </a:p>
        </p:txBody>
      </p:sp>
      <p:sp>
        <p:nvSpPr>
          <p:cNvPr id="11" name="TextBox 10">
            <a:extLst>
              <a:ext uri="{FF2B5EF4-FFF2-40B4-BE49-F238E27FC236}">
                <a16:creationId xmlns:a16="http://schemas.microsoft.com/office/drawing/2014/main" id="{D3F84B5F-9E93-04AB-61E7-0F26510295E3}"/>
              </a:ext>
            </a:extLst>
          </p:cNvPr>
          <p:cNvSpPr txBox="1"/>
          <p:nvPr/>
        </p:nvSpPr>
        <p:spPr>
          <a:xfrm>
            <a:off x="4468906" y="3133888"/>
            <a:ext cx="3254187" cy="263149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GB" sz="2000" b="0" i="0" u="none" strike="noStrike" dirty="0">
                <a:solidFill>
                  <a:schemeClr val="bg1"/>
                </a:solidFill>
                <a:effectLst/>
                <a:latin typeface="Calibri" panose="020F0502020204030204" pitchFamily="34" charset="0"/>
                <a:cs typeface="Calibri" panose="020F0502020204030204" pitchFamily="34" charset="0"/>
              </a:rPr>
              <a:t>organized with a multi-index structure, included date as the index and [(Country); (Bank)] as columns. </a:t>
            </a:r>
          </a:p>
          <a:p>
            <a:pPr marL="285750" indent="-285750">
              <a:spcAft>
                <a:spcPts val="600"/>
              </a:spcAft>
              <a:buFont typeface="Arial" panose="020B0604020202020204" pitchFamily="34" charset="0"/>
              <a:buChar char="•"/>
            </a:pPr>
            <a:r>
              <a:rPr lang="en-GB" sz="2000" b="0" i="0" u="none" strike="noStrike" dirty="0">
                <a:solidFill>
                  <a:schemeClr val="bg1"/>
                </a:solidFill>
                <a:effectLst/>
                <a:latin typeface="Calibri" panose="020F0502020204030204" pitchFamily="34" charset="0"/>
                <a:cs typeface="Calibri" panose="020F0502020204030204" pitchFamily="34" charset="0"/>
              </a:rPr>
              <a:t> later split it into European and US banks for separate analysis</a:t>
            </a:r>
            <a:endParaRPr lang="en-IT" dirty="0"/>
          </a:p>
        </p:txBody>
      </p:sp>
      <p:sp>
        <p:nvSpPr>
          <p:cNvPr id="12" name="TextBox 11">
            <a:extLst>
              <a:ext uri="{FF2B5EF4-FFF2-40B4-BE49-F238E27FC236}">
                <a16:creationId xmlns:a16="http://schemas.microsoft.com/office/drawing/2014/main" id="{37FC6B0A-E6FB-3E49-FB00-5AA6FC39A111}"/>
              </a:ext>
            </a:extLst>
          </p:cNvPr>
          <p:cNvSpPr txBox="1"/>
          <p:nvPr/>
        </p:nvSpPr>
        <p:spPr>
          <a:xfrm>
            <a:off x="8570259" y="3177909"/>
            <a:ext cx="3254187" cy="101566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kumimoji="0" lang="en-GB" sz="2000" b="0" i="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synchronized start-end dates with </a:t>
            </a:r>
            <a:r>
              <a:rPr kumimoji="0" lang="en-GB" sz="2000" b="0" i="0" u="none" strike="noStrike" kern="1200" cap="none" spc="0" normalizeH="0" baseline="0" noProof="0" dirty="0" err="1">
                <a:ln>
                  <a:noFill/>
                </a:ln>
                <a:solidFill>
                  <a:schemeClr val="bg1"/>
                </a:solidFill>
                <a:effectLst/>
                <a:uLnTx/>
                <a:uFillTx/>
                <a:latin typeface="Calibri" panose="020F0502020204030204" pitchFamily="34" charset="0"/>
                <a:cs typeface="Calibri" panose="020F0502020204030204" pitchFamily="34" charset="0"/>
              </a:rPr>
              <a:t>banks_ri</a:t>
            </a:r>
            <a:r>
              <a:rPr kumimoji="0" lang="en-GB" sz="2000" b="0" i="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 dataset</a:t>
            </a:r>
          </a:p>
        </p:txBody>
      </p:sp>
    </p:spTree>
    <p:extLst>
      <p:ext uri="{BB962C8B-B14F-4D97-AF65-F5344CB8AC3E}">
        <p14:creationId xmlns:p14="http://schemas.microsoft.com/office/powerpoint/2010/main" val="2762215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70BF3-A677-D2FE-E47F-DE19E8DDE0E9}"/>
              </a:ext>
            </a:extLst>
          </p:cNvPr>
          <p:cNvSpPr>
            <a:spLocks noGrp="1"/>
          </p:cNvSpPr>
          <p:nvPr>
            <p:ph type="title"/>
          </p:nvPr>
        </p:nvSpPr>
        <p:spPr>
          <a:xfrm>
            <a:off x="421341" y="58771"/>
            <a:ext cx="8886884" cy="953669"/>
          </a:xfrm>
        </p:spPr>
        <p:txBody>
          <a:bodyPr/>
          <a:lstStyle/>
          <a:p>
            <a:r>
              <a:rPr lang="en-IT" b="0" dirty="0"/>
              <a:t>Tasks 4-5-6: </a:t>
            </a:r>
            <a:r>
              <a:rPr lang="en-IT" dirty="0"/>
              <a:t>EU MARKET</a:t>
            </a:r>
          </a:p>
        </p:txBody>
      </p:sp>
      <p:pic>
        <p:nvPicPr>
          <p:cNvPr id="4" name="Picture 3">
            <a:extLst>
              <a:ext uri="{FF2B5EF4-FFF2-40B4-BE49-F238E27FC236}">
                <a16:creationId xmlns:a16="http://schemas.microsoft.com/office/drawing/2014/main" id="{741E0125-C30A-B0DA-62E1-D2BFC2EFB4E0}"/>
              </a:ext>
            </a:extLst>
          </p:cNvPr>
          <p:cNvPicPr>
            <a:picLocks noChangeAspect="1"/>
          </p:cNvPicPr>
          <p:nvPr/>
        </p:nvPicPr>
        <p:blipFill>
          <a:blip r:embed="rId2"/>
          <a:stretch>
            <a:fillRect/>
          </a:stretch>
        </p:blipFill>
        <p:spPr>
          <a:xfrm>
            <a:off x="506174" y="3947882"/>
            <a:ext cx="6269895" cy="2676174"/>
          </a:xfrm>
          <a:prstGeom prst="rect">
            <a:avLst/>
          </a:prstGeom>
        </p:spPr>
      </p:pic>
      <p:sp>
        <p:nvSpPr>
          <p:cNvPr id="3" name="TextBox 2">
            <a:extLst>
              <a:ext uri="{FF2B5EF4-FFF2-40B4-BE49-F238E27FC236}">
                <a16:creationId xmlns:a16="http://schemas.microsoft.com/office/drawing/2014/main" id="{6FAF5F4F-AD51-FC76-F374-F9B22C02C332}"/>
              </a:ext>
            </a:extLst>
          </p:cNvPr>
          <p:cNvSpPr txBox="1"/>
          <p:nvPr/>
        </p:nvSpPr>
        <p:spPr>
          <a:xfrm>
            <a:off x="693683" y="1345324"/>
            <a:ext cx="10741572" cy="1384995"/>
          </a:xfrm>
          <a:prstGeom prst="rect">
            <a:avLst/>
          </a:prstGeom>
          <a:noFill/>
        </p:spPr>
        <p:txBody>
          <a:bodyPr wrap="square" rtlCol="0">
            <a:spAutoFit/>
          </a:bodyPr>
          <a:lstStyle/>
          <a:p>
            <a:pPr marL="285750" indent="-285750">
              <a:buFont typeface="Arial" panose="020B0604020202020204" pitchFamily="34" charset="0"/>
              <a:buChar char="•"/>
            </a:pPr>
            <a:r>
              <a:rPr lang="en-IT" sz="1400" b="1" dirty="0">
                <a:latin typeface="Calibri" panose="020F0502020204030204" pitchFamily="34" charset="0"/>
                <a:cs typeface="Calibri" panose="020F0502020204030204" pitchFamily="34" charset="0"/>
              </a:rPr>
              <a:t>Step 1</a:t>
            </a:r>
            <a:r>
              <a:rPr lang="en-IT" sz="1400" dirty="0">
                <a:latin typeface="Calibri" panose="020F0502020204030204" pitchFamily="34" charset="0"/>
                <a:cs typeface="Calibri" panose="020F0502020204030204" pitchFamily="34" charset="0"/>
              </a:rPr>
              <a:t>: for every country and every bank compute CAPM parameters in a time window of 250 days from 50 days before every event. Use these parameters to compute expected returns</a:t>
            </a:r>
          </a:p>
          <a:p>
            <a:pPr marL="285750" indent="-285750">
              <a:buFont typeface="Arial" panose="020B0604020202020204" pitchFamily="34" charset="0"/>
              <a:buChar char="•"/>
            </a:pPr>
            <a:endParaRPr lang="en-IT"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T" sz="1400" b="1" dirty="0">
                <a:latin typeface="Calibri" panose="020F0502020204030204" pitchFamily="34" charset="0"/>
                <a:cs typeface="Calibri" panose="020F0502020204030204" pitchFamily="34" charset="0"/>
              </a:rPr>
              <a:t>Step 2</a:t>
            </a:r>
            <a:r>
              <a:rPr lang="en-IT" sz="1400" dirty="0">
                <a:latin typeface="Calibri" panose="020F0502020204030204" pitchFamily="34" charset="0"/>
                <a:cs typeface="Calibri" panose="020F0502020204030204" pitchFamily="34" charset="0"/>
              </a:rPr>
              <a:t>: compute CARs along 10 days before and after the event date</a:t>
            </a:r>
          </a:p>
          <a:p>
            <a:pPr marL="285750" indent="-285750">
              <a:buFont typeface="Arial" panose="020B0604020202020204" pitchFamily="34" charset="0"/>
              <a:buChar char="•"/>
            </a:pPr>
            <a:endParaRPr lang="en-IT"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T" sz="1400" b="1" dirty="0">
                <a:latin typeface="Calibri" panose="020F0502020204030204" pitchFamily="34" charset="0"/>
                <a:cs typeface="Calibri" panose="020F0502020204030204" pitchFamily="34" charset="0"/>
              </a:rPr>
              <a:t>Step 3</a:t>
            </a:r>
            <a:r>
              <a:rPr lang="en-IT" sz="1400" dirty="0">
                <a:latin typeface="Calibri" panose="020F0502020204030204" pitchFamily="34" charset="0"/>
                <a:cs typeface="Calibri" panose="020F0502020204030204" pitchFamily="34" charset="0"/>
              </a:rPr>
              <a:t>: time series plots, T-test using COP21 (Paris Agreements), ANOVA</a:t>
            </a:r>
          </a:p>
        </p:txBody>
      </p:sp>
      <p:sp>
        <p:nvSpPr>
          <p:cNvPr id="14" name="Freeform 13">
            <a:extLst>
              <a:ext uri="{FF2B5EF4-FFF2-40B4-BE49-F238E27FC236}">
                <a16:creationId xmlns:a16="http://schemas.microsoft.com/office/drawing/2014/main" id="{F9CD8F57-6060-6531-3ACD-0D1C1D6E2F6F}"/>
              </a:ext>
            </a:extLst>
          </p:cNvPr>
          <p:cNvSpPr/>
          <p:nvPr/>
        </p:nvSpPr>
        <p:spPr>
          <a:xfrm>
            <a:off x="1212500" y="3249200"/>
            <a:ext cx="947895" cy="611829"/>
          </a:xfrm>
          <a:custGeom>
            <a:avLst/>
            <a:gdLst>
              <a:gd name="connsiteX0" fmla="*/ 0 w 1104900"/>
              <a:gd name="connsiteY0" fmla="*/ 495300 h 495300"/>
              <a:gd name="connsiteX1" fmla="*/ 279400 w 1104900"/>
              <a:gd name="connsiteY1" fmla="*/ 101600 h 495300"/>
              <a:gd name="connsiteX2" fmla="*/ 1104900 w 1104900"/>
              <a:gd name="connsiteY2" fmla="*/ 0 h 495300"/>
            </a:gdLst>
            <a:ahLst/>
            <a:cxnLst>
              <a:cxn ang="0">
                <a:pos x="connsiteX0" y="connsiteY0"/>
              </a:cxn>
              <a:cxn ang="0">
                <a:pos x="connsiteX1" y="connsiteY1"/>
              </a:cxn>
              <a:cxn ang="0">
                <a:pos x="connsiteX2" y="connsiteY2"/>
              </a:cxn>
            </a:cxnLst>
            <a:rect l="l" t="t" r="r" b="b"/>
            <a:pathLst>
              <a:path w="1104900" h="495300">
                <a:moveTo>
                  <a:pt x="0" y="495300"/>
                </a:moveTo>
                <a:cubicBezTo>
                  <a:pt x="47625" y="339725"/>
                  <a:pt x="95250" y="184150"/>
                  <a:pt x="279400" y="101600"/>
                </a:cubicBezTo>
                <a:cubicBezTo>
                  <a:pt x="463550" y="19050"/>
                  <a:pt x="784225" y="9525"/>
                  <a:pt x="1104900" y="0"/>
                </a:cubicBezTo>
              </a:path>
            </a:pathLst>
          </a:custGeom>
          <a:ln w="127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T"/>
          </a:p>
        </p:txBody>
      </p:sp>
      <p:sp>
        <p:nvSpPr>
          <p:cNvPr id="15" name="TextBox 14">
            <a:extLst>
              <a:ext uri="{FF2B5EF4-FFF2-40B4-BE49-F238E27FC236}">
                <a16:creationId xmlns:a16="http://schemas.microsoft.com/office/drawing/2014/main" id="{E6992CDD-2254-778A-1A27-2865976BB996}"/>
              </a:ext>
            </a:extLst>
          </p:cNvPr>
          <p:cNvSpPr txBox="1"/>
          <p:nvPr/>
        </p:nvSpPr>
        <p:spPr>
          <a:xfrm>
            <a:off x="2424903" y="2894478"/>
            <a:ext cx="3784978" cy="830997"/>
          </a:xfrm>
          <a:prstGeom prst="rect">
            <a:avLst/>
          </a:prstGeom>
          <a:solidFill>
            <a:schemeClr val="bg1">
              <a:lumMod val="85000"/>
            </a:schemeClr>
          </a:solidFill>
        </p:spPr>
        <p:txBody>
          <a:bodyPr wrap="square" rtlCol="0">
            <a:spAutoFit/>
          </a:bodyPr>
          <a:lstStyle/>
          <a:p>
            <a:r>
              <a:rPr lang="en-GB" sz="1200" dirty="0">
                <a:latin typeface="Calibri" panose="020F0502020204030204" pitchFamily="34" charset="0"/>
                <a:cs typeface="Calibri" panose="020F0502020204030204" pitchFamily="34" charset="0"/>
              </a:rPr>
              <a:t>On the event date there is an initial over-reaction or other market factors playing a role. However, in the time window the actual returns perform below expected ones </a:t>
            </a:r>
            <a:r>
              <a:rPr lang="en-GB" sz="1200" dirty="0">
                <a:latin typeface="Calibri" panose="020F0502020204030204" pitchFamily="34" charset="0"/>
                <a:cs typeface="Calibri" panose="020F0502020204030204" pitchFamily="34" charset="0"/>
                <a:sym typeface="Wingdings" pitchFamily="2" charset="2"/>
              </a:rPr>
              <a:t> </a:t>
            </a:r>
            <a:r>
              <a:rPr lang="en-GB" sz="1200" b="1" dirty="0">
                <a:latin typeface="Calibri" panose="020F0502020204030204" pitchFamily="34" charset="0"/>
                <a:cs typeface="Calibri" panose="020F0502020204030204" pitchFamily="34" charset="0"/>
                <a:sym typeface="Wingdings" pitchFamily="2" charset="2"/>
              </a:rPr>
              <a:t>longer term response</a:t>
            </a:r>
            <a:endParaRPr lang="en-IT" sz="1200" b="1" dirty="0">
              <a:latin typeface="Calibri" panose="020F0502020204030204" pitchFamily="34" charset="0"/>
              <a:cs typeface="Calibri" panose="020F0502020204030204" pitchFamily="34" charset="0"/>
            </a:endParaRPr>
          </a:p>
        </p:txBody>
      </p:sp>
      <p:pic>
        <p:nvPicPr>
          <p:cNvPr id="16" name="Picture 15">
            <a:extLst>
              <a:ext uri="{FF2B5EF4-FFF2-40B4-BE49-F238E27FC236}">
                <a16:creationId xmlns:a16="http://schemas.microsoft.com/office/drawing/2014/main" id="{5BBAFB0E-C827-879B-E884-7E1595A00E04}"/>
              </a:ext>
            </a:extLst>
          </p:cNvPr>
          <p:cNvPicPr>
            <a:picLocks noChangeAspect="1"/>
          </p:cNvPicPr>
          <p:nvPr/>
        </p:nvPicPr>
        <p:blipFill>
          <a:blip r:embed="rId3"/>
          <a:stretch>
            <a:fillRect/>
          </a:stretch>
        </p:blipFill>
        <p:spPr>
          <a:xfrm>
            <a:off x="7246933" y="3960591"/>
            <a:ext cx="4438893" cy="2650756"/>
          </a:xfrm>
          <a:prstGeom prst="rect">
            <a:avLst/>
          </a:prstGeom>
        </p:spPr>
      </p:pic>
      <p:sp>
        <p:nvSpPr>
          <p:cNvPr id="19" name="TextBox 18">
            <a:extLst>
              <a:ext uri="{FF2B5EF4-FFF2-40B4-BE49-F238E27FC236}">
                <a16:creationId xmlns:a16="http://schemas.microsoft.com/office/drawing/2014/main" id="{F13552D5-0F10-48E7-A3AA-0C6141A69D3F}"/>
              </a:ext>
            </a:extLst>
          </p:cNvPr>
          <p:cNvSpPr txBox="1"/>
          <p:nvPr/>
        </p:nvSpPr>
        <p:spPr>
          <a:xfrm>
            <a:off x="7415736" y="2894478"/>
            <a:ext cx="3784978" cy="646331"/>
          </a:xfrm>
          <a:prstGeom prst="rect">
            <a:avLst/>
          </a:prstGeom>
          <a:solidFill>
            <a:schemeClr val="bg1">
              <a:lumMod val="85000"/>
            </a:schemeClr>
          </a:solidFill>
        </p:spPr>
        <p:txBody>
          <a:bodyPr wrap="square" rtlCol="0">
            <a:spAutoFit/>
          </a:bodyPr>
          <a:lstStyle/>
          <a:p>
            <a:r>
              <a:rPr lang="en-GB" sz="1200" dirty="0">
                <a:latin typeface="Calibri" panose="020F0502020204030204" pitchFamily="34" charset="0"/>
                <a:cs typeface="Calibri" panose="020F0502020204030204" pitchFamily="34" charset="0"/>
              </a:rPr>
              <a:t>The mean CAR seems to decrease after COP21. The Paris Agreement seems to have been associated with a more negative impact of news on the stock price of the banks.</a:t>
            </a:r>
            <a:endParaRPr lang="en-IT" sz="1200" b="1" dirty="0">
              <a:latin typeface="Calibri" panose="020F0502020204030204" pitchFamily="34" charset="0"/>
              <a:cs typeface="Calibri" panose="020F0502020204030204" pitchFamily="34" charset="0"/>
            </a:endParaRPr>
          </a:p>
        </p:txBody>
      </p:sp>
      <p:sp>
        <p:nvSpPr>
          <p:cNvPr id="20" name="Freeform 19">
            <a:extLst>
              <a:ext uri="{FF2B5EF4-FFF2-40B4-BE49-F238E27FC236}">
                <a16:creationId xmlns:a16="http://schemas.microsoft.com/office/drawing/2014/main" id="{60EBBF8F-F44C-EAF4-1A5C-85BED2E8F8AF}"/>
              </a:ext>
            </a:extLst>
          </p:cNvPr>
          <p:cNvSpPr/>
          <p:nvPr/>
        </p:nvSpPr>
        <p:spPr>
          <a:xfrm rot="734106" flipH="1">
            <a:off x="11235102" y="3395277"/>
            <a:ext cx="624484" cy="525934"/>
          </a:xfrm>
          <a:custGeom>
            <a:avLst/>
            <a:gdLst>
              <a:gd name="connsiteX0" fmla="*/ 0 w 1104900"/>
              <a:gd name="connsiteY0" fmla="*/ 495300 h 495300"/>
              <a:gd name="connsiteX1" fmla="*/ 279400 w 1104900"/>
              <a:gd name="connsiteY1" fmla="*/ 101600 h 495300"/>
              <a:gd name="connsiteX2" fmla="*/ 1104900 w 1104900"/>
              <a:gd name="connsiteY2" fmla="*/ 0 h 495300"/>
            </a:gdLst>
            <a:ahLst/>
            <a:cxnLst>
              <a:cxn ang="0">
                <a:pos x="connsiteX0" y="connsiteY0"/>
              </a:cxn>
              <a:cxn ang="0">
                <a:pos x="connsiteX1" y="connsiteY1"/>
              </a:cxn>
              <a:cxn ang="0">
                <a:pos x="connsiteX2" y="connsiteY2"/>
              </a:cxn>
            </a:cxnLst>
            <a:rect l="l" t="t" r="r" b="b"/>
            <a:pathLst>
              <a:path w="1104900" h="495300">
                <a:moveTo>
                  <a:pt x="0" y="495300"/>
                </a:moveTo>
                <a:cubicBezTo>
                  <a:pt x="47625" y="339725"/>
                  <a:pt x="95250" y="184150"/>
                  <a:pt x="279400" y="101600"/>
                </a:cubicBezTo>
                <a:cubicBezTo>
                  <a:pt x="463550" y="19050"/>
                  <a:pt x="784225" y="9525"/>
                  <a:pt x="1104900" y="0"/>
                </a:cubicBezTo>
              </a:path>
            </a:pathLst>
          </a:custGeom>
          <a:ln w="127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T"/>
          </a:p>
        </p:txBody>
      </p:sp>
    </p:spTree>
    <p:extLst>
      <p:ext uri="{BB962C8B-B14F-4D97-AF65-F5344CB8AC3E}">
        <p14:creationId xmlns:p14="http://schemas.microsoft.com/office/powerpoint/2010/main" val="3975884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70BF3-A677-D2FE-E47F-DE19E8DDE0E9}"/>
              </a:ext>
            </a:extLst>
          </p:cNvPr>
          <p:cNvSpPr>
            <a:spLocks noGrp="1"/>
          </p:cNvSpPr>
          <p:nvPr>
            <p:ph type="title"/>
          </p:nvPr>
        </p:nvSpPr>
        <p:spPr>
          <a:xfrm>
            <a:off x="559776" y="355623"/>
            <a:ext cx="8886884" cy="953669"/>
          </a:xfrm>
        </p:spPr>
        <p:txBody>
          <a:bodyPr/>
          <a:lstStyle/>
          <a:p>
            <a:r>
              <a:rPr lang="en-IT" b="0" dirty="0"/>
              <a:t>Tasks 4-5-6: </a:t>
            </a:r>
            <a:r>
              <a:rPr lang="en-IT" dirty="0"/>
              <a:t>EU MARKET</a:t>
            </a:r>
          </a:p>
        </p:txBody>
      </p:sp>
      <p:sp>
        <p:nvSpPr>
          <p:cNvPr id="3" name="TextBox 2">
            <a:extLst>
              <a:ext uri="{FF2B5EF4-FFF2-40B4-BE49-F238E27FC236}">
                <a16:creationId xmlns:a16="http://schemas.microsoft.com/office/drawing/2014/main" id="{6FAF5F4F-AD51-FC76-F374-F9B22C02C332}"/>
              </a:ext>
            </a:extLst>
          </p:cNvPr>
          <p:cNvSpPr txBox="1"/>
          <p:nvPr/>
        </p:nvSpPr>
        <p:spPr>
          <a:xfrm>
            <a:off x="559776" y="1768660"/>
            <a:ext cx="6020486" cy="1323439"/>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IT" sz="1400" b="1" dirty="0">
                <a:latin typeface="Calibri" panose="020F0502020204030204" pitchFamily="34" charset="0"/>
                <a:cs typeface="Calibri" panose="020F0502020204030204" pitchFamily="34" charset="0"/>
              </a:rPr>
              <a:t>Step 4</a:t>
            </a:r>
            <a:r>
              <a:rPr lang="en-IT" sz="1400" dirty="0">
                <a:latin typeface="Calibri" panose="020F0502020204030204" pitchFamily="34" charset="0"/>
                <a:cs typeface="Calibri" panose="020F0502020204030204" pitchFamily="34" charset="0"/>
              </a:rPr>
              <a:t>: run a separate regression for each sentiment (positive, neutral and negative) including controls on the return of the market, the prominence of the news and the pubblication before or after the Paris agreement. </a:t>
            </a:r>
          </a:p>
          <a:p>
            <a:pPr marL="285750" indent="-285750">
              <a:spcAft>
                <a:spcPts val="1200"/>
              </a:spcAft>
              <a:buFont typeface="Arial" panose="020B0604020202020204" pitchFamily="34" charset="0"/>
              <a:buChar char="•"/>
            </a:pPr>
            <a:r>
              <a:rPr lang="en-IT" sz="1400" b="1" dirty="0">
                <a:latin typeface="Calibri" panose="020F0502020204030204" pitchFamily="34" charset="0"/>
                <a:cs typeface="Calibri" panose="020F0502020204030204" pitchFamily="34" charset="0"/>
              </a:rPr>
              <a:t>Step 5</a:t>
            </a:r>
            <a:r>
              <a:rPr lang="en-IT" sz="1400" dirty="0">
                <a:latin typeface="Calibri" panose="020F0502020204030204" pitchFamily="34" charset="0"/>
                <a:cs typeface="Calibri" panose="020F0502020204030204" pitchFamily="34" charset="0"/>
              </a:rPr>
              <a:t>: run the same regression considering different event window (from 5 to 30 days before and after the news).</a:t>
            </a:r>
          </a:p>
        </p:txBody>
      </p:sp>
      <p:pic>
        <p:nvPicPr>
          <p:cNvPr id="5" name="Picture 4">
            <a:extLst>
              <a:ext uri="{FF2B5EF4-FFF2-40B4-BE49-F238E27FC236}">
                <a16:creationId xmlns:a16="http://schemas.microsoft.com/office/drawing/2014/main" id="{8C0C2A42-3279-D77A-E7C1-CE67DE393CE3}"/>
              </a:ext>
            </a:extLst>
          </p:cNvPr>
          <p:cNvPicPr>
            <a:picLocks noChangeAspect="1"/>
          </p:cNvPicPr>
          <p:nvPr/>
        </p:nvPicPr>
        <p:blipFill>
          <a:blip r:embed="rId3"/>
          <a:stretch>
            <a:fillRect/>
          </a:stretch>
        </p:blipFill>
        <p:spPr>
          <a:xfrm>
            <a:off x="7148801" y="1012440"/>
            <a:ext cx="4743512" cy="1766601"/>
          </a:xfrm>
          <a:prstGeom prst="rect">
            <a:avLst/>
          </a:prstGeom>
        </p:spPr>
      </p:pic>
      <p:pic>
        <p:nvPicPr>
          <p:cNvPr id="6" name="Picture 5">
            <a:extLst>
              <a:ext uri="{FF2B5EF4-FFF2-40B4-BE49-F238E27FC236}">
                <a16:creationId xmlns:a16="http://schemas.microsoft.com/office/drawing/2014/main" id="{76671D4B-6209-5227-9F9D-643610679144}"/>
              </a:ext>
            </a:extLst>
          </p:cNvPr>
          <p:cNvPicPr>
            <a:picLocks noChangeAspect="1"/>
          </p:cNvPicPr>
          <p:nvPr/>
        </p:nvPicPr>
        <p:blipFill>
          <a:blip r:embed="rId4"/>
          <a:stretch>
            <a:fillRect/>
          </a:stretch>
        </p:blipFill>
        <p:spPr>
          <a:xfrm>
            <a:off x="7148801" y="4983331"/>
            <a:ext cx="4743512" cy="1766601"/>
          </a:xfrm>
          <a:prstGeom prst="rect">
            <a:avLst/>
          </a:prstGeom>
        </p:spPr>
      </p:pic>
      <p:pic>
        <p:nvPicPr>
          <p:cNvPr id="7" name="Picture 6">
            <a:extLst>
              <a:ext uri="{FF2B5EF4-FFF2-40B4-BE49-F238E27FC236}">
                <a16:creationId xmlns:a16="http://schemas.microsoft.com/office/drawing/2014/main" id="{42E8BB7C-2261-04C2-123D-74DF6AE5BC7F}"/>
              </a:ext>
            </a:extLst>
          </p:cNvPr>
          <p:cNvPicPr>
            <a:picLocks noChangeAspect="1"/>
          </p:cNvPicPr>
          <p:nvPr/>
        </p:nvPicPr>
        <p:blipFill>
          <a:blip r:embed="rId5"/>
          <a:stretch>
            <a:fillRect/>
          </a:stretch>
        </p:blipFill>
        <p:spPr>
          <a:xfrm>
            <a:off x="7148802" y="2997885"/>
            <a:ext cx="4743511" cy="1766602"/>
          </a:xfrm>
          <a:prstGeom prst="rect">
            <a:avLst/>
          </a:prstGeom>
        </p:spPr>
      </p:pic>
      <p:sp>
        <p:nvSpPr>
          <p:cNvPr id="8" name="Freeform 7">
            <a:extLst>
              <a:ext uri="{FF2B5EF4-FFF2-40B4-BE49-F238E27FC236}">
                <a16:creationId xmlns:a16="http://schemas.microsoft.com/office/drawing/2014/main" id="{064CE665-9732-CB20-7997-D18CC22F02F6}"/>
              </a:ext>
            </a:extLst>
          </p:cNvPr>
          <p:cNvSpPr/>
          <p:nvPr/>
        </p:nvSpPr>
        <p:spPr>
          <a:xfrm flipH="1" flipV="1">
            <a:off x="6270170" y="3861957"/>
            <a:ext cx="620184" cy="338254"/>
          </a:xfrm>
          <a:custGeom>
            <a:avLst/>
            <a:gdLst>
              <a:gd name="connsiteX0" fmla="*/ 0 w 1104900"/>
              <a:gd name="connsiteY0" fmla="*/ 495300 h 495300"/>
              <a:gd name="connsiteX1" fmla="*/ 279400 w 1104900"/>
              <a:gd name="connsiteY1" fmla="*/ 101600 h 495300"/>
              <a:gd name="connsiteX2" fmla="*/ 1104900 w 1104900"/>
              <a:gd name="connsiteY2" fmla="*/ 0 h 495300"/>
            </a:gdLst>
            <a:ahLst/>
            <a:cxnLst>
              <a:cxn ang="0">
                <a:pos x="connsiteX0" y="connsiteY0"/>
              </a:cxn>
              <a:cxn ang="0">
                <a:pos x="connsiteX1" y="connsiteY1"/>
              </a:cxn>
              <a:cxn ang="0">
                <a:pos x="connsiteX2" y="connsiteY2"/>
              </a:cxn>
            </a:cxnLst>
            <a:rect l="l" t="t" r="r" b="b"/>
            <a:pathLst>
              <a:path w="1104900" h="495300">
                <a:moveTo>
                  <a:pt x="0" y="495300"/>
                </a:moveTo>
                <a:cubicBezTo>
                  <a:pt x="47625" y="339725"/>
                  <a:pt x="95250" y="184150"/>
                  <a:pt x="279400" y="101600"/>
                </a:cubicBezTo>
                <a:cubicBezTo>
                  <a:pt x="463550" y="19050"/>
                  <a:pt x="784225" y="9525"/>
                  <a:pt x="1104900" y="0"/>
                </a:cubicBezTo>
              </a:path>
            </a:pathLst>
          </a:custGeom>
          <a:ln w="127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T"/>
          </a:p>
        </p:txBody>
      </p:sp>
      <p:sp>
        <p:nvSpPr>
          <p:cNvPr id="10" name="TextBox 9">
            <a:extLst>
              <a:ext uri="{FF2B5EF4-FFF2-40B4-BE49-F238E27FC236}">
                <a16:creationId xmlns:a16="http://schemas.microsoft.com/office/drawing/2014/main" id="{D1777BBE-5E5D-ABE6-DA86-572F1A512508}"/>
              </a:ext>
            </a:extLst>
          </p:cNvPr>
          <p:cNvSpPr txBox="1"/>
          <p:nvPr/>
        </p:nvSpPr>
        <p:spPr>
          <a:xfrm>
            <a:off x="674828" y="3843914"/>
            <a:ext cx="5247003" cy="984885"/>
          </a:xfrm>
          <a:prstGeom prst="rect">
            <a:avLst/>
          </a:prstGeom>
          <a:solidFill>
            <a:schemeClr val="bg1">
              <a:lumMod val="85000"/>
            </a:schemeClr>
          </a:solidFill>
        </p:spPr>
        <p:txBody>
          <a:bodyPr wrap="square" rtlCol="0">
            <a:spAutoFit/>
          </a:bodyPr>
          <a:lstStyle/>
          <a:p>
            <a:pPr>
              <a:spcAft>
                <a:spcPts val="1200"/>
              </a:spcAft>
            </a:pPr>
            <a:r>
              <a:rPr lang="en-GB" sz="1200" b="0" i="0" u="none" strike="noStrike" dirty="0">
                <a:effectLst/>
                <a:latin typeface="Calibri" panose="020F0502020204030204" pitchFamily="34" charset="0"/>
                <a:cs typeface="Calibri" panose="020F0502020204030204" pitchFamily="34" charset="0"/>
              </a:rPr>
              <a:t>In the European Market, positive or negative sentiment from news does not seem to have a consistent and significant impact on the banks' CAR. </a:t>
            </a:r>
          </a:p>
          <a:p>
            <a:pPr>
              <a:spcAft>
                <a:spcPts val="1200"/>
              </a:spcAft>
            </a:pPr>
            <a:r>
              <a:rPr lang="en-GB" sz="1200" b="0" i="0" u="none" strike="noStrike" dirty="0">
                <a:effectLst/>
                <a:latin typeface="Calibri" panose="020F0502020204030204" pitchFamily="34" charset="0"/>
                <a:cs typeface="Calibri" panose="020F0502020204030204" pitchFamily="34" charset="0"/>
              </a:rPr>
              <a:t>The only significant relationship is observed for neutral sentiment in small time windows (10-15 days), but the effect size is minimal!</a:t>
            </a:r>
            <a:endParaRPr lang="en-IT"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8947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70BF3-A677-D2FE-E47F-DE19E8DDE0E9}"/>
              </a:ext>
            </a:extLst>
          </p:cNvPr>
          <p:cNvSpPr>
            <a:spLocks noGrp="1"/>
          </p:cNvSpPr>
          <p:nvPr>
            <p:ph type="title"/>
          </p:nvPr>
        </p:nvSpPr>
        <p:spPr>
          <a:xfrm>
            <a:off x="421341" y="58771"/>
            <a:ext cx="8886884" cy="953669"/>
          </a:xfrm>
        </p:spPr>
        <p:txBody>
          <a:bodyPr/>
          <a:lstStyle/>
          <a:p>
            <a:r>
              <a:rPr lang="en-IT" b="0" dirty="0"/>
              <a:t>Tasks 4-5-6: </a:t>
            </a:r>
            <a:r>
              <a:rPr lang="en-IT" dirty="0"/>
              <a:t>US MARKET</a:t>
            </a:r>
          </a:p>
        </p:txBody>
      </p:sp>
      <p:sp>
        <p:nvSpPr>
          <p:cNvPr id="14" name="Freeform 13">
            <a:extLst>
              <a:ext uri="{FF2B5EF4-FFF2-40B4-BE49-F238E27FC236}">
                <a16:creationId xmlns:a16="http://schemas.microsoft.com/office/drawing/2014/main" id="{F9CD8F57-6060-6531-3ACD-0D1C1D6E2F6F}"/>
              </a:ext>
            </a:extLst>
          </p:cNvPr>
          <p:cNvSpPr/>
          <p:nvPr/>
        </p:nvSpPr>
        <p:spPr>
          <a:xfrm flipV="1">
            <a:off x="539314" y="4623080"/>
            <a:ext cx="263876" cy="542044"/>
          </a:xfrm>
          <a:custGeom>
            <a:avLst/>
            <a:gdLst>
              <a:gd name="connsiteX0" fmla="*/ 0 w 1104900"/>
              <a:gd name="connsiteY0" fmla="*/ 495300 h 495300"/>
              <a:gd name="connsiteX1" fmla="*/ 279400 w 1104900"/>
              <a:gd name="connsiteY1" fmla="*/ 101600 h 495300"/>
              <a:gd name="connsiteX2" fmla="*/ 1104900 w 1104900"/>
              <a:gd name="connsiteY2" fmla="*/ 0 h 495300"/>
            </a:gdLst>
            <a:ahLst/>
            <a:cxnLst>
              <a:cxn ang="0">
                <a:pos x="connsiteX0" y="connsiteY0"/>
              </a:cxn>
              <a:cxn ang="0">
                <a:pos x="connsiteX1" y="connsiteY1"/>
              </a:cxn>
              <a:cxn ang="0">
                <a:pos x="connsiteX2" y="connsiteY2"/>
              </a:cxn>
            </a:cxnLst>
            <a:rect l="l" t="t" r="r" b="b"/>
            <a:pathLst>
              <a:path w="1104900" h="495300">
                <a:moveTo>
                  <a:pt x="0" y="495300"/>
                </a:moveTo>
                <a:cubicBezTo>
                  <a:pt x="47625" y="339725"/>
                  <a:pt x="95250" y="184150"/>
                  <a:pt x="279400" y="101600"/>
                </a:cubicBezTo>
                <a:cubicBezTo>
                  <a:pt x="463550" y="19050"/>
                  <a:pt x="784225" y="9525"/>
                  <a:pt x="1104900" y="0"/>
                </a:cubicBezTo>
              </a:path>
            </a:pathLst>
          </a:custGeom>
          <a:ln w="127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T"/>
          </a:p>
        </p:txBody>
      </p:sp>
      <p:sp>
        <p:nvSpPr>
          <p:cNvPr id="15" name="TextBox 14">
            <a:extLst>
              <a:ext uri="{FF2B5EF4-FFF2-40B4-BE49-F238E27FC236}">
                <a16:creationId xmlns:a16="http://schemas.microsoft.com/office/drawing/2014/main" id="{E6992CDD-2254-778A-1A27-2865976BB996}"/>
              </a:ext>
            </a:extLst>
          </p:cNvPr>
          <p:cNvSpPr txBox="1"/>
          <p:nvPr/>
        </p:nvSpPr>
        <p:spPr>
          <a:xfrm>
            <a:off x="1261472" y="4928491"/>
            <a:ext cx="4012962" cy="1432571"/>
          </a:xfrm>
          <a:prstGeom prst="rect">
            <a:avLst/>
          </a:prstGeom>
          <a:solidFill>
            <a:schemeClr val="bg1">
              <a:lumMod val="85000"/>
            </a:schemeClr>
          </a:solidFill>
        </p:spPr>
        <p:txBody>
          <a:bodyPr wrap="square" rtlCol="0">
            <a:spAutoFit/>
          </a:bodyPr>
          <a:lstStyle/>
          <a:p>
            <a:r>
              <a:rPr lang="en-GB" sz="1200" dirty="0">
                <a:latin typeface="Calibri" panose="020F0502020204030204" pitchFamily="34" charset="0"/>
                <a:cs typeface="Calibri" panose="020F0502020204030204" pitchFamily="34" charset="0"/>
              </a:rPr>
              <a:t>After the event, there's an immediate </a:t>
            </a:r>
            <a:r>
              <a:rPr lang="en-GB" sz="1200" b="1" dirty="0">
                <a:latin typeface="Calibri" panose="020F0502020204030204" pitchFamily="34" charset="0"/>
                <a:cs typeface="Calibri" panose="020F0502020204030204" pitchFamily="34" charset="0"/>
              </a:rPr>
              <a:t>spike</a:t>
            </a:r>
            <a:r>
              <a:rPr lang="en-GB" sz="1200" dirty="0">
                <a:latin typeface="Calibri" panose="020F0502020204030204" pitchFamily="34" charset="0"/>
                <a:cs typeface="Calibri" panose="020F0502020204030204" pitchFamily="34" charset="0"/>
              </a:rPr>
              <a:t> in CAR, reaching a peak around 5 days post-event. The neutral sentiment on the event day does not necessarily mean that the market would remain unchanged. </a:t>
            </a:r>
          </a:p>
          <a:p>
            <a:endParaRPr lang="en-GB" sz="1200" dirty="0">
              <a:latin typeface="Calibri" panose="020F0502020204030204" pitchFamily="34" charset="0"/>
              <a:cs typeface="Calibri" panose="020F0502020204030204" pitchFamily="34" charset="0"/>
            </a:endParaRPr>
          </a:p>
          <a:p>
            <a:r>
              <a:rPr lang="en-GB" sz="1200" dirty="0">
                <a:latin typeface="Calibri" panose="020F0502020204030204" pitchFamily="34" charset="0"/>
                <a:cs typeface="Calibri" panose="020F0502020204030204" pitchFamily="34" charset="0"/>
                <a:sym typeface="Wingdings" pitchFamily="2" charset="2"/>
              </a:rPr>
              <a:t> there was a noticeable positive reaction after the event within the 10-day window</a:t>
            </a:r>
            <a:endParaRPr lang="en-IT" sz="1200" dirty="0">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F13552D5-0F10-48E7-A3AA-0C6141A69D3F}"/>
              </a:ext>
            </a:extLst>
          </p:cNvPr>
          <p:cNvSpPr txBox="1"/>
          <p:nvPr/>
        </p:nvSpPr>
        <p:spPr>
          <a:xfrm>
            <a:off x="6917568" y="4958494"/>
            <a:ext cx="5012718" cy="1384995"/>
          </a:xfrm>
          <a:prstGeom prst="rect">
            <a:avLst/>
          </a:prstGeom>
          <a:solidFill>
            <a:schemeClr val="bg1">
              <a:lumMod val="85000"/>
            </a:schemeClr>
          </a:solidFill>
        </p:spPr>
        <p:txBody>
          <a:bodyPr wrap="square" rtlCol="0">
            <a:spAutoFit/>
          </a:bodyPr>
          <a:lstStyle/>
          <a:p>
            <a:r>
              <a:rPr lang="en-GB" sz="1200" b="1" dirty="0">
                <a:latin typeface="Calibri" panose="020F0502020204030204" pitchFamily="34" charset="0"/>
                <a:cs typeface="Calibri" panose="020F0502020204030204" pitchFamily="34" charset="0"/>
              </a:rPr>
              <a:t>ANOVA test</a:t>
            </a:r>
            <a:r>
              <a:rPr lang="en-GB" sz="1200" dirty="0">
                <a:latin typeface="Calibri" panose="020F0502020204030204" pitchFamily="34" charset="0"/>
                <a:cs typeface="Calibri" panose="020F0502020204030204" pitchFamily="34" charset="0"/>
              </a:rPr>
              <a:t>: the relationship between sentiment and CAR is not straightforward. For instance, very positive news (sentiment 2) does not necessarily lead to positive returns. </a:t>
            </a:r>
          </a:p>
          <a:p>
            <a:endParaRPr lang="en-GB" sz="1200" dirty="0">
              <a:latin typeface="Calibri" panose="020F0502020204030204" pitchFamily="34" charset="0"/>
              <a:cs typeface="Calibri" panose="020F0502020204030204" pitchFamily="34" charset="0"/>
            </a:endParaRPr>
          </a:p>
          <a:p>
            <a:r>
              <a:rPr lang="en-GB" sz="1200" dirty="0">
                <a:latin typeface="Calibri" panose="020F0502020204030204" pitchFamily="34" charset="0"/>
                <a:cs typeface="Calibri" panose="020F0502020204030204" pitchFamily="34" charset="0"/>
              </a:rPr>
              <a:t>The very negative sentiment group (-2) has several outliers that lie above the main box, suggesting some events with very high CAR despite the overall negative sentiment.</a:t>
            </a:r>
            <a:endParaRPr lang="en-IT" sz="1200"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DE591EA1-47B0-4B4A-9064-76CF77FF7030}"/>
              </a:ext>
            </a:extLst>
          </p:cNvPr>
          <p:cNvPicPr>
            <a:picLocks noChangeAspect="1"/>
          </p:cNvPicPr>
          <p:nvPr/>
        </p:nvPicPr>
        <p:blipFill>
          <a:blip r:embed="rId2"/>
          <a:stretch>
            <a:fillRect/>
          </a:stretch>
        </p:blipFill>
        <p:spPr>
          <a:xfrm>
            <a:off x="421341" y="2416872"/>
            <a:ext cx="5688204" cy="2168231"/>
          </a:xfrm>
          <a:prstGeom prst="rect">
            <a:avLst/>
          </a:prstGeom>
        </p:spPr>
      </p:pic>
      <p:pic>
        <p:nvPicPr>
          <p:cNvPr id="6" name="Picture 5">
            <a:extLst>
              <a:ext uri="{FF2B5EF4-FFF2-40B4-BE49-F238E27FC236}">
                <a16:creationId xmlns:a16="http://schemas.microsoft.com/office/drawing/2014/main" id="{7FC34D1E-5070-50A6-081B-9E1A054924E2}"/>
              </a:ext>
            </a:extLst>
          </p:cNvPr>
          <p:cNvPicPr>
            <a:picLocks noChangeAspect="1"/>
          </p:cNvPicPr>
          <p:nvPr/>
        </p:nvPicPr>
        <p:blipFill>
          <a:blip r:embed="rId3"/>
          <a:stretch>
            <a:fillRect/>
          </a:stretch>
        </p:blipFill>
        <p:spPr>
          <a:xfrm>
            <a:off x="6801866" y="2284532"/>
            <a:ext cx="5012718" cy="2489481"/>
          </a:xfrm>
          <a:prstGeom prst="rect">
            <a:avLst/>
          </a:prstGeom>
        </p:spPr>
      </p:pic>
      <p:sp>
        <p:nvSpPr>
          <p:cNvPr id="7" name="TextBox 6">
            <a:extLst>
              <a:ext uri="{FF2B5EF4-FFF2-40B4-BE49-F238E27FC236}">
                <a16:creationId xmlns:a16="http://schemas.microsoft.com/office/drawing/2014/main" id="{2EF82FCF-4260-54E1-2B44-72AE61C19A45}"/>
              </a:ext>
            </a:extLst>
          </p:cNvPr>
          <p:cNvSpPr txBox="1"/>
          <p:nvPr/>
        </p:nvSpPr>
        <p:spPr>
          <a:xfrm>
            <a:off x="693683" y="1345324"/>
            <a:ext cx="10741572" cy="738664"/>
          </a:xfrm>
          <a:prstGeom prst="rect">
            <a:avLst/>
          </a:prstGeom>
          <a:noFill/>
        </p:spPr>
        <p:txBody>
          <a:bodyPr wrap="square" rtlCol="0">
            <a:spAutoFit/>
          </a:bodyPr>
          <a:lstStyle/>
          <a:p>
            <a:r>
              <a:rPr lang="en-IT" sz="1400" dirty="0">
                <a:latin typeface="Calibri" panose="020F0502020204030204" pitchFamily="34" charset="0"/>
                <a:cs typeface="Calibri" panose="020F0502020204030204" pitchFamily="34" charset="0"/>
              </a:rPr>
              <a:t>The steps followed for the analysis are the same as the ones in the European Market.</a:t>
            </a:r>
          </a:p>
          <a:p>
            <a:endParaRPr lang="en-IT" sz="1400" dirty="0">
              <a:latin typeface="Calibri" panose="020F0502020204030204" pitchFamily="34" charset="0"/>
              <a:cs typeface="Calibri" panose="020F0502020204030204" pitchFamily="34" charset="0"/>
            </a:endParaRPr>
          </a:p>
          <a:p>
            <a:r>
              <a:rPr lang="en-IT" sz="1400" dirty="0">
                <a:latin typeface="Calibri" panose="020F0502020204030204" pitchFamily="34" charset="0"/>
                <a:cs typeface="Calibri" panose="020F0502020204030204" pitchFamily="34" charset="0"/>
              </a:rPr>
              <a:t>Here we show two plots that were not presented before.</a:t>
            </a:r>
            <a:endParaRPr lang="en-IT" sz="1400" dirty="0"/>
          </a:p>
        </p:txBody>
      </p:sp>
    </p:spTree>
    <p:extLst>
      <p:ext uri="{BB962C8B-B14F-4D97-AF65-F5344CB8AC3E}">
        <p14:creationId xmlns:p14="http://schemas.microsoft.com/office/powerpoint/2010/main" val="2308083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70BF3-A677-D2FE-E47F-DE19E8DDE0E9}"/>
              </a:ext>
            </a:extLst>
          </p:cNvPr>
          <p:cNvSpPr>
            <a:spLocks noGrp="1"/>
          </p:cNvSpPr>
          <p:nvPr>
            <p:ph type="title"/>
          </p:nvPr>
        </p:nvSpPr>
        <p:spPr>
          <a:xfrm>
            <a:off x="559776" y="355623"/>
            <a:ext cx="8886884" cy="953669"/>
          </a:xfrm>
        </p:spPr>
        <p:txBody>
          <a:bodyPr/>
          <a:lstStyle/>
          <a:p>
            <a:r>
              <a:rPr lang="en-IT" b="0" dirty="0"/>
              <a:t>Tasks 4-5-6: </a:t>
            </a:r>
            <a:r>
              <a:rPr lang="en-IT" dirty="0"/>
              <a:t>US MARKET</a:t>
            </a:r>
          </a:p>
        </p:txBody>
      </p:sp>
      <p:pic>
        <p:nvPicPr>
          <p:cNvPr id="4" name="Picture 3">
            <a:extLst>
              <a:ext uri="{FF2B5EF4-FFF2-40B4-BE49-F238E27FC236}">
                <a16:creationId xmlns:a16="http://schemas.microsoft.com/office/drawing/2014/main" id="{4D276837-E8F8-F4AD-146A-641E84C4437C}"/>
              </a:ext>
            </a:extLst>
          </p:cNvPr>
          <p:cNvPicPr>
            <a:picLocks noChangeAspect="1"/>
          </p:cNvPicPr>
          <p:nvPr/>
        </p:nvPicPr>
        <p:blipFill>
          <a:blip r:embed="rId3"/>
          <a:stretch>
            <a:fillRect/>
          </a:stretch>
        </p:blipFill>
        <p:spPr>
          <a:xfrm>
            <a:off x="7062015" y="885359"/>
            <a:ext cx="4973804" cy="1766601"/>
          </a:xfrm>
          <a:prstGeom prst="rect">
            <a:avLst/>
          </a:prstGeom>
        </p:spPr>
      </p:pic>
      <p:pic>
        <p:nvPicPr>
          <p:cNvPr id="9" name="Picture 8">
            <a:extLst>
              <a:ext uri="{FF2B5EF4-FFF2-40B4-BE49-F238E27FC236}">
                <a16:creationId xmlns:a16="http://schemas.microsoft.com/office/drawing/2014/main" id="{D1513159-A3D8-2E1E-BFAE-FB3E46210139}"/>
              </a:ext>
            </a:extLst>
          </p:cNvPr>
          <p:cNvPicPr>
            <a:picLocks noChangeAspect="1"/>
          </p:cNvPicPr>
          <p:nvPr/>
        </p:nvPicPr>
        <p:blipFill>
          <a:blip r:embed="rId4"/>
          <a:stretch>
            <a:fillRect/>
          </a:stretch>
        </p:blipFill>
        <p:spPr>
          <a:xfrm>
            <a:off x="7062015" y="4849112"/>
            <a:ext cx="4973804" cy="1767242"/>
          </a:xfrm>
          <a:prstGeom prst="rect">
            <a:avLst/>
          </a:prstGeom>
        </p:spPr>
      </p:pic>
      <p:pic>
        <p:nvPicPr>
          <p:cNvPr id="11" name="Picture 10">
            <a:extLst>
              <a:ext uri="{FF2B5EF4-FFF2-40B4-BE49-F238E27FC236}">
                <a16:creationId xmlns:a16="http://schemas.microsoft.com/office/drawing/2014/main" id="{411242D7-2C40-C483-8C64-1BC49490259C}"/>
              </a:ext>
            </a:extLst>
          </p:cNvPr>
          <p:cNvPicPr>
            <a:picLocks noChangeAspect="1"/>
          </p:cNvPicPr>
          <p:nvPr/>
        </p:nvPicPr>
        <p:blipFill>
          <a:blip r:embed="rId5"/>
          <a:stretch>
            <a:fillRect/>
          </a:stretch>
        </p:blipFill>
        <p:spPr>
          <a:xfrm>
            <a:off x="7062014" y="2715881"/>
            <a:ext cx="4973804" cy="1897474"/>
          </a:xfrm>
          <a:prstGeom prst="rect">
            <a:avLst/>
          </a:prstGeom>
        </p:spPr>
      </p:pic>
      <p:sp>
        <p:nvSpPr>
          <p:cNvPr id="12" name="Freeform 11">
            <a:extLst>
              <a:ext uri="{FF2B5EF4-FFF2-40B4-BE49-F238E27FC236}">
                <a16:creationId xmlns:a16="http://schemas.microsoft.com/office/drawing/2014/main" id="{2971FA9F-1A40-A4BB-9346-108A907AC000}"/>
              </a:ext>
            </a:extLst>
          </p:cNvPr>
          <p:cNvSpPr/>
          <p:nvPr/>
        </p:nvSpPr>
        <p:spPr>
          <a:xfrm rot="21076740" flipH="1">
            <a:off x="5716286" y="2718278"/>
            <a:ext cx="1228035" cy="91229"/>
          </a:xfrm>
          <a:custGeom>
            <a:avLst/>
            <a:gdLst>
              <a:gd name="connsiteX0" fmla="*/ 0 w 1104900"/>
              <a:gd name="connsiteY0" fmla="*/ 495300 h 495300"/>
              <a:gd name="connsiteX1" fmla="*/ 279400 w 1104900"/>
              <a:gd name="connsiteY1" fmla="*/ 101600 h 495300"/>
              <a:gd name="connsiteX2" fmla="*/ 1104900 w 1104900"/>
              <a:gd name="connsiteY2" fmla="*/ 0 h 495300"/>
            </a:gdLst>
            <a:ahLst/>
            <a:cxnLst>
              <a:cxn ang="0">
                <a:pos x="connsiteX0" y="connsiteY0"/>
              </a:cxn>
              <a:cxn ang="0">
                <a:pos x="connsiteX1" y="connsiteY1"/>
              </a:cxn>
              <a:cxn ang="0">
                <a:pos x="connsiteX2" y="connsiteY2"/>
              </a:cxn>
            </a:cxnLst>
            <a:rect l="l" t="t" r="r" b="b"/>
            <a:pathLst>
              <a:path w="1104900" h="495300">
                <a:moveTo>
                  <a:pt x="0" y="495300"/>
                </a:moveTo>
                <a:cubicBezTo>
                  <a:pt x="47625" y="339725"/>
                  <a:pt x="95250" y="184150"/>
                  <a:pt x="279400" y="101600"/>
                </a:cubicBezTo>
                <a:cubicBezTo>
                  <a:pt x="463550" y="19050"/>
                  <a:pt x="784225" y="9525"/>
                  <a:pt x="1104900" y="0"/>
                </a:cubicBezTo>
              </a:path>
            </a:pathLst>
          </a:custGeom>
          <a:ln w="127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T"/>
          </a:p>
        </p:txBody>
      </p:sp>
      <p:sp>
        <p:nvSpPr>
          <p:cNvPr id="13" name="TextBox 12">
            <a:extLst>
              <a:ext uri="{FF2B5EF4-FFF2-40B4-BE49-F238E27FC236}">
                <a16:creationId xmlns:a16="http://schemas.microsoft.com/office/drawing/2014/main" id="{859BDB78-8B24-632A-2D4B-C06D74557E7C}"/>
              </a:ext>
            </a:extLst>
          </p:cNvPr>
          <p:cNvSpPr txBox="1"/>
          <p:nvPr/>
        </p:nvSpPr>
        <p:spPr>
          <a:xfrm>
            <a:off x="672420" y="2074783"/>
            <a:ext cx="4782196" cy="1354217"/>
          </a:xfrm>
          <a:prstGeom prst="rect">
            <a:avLst/>
          </a:prstGeom>
          <a:solidFill>
            <a:schemeClr val="bg1">
              <a:lumMod val="85000"/>
            </a:schemeClr>
          </a:solidFill>
        </p:spPr>
        <p:txBody>
          <a:bodyPr wrap="square" rtlCol="0">
            <a:spAutoFit/>
          </a:bodyPr>
          <a:lstStyle/>
          <a:p>
            <a:pPr>
              <a:spcAft>
                <a:spcPts val="1200"/>
              </a:spcAft>
            </a:pPr>
            <a:r>
              <a:rPr lang="en-IT" sz="1200" dirty="0">
                <a:latin typeface="Calibri" panose="020F0502020204030204" pitchFamily="34" charset="0"/>
                <a:cs typeface="Calibri" panose="020F0502020204030204" pitchFamily="34" charset="0"/>
              </a:rPr>
              <a:t>Like in the EU market </a:t>
            </a:r>
            <a:r>
              <a:rPr lang="en-GB" sz="1200" dirty="0">
                <a:latin typeface="Calibri" panose="020F0502020204030204" pitchFamily="34" charset="0"/>
                <a:cs typeface="Calibri" panose="020F0502020204030204" pitchFamily="34" charset="0"/>
              </a:rPr>
              <a:t>positive news seems to have a </a:t>
            </a:r>
            <a:r>
              <a:rPr lang="en-GB" sz="1200" b="1" dirty="0">
                <a:latin typeface="Calibri" panose="020F0502020204030204" pitchFamily="34" charset="0"/>
                <a:cs typeface="Calibri" panose="020F0502020204030204" pitchFamily="34" charset="0"/>
              </a:rPr>
              <a:t>negligible effect on the CARs </a:t>
            </a:r>
            <a:r>
              <a:rPr lang="en-GB" sz="1200" dirty="0">
                <a:latin typeface="Calibri" panose="020F0502020204030204" pitchFamily="34" charset="0"/>
                <a:cs typeface="Calibri" panose="020F0502020204030204" pitchFamily="34" charset="0"/>
              </a:rPr>
              <a:t>of banks. Intriguingly, many coefficients are negative for positive news, which goes against expectations.</a:t>
            </a:r>
          </a:p>
          <a:p>
            <a:pPr>
              <a:spcAft>
                <a:spcPts val="1200"/>
              </a:spcAft>
            </a:pPr>
            <a:r>
              <a:rPr lang="en-GB" sz="1200" dirty="0">
                <a:latin typeface="Calibri" panose="020F0502020204030204" pitchFamily="34" charset="0"/>
                <a:cs typeface="Calibri" panose="020F0502020204030204" pitchFamily="34" charset="0"/>
              </a:rPr>
              <a:t>When it comes to neutral news, the trends mirror those seen in Europe. The only significant coefficients arise within a 10-day period, but their magnitude is too small to have a noticeable impact on banks' CARs.</a:t>
            </a:r>
            <a:endParaRPr lang="en-IT" sz="1200"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CC7F0EB6-5869-C539-A25D-A33B6C9E764B}"/>
              </a:ext>
            </a:extLst>
          </p:cNvPr>
          <p:cNvSpPr txBox="1"/>
          <p:nvPr/>
        </p:nvSpPr>
        <p:spPr>
          <a:xfrm>
            <a:off x="672420" y="4849112"/>
            <a:ext cx="4782196" cy="1354217"/>
          </a:xfrm>
          <a:prstGeom prst="rect">
            <a:avLst/>
          </a:prstGeom>
          <a:solidFill>
            <a:schemeClr val="bg1">
              <a:lumMod val="85000"/>
            </a:schemeClr>
          </a:solidFill>
        </p:spPr>
        <p:txBody>
          <a:bodyPr wrap="square" rtlCol="0">
            <a:spAutoFit/>
          </a:bodyPr>
          <a:lstStyle/>
          <a:p>
            <a:pPr>
              <a:spcAft>
                <a:spcPts val="1200"/>
              </a:spcAft>
            </a:pPr>
            <a:r>
              <a:rPr lang="en-GB" sz="1200" dirty="0">
                <a:latin typeface="Calibri" panose="020F0502020204030204" pitchFamily="34" charset="0"/>
                <a:cs typeface="Calibri" panose="020F0502020204030204" pitchFamily="34" charset="0"/>
              </a:rPr>
              <a:t>The results for negative news are particularly notable. The coefficient is </a:t>
            </a:r>
            <a:r>
              <a:rPr lang="en-GB" sz="1200" b="1" dirty="0">
                <a:latin typeface="Calibri" panose="020F0502020204030204" pitchFamily="34" charset="0"/>
                <a:cs typeface="Calibri" panose="020F0502020204030204" pitchFamily="34" charset="0"/>
              </a:rPr>
              <a:t>not only negative</a:t>
            </a:r>
            <a:r>
              <a:rPr lang="en-GB" sz="1200" dirty="0">
                <a:latin typeface="Calibri" panose="020F0502020204030204" pitchFamily="34" charset="0"/>
                <a:cs typeface="Calibri" panose="020F0502020204030204" pitchFamily="34" charset="0"/>
              </a:rPr>
              <a:t>, as anticipated, but it also </a:t>
            </a:r>
            <a:r>
              <a:rPr lang="en-GB" sz="1200" b="1" dirty="0">
                <a:latin typeface="Calibri" panose="020F0502020204030204" pitchFamily="34" charset="0"/>
                <a:cs typeface="Calibri" panose="020F0502020204030204" pitchFamily="34" charset="0"/>
              </a:rPr>
              <a:t>grows in magnitude </a:t>
            </a:r>
            <a:r>
              <a:rPr lang="en-GB" sz="1200" dirty="0">
                <a:latin typeface="Calibri" panose="020F0502020204030204" pitchFamily="34" charset="0"/>
                <a:cs typeface="Calibri" panose="020F0502020204030204" pitchFamily="34" charset="0"/>
              </a:rPr>
              <a:t>with an extended time window. </a:t>
            </a:r>
          </a:p>
          <a:p>
            <a:pPr>
              <a:spcAft>
                <a:spcPts val="1200"/>
              </a:spcAft>
            </a:pPr>
            <a:r>
              <a:rPr lang="en-GB" sz="1200" dirty="0">
                <a:latin typeface="Calibri" panose="020F0502020204030204" pitchFamily="34" charset="0"/>
                <a:cs typeface="Calibri" panose="020F0502020204030204" pitchFamily="34" charset="0"/>
              </a:rPr>
              <a:t>This implies that the negative impact of bad news on CARs intensifies over a longer duration around the event date, marking a stark contrast to trends observed in the European Market</a:t>
            </a:r>
            <a:endParaRPr lang="en-IT" sz="1200" dirty="0">
              <a:latin typeface="Calibri" panose="020F0502020204030204" pitchFamily="34" charset="0"/>
              <a:cs typeface="Calibri" panose="020F0502020204030204" pitchFamily="34" charset="0"/>
            </a:endParaRPr>
          </a:p>
        </p:txBody>
      </p:sp>
      <p:sp>
        <p:nvSpPr>
          <p:cNvPr id="15" name="Freeform 14">
            <a:extLst>
              <a:ext uri="{FF2B5EF4-FFF2-40B4-BE49-F238E27FC236}">
                <a16:creationId xmlns:a16="http://schemas.microsoft.com/office/drawing/2014/main" id="{CB97137C-5133-3309-EF1B-925490CF6608}"/>
              </a:ext>
            </a:extLst>
          </p:cNvPr>
          <p:cNvSpPr/>
          <p:nvPr/>
        </p:nvSpPr>
        <p:spPr>
          <a:xfrm rot="21076740" flipH="1" flipV="1">
            <a:off x="5644296" y="5313836"/>
            <a:ext cx="1228035" cy="171570"/>
          </a:xfrm>
          <a:custGeom>
            <a:avLst/>
            <a:gdLst>
              <a:gd name="connsiteX0" fmla="*/ 0 w 1104900"/>
              <a:gd name="connsiteY0" fmla="*/ 495300 h 495300"/>
              <a:gd name="connsiteX1" fmla="*/ 279400 w 1104900"/>
              <a:gd name="connsiteY1" fmla="*/ 101600 h 495300"/>
              <a:gd name="connsiteX2" fmla="*/ 1104900 w 1104900"/>
              <a:gd name="connsiteY2" fmla="*/ 0 h 495300"/>
            </a:gdLst>
            <a:ahLst/>
            <a:cxnLst>
              <a:cxn ang="0">
                <a:pos x="connsiteX0" y="connsiteY0"/>
              </a:cxn>
              <a:cxn ang="0">
                <a:pos x="connsiteX1" y="connsiteY1"/>
              </a:cxn>
              <a:cxn ang="0">
                <a:pos x="connsiteX2" y="connsiteY2"/>
              </a:cxn>
            </a:cxnLst>
            <a:rect l="l" t="t" r="r" b="b"/>
            <a:pathLst>
              <a:path w="1104900" h="495300">
                <a:moveTo>
                  <a:pt x="0" y="495300"/>
                </a:moveTo>
                <a:cubicBezTo>
                  <a:pt x="47625" y="339725"/>
                  <a:pt x="95250" y="184150"/>
                  <a:pt x="279400" y="101600"/>
                </a:cubicBezTo>
                <a:cubicBezTo>
                  <a:pt x="463550" y="19050"/>
                  <a:pt x="784225" y="9525"/>
                  <a:pt x="1104900" y="0"/>
                </a:cubicBezTo>
              </a:path>
            </a:pathLst>
          </a:custGeom>
          <a:ln w="127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T"/>
          </a:p>
        </p:txBody>
      </p:sp>
    </p:spTree>
    <p:extLst>
      <p:ext uri="{BB962C8B-B14F-4D97-AF65-F5344CB8AC3E}">
        <p14:creationId xmlns:p14="http://schemas.microsoft.com/office/powerpoint/2010/main" val="2411210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70BF3-A677-D2FE-E47F-DE19E8DDE0E9}"/>
              </a:ext>
            </a:extLst>
          </p:cNvPr>
          <p:cNvSpPr>
            <a:spLocks noGrp="1"/>
          </p:cNvSpPr>
          <p:nvPr>
            <p:ph type="title"/>
          </p:nvPr>
        </p:nvSpPr>
        <p:spPr>
          <a:xfrm>
            <a:off x="474809" y="171517"/>
            <a:ext cx="8886884" cy="953669"/>
          </a:xfrm>
        </p:spPr>
        <p:txBody>
          <a:bodyPr/>
          <a:lstStyle/>
          <a:p>
            <a:r>
              <a:rPr lang="en-IT" b="0" dirty="0"/>
              <a:t>Task 3: </a:t>
            </a:r>
            <a:r>
              <a:rPr lang="en-IT" dirty="0"/>
              <a:t>improved sentiment analysis</a:t>
            </a:r>
          </a:p>
        </p:txBody>
      </p:sp>
      <p:sp>
        <p:nvSpPr>
          <p:cNvPr id="29" name="TextBox 28">
            <a:extLst>
              <a:ext uri="{FF2B5EF4-FFF2-40B4-BE49-F238E27FC236}">
                <a16:creationId xmlns:a16="http://schemas.microsoft.com/office/drawing/2014/main" id="{831230E8-25D2-84F7-87F9-15D36FEF2D4B}"/>
              </a:ext>
            </a:extLst>
          </p:cNvPr>
          <p:cNvSpPr txBox="1"/>
          <p:nvPr/>
        </p:nvSpPr>
        <p:spPr>
          <a:xfrm>
            <a:off x="1704257" y="3234498"/>
            <a:ext cx="1594323" cy="487632"/>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dirty="0" err="1">
                <a:ln>
                  <a:noFill/>
                </a:ln>
                <a:solidFill>
                  <a:srgbClr val="0070C0"/>
                </a:solidFill>
                <a:effectLst/>
                <a:uLnTx/>
                <a:uFillTx/>
                <a:latin typeface="Calibri" panose="020F0502020204030204"/>
                <a:ea typeface="+mn-ea"/>
                <a:cs typeface="+mn-cs"/>
              </a:rPr>
              <a:t>Scrape</a:t>
            </a:r>
            <a:r>
              <a:rPr kumimoji="0" lang="it-IT" sz="1400" b="1" i="0" u="none" strike="noStrike" kern="1200" cap="none" spc="0" normalizeH="0" baseline="0" noProof="0" dirty="0">
                <a:ln>
                  <a:noFill/>
                </a:ln>
                <a:solidFill>
                  <a:srgbClr val="0070C0"/>
                </a:solidFill>
                <a:effectLst/>
                <a:uLnTx/>
                <a:uFillTx/>
                <a:latin typeface="Calibri" panose="020F0502020204030204"/>
                <a:ea typeface="+mn-ea"/>
                <a:cs typeface="+mn-cs"/>
              </a:rPr>
              <a:t> news </a:t>
            </a:r>
            <a:r>
              <a:rPr kumimoji="0" lang="it-IT" sz="1400" b="1" i="0" u="none" strike="noStrike" kern="1200" cap="none" spc="0" normalizeH="0" baseline="0" noProof="0" dirty="0" err="1">
                <a:ln>
                  <a:noFill/>
                </a:ln>
                <a:solidFill>
                  <a:srgbClr val="0070C0"/>
                </a:solidFill>
                <a:effectLst/>
                <a:uLnTx/>
                <a:uFillTx/>
                <a:latin typeface="Calibri" panose="020F0502020204030204"/>
                <a:ea typeface="+mn-ea"/>
                <a:cs typeface="+mn-cs"/>
              </a:rPr>
              <a:t>article</a:t>
            </a:r>
            <a:r>
              <a:rPr kumimoji="0" lang="it-IT" sz="1400" b="1" i="0" u="none" strike="noStrike" kern="1200" cap="none" spc="0" normalizeH="0" baseline="0" noProof="0" dirty="0">
                <a:ln>
                  <a:noFill/>
                </a:ln>
                <a:solidFill>
                  <a:srgbClr val="0070C0"/>
                </a:solidFill>
                <a:effectLst/>
                <a:uLnTx/>
                <a:uFillTx/>
                <a:latin typeface="Calibri" panose="020F0502020204030204"/>
                <a:ea typeface="+mn-ea"/>
                <a:cs typeface="+mn-cs"/>
              </a:rPr>
              <a:t> from the link</a:t>
            </a:r>
          </a:p>
        </p:txBody>
      </p:sp>
      <p:grpSp>
        <p:nvGrpSpPr>
          <p:cNvPr id="34" name="Group 33">
            <a:extLst>
              <a:ext uri="{FF2B5EF4-FFF2-40B4-BE49-F238E27FC236}">
                <a16:creationId xmlns:a16="http://schemas.microsoft.com/office/drawing/2014/main" id="{D394FBE1-33DA-0381-70C7-3D64A875AB24}"/>
              </a:ext>
            </a:extLst>
          </p:cNvPr>
          <p:cNvGrpSpPr/>
          <p:nvPr/>
        </p:nvGrpSpPr>
        <p:grpSpPr>
          <a:xfrm>
            <a:off x="2015173" y="2255532"/>
            <a:ext cx="8161654" cy="838635"/>
            <a:chOff x="-2604594" y="1019665"/>
            <a:chExt cx="12376448" cy="1310074"/>
          </a:xfrm>
        </p:grpSpPr>
        <p:sp>
          <p:nvSpPr>
            <p:cNvPr id="37" name="Hexagon 36">
              <a:extLst>
                <a:ext uri="{FF2B5EF4-FFF2-40B4-BE49-F238E27FC236}">
                  <a16:creationId xmlns:a16="http://schemas.microsoft.com/office/drawing/2014/main" id="{5A1FFBBE-81E9-38B0-43F1-4740EF319420}"/>
                </a:ext>
              </a:extLst>
            </p:cNvPr>
            <p:cNvSpPr/>
            <p:nvPr/>
          </p:nvSpPr>
          <p:spPr>
            <a:xfrm rot="5400000">
              <a:off x="-2694267" y="1119151"/>
              <a:ext cx="1300259" cy="1120914"/>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Hexagon 37">
              <a:extLst>
                <a:ext uri="{FF2B5EF4-FFF2-40B4-BE49-F238E27FC236}">
                  <a16:creationId xmlns:a16="http://schemas.microsoft.com/office/drawing/2014/main" id="{66DA7225-0DCC-CCB7-FBD8-D26BB5D6DE40}"/>
                </a:ext>
              </a:extLst>
            </p:cNvPr>
            <p:cNvSpPr/>
            <p:nvPr/>
          </p:nvSpPr>
          <p:spPr>
            <a:xfrm>
              <a:off x="-2578089" y="1216758"/>
              <a:ext cx="1067900" cy="925699"/>
            </a:xfrm>
            <a:prstGeom prst="hexagon">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39" name="Hexagon 38">
              <a:extLst>
                <a:ext uri="{FF2B5EF4-FFF2-40B4-BE49-F238E27FC236}">
                  <a16:creationId xmlns:a16="http://schemas.microsoft.com/office/drawing/2014/main" id="{488EFBF2-6715-12FD-F2DB-89640C3A1185}"/>
                </a:ext>
              </a:extLst>
            </p:cNvPr>
            <p:cNvSpPr/>
            <p:nvPr/>
          </p:nvSpPr>
          <p:spPr>
            <a:xfrm rot="5400000">
              <a:off x="-433124" y="1119153"/>
              <a:ext cx="1300259" cy="1120914"/>
            </a:xfrm>
            <a:prstGeom prst="hexag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2" name="Straight Connector 41">
              <a:extLst>
                <a:ext uri="{FF2B5EF4-FFF2-40B4-BE49-F238E27FC236}">
                  <a16:creationId xmlns:a16="http://schemas.microsoft.com/office/drawing/2014/main" id="{84AA2841-6311-3E19-EB93-CA28DCD17A65}"/>
                </a:ext>
              </a:extLst>
            </p:cNvPr>
            <p:cNvCxnSpPr>
              <a:cxnSpLocks/>
            </p:cNvCxnSpPr>
            <p:nvPr/>
          </p:nvCxnSpPr>
          <p:spPr>
            <a:xfrm>
              <a:off x="-1483680" y="1679608"/>
              <a:ext cx="114023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4" name="Hexagon 43">
              <a:extLst>
                <a:ext uri="{FF2B5EF4-FFF2-40B4-BE49-F238E27FC236}">
                  <a16:creationId xmlns:a16="http://schemas.microsoft.com/office/drawing/2014/main" id="{9B4C3A1F-8B91-0A75-9E46-67EC5F8E9A7A}"/>
                </a:ext>
              </a:extLst>
            </p:cNvPr>
            <p:cNvSpPr/>
            <p:nvPr/>
          </p:nvSpPr>
          <p:spPr>
            <a:xfrm rot="5400000">
              <a:off x="1799796" y="1119152"/>
              <a:ext cx="1300259" cy="1120914"/>
            </a:xfrm>
            <a:prstGeom prst="hexag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Hexagon 47">
              <a:extLst>
                <a:ext uri="{FF2B5EF4-FFF2-40B4-BE49-F238E27FC236}">
                  <a16:creationId xmlns:a16="http://schemas.microsoft.com/office/drawing/2014/main" id="{A426A1F3-8161-9D5A-BA08-F28033263070}"/>
                </a:ext>
              </a:extLst>
            </p:cNvPr>
            <p:cNvSpPr/>
            <p:nvPr/>
          </p:nvSpPr>
          <p:spPr>
            <a:xfrm rot="5400000">
              <a:off x="6282471" y="1109338"/>
              <a:ext cx="1300259" cy="1120914"/>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Hexagon 48">
              <a:extLst>
                <a:ext uri="{FF2B5EF4-FFF2-40B4-BE49-F238E27FC236}">
                  <a16:creationId xmlns:a16="http://schemas.microsoft.com/office/drawing/2014/main" id="{B93D87BC-89AD-5678-3AC8-9420DF0A9AEF}"/>
                </a:ext>
              </a:extLst>
            </p:cNvPr>
            <p:cNvSpPr/>
            <p:nvPr/>
          </p:nvSpPr>
          <p:spPr>
            <a:xfrm rot="5400000">
              <a:off x="4039040" y="1119152"/>
              <a:ext cx="1300259" cy="1120914"/>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Hexagon 50">
              <a:extLst>
                <a:ext uri="{FF2B5EF4-FFF2-40B4-BE49-F238E27FC236}">
                  <a16:creationId xmlns:a16="http://schemas.microsoft.com/office/drawing/2014/main" id="{A11568BF-EF38-27D0-7F9B-47DC3B290FC1}"/>
                </a:ext>
              </a:extLst>
            </p:cNvPr>
            <p:cNvSpPr/>
            <p:nvPr/>
          </p:nvSpPr>
          <p:spPr>
            <a:xfrm rot="5400000">
              <a:off x="8561266" y="1119149"/>
              <a:ext cx="1300261" cy="1120914"/>
            </a:xfrm>
            <a:prstGeom prst="hexagon">
              <a:avLst/>
            </a:prstGeom>
            <a:solidFill>
              <a:srgbClr val="FF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5" name="Hexagon 54">
            <a:extLst>
              <a:ext uri="{FF2B5EF4-FFF2-40B4-BE49-F238E27FC236}">
                <a16:creationId xmlns:a16="http://schemas.microsoft.com/office/drawing/2014/main" id="{D4C1C167-DB94-5926-5C01-F8278F224513}"/>
              </a:ext>
            </a:extLst>
          </p:cNvPr>
          <p:cNvSpPr/>
          <p:nvPr/>
        </p:nvSpPr>
        <p:spPr>
          <a:xfrm>
            <a:off x="3523764" y="2381700"/>
            <a:ext cx="704227" cy="592580"/>
          </a:xfrm>
          <a:prstGeom prst="hexagon">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56" name="Hexagon 55">
            <a:extLst>
              <a:ext uri="{FF2B5EF4-FFF2-40B4-BE49-F238E27FC236}">
                <a16:creationId xmlns:a16="http://schemas.microsoft.com/office/drawing/2014/main" id="{67682CE1-3EE2-D249-ACC5-9F0F08D00BF6}"/>
              </a:ext>
            </a:extLst>
          </p:cNvPr>
          <p:cNvSpPr/>
          <p:nvPr/>
        </p:nvSpPr>
        <p:spPr>
          <a:xfrm>
            <a:off x="4993358" y="2375150"/>
            <a:ext cx="704227" cy="592580"/>
          </a:xfrm>
          <a:prstGeom prst="hexagon">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57" name="Hexagon 56">
            <a:extLst>
              <a:ext uri="{FF2B5EF4-FFF2-40B4-BE49-F238E27FC236}">
                <a16:creationId xmlns:a16="http://schemas.microsoft.com/office/drawing/2014/main" id="{14EF4961-6D1E-32CA-BCD8-86EF53C368BC}"/>
              </a:ext>
            </a:extLst>
          </p:cNvPr>
          <p:cNvSpPr/>
          <p:nvPr/>
        </p:nvSpPr>
        <p:spPr>
          <a:xfrm>
            <a:off x="6469897" y="2375150"/>
            <a:ext cx="704227" cy="592580"/>
          </a:xfrm>
          <a:prstGeom prst="hexagon">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a:t>
            </a:r>
          </a:p>
        </p:txBody>
      </p:sp>
      <p:sp>
        <p:nvSpPr>
          <p:cNvPr id="58" name="Hexagon 57">
            <a:extLst>
              <a:ext uri="{FF2B5EF4-FFF2-40B4-BE49-F238E27FC236}">
                <a16:creationId xmlns:a16="http://schemas.microsoft.com/office/drawing/2014/main" id="{A13BE91B-DD65-2ED3-EE7A-3576846F9C5E}"/>
              </a:ext>
            </a:extLst>
          </p:cNvPr>
          <p:cNvSpPr/>
          <p:nvPr/>
        </p:nvSpPr>
        <p:spPr>
          <a:xfrm>
            <a:off x="7958207" y="2375150"/>
            <a:ext cx="704227" cy="592580"/>
          </a:xfrm>
          <a:prstGeom prst="hexagon">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5</a:t>
            </a:r>
          </a:p>
        </p:txBody>
      </p:sp>
      <p:sp>
        <p:nvSpPr>
          <p:cNvPr id="59" name="Hexagon 58">
            <a:extLst>
              <a:ext uri="{FF2B5EF4-FFF2-40B4-BE49-F238E27FC236}">
                <a16:creationId xmlns:a16="http://schemas.microsoft.com/office/drawing/2014/main" id="{8826CF5D-C03C-9F52-D59E-82E24CB2C3D2}"/>
              </a:ext>
            </a:extLst>
          </p:cNvPr>
          <p:cNvSpPr/>
          <p:nvPr/>
        </p:nvSpPr>
        <p:spPr>
          <a:xfrm>
            <a:off x="9455118" y="2375150"/>
            <a:ext cx="704227" cy="592580"/>
          </a:xfrm>
          <a:prstGeom prst="hexagon">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6</a:t>
            </a:r>
          </a:p>
        </p:txBody>
      </p:sp>
      <p:sp>
        <p:nvSpPr>
          <p:cNvPr id="60" name="TextBox 59">
            <a:extLst>
              <a:ext uri="{FF2B5EF4-FFF2-40B4-BE49-F238E27FC236}">
                <a16:creationId xmlns:a16="http://schemas.microsoft.com/office/drawing/2014/main" id="{A0E3E6B8-B208-0EC9-4A2D-5B6C1B9780F5}"/>
              </a:ext>
            </a:extLst>
          </p:cNvPr>
          <p:cNvSpPr txBox="1"/>
          <p:nvPr/>
        </p:nvSpPr>
        <p:spPr>
          <a:xfrm>
            <a:off x="2980675" y="1834126"/>
            <a:ext cx="1594323" cy="487632"/>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b="1" dirty="0" err="1">
                <a:solidFill>
                  <a:srgbClr val="00B0F0"/>
                </a:solidFill>
                <a:latin typeface="Calibri" panose="020F0502020204030204"/>
              </a:rPr>
              <a:t>Detect</a:t>
            </a:r>
            <a:r>
              <a:rPr lang="it-IT" sz="1400" b="1" dirty="0">
                <a:solidFill>
                  <a:srgbClr val="00B0F0"/>
                </a:solidFill>
                <a:latin typeface="Calibri" panose="020F0502020204030204"/>
              </a:rPr>
              <a:t> </a:t>
            </a:r>
            <a:r>
              <a:rPr lang="it-IT" sz="1400" b="1" dirty="0" err="1">
                <a:solidFill>
                  <a:srgbClr val="00B0F0"/>
                </a:solidFill>
                <a:latin typeface="Calibri" panose="020F0502020204030204"/>
              </a:rPr>
              <a:t>language</a:t>
            </a:r>
            <a:r>
              <a:rPr lang="it-IT" sz="1400" b="1" dirty="0">
                <a:solidFill>
                  <a:srgbClr val="00B0F0"/>
                </a:solidFill>
                <a:latin typeface="Calibri" panose="020F0502020204030204"/>
              </a:rPr>
              <a:t> of the </a:t>
            </a:r>
            <a:r>
              <a:rPr lang="it-IT" sz="1400" b="1" dirty="0" err="1">
                <a:solidFill>
                  <a:srgbClr val="00B0F0"/>
                </a:solidFill>
                <a:latin typeface="Calibri" panose="020F0502020204030204"/>
              </a:rPr>
              <a:t>article</a:t>
            </a:r>
            <a:endParaRPr kumimoji="0" lang="it-IT" sz="1400" b="1"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61" name="TextBox 60">
            <a:extLst>
              <a:ext uri="{FF2B5EF4-FFF2-40B4-BE49-F238E27FC236}">
                <a16:creationId xmlns:a16="http://schemas.microsoft.com/office/drawing/2014/main" id="{E9AD3E8C-86CC-2713-24D2-CD3A92766D7E}"/>
              </a:ext>
            </a:extLst>
          </p:cNvPr>
          <p:cNvSpPr txBox="1"/>
          <p:nvPr/>
        </p:nvSpPr>
        <p:spPr>
          <a:xfrm>
            <a:off x="4294236" y="3107555"/>
            <a:ext cx="2160354" cy="487632"/>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b="1" dirty="0">
                <a:solidFill>
                  <a:srgbClr val="00B050"/>
                </a:solidFill>
                <a:latin typeface="Calibri" panose="020F0502020204030204"/>
              </a:rPr>
              <a:t>Determine </a:t>
            </a:r>
            <a:r>
              <a:rPr lang="it-IT" sz="1400" b="1" dirty="0" err="1">
                <a:solidFill>
                  <a:srgbClr val="00B050"/>
                </a:solidFill>
                <a:latin typeface="Calibri" panose="020F0502020204030204"/>
              </a:rPr>
              <a:t>if</a:t>
            </a:r>
            <a:r>
              <a:rPr lang="it-IT" sz="1400" b="1" dirty="0">
                <a:solidFill>
                  <a:srgbClr val="00B050"/>
                </a:solidFill>
                <a:latin typeface="Calibri" panose="020F0502020204030204"/>
              </a:rPr>
              <a:t> the text </a:t>
            </a:r>
            <a:r>
              <a:rPr lang="it-IT" sz="1400" b="1" dirty="0" err="1">
                <a:solidFill>
                  <a:srgbClr val="00B050"/>
                </a:solidFill>
                <a:latin typeface="Calibri" panose="020F0502020204030204"/>
              </a:rPr>
              <a:t>is</a:t>
            </a:r>
            <a:r>
              <a:rPr lang="it-IT" sz="1400" b="1" dirty="0">
                <a:solidFill>
                  <a:srgbClr val="00B050"/>
                </a:solidFill>
                <a:latin typeface="Calibri" panose="020F0502020204030204"/>
              </a:rPr>
              <a:t> a news or an </a:t>
            </a:r>
            <a:r>
              <a:rPr lang="it-IT" sz="1400" b="1" dirty="0" err="1">
                <a:solidFill>
                  <a:srgbClr val="00B050"/>
                </a:solidFill>
                <a:latin typeface="Calibri" panose="020F0502020204030204"/>
              </a:rPr>
              <a:t>error</a:t>
            </a:r>
            <a:r>
              <a:rPr lang="it-IT" sz="1400" b="1" dirty="0">
                <a:solidFill>
                  <a:srgbClr val="00B050"/>
                </a:solidFill>
                <a:latin typeface="Calibri" panose="020F0502020204030204"/>
              </a:rPr>
              <a:t> </a:t>
            </a:r>
            <a:r>
              <a:rPr lang="it-IT" sz="1400" b="1" dirty="0" err="1">
                <a:solidFill>
                  <a:srgbClr val="00B050"/>
                </a:solidFill>
                <a:latin typeface="Calibri" panose="020F0502020204030204"/>
              </a:rPr>
              <a:t>message</a:t>
            </a:r>
            <a:endParaRPr kumimoji="0" lang="it-IT" sz="1400" b="1"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62" name="TextBox 61">
            <a:extLst>
              <a:ext uri="{FF2B5EF4-FFF2-40B4-BE49-F238E27FC236}">
                <a16:creationId xmlns:a16="http://schemas.microsoft.com/office/drawing/2014/main" id="{F15CB848-FE63-7044-9AA1-32429148B113}"/>
              </a:ext>
            </a:extLst>
          </p:cNvPr>
          <p:cNvSpPr txBox="1"/>
          <p:nvPr/>
        </p:nvSpPr>
        <p:spPr>
          <a:xfrm>
            <a:off x="5709225" y="1815904"/>
            <a:ext cx="2135483" cy="73144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b="1" dirty="0" err="1">
                <a:solidFill>
                  <a:schemeClr val="bg2">
                    <a:lumMod val="75000"/>
                  </a:schemeClr>
                </a:solidFill>
                <a:latin typeface="Calibri" panose="020F0502020204030204"/>
              </a:rPr>
              <a:t>Get</a:t>
            </a:r>
            <a:r>
              <a:rPr lang="it-IT" sz="1400" b="1" dirty="0">
                <a:solidFill>
                  <a:schemeClr val="bg2">
                    <a:lumMod val="75000"/>
                  </a:schemeClr>
                </a:solidFill>
                <a:latin typeface="Calibri" panose="020F0502020204030204"/>
              </a:rPr>
              <a:t> the sentiment </a:t>
            </a:r>
            <a:r>
              <a:rPr lang="it-IT" sz="1400" b="1" dirty="0" err="1">
                <a:solidFill>
                  <a:schemeClr val="bg2">
                    <a:lumMod val="75000"/>
                  </a:schemeClr>
                </a:solidFill>
                <a:latin typeface="Calibri" panose="020F0502020204030204"/>
              </a:rPr>
              <a:t>based</a:t>
            </a:r>
            <a:r>
              <a:rPr lang="it-IT" sz="1400" b="1" dirty="0">
                <a:solidFill>
                  <a:schemeClr val="bg2">
                    <a:lumMod val="75000"/>
                  </a:schemeClr>
                </a:solidFill>
                <a:latin typeface="Calibri" panose="020F0502020204030204"/>
              </a:rPr>
              <a:t> on the text of the </a:t>
            </a:r>
            <a:r>
              <a:rPr lang="it-IT" sz="1400" b="1" dirty="0" err="1">
                <a:solidFill>
                  <a:schemeClr val="bg2">
                    <a:lumMod val="75000"/>
                  </a:schemeClr>
                </a:solidFill>
                <a:latin typeface="Calibri" panose="020F0502020204030204"/>
              </a:rPr>
              <a:t>campaign</a:t>
            </a:r>
            <a:endParaRPr lang="it-IT" sz="1400" b="1" dirty="0">
              <a:solidFill>
                <a:schemeClr val="bg2">
                  <a:lumMod val="75000"/>
                </a:schemeClr>
              </a:solidFill>
              <a:latin typeface="Calibri" panose="020F0502020204030204"/>
            </a:endParaRPr>
          </a:p>
        </p:txBody>
      </p:sp>
      <p:sp>
        <p:nvSpPr>
          <p:cNvPr id="63" name="TextBox 62">
            <a:extLst>
              <a:ext uri="{FF2B5EF4-FFF2-40B4-BE49-F238E27FC236}">
                <a16:creationId xmlns:a16="http://schemas.microsoft.com/office/drawing/2014/main" id="{B3EBD6F0-72C5-1343-124A-2DB2FF11915B}"/>
              </a:ext>
            </a:extLst>
          </p:cNvPr>
          <p:cNvSpPr txBox="1"/>
          <p:nvPr/>
        </p:nvSpPr>
        <p:spPr>
          <a:xfrm>
            <a:off x="7302679" y="3207503"/>
            <a:ext cx="2003602" cy="43088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b="1" dirty="0">
                <a:solidFill>
                  <a:schemeClr val="accent5">
                    <a:lumMod val="75000"/>
                  </a:schemeClr>
                </a:solidFill>
                <a:latin typeface="Calibri" panose="020F0502020204030204"/>
              </a:rPr>
              <a:t>Format the </a:t>
            </a:r>
            <a:r>
              <a:rPr lang="it-IT" sz="1400" b="1" dirty="0" err="1">
                <a:solidFill>
                  <a:schemeClr val="accent5">
                    <a:lumMod val="75000"/>
                  </a:schemeClr>
                </a:solidFill>
                <a:latin typeface="Calibri" panose="020F0502020204030204"/>
              </a:rPr>
              <a:t>resulting</a:t>
            </a:r>
            <a:r>
              <a:rPr lang="it-IT" sz="1400" b="1" dirty="0">
                <a:solidFill>
                  <a:schemeClr val="accent5">
                    <a:lumMod val="75000"/>
                  </a:schemeClr>
                </a:solidFill>
                <a:latin typeface="Calibri" panose="020F0502020204030204"/>
              </a:rPr>
              <a:t> </a:t>
            </a:r>
            <a:r>
              <a:rPr lang="it-IT" sz="1400" b="1" dirty="0" err="1">
                <a:solidFill>
                  <a:schemeClr val="accent5">
                    <a:lumMod val="75000"/>
                  </a:schemeClr>
                </a:solidFill>
                <a:latin typeface="Calibri" panose="020F0502020204030204"/>
              </a:rPr>
              <a:t>dataframe</a:t>
            </a:r>
            <a:r>
              <a:rPr lang="it-IT" sz="1400" b="1" dirty="0">
                <a:solidFill>
                  <a:schemeClr val="accent5">
                    <a:lumMod val="75000"/>
                  </a:schemeClr>
                </a:solidFill>
                <a:latin typeface="Calibri" panose="020F0502020204030204"/>
              </a:rPr>
              <a:t> </a:t>
            </a:r>
            <a:r>
              <a:rPr lang="it-IT" sz="1400" b="1" dirty="0" err="1">
                <a:solidFill>
                  <a:schemeClr val="accent5">
                    <a:lumMod val="75000"/>
                  </a:schemeClr>
                </a:solidFill>
                <a:latin typeface="Calibri" panose="020F0502020204030204"/>
              </a:rPr>
              <a:t>as</a:t>
            </a:r>
            <a:r>
              <a:rPr lang="it-IT" sz="1400" b="1" dirty="0">
                <a:solidFill>
                  <a:schemeClr val="accent5">
                    <a:lumMod val="75000"/>
                  </a:schemeClr>
                </a:solidFill>
                <a:latin typeface="Calibri" panose="020F0502020204030204"/>
              </a:rPr>
              <a:t> </a:t>
            </a:r>
            <a:r>
              <a:rPr lang="it-IT" sz="1400" b="1" dirty="0" err="1">
                <a:solidFill>
                  <a:schemeClr val="accent5">
                    <a:lumMod val="75000"/>
                  </a:schemeClr>
                </a:solidFill>
                <a:latin typeface="Calibri" panose="020F0502020204030204"/>
              </a:rPr>
              <a:t>Sigwatch</a:t>
            </a:r>
            <a:r>
              <a:rPr lang="it-IT" sz="1400" b="1" dirty="0">
                <a:solidFill>
                  <a:schemeClr val="accent5">
                    <a:lumMod val="75000"/>
                  </a:schemeClr>
                </a:solidFill>
                <a:latin typeface="Calibri" panose="020F0502020204030204"/>
              </a:rPr>
              <a:t> </a:t>
            </a:r>
          </a:p>
        </p:txBody>
      </p:sp>
      <p:sp>
        <p:nvSpPr>
          <p:cNvPr id="64" name="TextBox 63">
            <a:extLst>
              <a:ext uri="{FF2B5EF4-FFF2-40B4-BE49-F238E27FC236}">
                <a16:creationId xmlns:a16="http://schemas.microsoft.com/office/drawing/2014/main" id="{18682B6F-055E-A0E1-3001-CCB7C1135324}"/>
              </a:ext>
            </a:extLst>
          </p:cNvPr>
          <p:cNvSpPr txBox="1"/>
          <p:nvPr/>
        </p:nvSpPr>
        <p:spPr>
          <a:xfrm>
            <a:off x="8674074" y="1808486"/>
            <a:ext cx="2547378" cy="43088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b="1" dirty="0">
                <a:solidFill>
                  <a:srgbClr val="FF0000"/>
                </a:solidFill>
                <a:latin typeface="Calibri" panose="020F0502020204030204"/>
              </a:rPr>
              <a:t>Bonus: </a:t>
            </a:r>
            <a:r>
              <a:rPr lang="it-IT" sz="1400" dirty="0" err="1">
                <a:solidFill>
                  <a:srgbClr val="FF0000"/>
                </a:solidFill>
                <a:latin typeface="Calibri" panose="020F0502020204030204"/>
              </a:rPr>
              <a:t>attempt</a:t>
            </a:r>
            <a:r>
              <a:rPr lang="it-IT" sz="1400" dirty="0">
                <a:solidFill>
                  <a:srgbClr val="FF0000"/>
                </a:solidFill>
                <a:latin typeface="Calibri" panose="020F0502020204030204"/>
              </a:rPr>
              <a:t> to </a:t>
            </a:r>
            <a:r>
              <a:rPr lang="it-IT" sz="1400" dirty="0" err="1">
                <a:solidFill>
                  <a:srgbClr val="FF0000"/>
                </a:solidFill>
                <a:latin typeface="Calibri" panose="020F0502020204030204"/>
              </a:rPr>
              <a:t>translate</a:t>
            </a:r>
            <a:r>
              <a:rPr lang="it-IT" sz="1400" dirty="0">
                <a:solidFill>
                  <a:srgbClr val="FF0000"/>
                </a:solidFill>
                <a:latin typeface="Calibri" panose="020F0502020204030204"/>
              </a:rPr>
              <a:t> non </a:t>
            </a:r>
            <a:r>
              <a:rPr lang="it-IT" sz="1400" dirty="0" err="1">
                <a:solidFill>
                  <a:srgbClr val="FF0000"/>
                </a:solidFill>
                <a:latin typeface="Calibri" panose="020F0502020204030204"/>
              </a:rPr>
              <a:t>english</a:t>
            </a:r>
            <a:r>
              <a:rPr lang="it-IT" sz="1400" dirty="0">
                <a:solidFill>
                  <a:srgbClr val="FF0000"/>
                </a:solidFill>
                <a:latin typeface="Calibri" panose="020F0502020204030204"/>
              </a:rPr>
              <a:t> </a:t>
            </a:r>
            <a:r>
              <a:rPr lang="it-IT" sz="1400" dirty="0" err="1">
                <a:solidFill>
                  <a:srgbClr val="FF0000"/>
                </a:solidFill>
                <a:latin typeface="Calibri" panose="020F0502020204030204"/>
              </a:rPr>
              <a:t>articles</a:t>
            </a:r>
            <a:r>
              <a:rPr lang="it-IT" sz="1400" dirty="0">
                <a:solidFill>
                  <a:srgbClr val="FF0000"/>
                </a:solidFill>
                <a:latin typeface="Calibri" panose="020F0502020204030204"/>
              </a:rPr>
              <a:t>. Not </a:t>
            </a:r>
            <a:r>
              <a:rPr lang="it-IT" sz="1400" dirty="0" err="1">
                <a:solidFill>
                  <a:srgbClr val="FF0000"/>
                </a:solidFill>
                <a:latin typeface="Calibri" panose="020F0502020204030204"/>
              </a:rPr>
              <a:t>finished</a:t>
            </a:r>
            <a:endParaRPr lang="it-IT" sz="1400" b="1" dirty="0">
              <a:solidFill>
                <a:srgbClr val="FF0000"/>
              </a:solidFill>
              <a:latin typeface="Calibri" panose="020F0502020204030204"/>
            </a:endParaRPr>
          </a:p>
        </p:txBody>
      </p:sp>
      <p:cxnSp>
        <p:nvCxnSpPr>
          <p:cNvPr id="70" name="Straight Connector 69">
            <a:extLst>
              <a:ext uri="{FF2B5EF4-FFF2-40B4-BE49-F238E27FC236}">
                <a16:creationId xmlns:a16="http://schemas.microsoft.com/office/drawing/2014/main" id="{763C48CD-9428-3EDD-48DA-78CBEB8E2528}"/>
              </a:ext>
            </a:extLst>
          </p:cNvPr>
          <p:cNvCxnSpPr>
            <a:cxnSpLocks/>
          </p:cNvCxnSpPr>
          <p:nvPr/>
        </p:nvCxnSpPr>
        <p:spPr>
          <a:xfrm>
            <a:off x="4227991" y="2683084"/>
            <a:ext cx="751925"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B8E7096-70BE-726B-1D60-FD83B3C3DB7B}"/>
              </a:ext>
            </a:extLst>
          </p:cNvPr>
          <p:cNvCxnSpPr>
            <a:cxnSpLocks/>
          </p:cNvCxnSpPr>
          <p:nvPr/>
        </p:nvCxnSpPr>
        <p:spPr>
          <a:xfrm>
            <a:off x="5717972" y="2671440"/>
            <a:ext cx="751925"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85CEB41-064E-9F56-2691-CC9CAC42C7D6}"/>
              </a:ext>
            </a:extLst>
          </p:cNvPr>
          <p:cNvCxnSpPr>
            <a:cxnSpLocks/>
          </p:cNvCxnSpPr>
          <p:nvPr/>
        </p:nvCxnSpPr>
        <p:spPr>
          <a:xfrm>
            <a:off x="7194642" y="2677990"/>
            <a:ext cx="751925"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D939281-A490-75ED-E5AF-99C5E21FF06B}"/>
              </a:ext>
            </a:extLst>
          </p:cNvPr>
          <p:cNvCxnSpPr>
            <a:cxnSpLocks/>
          </p:cNvCxnSpPr>
          <p:nvPr/>
        </p:nvCxnSpPr>
        <p:spPr>
          <a:xfrm>
            <a:off x="8674074" y="2683083"/>
            <a:ext cx="751925"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 name="Down Arrow 2">
            <a:extLst>
              <a:ext uri="{FF2B5EF4-FFF2-40B4-BE49-F238E27FC236}">
                <a16:creationId xmlns:a16="http://schemas.microsoft.com/office/drawing/2014/main" id="{566E78BE-9E8B-4CB3-3B52-81B617B1FD72}"/>
              </a:ext>
            </a:extLst>
          </p:cNvPr>
          <p:cNvSpPr/>
          <p:nvPr/>
        </p:nvSpPr>
        <p:spPr>
          <a:xfrm>
            <a:off x="5925879" y="3934046"/>
            <a:ext cx="340242" cy="1063256"/>
          </a:xfrm>
          <a:prstGeom prst="downArrow">
            <a:avLst/>
          </a:prstGeom>
          <a:solidFill>
            <a:schemeClr val="bg1">
              <a:lumMod val="6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dirty="0"/>
          </a:p>
        </p:txBody>
      </p:sp>
      <p:sp>
        <p:nvSpPr>
          <p:cNvPr id="4" name="TextBox 3">
            <a:extLst>
              <a:ext uri="{FF2B5EF4-FFF2-40B4-BE49-F238E27FC236}">
                <a16:creationId xmlns:a16="http://schemas.microsoft.com/office/drawing/2014/main" id="{26592387-DE51-4BAC-EC1F-7614142EB22E}"/>
              </a:ext>
            </a:extLst>
          </p:cNvPr>
          <p:cNvSpPr txBox="1"/>
          <p:nvPr/>
        </p:nvSpPr>
        <p:spPr>
          <a:xfrm>
            <a:off x="4668940" y="5280838"/>
            <a:ext cx="2849988" cy="646331"/>
          </a:xfrm>
          <a:prstGeom prst="rect">
            <a:avLst/>
          </a:prstGeom>
          <a:solidFill>
            <a:schemeClr val="bg1">
              <a:lumMod val="65000"/>
            </a:schemeClr>
          </a:solidFill>
          <a:ln>
            <a:solidFill>
              <a:schemeClr val="bg1">
                <a:lumMod val="50000"/>
              </a:schemeClr>
            </a:solidFill>
          </a:ln>
        </p:spPr>
        <p:txBody>
          <a:bodyPr wrap="square" rtlCol="0">
            <a:spAutoFit/>
          </a:bodyPr>
          <a:lstStyle/>
          <a:p>
            <a:pPr algn="ctr"/>
            <a:r>
              <a:rPr lang="en-IT" dirty="0">
                <a:solidFill>
                  <a:schemeClr val="bg1">
                    <a:lumMod val="95000"/>
                  </a:schemeClr>
                </a:solidFill>
              </a:rPr>
              <a:t>985 news </a:t>
            </a:r>
            <a:r>
              <a:rPr lang="en-IT" dirty="0">
                <a:solidFill>
                  <a:schemeClr val="lt1"/>
                </a:solidFill>
              </a:rPr>
              <a:t>articles</a:t>
            </a:r>
            <a:r>
              <a:rPr lang="en-IT" dirty="0">
                <a:solidFill>
                  <a:schemeClr val="bg1">
                    <a:lumMod val="95000"/>
                  </a:schemeClr>
                </a:solidFill>
              </a:rPr>
              <a:t> scraped and analysed </a:t>
            </a:r>
          </a:p>
        </p:txBody>
      </p:sp>
    </p:spTree>
    <p:extLst>
      <p:ext uri="{BB962C8B-B14F-4D97-AF65-F5344CB8AC3E}">
        <p14:creationId xmlns:p14="http://schemas.microsoft.com/office/powerpoint/2010/main" val="1609353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6004-B631-2972-AAA6-5D6669F1FFA4}"/>
              </a:ext>
            </a:extLst>
          </p:cNvPr>
          <p:cNvSpPr>
            <a:spLocks noGrp="1"/>
          </p:cNvSpPr>
          <p:nvPr>
            <p:ph type="title"/>
          </p:nvPr>
        </p:nvSpPr>
        <p:spPr>
          <a:xfrm>
            <a:off x="988828" y="354225"/>
            <a:ext cx="8886884" cy="686396"/>
          </a:xfrm>
        </p:spPr>
        <p:txBody>
          <a:bodyPr>
            <a:normAutofit fontScale="90000"/>
          </a:bodyPr>
          <a:lstStyle/>
          <a:p>
            <a:r>
              <a:rPr lang="en-IT" b="0" dirty="0"/>
              <a:t>Task 3 + 6:</a:t>
            </a:r>
            <a:r>
              <a:rPr lang="en-IT" dirty="0"/>
              <a:t> Improved analysis with our sentiment</a:t>
            </a:r>
          </a:p>
        </p:txBody>
      </p:sp>
      <p:sp>
        <p:nvSpPr>
          <p:cNvPr id="4" name="Right Arrow 3">
            <a:extLst>
              <a:ext uri="{FF2B5EF4-FFF2-40B4-BE49-F238E27FC236}">
                <a16:creationId xmlns:a16="http://schemas.microsoft.com/office/drawing/2014/main" id="{3B10E9B2-8B7A-A703-8C05-B128D5DD77B6}"/>
              </a:ext>
            </a:extLst>
          </p:cNvPr>
          <p:cNvSpPr/>
          <p:nvPr/>
        </p:nvSpPr>
        <p:spPr>
          <a:xfrm>
            <a:off x="1765004" y="1820667"/>
            <a:ext cx="949841" cy="219740"/>
          </a:xfrm>
          <a:prstGeom prst="rightArrow">
            <a:avLst/>
          </a:prstGeom>
          <a:solidFill>
            <a:schemeClr val="bg1">
              <a:lumMod val="6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5" name="TextBox 4">
            <a:extLst>
              <a:ext uri="{FF2B5EF4-FFF2-40B4-BE49-F238E27FC236}">
                <a16:creationId xmlns:a16="http://schemas.microsoft.com/office/drawing/2014/main" id="{300B1DAA-D8E8-2C4E-94BD-95B3E4F5251C}"/>
              </a:ext>
            </a:extLst>
          </p:cNvPr>
          <p:cNvSpPr txBox="1"/>
          <p:nvPr/>
        </p:nvSpPr>
        <p:spPr>
          <a:xfrm>
            <a:off x="3370520" y="1268818"/>
            <a:ext cx="5450959" cy="1323439"/>
          </a:xfrm>
          <a:prstGeom prst="rect">
            <a:avLst/>
          </a:prstGeom>
          <a:solidFill>
            <a:schemeClr val="bg1">
              <a:lumMod val="75000"/>
            </a:schemeClr>
          </a:solidFill>
          <a:ln>
            <a:solidFill>
              <a:schemeClr val="bg1">
                <a:lumMod val="50000"/>
              </a:schemeClr>
            </a:solidFill>
          </a:ln>
        </p:spPr>
        <p:txBody>
          <a:bodyPr wrap="square" rtlCol="0">
            <a:spAutoFit/>
          </a:bodyPr>
          <a:lstStyle/>
          <a:p>
            <a:pPr>
              <a:spcAft>
                <a:spcPts val="600"/>
              </a:spcAft>
            </a:pPr>
            <a:r>
              <a:rPr lang="en-GB" sz="1400" dirty="0">
                <a:latin typeface="Calibri" panose="020F0502020204030204" pitchFamily="34" charset="0"/>
                <a:cs typeface="Calibri" panose="020F0502020204030204" pitchFamily="34" charset="0"/>
              </a:rPr>
              <a:t>The results from the regression analysis were consistent: </a:t>
            </a:r>
          </a:p>
          <a:p>
            <a:pPr marL="285750" indent="-285750">
              <a:spcAft>
                <a:spcPts val="600"/>
              </a:spcAft>
              <a:buFont typeface="Arial" panose="020B0604020202020204" pitchFamily="34" charset="0"/>
              <a:buChar char="•"/>
            </a:pPr>
            <a:r>
              <a:rPr lang="en-GB" sz="1400" b="1" dirty="0">
                <a:latin typeface="Calibri" panose="020F0502020204030204" pitchFamily="34" charset="0"/>
                <a:cs typeface="Calibri" panose="020F0502020204030204" pitchFamily="34" charset="0"/>
              </a:rPr>
              <a:t>low R-square </a:t>
            </a:r>
            <a:r>
              <a:rPr lang="en-GB" sz="1400" dirty="0">
                <a:latin typeface="Calibri" panose="020F0502020204030204" pitchFamily="34" charset="0"/>
                <a:cs typeface="Calibri" panose="020F0502020204030204" pitchFamily="34" charset="0"/>
              </a:rPr>
              <a:t>indicates that the model couldn't adequately capture the variance in the CARs.</a:t>
            </a:r>
          </a:p>
          <a:p>
            <a:pPr marL="285750" indent="-285750">
              <a:spcAft>
                <a:spcPts val="600"/>
              </a:spcAft>
              <a:buFont typeface="Arial" panose="020B0604020202020204" pitchFamily="34" charset="0"/>
              <a:buChar char="•"/>
            </a:pPr>
            <a:r>
              <a:rPr lang="en-GB" sz="1400" dirty="0">
                <a:latin typeface="Calibri" panose="020F0502020204030204" pitchFamily="34" charset="0"/>
                <a:cs typeface="Calibri" panose="020F0502020204030204" pitchFamily="34" charset="0"/>
              </a:rPr>
              <a:t>most ‘sentiment’ </a:t>
            </a:r>
            <a:r>
              <a:rPr lang="en-GB" sz="1400" b="1" dirty="0">
                <a:latin typeface="Calibri" panose="020F0502020204030204" pitchFamily="34" charset="0"/>
                <a:cs typeface="Calibri" panose="020F0502020204030204" pitchFamily="34" charset="0"/>
              </a:rPr>
              <a:t>coefficients were not significant</a:t>
            </a:r>
            <a:r>
              <a:rPr lang="en-GB" sz="1400" dirty="0">
                <a:latin typeface="Calibri" panose="020F0502020204030204" pitchFamily="34" charset="0"/>
                <a:cs typeface="Calibri" panose="020F0502020204030204" pitchFamily="34" charset="0"/>
              </a:rPr>
              <a:t>, particularly in the brief periods surrounding the event date.</a:t>
            </a:r>
            <a:endParaRPr lang="en-IT" sz="14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857F99DF-0E45-B827-ACA6-31E13367A0CA}"/>
              </a:ext>
            </a:extLst>
          </p:cNvPr>
          <p:cNvSpPr txBox="1"/>
          <p:nvPr/>
        </p:nvSpPr>
        <p:spPr>
          <a:xfrm>
            <a:off x="978195" y="2708630"/>
            <a:ext cx="1261729" cy="307777"/>
          </a:xfrm>
          <a:prstGeom prst="rect">
            <a:avLst/>
          </a:prstGeom>
          <a:noFill/>
        </p:spPr>
        <p:txBody>
          <a:bodyPr wrap="square" rtlCol="0">
            <a:spAutoFit/>
          </a:bodyPr>
          <a:lstStyle/>
          <a:p>
            <a:pPr algn="ctr"/>
            <a:r>
              <a:rPr lang="en-IT" sz="1400" dirty="0"/>
              <a:t>However,</a:t>
            </a:r>
          </a:p>
        </p:txBody>
      </p:sp>
      <p:pic>
        <p:nvPicPr>
          <p:cNvPr id="7" name="Picture 6">
            <a:extLst>
              <a:ext uri="{FF2B5EF4-FFF2-40B4-BE49-F238E27FC236}">
                <a16:creationId xmlns:a16="http://schemas.microsoft.com/office/drawing/2014/main" id="{DA3AC8DA-8DD6-2119-4421-3D7B1B92170E}"/>
              </a:ext>
            </a:extLst>
          </p:cNvPr>
          <p:cNvPicPr>
            <a:picLocks noChangeAspect="1"/>
          </p:cNvPicPr>
          <p:nvPr/>
        </p:nvPicPr>
        <p:blipFill>
          <a:blip r:embed="rId2"/>
          <a:stretch>
            <a:fillRect/>
          </a:stretch>
        </p:blipFill>
        <p:spPr>
          <a:xfrm>
            <a:off x="549496" y="3016407"/>
            <a:ext cx="3320806" cy="2572775"/>
          </a:xfrm>
          <a:prstGeom prst="rect">
            <a:avLst/>
          </a:prstGeom>
        </p:spPr>
      </p:pic>
      <p:pic>
        <p:nvPicPr>
          <p:cNvPr id="8" name="Picture 7">
            <a:extLst>
              <a:ext uri="{FF2B5EF4-FFF2-40B4-BE49-F238E27FC236}">
                <a16:creationId xmlns:a16="http://schemas.microsoft.com/office/drawing/2014/main" id="{8EF5BA31-2DE2-8FAF-1B1E-E205031CBB31}"/>
              </a:ext>
            </a:extLst>
          </p:cNvPr>
          <p:cNvPicPr>
            <a:picLocks noChangeAspect="1"/>
          </p:cNvPicPr>
          <p:nvPr/>
        </p:nvPicPr>
        <p:blipFill>
          <a:blip r:embed="rId3"/>
          <a:stretch>
            <a:fillRect/>
          </a:stretch>
        </p:blipFill>
        <p:spPr>
          <a:xfrm>
            <a:off x="4695751" y="3016407"/>
            <a:ext cx="3320806" cy="2608384"/>
          </a:xfrm>
          <a:prstGeom prst="rect">
            <a:avLst/>
          </a:prstGeom>
        </p:spPr>
      </p:pic>
      <p:sp>
        <p:nvSpPr>
          <p:cNvPr id="9" name="Oval 8">
            <a:extLst>
              <a:ext uri="{FF2B5EF4-FFF2-40B4-BE49-F238E27FC236}">
                <a16:creationId xmlns:a16="http://schemas.microsoft.com/office/drawing/2014/main" id="{D3CBC56F-70A3-B488-DE4A-6E41413867CA}"/>
              </a:ext>
            </a:extLst>
          </p:cNvPr>
          <p:cNvSpPr/>
          <p:nvPr/>
        </p:nvSpPr>
        <p:spPr>
          <a:xfrm>
            <a:off x="5128592" y="3945835"/>
            <a:ext cx="278296" cy="128214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0" name="Oval 9">
            <a:extLst>
              <a:ext uri="{FF2B5EF4-FFF2-40B4-BE49-F238E27FC236}">
                <a16:creationId xmlns:a16="http://schemas.microsoft.com/office/drawing/2014/main" id="{169FCCD3-4080-E863-D19F-22FA9FA2BB96}"/>
              </a:ext>
            </a:extLst>
          </p:cNvPr>
          <p:cNvSpPr/>
          <p:nvPr/>
        </p:nvSpPr>
        <p:spPr>
          <a:xfrm>
            <a:off x="3566623" y="3603201"/>
            <a:ext cx="303679" cy="954157"/>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1" name="Oval 10">
            <a:extLst>
              <a:ext uri="{FF2B5EF4-FFF2-40B4-BE49-F238E27FC236}">
                <a16:creationId xmlns:a16="http://schemas.microsoft.com/office/drawing/2014/main" id="{83778F85-08EE-2AB3-087A-63C546AE1F58}"/>
              </a:ext>
            </a:extLst>
          </p:cNvPr>
          <p:cNvSpPr/>
          <p:nvPr/>
        </p:nvSpPr>
        <p:spPr>
          <a:xfrm>
            <a:off x="7699592" y="4273827"/>
            <a:ext cx="278296" cy="755374"/>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2" name="Freeform 11">
            <a:extLst>
              <a:ext uri="{FF2B5EF4-FFF2-40B4-BE49-F238E27FC236}">
                <a16:creationId xmlns:a16="http://schemas.microsoft.com/office/drawing/2014/main" id="{29C94B30-9078-227F-F040-3D2FACC89F6A}"/>
              </a:ext>
            </a:extLst>
          </p:cNvPr>
          <p:cNvSpPr/>
          <p:nvPr/>
        </p:nvSpPr>
        <p:spPr>
          <a:xfrm flipH="1" flipV="1">
            <a:off x="4989441" y="5544001"/>
            <a:ext cx="278298" cy="369782"/>
          </a:xfrm>
          <a:custGeom>
            <a:avLst/>
            <a:gdLst>
              <a:gd name="connsiteX0" fmla="*/ 0 w 1104900"/>
              <a:gd name="connsiteY0" fmla="*/ 495300 h 495300"/>
              <a:gd name="connsiteX1" fmla="*/ 279400 w 1104900"/>
              <a:gd name="connsiteY1" fmla="*/ 101600 h 495300"/>
              <a:gd name="connsiteX2" fmla="*/ 1104900 w 1104900"/>
              <a:gd name="connsiteY2" fmla="*/ 0 h 495300"/>
            </a:gdLst>
            <a:ahLst/>
            <a:cxnLst>
              <a:cxn ang="0">
                <a:pos x="connsiteX0" y="connsiteY0"/>
              </a:cxn>
              <a:cxn ang="0">
                <a:pos x="connsiteX1" y="connsiteY1"/>
              </a:cxn>
              <a:cxn ang="0">
                <a:pos x="connsiteX2" y="connsiteY2"/>
              </a:cxn>
            </a:cxnLst>
            <a:rect l="l" t="t" r="r" b="b"/>
            <a:pathLst>
              <a:path w="1104900" h="495300">
                <a:moveTo>
                  <a:pt x="0" y="495300"/>
                </a:moveTo>
                <a:cubicBezTo>
                  <a:pt x="47625" y="339725"/>
                  <a:pt x="95250" y="184150"/>
                  <a:pt x="279400" y="101600"/>
                </a:cubicBezTo>
                <a:cubicBezTo>
                  <a:pt x="463550" y="19050"/>
                  <a:pt x="784225" y="9525"/>
                  <a:pt x="1104900" y="0"/>
                </a:cubicBezTo>
              </a:path>
            </a:pathLst>
          </a:custGeom>
          <a:ln w="127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T">
              <a:solidFill>
                <a:srgbClr val="FF0000"/>
              </a:solidFill>
            </a:endParaRPr>
          </a:p>
        </p:txBody>
      </p:sp>
      <p:sp>
        <p:nvSpPr>
          <p:cNvPr id="13" name="TextBox 12">
            <a:extLst>
              <a:ext uri="{FF2B5EF4-FFF2-40B4-BE49-F238E27FC236}">
                <a16:creationId xmlns:a16="http://schemas.microsoft.com/office/drawing/2014/main" id="{47CC8B8D-E42A-6E2C-239D-DEA1AD69FB4C}"/>
              </a:ext>
            </a:extLst>
          </p:cNvPr>
          <p:cNvSpPr txBox="1"/>
          <p:nvPr/>
        </p:nvSpPr>
        <p:spPr>
          <a:xfrm>
            <a:off x="549496" y="5796086"/>
            <a:ext cx="4253947" cy="830997"/>
          </a:xfrm>
          <a:prstGeom prst="rect">
            <a:avLst/>
          </a:prstGeom>
          <a:solidFill>
            <a:schemeClr val="accent6">
              <a:lumMod val="60000"/>
              <a:lumOff val="40000"/>
            </a:schemeClr>
          </a:solidFill>
          <a:ln>
            <a:solidFill>
              <a:schemeClr val="accent5">
                <a:lumMod val="50000"/>
              </a:schemeClr>
            </a:solidFill>
          </a:ln>
        </p:spPr>
        <p:txBody>
          <a:bodyPr wrap="square" rtlCol="0">
            <a:spAutoFit/>
          </a:bodyPr>
          <a:lstStyle/>
          <a:p>
            <a:r>
              <a:rPr lang="en-IT" sz="1200" b="1" dirty="0">
                <a:latin typeface="Calibri" panose="020F0502020204030204" pitchFamily="34" charset="0"/>
                <a:cs typeface="Calibri" panose="020F0502020204030204" pitchFamily="34" charset="0"/>
              </a:rPr>
              <a:t>Negative </a:t>
            </a:r>
            <a:r>
              <a:rPr lang="en-IT" sz="1200" dirty="0">
                <a:latin typeface="Calibri" panose="020F0502020204030204" pitchFamily="34" charset="0"/>
                <a:cs typeface="Calibri" panose="020F0502020204030204" pitchFamily="34" charset="0"/>
              </a:rPr>
              <a:t>news, especially with high prominence have a generally expected negative relation with bank’s CARs. However some stocks react positively to high-prominence negative news, especially on the very event date (see eg Slide 3 with ISP)</a:t>
            </a:r>
          </a:p>
        </p:txBody>
      </p:sp>
      <p:sp>
        <p:nvSpPr>
          <p:cNvPr id="14" name="Freeform 13">
            <a:extLst>
              <a:ext uri="{FF2B5EF4-FFF2-40B4-BE49-F238E27FC236}">
                <a16:creationId xmlns:a16="http://schemas.microsoft.com/office/drawing/2014/main" id="{F67CF11D-1A56-CD66-410E-7B7A14C65D1D}"/>
              </a:ext>
            </a:extLst>
          </p:cNvPr>
          <p:cNvSpPr/>
          <p:nvPr/>
        </p:nvSpPr>
        <p:spPr>
          <a:xfrm>
            <a:off x="8036871" y="3233920"/>
            <a:ext cx="646420" cy="1323438"/>
          </a:xfrm>
          <a:custGeom>
            <a:avLst/>
            <a:gdLst>
              <a:gd name="connsiteX0" fmla="*/ 0 w 1104900"/>
              <a:gd name="connsiteY0" fmla="*/ 495300 h 495300"/>
              <a:gd name="connsiteX1" fmla="*/ 279400 w 1104900"/>
              <a:gd name="connsiteY1" fmla="*/ 101600 h 495300"/>
              <a:gd name="connsiteX2" fmla="*/ 1104900 w 1104900"/>
              <a:gd name="connsiteY2" fmla="*/ 0 h 495300"/>
            </a:gdLst>
            <a:ahLst/>
            <a:cxnLst>
              <a:cxn ang="0">
                <a:pos x="connsiteX0" y="connsiteY0"/>
              </a:cxn>
              <a:cxn ang="0">
                <a:pos x="connsiteX1" y="connsiteY1"/>
              </a:cxn>
              <a:cxn ang="0">
                <a:pos x="connsiteX2" y="connsiteY2"/>
              </a:cxn>
            </a:cxnLst>
            <a:rect l="l" t="t" r="r" b="b"/>
            <a:pathLst>
              <a:path w="1104900" h="495300">
                <a:moveTo>
                  <a:pt x="0" y="495300"/>
                </a:moveTo>
                <a:cubicBezTo>
                  <a:pt x="47625" y="339725"/>
                  <a:pt x="95250" y="184150"/>
                  <a:pt x="279400" y="101600"/>
                </a:cubicBezTo>
                <a:cubicBezTo>
                  <a:pt x="463550" y="19050"/>
                  <a:pt x="784225" y="9525"/>
                  <a:pt x="1104900" y="0"/>
                </a:cubicBezTo>
              </a:path>
            </a:pathLst>
          </a:custGeom>
          <a:ln w="127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T">
              <a:solidFill>
                <a:srgbClr val="FF0000"/>
              </a:solidFill>
            </a:endParaRPr>
          </a:p>
        </p:txBody>
      </p:sp>
      <p:sp>
        <p:nvSpPr>
          <p:cNvPr id="16" name="TextBox 15">
            <a:extLst>
              <a:ext uri="{FF2B5EF4-FFF2-40B4-BE49-F238E27FC236}">
                <a16:creationId xmlns:a16="http://schemas.microsoft.com/office/drawing/2014/main" id="{031C8A4C-1C93-4EB6-8ED1-F475CA5EDA67}"/>
              </a:ext>
            </a:extLst>
          </p:cNvPr>
          <p:cNvSpPr txBox="1"/>
          <p:nvPr/>
        </p:nvSpPr>
        <p:spPr>
          <a:xfrm>
            <a:off x="8821479" y="2750712"/>
            <a:ext cx="2730673" cy="1200329"/>
          </a:xfrm>
          <a:prstGeom prst="rect">
            <a:avLst/>
          </a:prstGeom>
          <a:solidFill>
            <a:schemeClr val="accent3">
              <a:lumMod val="60000"/>
              <a:lumOff val="40000"/>
            </a:schemeClr>
          </a:solidFill>
          <a:ln>
            <a:solidFill>
              <a:schemeClr val="accent3">
                <a:lumMod val="75000"/>
              </a:schemeClr>
            </a:solidFill>
          </a:ln>
        </p:spPr>
        <p:txBody>
          <a:bodyPr wrap="square" rtlCol="0">
            <a:spAutoFit/>
          </a:bodyPr>
          <a:lstStyle/>
          <a:p>
            <a:r>
              <a:rPr lang="en-IT" sz="1200" dirty="0">
                <a:latin typeface="Calibri" panose="020F0502020204030204" pitchFamily="34" charset="0"/>
                <a:cs typeface="Calibri" panose="020F0502020204030204" pitchFamily="34" charset="0"/>
              </a:rPr>
              <a:t>Positive news have inverse relationship with CARs. </a:t>
            </a:r>
          </a:p>
          <a:p>
            <a:r>
              <a:rPr lang="en-IT" sz="1200" dirty="0">
                <a:latin typeface="Calibri" panose="020F0502020204030204" pitchFamily="34" charset="0"/>
                <a:cs typeface="Calibri" panose="020F0502020204030204" pitchFamily="34" charset="0"/>
              </a:rPr>
              <a:t>Very counterintuitive… but we could expect this result!</a:t>
            </a:r>
          </a:p>
          <a:p>
            <a:endParaRPr lang="en-IT" sz="1200" dirty="0">
              <a:latin typeface="Calibri" panose="020F0502020204030204" pitchFamily="34" charset="0"/>
              <a:cs typeface="Calibri" panose="020F0502020204030204" pitchFamily="34" charset="0"/>
            </a:endParaRPr>
          </a:p>
          <a:p>
            <a:r>
              <a:rPr lang="en-IT" sz="1200" dirty="0">
                <a:latin typeface="Calibri" panose="020F0502020204030204" pitchFamily="34" charset="0"/>
                <a:cs typeface="Calibri" panose="020F0502020204030204" pitchFamily="34" charset="0"/>
                <a:sym typeface="Wingdings" pitchFamily="2" charset="2"/>
              </a:rPr>
              <a:t> </a:t>
            </a:r>
            <a:r>
              <a:rPr lang="en-IT" sz="1200" b="1" dirty="0">
                <a:latin typeface="Calibri" panose="020F0502020204030204" pitchFamily="34" charset="0"/>
                <a:cs typeface="Calibri" panose="020F0502020204030204" pitchFamily="34" charset="0"/>
                <a:sym typeface="Wingdings" pitchFamily="2" charset="2"/>
              </a:rPr>
              <a:t>Krueger’s 2015 research paper</a:t>
            </a:r>
            <a:endParaRPr lang="en-IT" sz="1200" b="1" dirty="0">
              <a:latin typeface="Calibri" panose="020F0502020204030204" pitchFamily="34" charset="0"/>
              <a:cs typeface="Calibri" panose="020F0502020204030204" pitchFamily="34" charset="0"/>
            </a:endParaRPr>
          </a:p>
        </p:txBody>
      </p:sp>
      <p:pic>
        <p:nvPicPr>
          <p:cNvPr id="20" name="Picture 19" descr="A screenshot of a computer&#10;&#10;Description automatically generated">
            <a:extLst>
              <a:ext uri="{FF2B5EF4-FFF2-40B4-BE49-F238E27FC236}">
                <a16:creationId xmlns:a16="http://schemas.microsoft.com/office/drawing/2014/main" id="{755097DA-0052-CE4E-D3F8-DB15F457204E}"/>
              </a:ext>
            </a:extLst>
          </p:cNvPr>
          <p:cNvPicPr>
            <a:picLocks noChangeAspect="1"/>
          </p:cNvPicPr>
          <p:nvPr/>
        </p:nvPicPr>
        <p:blipFill>
          <a:blip r:embed="rId4"/>
          <a:stretch>
            <a:fillRect/>
          </a:stretch>
        </p:blipFill>
        <p:spPr>
          <a:xfrm>
            <a:off x="8421124" y="4557358"/>
            <a:ext cx="3698935" cy="2069725"/>
          </a:xfrm>
          <a:prstGeom prst="rect">
            <a:avLst/>
          </a:prstGeom>
          <a:ln>
            <a:solidFill>
              <a:schemeClr val="bg1">
                <a:lumMod val="85000"/>
              </a:schemeClr>
            </a:solidFill>
          </a:ln>
        </p:spPr>
      </p:pic>
    </p:spTree>
    <p:extLst>
      <p:ext uri="{BB962C8B-B14F-4D97-AF65-F5344CB8AC3E}">
        <p14:creationId xmlns:p14="http://schemas.microsoft.com/office/powerpoint/2010/main" val="3044510049"/>
      </p:ext>
    </p:extLst>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832</Words>
  <Application>Microsoft Macintosh PowerPoint</Application>
  <PresentationFormat>Widescreen</PresentationFormat>
  <Paragraphs>67</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Neue Haas Grotesk Text Pro</vt:lpstr>
      <vt:lpstr>SwellVTI</vt:lpstr>
      <vt:lpstr>Finance with Big Data – Hackathon</vt:lpstr>
      <vt:lpstr>Data Preparation: Cleaning and Merging</vt:lpstr>
      <vt:lpstr>Tasks 4-5-6: EU MARKET</vt:lpstr>
      <vt:lpstr>Tasks 4-5-6: EU MARKET</vt:lpstr>
      <vt:lpstr>Tasks 4-5-6: US MARKET</vt:lpstr>
      <vt:lpstr>Tasks 4-5-6: US MARKET</vt:lpstr>
      <vt:lpstr>Task 3: improved sentiment analysis</vt:lpstr>
      <vt:lpstr>Task 3 + 6: Improved analysis with our sentiment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 with Big Data – Hackaton</dc:title>
  <dc:creator>PIETRO DEL BIANCO</dc:creator>
  <cp:lastModifiedBy>PIETRO DEL BIANCO</cp:lastModifiedBy>
  <cp:revision>7</cp:revision>
  <dcterms:created xsi:type="dcterms:W3CDTF">2023-10-26T08:07:01Z</dcterms:created>
  <dcterms:modified xsi:type="dcterms:W3CDTF">2023-11-06T14:17:09Z</dcterms:modified>
</cp:coreProperties>
</file>