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4" Type="http://schemas.openxmlformats.org/officeDocument/2006/relationships/slide" Target="slides/slide3.xml"/><Relationship Id="rId10" Type="http://schemas.openxmlformats.org/officeDocument/2006/relationships/theme" Target="theme/theme1.xml"/><Relationship Id="rId5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viewProps" Target="viewProps.xml"/><Relationship Id="rId3" Type="http://schemas.openxmlformats.org/officeDocument/2006/relationships/slide" Target="slides/slide2.xml"/><Relationship Id="rId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6374E-4D8A-5146-97FC-462B49F73536}" type="datetimeFigureOut">
              <a:rPr lang="en-US" smtClean="0"/>
              <a:t>3/16/09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6C194-8893-A145-A239-870A74B678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3C3FE-2886-C846-99DA-E8321AD7CD62}" type="slidenum">
              <a:rPr lang="en-US"/>
              <a:pPr/>
              <a:t>1</a:t>
            </a:fld>
            <a:endParaRPr lang="en-US"/>
          </a:p>
        </p:txBody>
      </p:sp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581" tIns="43290" rIns="86581" bIns="43290" anchor="b">
            <a:prstTxWarp prst="textNoShape">
              <a:avLst/>
            </a:prstTxWarp>
          </a:bodyPr>
          <a:lstStyle/>
          <a:p>
            <a:pPr algn="r" defTabSz="409575" hangingPunct="0">
              <a:buClr>
                <a:srgbClr val="000000"/>
              </a:buClr>
              <a:buSzPct val="45000"/>
              <a:buFont typeface="Wingdings" pitchFamily="-111" charset="2"/>
              <a:buNone/>
              <a:tabLst>
                <a:tab pos="649288" algn="l"/>
                <a:tab pos="1300163" algn="l"/>
                <a:tab pos="1949450" algn="l"/>
                <a:tab pos="2597150" algn="l"/>
              </a:tabLst>
            </a:pPr>
            <a:fld id="{69516F18-4968-7D4A-B984-13FCCF569955}" type="slidenum">
              <a:rPr lang="en-GB" sz="1100">
                <a:solidFill>
                  <a:srgbClr val="000000"/>
                </a:solidFill>
                <a:latin typeface="Times New Roman" pitchFamily="-111" charset="0"/>
                <a:ea typeface="Lucida Sans Unicode" pitchFamily="-111" charset="-52"/>
                <a:cs typeface="Lucida Sans Unicode" pitchFamily="-111" charset="-52"/>
              </a:rPr>
              <a:pPr algn="r" defTabSz="409575" hangingPunct="0">
                <a:buClr>
                  <a:srgbClr val="000000"/>
                </a:buClr>
                <a:buSzPct val="45000"/>
                <a:buFont typeface="Wingdings" pitchFamily="-111" charset="2"/>
                <a:buNone/>
                <a:tabLst>
                  <a:tab pos="649288" algn="l"/>
                  <a:tab pos="1300163" algn="l"/>
                  <a:tab pos="1949450" algn="l"/>
                  <a:tab pos="2597150" algn="l"/>
                </a:tabLst>
              </a:pPr>
              <a:t>1</a:t>
            </a:fld>
            <a:endParaRPr lang="en-GB" sz="1100">
              <a:solidFill>
                <a:srgbClr val="000000"/>
              </a:solidFill>
              <a:latin typeface="Times New Roman" pitchFamily="-111" charset="0"/>
              <a:ea typeface="Lucida Sans Unicode" pitchFamily="-111" charset="-52"/>
              <a:cs typeface="Lucida Sans Unicode" pitchFamily="-111" charset="-52"/>
            </a:endParaRP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581" tIns="43290" rIns="86581" bIns="43290" anchor="b">
            <a:prstTxWarp prst="textNoShape">
              <a:avLst/>
            </a:prstTxWarp>
          </a:bodyPr>
          <a:lstStyle/>
          <a:p>
            <a:pPr algn="l" defTabSz="409575" hangingPunct="0">
              <a:buClr>
                <a:srgbClr val="000000"/>
              </a:buClr>
              <a:buSzPct val="45000"/>
              <a:buFont typeface="Wingdings" pitchFamily="-111" charset="2"/>
              <a:buNone/>
              <a:tabLst>
                <a:tab pos="649288" algn="l"/>
                <a:tab pos="1300163" algn="l"/>
                <a:tab pos="1949450" algn="l"/>
                <a:tab pos="2597150" algn="l"/>
              </a:tabLst>
            </a:pPr>
            <a:endParaRPr lang="en-GB" sz="1100">
              <a:solidFill>
                <a:srgbClr val="000000"/>
              </a:solidFill>
              <a:latin typeface="Times New Roman" pitchFamily="-111" charset="0"/>
              <a:ea typeface="Lucida Sans Unicode" pitchFamily="-111" charset="-52"/>
              <a:cs typeface="Lucida Sans Unicode" pitchFamily="-111" charset="-52"/>
            </a:endParaRP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581" tIns="43290" rIns="86581" bIns="43290">
            <a:prstTxWarp prst="textNoShape">
              <a:avLst/>
            </a:prstTxWarp>
          </a:bodyPr>
          <a:lstStyle/>
          <a:p>
            <a:pPr algn="l" defTabSz="409575" hangingPunct="0">
              <a:buClr>
                <a:srgbClr val="000000"/>
              </a:buClr>
              <a:buSzPct val="45000"/>
              <a:buFont typeface="Wingdings" pitchFamily="-111" charset="2"/>
              <a:buNone/>
              <a:tabLst>
                <a:tab pos="649288" algn="l"/>
                <a:tab pos="1300163" algn="l"/>
                <a:tab pos="1949450" algn="l"/>
                <a:tab pos="2597150" algn="l"/>
              </a:tabLst>
            </a:pPr>
            <a:endParaRPr lang="en-GB" sz="1100">
              <a:solidFill>
                <a:srgbClr val="000000"/>
              </a:solidFill>
              <a:latin typeface="Times New Roman" pitchFamily="-111" charset="0"/>
              <a:ea typeface="Lucida Sans Unicode" pitchFamily="-111" charset="-52"/>
              <a:cs typeface="Lucida Sans Unicode" pitchFamily="-111" charset="-52"/>
            </a:endParaRP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581" tIns="43290" rIns="86581" bIns="43290">
            <a:prstTxWarp prst="textNoShape">
              <a:avLst/>
            </a:prstTxWarp>
          </a:bodyPr>
          <a:lstStyle/>
          <a:p>
            <a:pPr algn="r" defTabSz="409575" hangingPunct="0">
              <a:buClr>
                <a:srgbClr val="000000"/>
              </a:buClr>
              <a:buSzPct val="45000"/>
              <a:buFont typeface="Wingdings" pitchFamily="-111" charset="2"/>
              <a:buNone/>
              <a:tabLst>
                <a:tab pos="649288" algn="l"/>
                <a:tab pos="1300163" algn="l"/>
                <a:tab pos="1949450" algn="l"/>
                <a:tab pos="2597150" algn="l"/>
              </a:tabLst>
            </a:pPr>
            <a:endParaRPr lang="en-GB" sz="1100">
              <a:solidFill>
                <a:srgbClr val="000000"/>
              </a:solidFill>
              <a:latin typeface="Times New Roman" pitchFamily="-111" charset="0"/>
              <a:ea typeface="Lucida Sans Unicode" pitchFamily="-111" charset="-52"/>
              <a:cs typeface="Lucida Sans Unicode" pitchFamily="-111" charset="-52"/>
            </a:endParaRP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1179513" y="685800"/>
            <a:ext cx="4500562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439" name="Text Box 7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1813"/>
            <a:ext cx="5027613" cy="41243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CE4E1-8B65-A046-B728-99346C0E2183}" type="slidenum">
              <a:rPr lang="en-US"/>
              <a:pPr/>
              <a:t>2</a:t>
            </a:fld>
            <a:endParaRPr lang="en-US"/>
          </a:p>
        </p:txBody>
      </p:sp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581" tIns="43290" rIns="86581" bIns="43290" anchor="b">
            <a:prstTxWarp prst="textNoShape">
              <a:avLst/>
            </a:prstTxWarp>
          </a:bodyPr>
          <a:lstStyle/>
          <a:p>
            <a:pPr algn="r" defTabSz="409575" hangingPunct="0">
              <a:buClr>
                <a:srgbClr val="000000"/>
              </a:buClr>
              <a:buSzPct val="45000"/>
              <a:buFont typeface="Wingdings" pitchFamily="-111" charset="2"/>
              <a:buNone/>
              <a:tabLst>
                <a:tab pos="649288" algn="l"/>
                <a:tab pos="1300163" algn="l"/>
                <a:tab pos="1949450" algn="l"/>
                <a:tab pos="2597150" algn="l"/>
              </a:tabLst>
            </a:pPr>
            <a:fld id="{16E9ABA9-0027-2044-8E36-CEB5D2ED3A2B}" type="slidenum">
              <a:rPr lang="en-GB" sz="1100">
                <a:solidFill>
                  <a:srgbClr val="000000"/>
                </a:solidFill>
                <a:latin typeface="Times New Roman" pitchFamily="-111" charset="0"/>
                <a:ea typeface="Lucida Sans Unicode" pitchFamily="-111" charset="-52"/>
                <a:cs typeface="Lucida Sans Unicode" pitchFamily="-111" charset="-52"/>
              </a:rPr>
              <a:pPr algn="r" defTabSz="409575" hangingPunct="0">
                <a:buClr>
                  <a:srgbClr val="000000"/>
                </a:buClr>
                <a:buSzPct val="45000"/>
                <a:buFont typeface="Wingdings" pitchFamily="-111" charset="2"/>
                <a:buNone/>
                <a:tabLst>
                  <a:tab pos="649288" algn="l"/>
                  <a:tab pos="1300163" algn="l"/>
                  <a:tab pos="1949450" algn="l"/>
                  <a:tab pos="2597150" algn="l"/>
                </a:tabLst>
              </a:pPr>
              <a:t>2</a:t>
            </a:fld>
            <a:endParaRPr lang="en-GB" sz="1100">
              <a:solidFill>
                <a:srgbClr val="000000"/>
              </a:solidFill>
              <a:latin typeface="Times New Roman" pitchFamily="-111" charset="0"/>
              <a:ea typeface="Lucida Sans Unicode" pitchFamily="-111" charset="-52"/>
              <a:cs typeface="Lucida Sans Unicode" pitchFamily="-111" charset="-52"/>
            </a:endParaRP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581" tIns="43290" rIns="86581" bIns="43290" anchor="b">
            <a:prstTxWarp prst="textNoShape">
              <a:avLst/>
            </a:prstTxWarp>
          </a:bodyPr>
          <a:lstStyle/>
          <a:p>
            <a:pPr algn="l" defTabSz="409575" hangingPunct="0">
              <a:buClr>
                <a:srgbClr val="000000"/>
              </a:buClr>
              <a:buSzPct val="45000"/>
              <a:buFont typeface="Wingdings" pitchFamily="-111" charset="2"/>
              <a:buNone/>
              <a:tabLst>
                <a:tab pos="649288" algn="l"/>
                <a:tab pos="1300163" algn="l"/>
                <a:tab pos="1949450" algn="l"/>
                <a:tab pos="2597150" algn="l"/>
              </a:tabLst>
            </a:pPr>
            <a:endParaRPr lang="en-GB" sz="1100">
              <a:solidFill>
                <a:srgbClr val="000000"/>
              </a:solidFill>
              <a:latin typeface="Times New Roman" pitchFamily="-111" charset="0"/>
              <a:ea typeface="Lucida Sans Unicode" pitchFamily="-111" charset="-52"/>
              <a:cs typeface="Lucida Sans Unicode" pitchFamily="-111" charset="-52"/>
            </a:endParaRP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581" tIns="43290" rIns="86581" bIns="43290">
            <a:prstTxWarp prst="textNoShape">
              <a:avLst/>
            </a:prstTxWarp>
          </a:bodyPr>
          <a:lstStyle/>
          <a:p>
            <a:pPr algn="l" defTabSz="409575" hangingPunct="0">
              <a:buClr>
                <a:srgbClr val="000000"/>
              </a:buClr>
              <a:buSzPct val="45000"/>
              <a:buFont typeface="Wingdings" pitchFamily="-111" charset="2"/>
              <a:buNone/>
              <a:tabLst>
                <a:tab pos="649288" algn="l"/>
                <a:tab pos="1300163" algn="l"/>
                <a:tab pos="1949450" algn="l"/>
                <a:tab pos="2597150" algn="l"/>
              </a:tabLst>
            </a:pPr>
            <a:endParaRPr lang="en-GB" sz="1100">
              <a:solidFill>
                <a:srgbClr val="000000"/>
              </a:solidFill>
              <a:latin typeface="Times New Roman" pitchFamily="-111" charset="0"/>
              <a:ea typeface="Lucida Sans Unicode" pitchFamily="-111" charset="-52"/>
              <a:cs typeface="Lucida Sans Unicode" pitchFamily="-111" charset="-52"/>
            </a:endParaRP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581" tIns="43290" rIns="86581" bIns="43290">
            <a:prstTxWarp prst="textNoShape">
              <a:avLst/>
            </a:prstTxWarp>
          </a:bodyPr>
          <a:lstStyle/>
          <a:p>
            <a:pPr algn="r" defTabSz="409575" hangingPunct="0">
              <a:buClr>
                <a:srgbClr val="000000"/>
              </a:buClr>
              <a:buSzPct val="45000"/>
              <a:buFont typeface="Wingdings" pitchFamily="-111" charset="2"/>
              <a:buNone/>
              <a:tabLst>
                <a:tab pos="649288" algn="l"/>
                <a:tab pos="1300163" algn="l"/>
                <a:tab pos="1949450" algn="l"/>
                <a:tab pos="2597150" algn="l"/>
              </a:tabLst>
            </a:pPr>
            <a:endParaRPr lang="en-GB" sz="1100">
              <a:solidFill>
                <a:srgbClr val="000000"/>
              </a:solidFill>
              <a:latin typeface="Times New Roman" pitchFamily="-111" charset="0"/>
              <a:ea typeface="Lucida Sans Unicode" pitchFamily="-111" charset="-52"/>
              <a:cs typeface="Lucida Sans Unicode" pitchFamily="-111" charset="-52"/>
            </a:endParaRP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1179513" y="685800"/>
            <a:ext cx="4500562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487" name="Text Box 7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1813"/>
            <a:ext cx="5027613" cy="41243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9DA6A-A42A-0B45-9788-63AA22BE0D4D}" type="slidenum">
              <a:rPr lang="en-US"/>
              <a:pPr/>
              <a:t>3</a:t>
            </a:fld>
            <a:endParaRPr lang="en-US"/>
          </a:p>
        </p:txBody>
      </p:sp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1179513" y="685800"/>
            <a:ext cx="4500562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531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1813"/>
            <a:ext cx="5027613" cy="41243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867" tIns="44934" rIns="89867" bIns="44934" anchor="ctr">
            <a:prstTxWarp prst="textNoShape">
              <a:avLst/>
            </a:prstTxWarp>
          </a:bodyPr>
          <a:lstStyle/>
          <a:p>
            <a:r>
              <a:rPr lang="en-US" dirty="0" smtClean="0"/>
              <a:t>Speed</a:t>
            </a:r>
            <a:r>
              <a:rPr lang="en-US" baseline="0" dirty="0" smtClean="0"/>
              <a:t> wins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EA2B-CA0C-9543-ACFF-11A9A529DADC}" type="datetimeFigureOut">
              <a:rPr lang="en-US" smtClean="0"/>
              <a:t>3/16/09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9D09-BAE5-C744-A78F-8BA418A8E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EA2B-CA0C-9543-ACFF-11A9A529DADC}" type="datetimeFigureOut">
              <a:rPr lang="en-US" smtClean="0"/>
              <a:t>3/16/09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9D09-BAE5-C744-A78F-8BA418A8E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EA2B-CA0C-9543-ACFF-11A9A529DADC}" type="datetimeFigureOut">
              <a:rPr lang="en-US" smtClean="0"/>
              <a:t>3/16/09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9D09-BAE5-C744-A78F-8BA418A8E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EA2B-CA0C-9543-ACFF-11A9A529DADC}" type="datetimeFigureOut">
              <a:rPr lang="en-US" smtClean="0"/>
              <a:t>3/16/09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9D09-BAE5-C744-A78F-8BA418A8E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EA2B-CA0C-9543-ACFF-11A9A529DADC}" type="datetimeFigureOut">
              <a:rPr lang="en-US" smtClean="0"/>
              <a:t>3/16/09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9D09-BAE5-C744-A78F-8BA418A8E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EA2B-CA0C-9543-ACFF-11A9A529DADC}" type="datetimeFigureOut">
              <a:rPr lang="en-US" smtClean="0"/>
              <a:t>3/16/09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9D09-BAE5-C744-A78F-8BA418A8E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EA2B-CA0C-9543-ACFF-11A9A529DADC}" type="datetimeFigureOut">
              <a:rPr lang="en-US" smtClean="0"/>
              <a:t>3/16/09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9D09-BAE5-C744-A78F-8BA418A8E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EA2B-CA0C-9543-ACFF-11A9A529DADC}" type="datetimeFigureOut">
              <a:rPr lang="en-US" smtClean="0"/>
              <a:t>3/16/09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9D09-BAE5-C744-A78F-8BA418A8E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EA2B-CA0C-9543-ACFF-11A9A529DADC}" type="datetimeFigureOut">
              <a:rPr lang="en-US" smtClean="0"/>
              <a:t>3/16/09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9D09-BAE5-C744-A78F-8BA418A8E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EA2B-CA0C-9543-ACFF-11A9A529DADC}" type="datetimeFigureOut">
              <a:rPr lang="en-US" smtClean="0"/>
              <a:t>3/16/09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9D09-BAE5-C744-A78F-8BA418A8E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EA2B-CA0C-9543-ACFF-11A9A529DADC}" type="datetimeFigureOut">
              <a:rPr lang="en-US" smtClean="0"/>
              <a:t>3/16/09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9D09-BAE5-C744-A78F-8BA418A8E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EA2B-CA0C-9543-ACFF-11A9A529DADC}" type="datetimeFigureOut">
              <a:rPr lang="en-US" smtClean="0"/>
              <a:t>3/16/09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9D09-BAE5-C744-A78F-8BA418A8EB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d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Relationship Id="rId5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2"/>
          <p:cNvPicPr>
            <a:picLocks noChangeAspect="1" noChangeArrowheads="1"/>
          </p:cNvPicPr>
          <p:nvPr/>
        </p:nvPicPr>
        <p:blipFill>
          <a:blip r:embed="rId3">
            <a:lum bright="4000"/>
          </a:blip>
          <a:srcRect b="5353"/>
          <a:stretch>
            <a:fillRect/>
          </a:stretch>
        </p:blipFill>
        <p:spPr bwMode="auto">
          <a:xfrm>
            <a:off x="1600200" y="1752600"/>
            <a:ext cx="6094413" cy="4433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0" y="2860675"/>
            <a:ext cx="24320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prstTxWarp prst="textNoShape">
              <a:avLst/>
            </a:prstTxWarp>
            <a:spAutoFit/>
          </a:bodyPr>
          <a:lstStyle/>
          <a:p>
            <a:pPr algn="l" defTabSz="414338" eaLnBrk="0" hangingPunct="0">
              <a:buClr>
                <a:srgbClr val="FF0000"/>
              </a:buClr>
              <a:buSzPct val="100000"/>
              <a:buFont typeface="Arial" pitchFamily="-111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en-GB" sz="2400">
                <a:solidFill>
                  <a:srgbClr val="FF0000"/>
                </a:solidFill>
                <a:latin typeface="Arial" pitchFamily="-111" charset="0"/>
              </a:rPr>
              <a:t>Problem: </a:t>
            </a:r>
            <a:r>
              <a:rPr lang="en-GB" sz="2400" b="1">
                <a:solidFill>
                  <a:srgbClr val="FF0000"/>
                </a:solidFill>
                <a:latin typeface="Arial" pitchFamily="-111" charset="0"/>
              </a:rPr>
              <a:t>known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6330950" y="2897188"/>
            <a:ext cx="2398713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prstTxWarp prst="textNoShape">
              <a:avLst/>
            </a:prstTxWarp>
            <a:spAutoFit/>
          </a:bodyPr>
          <a:lstStyle/>
          <a:p>
            <a:pPr algn="l" defTabSz="414338" eaLnBrk="0" hangingPunct="0">
              <a:buClr>
                <a:srgbClr val="FF0000"/>
              </a:buClr>
              <a:buSzPct val="100000"/>
              <a:buFont typeface="Arial" pitchFamily="-111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en-GB" sz="2400">
                <a:solidFill>
                  <a:srgbClr val="FF0000"/>
                </a:solidFill>
                <a:latin typeface="Arial" pitchFamily="-111" charset="0"/>
              </a:rPr>
              <a:t>Solution: </a:t>
            </a:r>
            <a:r>
              <a:rPr lang="en-GB" sz="2400" b="1">
                <a:solidFill>
                  <a:srgbClr val="FF0000"/>
                </a:solidFill>
                <a:latin typeface="Arial" pitchFamily="-111" charset="0"/>
              </a:rPr>
              <a:t>known</a:t>
            </a:r>
          </a:p>
        </p:txBody>
      </p:sp>
      <p:sp>
        <p:nvSpPr>
          <p:cNvPr id="273413" name="Line 5"/>
          <p:cNvSpPr>
            <a:spLocks noChangeShapeType="1"/>
          </p:cNvSpPr>
          <p:nvPr/>
        </p:nvSpPr>
        <p:spPr bwMode="auto">
          <a:xfrm>
            <a:off x="4564063" y="1879600"/>
            <a:ext cx="6350" cy="1820863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3821113" y="1320800"/>
            <a:ext cx="1449387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prstTxWarp prst="textNoShape">
              <a:avLst/>
            </a:prstTxWarp>
            <a:spAutoFit/>
          </a:bodyPr>
          <a:lstStyle/>
          <a:p>
            <a:pPr algn="l" defTabSz="414338" eaLnBrk="0" hangingPunct="0">
              <a:buClr>
                <a:srgbClr val="FF0000"/>
              </a:buClr>
              <a:buSzPct val="100000"/>
              <a:buFont typeface="Arial" pitchFamily="-111" charset="0"/>
              <a:buNone/>
              <a:tabLst>
                <a:tab pos="657225" algn="l"/>
                <a:tab pos="1312863" algn="l"/>
              </a:tabLst>
            </a:pPr>
            <a:r>
              <a:rPr lang="en-GB" sz="2400" b="1">
                <a:solidFill>
                  <a:srgbClr val="FF0000"/>
                </a:solidFill>
                <a:latin typeface="Arial" pitchFamily="-111" charset="0"/>
              </a:rPr>
              <a:t>Waterfall</a:t>
            </a:r>
          </a:p>
        </p:txBody>
      </p:sp>
      <p:sp>
        <p:nvSpPr>
          <p:cNvPr id="273415" name="Line 7"/>
          <p:cNvSpPr>
            <a:spLocks noChangeShapeType="1"/>
          </p:cNvSpPr>
          <p:nvPr/>
        </p:nvSpPr>
        <p:spPr bwMode="auto">
          <a:xfrm>
            <a:off x="4595813" y="4368800"/>
            <a:ext cx="7937" cy="1906588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16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58063" cy="660400"/>
          </a:xfrm>
        </p:spPr>
        <p:txBody>
          <a:bodyPr>
            <a:normAutofit fontScale="90000"/>
          </a:bodyPr>
          <a:lstStyle/>
          <a:p>
            <a:r>
              <a:rPr lang="en-GB" sz="2900" dirty="0" smtClean="0">
                <a:solidFill>
                  <a:srgbClr val="000000"/>
                </a:solidFill>
              </a:rPr>
              <a:t>Traditional Product Development</a:t>
            </a:r>
            <a:br>
              <a:rPr lang="en-GB" sz="2900" dirty="0" smtClean="0">
                <a:solidFill>
                  <a:srgbClr val="000000"/>
                </a:solidFill>
              </a:rPr>
            </a:br>
            <a:r>
              <a:rPr lang="en-GB" sz="2500" b="0" i="1" dirty="0">
                <a:solidFill>
                  <a:srgbClr val="000000"/>
                </a:solidFill>
              </a:rPr>
              <a:t>Unit of progress: Advance to Next Stage</a:t>
            </a:r>
            <a:r>
              <a:rPr lang="en-GB" sz="2900" dirty="0">
                <a:solidFill>
                  <a:srgbClr val="000000"/>
                </a:solidFill>
              </a:rPr>
              <a:t/>
            </a:r>
            <a:br>
              <a:rPr lang="en-GB" sz="2900" dirty="0">
                <a:solidFill>
                  <a:srgbClr val="000000"/>
                </a:solidFill>
              </a:rPr>
            </a:br>
            <a:endParaRPr lang="en-US" sz="2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1076325" y="4806950"/>
            <a:ext cx="24320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prstTxWarp prst="textNoShape">
              <a:avLst/>
            </a:prstTxWarp>
            <a:spAutoFit/>
          </a:bodyPr>
          <a:lstStyle/>
          <a:p>
            <a:pPr algn="l" defTabSz="414338" eaLnBrk="0" hangingPunct="0">
              <a:buClr>
                <a:srgbClr val="FF0000"/>
              </a:buClr>
              <a:buSzPct val="100000"/>
              <a:buFont typeface="Arial" pitchFamily="-111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en-GB" sz="2400">
                <a:solidFill>
                  <a:srgbClr val="FF0000"/>
                </a:solidFill>
                <a:latin typeface="Arial" pitchFamily="-111" charset="0"/>
              </a:rPr>
              <a:t>Problem: </a:t>
            </a:r>
            <a:r>
              <a:rPr lang="en-GB" sz="2400" b="1">
                <a:solidFill>
                  <a:srgbClr val="FF0000"/>
                </a:solidFill>
                <a:latin typeface="Arial" pitchFamily="-111" charset="0"/>
              </a:rPr>
              <a:t>known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5189538" y="4799013"/>
            <a:ext cx="2770187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prstTxWarp prst="textNoShape">
              <a:avLst/>
            </a:prstTxWarp>
            <a:spAutoFit/>
          </a:bodyPr>
          <a:lstStyle/>
          <a:p>
            <a:pPr algn="l" defTabSz="414338" eaLnBrk="0" hangingPunct="0">
              <a:buClr>
                <a:srgbClr val="FF0000"/>
              </a:buClr>
              <a:buSzPct val="100000"/>
              <a:buFont typeface="Arial" pitchFamily="-111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en-GB" sz="2400">
                <a:solidFill>
                  <a:srgbClr val="FF0000"/>
                </a:solidFill>
                <a:latin typeface="Arial" pitchFamily="-111" charset="0"/>
              </a:rPr>
              <a:t>Solution: </a:t>
            </a:r>
            <a:r>
              <a:rPr lang="en-GB" sz="2400" b="1">
                <a:solidFill>
                  <a:srgbClr val="FF0000"/>
                </a:solidFill>
                <a:latin typeface="Arial" pitchFamily="-111" charset="0"/>
              </a:rPr>
              <a:t>unknown</a:t>
            </a:r>
          </a:p>
        </p:txBody>
      </p:sp>
      <p:sp>
        <p:nvSpPr>
          <p:cNvPr id="275460" name="Line 4"/>
          <p:cNvSpPr>
            <a:spLocks noChangeShapeType="1"/>
          </p:cNvSpPr>
          <p:nvPr/>
        </p:nvSpPr>
        <p:spPr bwMode="auto">
          <a:xfrm flipH="1">
            <a:off x="4564063" y="1928813"/>
            <a:ext cx="9525" cy="3235325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3879850" y="1438275"/>
            <a:ext cx="1703388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prstTxWarp prst="textNoShape">
              <a:avLst/>
            </a:prstTxWarp>
            <a:spAutoFit/>
          </a:bodyPr>
          <a:lstStyle/>
          <a:p>
            <a:pPr algn="l" defTabSz="414338" eaLnBrk="0" hangingPunct="0">
              <a:buClr>
                <a:srgbClr val="FF0000"/>
              </a:buClr>
              <a:buSzPct val="100000"/>
              <a:buFont typeface="Arial" pitchFamily="-111" charset="0"/>
              <a:buNone/>
              <a:tabLst>
                <a:tab pos="657225" algn="l"/>
                <a:tab pos="1312863" algn="l"/>
              </a:tabLst>
            </a:pPr>
            <a:r>
              <a:rPr lang="en-GB" sz="2400" b="1">
                <a:solidFill>
                  <a:srgbClr val="FF0000"/>
                </a:solidFill>
                <a:latin typeface="Arial" pitchFamily="-111" charset="0"/>
              </a:rPr>
              <a:t>Agile (XP)‏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898525" y="2078038"/>
            <a:ext cx="2838450" cy="815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prstTxWarp prst="textNoShape">
              <a:avLst/>
            </a:prstTxWarp>
            <a:spAutoFit/>
          </a:bodyPr>
          <a:lstStyle/>
          <a:p>
            <a:pPr algn="l" defTabSz="414338" eaLnBrk="0" hangingPunct="0">
              <a:buClr>
                <a:srgbClr val="000000"/>
              </a:buClr>
              <a:buSzPct val="100000"/>
              <a:buFont typeface="Arial" pitchFamily="-111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en-GB" sz="2400">
                <a:solidFill>
                  <a:srgbClr val="000000"/>
                </a:solidFill>
                <a:latin typeface="Arial" pitchFamily="-111" charset="0"/>
              </a:rPr>
              <a:t>“Product Owner” or </a:t>
            </a:r>
          </a:p>
          <a:p>
            <a:pPr algn="l" defTabSz="414338" eaLnBrk="0" hangingPunct="0">
              <a:buClr>
                <a:srgbClr val="000000"/>
              </a:buClr>
              <a:buSzPct val="100000"/>
              <a:buFont typeface="Arial" pitchFamily="-111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en-GB" sz="2400">
                <a:solidFill>
                  <a:srgbClr val="000000"/>
                </a:solidFill>
                <a:latin typeface="Arial" pitchFamily="-111" charset="0"/>
              </a:rPr>
              <a:t>in-house customer </a:t>
            </a:r>
          </a:p>
        </p:txBody>
      </p:sp>
      <p:sp>
        <p:nvSpPr>
          <p:cNvPr id="275463" name="AutoShape 7"/>
          <p:cNvSpPr>
            <a:spLocks noChangeArrowheads="1"/>
          </p:cNvSpPr>
          <p:nvPr/>
        </p:nvSpPr>
        <p:spPr bwMode="auto">
          <a:xfrm flipV="1">
            <a:off x="2055813" y="2944813"/>
            <a:ext cx="2819400" cy="990600"/>
          </a:xfrm>
          <a:custGeom>
            <a:avLst/>
            <a:gdLst>
              <a:gd name="G0" fmla="+- 15100 0 0"/>
              <a:gd name="G1" fmla="+- 2900 0 0"/>
              <a:gd name="G2" fmla="+- 12158 0 2900"/>
              <a:gd name="G3" fmla="+- G2 0 2900"/>
              <a:gd name="G4" fmla="*/ G3 32768 32059"/>
              <a:gd name="G5" fmla="*/ G4 1 2"/>
              <a:gd name="G6" fmla="+- 21600 0 15100"/>
              <a:gd name="G7" fmla="*/ G6 2900 6079"/>
              <a:gd name="G8" fmla="+- G7 15100 0"/>
              <a:gd name="T0" fmla="*/ 15100 w 21600"/>
              <a:gd name="T1" fmla="*/ 0 h 21600"/>
              <a:gd name="T2" fmla="*/ 15100 w 21600"/>
              <a:gd name="T3" fmla="*/ 12158 h 21600"/>
              <a:gd name="T4" fmla="*/ 325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00" y="0"/>
                </a:lnTo>
                <a:lnTo>
                  <a:pt x="15100" y="2900"/>
                </a:lnTo>
                <a:lnTo>
                  <a:pt x="12427" y="2900"/>
                </a:lnTo>
                <a:cubicBezTo>
                  <a:pt x="5564" y="2900"/>
                  <a:pt x="0" y="7045"/>
                  <a:pt x="0" y="12158"/>
                </a:cubicBezTo>
                <a:lnTo>
                  <a:pt x="0" y="21600"/>
                </a:lnTo>
                <a:lnTo>
                  <a:pt x="6499" y="21600"/>
                </a:lnTo>
                <a:lnTo>
                  <a:pt x="6499" y="12158"/>
                </a:lnTo>
                <a:cubicBezTo>
                  <a:pt x="6499" y="10556"/>
                  <a:pt x="9153" y="9258"/>
                  <a:pt x="12427" y="9258"/>
                </a:cubicBezTo>
                <a:lnTo>
                  <a:pt x="15100" y="9258"/>
                </a:lnTo>
                <a:lnTo>
                  <a:pt x="15100" y="12158"/>
                </a:lnTo>
                <a:close/>
              </a:path>
            </a:pathLst>
          </a:custGeom>
          <a:solidFill>
            <a:srgbClr val="0099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464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330200"/>
            <a:ext cx="8705850" cy="660400"/>
          </a:xfrm>
        </p:spPr>
        <p:txBody>
          <a:bodyPr>
            <a:normAutofit fontScale="90000"/>
          </a:bodyPr>
          <a:lstStyle/>
          <a:p>
            <a:r>
              <a:rPr lang="en-GB" sz="2900" dirty="0" smtClean="0">
                <a:solidFill>
                  <a:srgbClr val="000000"/>
                </a:solidFill>
              </a:rPr>
              <a:t>Agile</a:t>
            </a:r>
            <a:br>
              <a:rPr lang="en-GB" sz="2900" dirty="0" smtClean="0">
                <a:solidFill>
                  <a:srgbClr val="000000"/>
                </a:solidFill>
              </a:rPr>
            </a:br>
            <a:r>
              <a:rPr lang="en-GB" sz="2500" b="0" i="1" dirty="0" smtClean="0">
                <a:solidFill>
                  <a:srgbClr val="000000"/>
                </a:solidFill>
              </a:rPr>
              <a:t>Unit of progres</a:t>
            </a:r>
            <a:r>
              <a:rPr lang="en-GB" sz="2500" i="1" dirty="0" smtClean="0">
                <a:solidFill>
                  <a:srgbClr val="000000"/>
                </a:solidFill>
              </a:rPr>
              <a:t>s: a line of working code</a:t>
            </a:r>
            <a:r>
              <a:rPr lang="en-GB" sz="2900" dirty="0" smtClean="0">
                <a:solidFill>
                  <a:srgbClr val="000000"/>
                </a:solidFill>
              </a:rPr>
              <a:t/>
            </a:r>
            <a:br>
              <a:rPr lang="en-GB" sz="2900" dirty="0" smtClean="0">
                <a:solidFill>
                  <a:srgbClr val="000000"/>
                </a:solidFill>
              </a:rPr>
            </a:br>
            <a:endParaRPr lang="en-US" sz="2900" dirty="0">
              <a:solidFill>
                <a:srgbClr val="000000"/>
              </a:solidFill>
            </a:endParaRPr>
          </a:p>
        </p:txBody>
      </p:sp>
      <p:sp>
        <p:nvSpPr>
          <p:cNvPr id="275465" name="Line 9"/>
          <p:cNvSpPr>
            <a:spLocks noChangeShapeType="1"/>
          </p:cNvSpPr>
          <p:nvPr/>
        </p:nvSpPr>
        <p:spPr bwMode="auto">
          <a:xfrm flipH="1">
            <a:off x="4562475" y="1727200"/>
            <a:ext cx="9525" cy="3235325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546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7425" y="2514600"/>
            <a:ext cx="4343400" cy="1866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AutoShape 2"/>
          <p:cNvSpPr>
            <a:spLocks noChangeArrowheads="1"/>
          </p:cNvSpPr>
          <p:nvPr/>
        </p:nvSpPr>
        <p:spPr bwMode="auto">
          <a:xfrm flipV="1">
            <a:off x="546100" y="2624138"/>
            <a:ext cx="4189413" cy="2328862"/>
          </a:xfrm>
          <a:custGeom>
            <a:avLst/>
            <a:gdLst>
              <a:gd name="G0" fmla="+- 15168 0 0"/>
              <a:gd name="G1" fmla="+- 4429 0 0"/>
              <a:gd name="G2" fmla="+- 12158 0 4429"/>
              <a:gd name="G3" fmla="+- G2 0 4429"/>
              <a:gd name="G4" fmla="*/ G3 32768 32059"/>
              <a:gd name="G5" fmla="*/ G4 1 2"/>
              <a:gd name="G6" fmla="+- 21600 0 15168"/>
              <a:gd name="G7" fmla="*/ G6 4429 6079"/>
              <a:gd name="G8" fmla="+- G7 15168 0"/>
              <a:gd name="T0" fmla="*/ 15168 w 21600"/>
              <a:gd name="T1" fmla="*/ 0 h 21600"/>
              <a:gd name="T2" fmla="*/ 15168 w 21600"/>
              <a:gd name="T3" fmla="*/ 12158 h 21600"/>
              <a:gd name="T4" fmla="*/ 168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68" y="0"/>
                </a:lnTo>
                <a:lnTo>
                  <a:pt x="15168" y="4429"/>
                </a:lnTo>
                <a:lnTo>
                  <a:pt x="12427" y="4429"/>
                </a:lnTo>
                <a:cubicBezTo>
                  <a:pt x="5564" y="4429"/>
                  <a:pt x="0" y="7889"/>
                  <a:pt x="0" y="12158"/>
                </a:cubicBezTo>
                <a:lnTo>
                  <a:pt x="0" y="21600"/>
                </a:lnTo>
                <a:lnTo>
                  <a:pt x="3373" y="21600"/>
                </a:lnTo>
                <a:lnTo>
                  <a:pt x="3373" y="12158"/>
                </a:lnTo>
                <a:cubicBezTo>
                  <a:pt x="3373" y="9712"/>
                  <a:pt x="7427" y="7729"/>
                  <a:pt x="12427" y="7729"/>
                </a:cubicBezTo>
                <a:lnTo>
                  <a:pt x="15168" y="7729"/>
                </a:lnTo>
                <a:lnTo>
                  <a:pt x="15168" y="12158"/>
                </a:lnTo>
                <a:close/>
              </a:path>
            </a:pathLst>
          </a:custGeom>
          <a:solidFill>
            <a:srgbClr val="0099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07" name="AutoShape 3"/>
          <p:cNvSpPr>
            <a:spLocks noChangeArrowheads="1"/>
          </p:cNvSpPr>
          <p:nvPr/>
        </p:nvSpPr>
        <p:spPr bwMode="auto">
          <a:xfrm flipH="1">
            <a:off x="4203700" y="1752600"/>
            <a:ext cx="4648200" cy="2590800"/>
          </a:xfrm>
          <a:custGeom>
            <a:avLst/>
            <a:gdLst>
              <a:gd name="G0" fmla="+- 15558 0 0"/>
              <a:gd name="G1" fmla="+- 4208 0 0"/>
              <a:gd name="G2" fmla="+- 12158 0 4208"/>
              <a:gd name="G3" fmla="+- G2 0 4208"/>
              <a:gd name="G4" fmla="*/ G3 32768 32059"/>
              <a:gd name="G5" fmla="*/ G4 1 2"/>
              <a:gd name="G6" fmla="+- 21600 0 15558"/>
              <a:gd name="G7" fmla="*/ G6 4208 6079"/>
              <a:gd name="G8" fmla="+- G7 15558 0"/>
              <a:gd name="T0" fmla="*/ 15558 w 21600"/>
              <a:gd name="T1" fmla="*/ 0 h 21600"/>
              <a:gd name="T2" fmla="*/ 15558 w 21600"/>
              <a:gd name="T3" fmla="*/ 12158 h 21600"/>
              <a:gd name="T4" fmla="*/ 1913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558" y="0"/>
                </a:lnTo>
                <a:lnTo>
                  <a:pt x="15558" y="4208"/>
                </a:lnTo>
                <a:lnTo>
                  <a:pt x="12427" y="4208"/>
                </a:lnTo>
                <a:cubicBezTo>
                  <a:pt x="5564" y="4208"/>
                  <a:pt x="0" y="7767"/>
                  <a:pt x="0" y="12158"/>
                </a:cubicBezTo>
                <a:lnTo>
                  <a:pt x="0" y="21600"/>
                </a:lnTo>
                <a:lnTo>
                  <a:pt x="3825" y="21600"/>
                </a:lnTo>
                <a:lnTo>
                  <a:pt x="3825" y="12158"/>
                </a:lnTo>
                <a:cubicBezTo>
                  <a:pt x="3825" y="9834"/>
                  <a:pt x="7676" y="7950"/>
                  <a:pt x="12427" y="7950"/>
                </a:cubicBezTo>
                <a:lnTo>
                  <a:pt x="15558" y="7950"/>
                </a:lnTo>
                <a:lnTo>
                  <a:pt x="15558" y="12158"/>
                </a:lnTo>
                <a:close/>
              </a:path>
            </a:pathLst>
          </a:custGeom>
          <a:solidFill>
            <a:srgbClr val="0099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1425575" y="6288087"/>
            <a:ext cx="2905125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prstTxWarp prst="textNoShape">
              <a:avLst/>
            </a:prstTxWarp>
            <a:spAutoFit/>
          </a:bodyPr>
          <a:lstStyle/>
          <a:p>
            <a:pPr algn="l" defTabSz="414338" eaLnBrk="0" hangingPunct="0">
              <a:buClr>
                <a:srgbClr val="FF0000"/>
              </a:buClr>
              <a:buSzPct val="100000"/>
              <a:buFont typeface="Arial" pitchFamily="-111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en-GB" sz="2400" b="1" dirty="0">
                <a:solidFill>
                  <a:srgbClr val="FF0000"/>
                </a:solidFill>
                <a:latin typeface="Arial" pitchFamily="-111" charset="0"/>
              </a:rPr>
              <a:t>Problem: unknown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5338763" y="6288087"/>
            <a:ext cx="2905125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prstTxWarp prst="textNoShape">
              <a:avLst/>
            </a:prstTxWarp>
            <a:spAutoFit/>
          </a:bodyPr>
          <a:lstStyle/>
          <a:p>
            <a:pPr algn="l" defTabSz="414338" eaLnBrk="0" hangingPunct="0">
              <a:buClr>
                <a:srgbClr val="FF0000"/>
              </a:buClr>
              <a:buSzPct val="100000"/>
              <a:buFont typeface="Arial" pitchFamily="-111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en-GB" sz="2400" b="1" dirty="0">
                <a:solidFill>
                  <a:srgbClr val="FF0000"/>
                </a:solidFill>
                <a:latin typeface="Arial" pitchFamily="-111" charset="0"/>
              </a:rPr>
              <a:t>Solution: unknown</a:t>
            </a:r>
          </a:p>
        </p:txBody>
      </p:sp>
      <p:sp>
        <p:nvSpPr>
          <p:cNvPr id="277510" name="Line 6"/>
          <p:cNvSpPr>
            <a:spLocks noChangeShapeType="1"/>
          </p:cNvSpPr>
          <p:nvPr/>
        </p:nvSpPr>
        <p:spPr bwMode="auto">
          <a:xfrm>
            <a:off x="4508500" y="1990725"/>
            <a:ext cx="1588" cy="3438525"/>
          </a:xfrm>
          <a:prstGeom prst="line">
            <a:avLst/>
          </a:prstGeom>
          <a:noFill/>
          <a:ln w="5724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751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5513" y="3657600"/>
            <a:ext cx="4343400" cy="1866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77513" name="Picture 9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165100" y="1828800"/>
            <a:ext cx="4191000" cy="1033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884238" y="4073525"/>
            <a:ext cx="3255962" cy="330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1639" tIns="42452" rIns="81639" bIns="42452">
            <a:prstTxWarp prst="textNoShape">
              <a:avLst/>
            </a:prstTxWarp>
            <a:spAutoFit/>
          </a:bodyPr>
          <a:lstStyle/>
          <a:p>
            <a:pPr algn="l" defTabSz="414338" eaLnBrk="0" hangingPunct="0">
              <a:buClr>
                <a:srgbClr val="000000"/>
              </a:buClr>
              <a:buSzPct val="100000"/>
              <a:buFont typeface="Arial" pitchFamily="-111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-111" charset="0"/>
              </a:rPr>
              <a:t>Hypotheses, experiments, insights</a:t>
            </a:r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5275263" y="2362200"/>
            <a:ext cx="2330450" cy="330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1639" tIns="42452" rIns="81639" bIns="42452">
            <a:prstTxWarp prst="textNoShape">
              <a:avLst/>
            </a:prstTxWarp>
            <a:spAutoFit/>
          </a:bodyPr>
          <a:lstStyle/>
          <a:p>
            <a:pPr algn="l" defTabSz="414338" eaLnBrk="0" hangingPunct="0">
              <a:buClr>
                <a:srgbClr val="000000"/>
              </a:buClr>
              <a:buSzPct val="100000"/>
              <a:buFont typeface="Arial" pitchFamily="-111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en-GB" sz="1600" dirty="0">
                <a:solidFill>
                  <a:srgbClr val="000000"/>
                </a:solidFill>
                <a:latin typeface="Arial" pitchFamily="-111" charset="0"/>
              </a:rPr>
              <a:t>Data, feedback, insights</a:t>
            </a:r>
          </a:p>
        </p:txBody>
      </p:sp>
      <p:sp>
        <p:nvSpPr>
          <p:cNvPr id="277516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900" dirty="0">
                <a:solidFill>
                  <a:srgbClr val="000000"/>
                </a:solidFill>
              </a:rPr>
              <a:t>Product Development at Lean </a:t>
            </a:r>
            <a:r>
              <a:rPr lang="en-GB" sz="2900" dirty="0" err="1">
                <a:solidFill>
                  <a:srgbClr val="000000"/>
                </a:solidFill>
              </a:rPr>
              <a:t>Startup</a:t>
            </a:r>
            <a:r>
              <a:rPr lang="en-GB" sz="2900" dirty="0" smtClean="0">
                <a:solidFill>
                  <a:srgbClr val="000000"/>
                </a:solidFill>
              </a:rPr>
              <a:t/>
            </a:r>
            <a:br>
              <a:rPr lang="en-GB" sz="2900" dirty="0" smtClean="0">
                <a:solidFill>
                  <a:srgbClr val="000000"/>
                </a:solidFill>
              </a:rPr>
            </a:br>
            <a:r>
              <a:rPr lang="en-GB" sz="2500" b="0" i="1" dirty="0" smtClean="0">
                <a:solidFill>
                  <a:srgbClr val="000000"/>
                </a:solidFill>
              </a:rPr>
              <a:t>Business, marketing, engineering are tightly coupled in a company-wide feedback loop.</a:t>
            </a:r>
            <a:br>
              <a:rPr lang="en-GB" sz="2500" b="0" i="1" dirty="0" smtClean="0">
                <a:solidFill>
                  <a:srgbClr val="000000"/>
                </a:solidFill>
              </a:rPr>
            </a:br>
            <a:r>
              <a:rPr lang="en-GB" sz="2500" i="1" dirty="0" smtClean="0">
                <a:solidFill>
                  <a:srgbClr val="000000"/>
                </a:solidFill>
              </a:rPr>
              <a:t>Unit of progress: customer </a:t>
            </a:r>
            <a:r>
              <a:rPr lang="en-GB" sz="2500" i="1" dirty="0" smtClean="0">
                <a:solidFill>
                  <a:srgbClr val="000000"/>
                </a:solidFill>
              </a:rPr>
              <a:t>validation</a:t>
            </a:r>
            <a:endParaRPr lang="en-US" sz="2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Development</a:t>
            </a:r>
            <a:endParaRPr lang="en-US" dirty="0"/>
          </a:p>
        </p:txBody>
      </p:sp>
      <p:pic>
        <p:nvPicPr>
          <p:cNvPr id="3" name="Picture 3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17637"/>
            <a:ext cx="3048000" cy="3716163"/>
          </a:xfrm>
          <a:prstGeom prst="rect">
            <a:avLst/>
          </a:prstGeom>
          <a:noFill/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648200" y="1524000"/>
            <a:ext cx="4191000" cy="4908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itchFamily="-65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Continuous cycle of customer interaction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55000"/>
              <a:buFont typeface="Wingdings" pitchFamily="-65" charset="2"/>
              <a:buChar char="u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  <a:t>Rapid hypothesis testing about market, pricing, customers, 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55000"/>
              <a:buFont typeface="Wingdings" pitchFamily="-65" charset="2"/>
              <a:buChar char="u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  <a:t>Extreme low cost, low burn, tight focus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55000"/>
              <a:buFont typeface="Wingdings" pitchFamily="-65" charset="2"/>
              <a:buChar char="u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  <a:t>Measurable gates for investors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55000"/>
              <a:buFont typeface="Wingdings" pitchFamily="-65" charset="2"/>
              <a:buChar char="u"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55000"/>
              <a:buFont typeface="Wingdings" pitchFamily="-65" charset="2"/>
              <a:buChar char="u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5133800"/>
            <a:ext cx="201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http://bit.ly/3oartD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143</Words>
  <Application>Microsoft Macintosh PowerPoint</Application>
  <PresentationFormat>On-screen Show (4:3)</PresentationFormat>
  <Paragraphs>27</Paragraphs>
  <Slides>4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Traditional Product Development Unit of progress: Advance to Next Stage </vt:lpstr>
      <vt:lpstr>Agile Unit of progress: a line of working code </vt:lpstr>
      <vt:lpstr>Product Development at Lean Startup Business, marketing, engineering are tightly coupled in a company-wide feedback loop. Unit of progress: customer validation</vt:lpstr>
      <vt:lpstr>Customer Development</vt:lpstr>
    </vt:vector>
  </TitlesOfParts>
  <Company>KPCB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Product Development Unit of progress: Advance to Next Stage </dc:title>
  <dc:creator>Eric Ries</dc:creator>
  <cp:lastModifiedBy>Eric Ries</cp:lastModifiedBy>
  <cp:revision>2</cp:revision>
  <dcterms:created xsi:type="dcterms:W3CDTF">2009-03-17T05:05:38Z</dcterms:created>
  <dcterms:modified xsi:type="dcterms:W3CDTF">2009-03-17T05:09:12Z</dcterms:modified>
</cp:coreProperties>
</file>