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8"/>
  </p:notesMasterIdLst>
  <p:handoutMasterIdLst>
    <p:handoutMasterId r:id="rId19"/>
  </p:handoutMasterIdLst>
  <p:sldIdLst>
    <p:sldId id="256" r:id="rId5"/>
    <p:sldId id="257" r:id="rId6"/>
    <p:sldId id="286" r:id="rId7"/>
    <p:sldId id="288" r:id="rId8"/>
    <p:sldId id="294" r:id="rId9"/>
    <p:sldId id="290" r:id="rId10"/>
    <p:sldId id="295" r:id="rId11"/>
    <p:sldId id="299" r:id="rId12"/>
    <p:sldId id="300" r:id="rId13"/>
    <p:sldId id="301" r:id="rId14"/>
    <p:sldId id="297" r:id="rId15"/>
    <p:sldId id="302" r:id="rId16"/>
    <p:sldId id="29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5646" autoAdjust="0"/>
  </p:normalViewPr>
  <p:slideViewPr>
    <p:cSldViewPr snapToGrid="0">
      <p:cViewPr varScale="1">
        <p:scale>
          <a:sx n="73" d="100"/>
          <a:sy n="73" d="100"/>
        </p:scale>
        <p:origin x="1224" y="53"/>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3/28/2024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3/28/2024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1013482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1425159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dirty="0"/>
          </a:p>
        </p:txBody>
      </p:sp>
    </p:spTree>
    <p:extLst>
      <p:ext uri="{BB962C8B-B14F-4D97-AF65-F5344CB8AC3E}">
        <p14:creationId xmlns:p14="http://schemas.microsoft.com/office/powerpoint/2010/main" val="39723478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13</a:t>
            </a:fld>
            <a:endParaRPr lang="en-US" dirty="0"/>
          </a:p>
        </p:txBody>
      </p:sp>
    </p:spTree>
    <p:extLst>
      <p:ext uri="{BB962C8B-B14F-4D97-AF65-F5344CB8AC3E}">
        <p14:creationId xmlns:p14="http://schemas.microsoft.com/office/powerpoint/2010/main" val="399008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193894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3862743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3319086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1639086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2474778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3822615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1833434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Content and Image 2">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549489" y="457199"/>
            <a:ext cx="5943599" cy="1920240"/>
          </a:xfrm>
        </p:spPr>
        <p:txBody>
          <a:bodyPr anchor="b">
            <a:noAutofit/>
          </a:bodyPr>
          <a:lstStyle>
            <a:lvl1pPr>
              <a:defRPr sz="4200" b="1">
                <a:latin typeface="+mj-lt"/>
              </a:defRPr>
            </a:lvl1pPr>
          </a:lstStyle>
          <a:p>
            <a:r>
              <a:rPr lang="en-US" dirty="0"/>
              <a:t>Click to add title</a:t>
            </a:r>
          </a:p>
        </p:txBody>
      </p:sp>
      <p:sp>
        <p:nvSpPr>
          <p:cNvPr id="15" name="Content Placeholder 2">
            <a:extLst>
              <a:ext uri="{FF2B5EF4-FFF2-40B4-BE49-F238E27FC236}">
                <a16:creationId xmlns:a16="http://schemas.microsoft.com/office/drawing/2014/main" id="{6BBDFA0C-B372-969D-6C8A-F664A4BF8D41}"/>
              </a:ext>
            </a:extLst>
          </p:cNvPr>
          <p:cNvSpPr>
            <a:spLocks noGrp="1" noChangeAspect="1"/>
          </p:cNvSpPr>
          <p:nvPr>
            <p:ph idx="17" hasCustomPrompt="1"/>
          </p:nvPr>
        </p:nvSpPr>
        <p:spPr>
          <a:xfrm>
            <a:off x="823108" y="640080"/>
            <a:ext cx="4297680" cy="4297680"/>
          </a:xfrm>
          <a:prstGeom prst="ellipse">
            <a:avLst/>
          </a:prstGeom>
          <a:solidFill>
            <a:schemeClr val="accent2"/>
          </a:solidFill>
        </p:spPr>
        <p:txBody>
          <a:bodyPr anchor="ctr" anchorCtr="0">
            <a:noAutofit/>
          </a:bodyPr>
          <a:lstStyle>
            <a:lvl1pPr marL="0" indent="0" algn="ctr">
              <a:buFont typeface="Arial" panose="020B0604020202020204" pitchFamily="34" charset="0"/>
              <a:buNone/>
              <a:defRPr sz="2000">
                <a:latin typeface="+mn-lt"/>
              </a:defRPr>
            </a:lvl1pPr>
            <a:lvl2pPr marL="347663" indent="0" algn="ctr">
              <a:buFont typeface="Arial" panose="020B0604020202020204" pitchFamily="34" charset="0"/>
              <a:buNone/>
              <a:defRPr sz="2000">
                <a:latin typeface="+mn-lt"/>
              </a:defRPr>
            </a:lvl2pPr>
            <a:lvl3pPr marL="685800" indent="0" algn="ctr">
              <a:buFont typeface="Arial" panose="020B0604020202020204" pitchFamily="34" charset="0"/>
              <a:buNone/>
              <a:defRPr sz="2000">
                <a:latin typeface="+mn-lt"/>
              </a:defRPr>
            </a:lvl3pPr>
            <a:lvl4pPr marL="914400" indent="0" algn="ctr">
              <a:buFont typeface="Arial" panose="020B0604020202020204" pitchFamily="34" charset="0"/>
              <a:buNone/>
              <a:defRPr sz="2000">
                <a:latin typeface="+mn-lt"/>
              </a:defRPr>
            </a:lvl4pPr>
            <a:lvl5pPr marL="1143000" indent="0" algn="ctr">
              <a:buFont typeface="Arial" panose="020B0604020202020204" pitchFamily="34" charse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99A8D2CC-EE75-85FA-1577-88C0BEC7B10C}"/>
              </a:ext>
            </a:extLst>
          </p:cNvPr>
          <p:cNvSpPr>
            <a:spLocks noGrp="1"/>
          </p:cNvSpPr>
          <p:nvPr>
            <p:ph idx="15" hasCustomPrompt="1"/>
          </p:nvPr>
        </p:nvSpPr>
        <p:spPr>
          <a:xfrm>
            <a:off x="5549490" y="2706369"/>
            <a:ext cx="5943600" cy="3383279"/>
          </a:xfrm>
        </p:spPr>
        <p:txBody>
          <a:bodyPr>
            <a:normAutofit/>
          </a:bodyPr>
          <a:lstStyle>
            <a:lvl1pPr marL="283464" indent="-283464">
              <a:spcBef>
                <a:spcPts val="1000"/>
              </a:spcBef>
              <a:buFont typeface="Arial" panose="020B0604020202020204" pitchFamily="34" charset="0"/>
              <a:buChar char="•"/>
              <a:defRPr sz="2000">
                <a:solidFill>
                  <a:schemeClr val="tx1"/>
                </a:solidFill>
                <a:latin typeface="+mn-lt"/>
              </a:defRPr>
            </a:lvl1pPr>
            <a:lvl2pPr marL="566928" indent="-283464">
              <a:spcBef>
                <a:spcPts val="1000"/>
              </a:spcBef>
              <a:buFont typeface="Arial" panose="020B0604020202020204" pitchFamily="34" charset="0"/>
              <a:buChar char="•"/>
              <a:defRPr sz="2000">
                <a:solidFill>
                  <a:schemeClr val="tx1"/>
                </a:solidFill>
                <a:latin typeface="+mn-lt"/>
              </a:defRPr>
            </a:lvl2pPr>
            <a:lvl3pPr marL="850392" indent="-283464">
              <a:spcBef>
                <a:spcPts val="1000"/>
              </a:spcBef>
              <a:buFont typeface="Arial" panose="020B0604020202020204" pitchFamily="34" charset="0"/>
              <a:buChar char="•"/>
              <a:defRPr sz="2000">
                <a:solidFill>
                  <a:schemeClr val="tx1"/>
                </a:solidFill>
                <a:latin typeface="+mn-lt"/>
              </a:defRPr>
            </a:lvl3pPr>
            <a:lvl4pPr marL="1133856" indent="-283464">
              <a:spcBef>
                <a:spcPts val="1000"/>
              </a:spcBef>
              <a:buFont typeface="Arial" panose="020B0604020202020204" pitchFamily="34" charset="0"/>
              <a:buChar char="•"/>
              <a:defRPr sz="2000">
                <a:solidFill>
                  <a:schemeClr val="tx1"/>
                </a:solidFill>
                <a:latin typeface="+mn-lt"/>
              </a:defRPr>
            </a:lvl4pPr>
            <a:lvl5pPr marL="1463040" indent="-283464">
              <a:spcBef>
                <a:spcPts val="1000"/>
              </a:spcBef>
              <a:buFont typeface="Arial" panose="020B0604020202020204" pitchFamily="34" charset="0"/>
              <a:buChar char="•"/>
              <a:defRPr sz="2000">
                <a:solidFill>
                  <a:schemeClr val="tx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25656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Righ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flipH="1">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71600"/>
            <a:ext cx="5486400" cy="4114800"/>
          </a:xfrm>
        </p:spPr>
        <p:txBody>
          <a:bodyPr anchor="ctr" anchorCtr="0">
            <a:noAutofit/>
          </a:bodyPr>
          <a:lstStyle>
            <a:lvl1pPr>
              <a:defRPr sz="6000" b="1">
                <a:latin typeface="+mj-lt"/>
              </a:defRPr>
            </a:lvl1pPr>
          </a:lstStyle>
          <a:p>
            <a:r>
              <a:rPr lang="en-US" dirty="0"/>
              <a:t>Click to add title</a:t>
            </a:r>
          </a:p>
        </p:txBody>
      </p:sp>
      <p:sp>
        <p:nvSpPr>
          <p:cNvPr id="15" name="Picture Placeholder 14">
            <a:extLst>
              <a:ext uri="{FF2B5EF4-FFF2-40B4-BE49-F238E27FC236}">
                <a16:creationId xmlns:a16="http://schemas.microsoft.com/office/drawing/2014/main" id="{3124234B-E1C4-2616-9993-A23142AA69B2}"/>
              </a:ext>
            </a:extLst>
          </p:cNvPr>
          <p:cNvSpPr>
            <a:spLocks noGrp="1"/>
          </p:cNvSpPr>
          <p:nvPr>
            <p:ph type="pic" sz="quarter" idx="10"/>
          </p:nvPr>
        </p:nvSpPr>
        <p:spPr>
          <a:xfrm>
            <a:off x="7183438" y="1168400"/>
            <a:ext cx="4500562" cy="4521200"/>
          </a:xfrm>
          <a:prstGeom prst="ellipse">
            <a:avLst/>
          </a:prstGeom>
          <a:solidFill>
            <a:schemeClr val="accent2"/>
          </a:solidFill>
        </p:spPr>
        <p:txBody>
          <a:bodyPr/>
          <a:lstStyle>
            <a:lvl1pPr marL="0" indent="0" algn="ctr">
              <a:buNone/>
              <a:defRPr sz="2000"/>
            </a:lvl1pPr>
          </a:lstStyle>
          <a:p>
            <a:r>
              <a:rPr lang="en-US" dirty="0"/>
              <a:t>Click icon to add picture</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9126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Lef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943600" y="457200"/>
            <a:ext cx="5120640" cy="3200400"/>
          </a:xfrm>
        </p:spPr>
        <p:txBody>
          <a:bodyPr anchor="b" anchorCtr="0">
            <a:noAutofit/>
          </a:bodyPr>
          <a:lstStyle>
            <a:lvl1pPr>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8763DBBF-E63D-81E5-E7CE-32F6F2C2F935}"/>
              </a:ext>
            </a:extLst>
          </p:cNvPr>
          <p:cNvSpPr>
            <a:spLocks noGrp="1"/>
          </p:cNvSpPr>
          <p:nvPr>
            <p:ph type="subTitle" idx="1" hasCustomPrompt="1"/>
          </p:nvPr>
        </p:nvSpPr>
        <p:spPr>
          <a:xfrm>
            <a:off x="5943598" y="3657600"/>
            <a:ext cx="5120640" cy="1828800"/>
          </a:xfrm>
        </p:spPr>
        <p:txBody>
          <a:bodyPr anchor="t"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Picture Placeholder 14">
            <a:extLst>
              <a:ext uri="{FF2B5EF4-FFF2-40B4-BE49-F238E27FC236}">
                <a16:creationId xmlns:a16="http://schemas.microsoft.com/office/drawing/2014/main" id="{64033732-ADA1-C540-7276-3FF5CDEF2C5E}"/>
              </a:ext>
            </a:extLst>
          </p:cNvPr>
          <p:cNvSpPr>
            <a:spLocks noGrp="1"/>
          </p:cNvSpPr>
          <p:nvPr>
            <p:ph type="pic" sz="quarter" idx="10"/>
          </p:nvPr>
        </p:nvSpPr>
        <p:spPr>
          <a:xfrm>
            <a:off x="904238" y="1157224"/>
            <a:ext cx="4500562" cy="4521200"/>
          </a:xfrm>
          <a:prstGeom prst="ellipse">
            <a:avLst/>
          </a:prstGeom>
          <a:solidFill>
            <a:schemeClr val="accent2"/>
          </a:solidFill>
        </p:spPr>
        <p:txBody>
          <a:bodyPr/>
          <a:lstStyle>
            <a:lvl1pPr marL="0" indent="0" algn="ctr">
              <a:buNone/>
              <a:defRPr sz="2000"/>
            </a:lvl1pPr>
          </a:lstStyle>
          <a:p>
            <a:r>
              <a:rPr lang="en-US" dirty="0"/>
              <a:t>Click icon to add picture</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823856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mart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457200"/>
            <a:ext cx="9692640" cy="1371600"/>
          </a:xfrm>
        </p:spPr>
        <p:txBody>
          <a:bodyPr anchor="b">
            <a:noAutofit/>
          </a:bodyPr>
          <a:lstStyle>
            <a:lvl1pPr>
              <a:defRPr sz="4200" b="1">
                <a:latin typeface="+mj-lt"/>
              </a:defRPr>
            </a:lvl1pPr>
          </a:lstStyle>
          <a:p>
            <a:r>
              <a:rPr lang="en-US" dirty="0"/>
              <a:t>Click to add title</a:t>
            </a:r>
          </a:p>
        </p:txBody>
      </p:sp>
      <p:sp>
        <p:nvSpPr>
          <p:cNvPr id="4" name="Content Placeholder 2">
            <a:extLst>
              <a:ext uri="{FF2B5EF4-FFF2-40B4-BE49-F238E27FC236}">
                <a16:creationId xmlns:a16="http://schemas.microsoft.com/office/drawing/2014/main" id="{C45E425B-455F-127B-1647-045FD094F15D}"/>
              </a:ext>
            </a:extLst>
          </p:cNvPr>
          <p:cNvSpPr>
            <a:spLocks noGrp="1"/>
          </p:cNvSpPr>
          <p:nvPr>
            <p:ph idx="10" hasCustomPrompt="1"/>
          </p:nvPr>
        </p:nvSpPr>
        <p:spPr>
          <a:xfrm>
            <a:off x="1167493" y="2087561"/>
            <a:ext cx="2693306" cy="3890543"/>
          </a:xfrm>
        </p:spPr>
        <p:txBody>
          <a:bodyPr>
            <a:noAutofit/>
          </a:bodyPr>
          <a:lstStyle>
            <a:lvl1pPr marL="0" indent="0">
              <a:buNone/>
              <a:defRPr sz="2000">
                <a:latin typeface="+mn-lt"/>
              </a:defRPr>
            </a:lvl1pPr>
            <a:lvl2pPr marL="457200" indent="0">
              <a:buNone/>
              <a:defRPr sz="2000">
                <a:latin typeface="+mn-lt"/>
              </a:defRPr>
            </a:lvl2pPr>
            <a:lvl3pPr marL="914400" indent="0">
              <a:buNone/>
              <a:defRPr sz="2000">
                <a:latin typeface="+mn-lt"/>
              </a:defRPr>
            </a:lvl3pPr>
            <a:lvl4pPr marL="1371600" indent="0">
              <a:buNone/>
              <a:defRPr sz="2000">
                <a:latin typeface="+mn-lt"/>
              </a:defRPr>
            </a:lvl4pPr>
            <a:lvl5pPr marL="1828800" inden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4216400" y="2087563"/>
            <a:ext cx="6730274"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827098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4" r:id="rId4"/>
    <p:sldLayoutId id="2147483671" r:id="rId5"/>
    <p:sldLayoutId id="2147483659" r:id="rId6"/>
    <p:sldLayoutId id="2147483668" r:id="rId7"/>
    <p:sldLayoutId id="2147483669" r:id="rId8"/>
    <p:sldLayoutId id="2147483677" r:id="rId9"/>
    <p:sldLayoutId id="2147483676" r:id="rId10"/>
    <p:sldLayoutId id="2147483661" r:id="rId11"/>
    <p:sldLayoutId id="2147483666" r:id="rId12"/>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7096933" cy="3830130"/>
          </a:xfrm>
        </p:spPr>
        <p:txBody>
          <a:bodyPr/>
          <a:lstStyle/>
          <a:p>
            <a:r>
              <a:rPr lang="en-US" sz="4800" dirty="0"/>
              <a:t>Excel Dashboards: Unlocking insights with data visualization</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02FA0-5805-E9D5-E5A1-5B4B485CB096}"/>
              </a:ext>
            </a:extLst>
          </p:cNvPr>
          <p:cNvSpPr>
            <a:spLocks noGrp="1"/>
          </p:cNvSpPr>
          <p:nvPr>
            <p:ph type="title"/>
          </p:nvPr>
        </p:nvSpPr>
        <p:spPr>
          <a:xfrm>
            <a:off x="1072052" y="457200"/>
            <a:ext cx="9788079" cy="751490"/>
          </a:xfrm>
        </p:spPr>
        <p:txBody>
          <a:bodyPr/>
          <a:lstStyle/>
          <a:p>
            <a:r>
              <a:rPr lang="en-US" dirty="0"/>
              <a:t>Example – HR ANALYTICS DASHBOARD</a:t>
            </a:r>
          </a:p>
        </p:txBody>
      </p:sp>
      <p:pic>
        <p:nvPicPr>
          <p:cNvPr id="6" name="Content Placeholder 5">
            <a:extLst>
              <a:ext uri="{FF2B5EF4-FFF2-40B4-BE49-F238E27FC236}">
                <a16:creationId xmlns:a16="http://schemas.microsoft.com/office/drawing/2014/main" id="{8EA442D7-8FF3-63E3-6374-7A53D2236B2C}"/>
              </a:ext>
            </a:extLst>
          </p:cNvPr>
          <p:cNvPicPr>
            <a:picLocks noGrp="1" noChangeAspect="1"/>
          </p:cNvPicPr>
          <p:nvPr>
            <p:ph idx="1"/>
          </p:nvPr>
        </p:nvPicPr>
        <p:blipFill>
          <a:blip r:embed="rId3"/>
          <a:stretch>
            <a:fillRect/>
          </a:stretch>
        </p:blipFill>
        <p:spPr>
          <a:xfrm>
            <a:off x="1072051" y="1408386"/>
            <a:ext cx="9668089" cy="5160580"/>
          </a:xfrm>
          <a:ln>
            <a:solidFill>
              <a:schemeClr val="tx1"/>
            </a:solidFill>
          </a:ln>
          <a:effectLst>
            <a:glow rad="63500">
              <a:schemeClr val="accent1">
                <a:satMod val="175000"/>
                <a:alpha val="40000"/>
              </a:schemeClr>
            </a:glow>
          </a:effectLst>
        </p:spPr>
      </p:pic>
    </p:spTree>
    <p:extLst>
      <p:ext uri="{BB962C8B-B14F-4D97-AF65-F5344CB8AC3E}">
        <p14:creationId xmlns:p14="http://schemas.microsoft.com/office/powerpoint/2010/main" val="3023739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AA093-E00B-31E9-0A13-71142E30E57C}"/>
              </a:ext>
            </a:extLst>
          </p:cNvPr>
          <p:cNvSpPr>
            <a:spLocks noGrp="1"/>
          </p:cNvSpPr>
          <p:nvPr>
            <p:ph type="ctrTitle"/>
          </p:nvPr>
        </p:nvSpPr>
        <p:spPr>
          <a:xfrm>
            <a:off x="1167494" y="177553"/>
            <a:ext cx="6245912" cy="3269447"/>
          </a:xfrm>
        </p:spPr>
        <p:txBody>
          <a:bodyPr/>
          <a:lstStyle/>
          <a:p>
            <a:r>
              <a:rPr lang="en-US" dirty="0"/>
              <a:t>Design Principles</a:t>
            </a:r>
          </a:p>
        </p:txBody>
      </p:sp>
    </p:spTree>
    <p:extLst>
      <p:ext uri="{BB962C8B-B14F-4D97-AF65-F5344CB8AC3E}">
        <p14:creationId xmlns:p14="http://schemas.microsoft.com/office/powerpoint/2010/main" val="4117153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BA34351-9D9C-8C32-5CC0-3F19A1CAC037}"/>
              </a:ext>
            </a:extLst>
          </p:cNvPr>
          <p:cNvSpPr>
            <a:spLocks noGrp="1"/>
          </p:cNvSpPr>
          <p:nvPr>
            <p:ph idx="10"/>
          </p:nvPr>
        </p:nvSpPr>
        <p:spPr>
          <a:xfrm>
            <a:off x="441434" y="462455"/>
            <a:ext cx="11077905" cy="6096000"/>
          </a:xfrm>
        </p:spPr>
        <p:txBody>
          <a:bodyPr>
            <a:normAutofit fontScale="92500" lnSpcReduction="10000"/>
          </a:bodyPr>
          <a:lstStyle/>
          <a:p>
            <a:pPr algn="l">
              <a:buFont typeface="+mj-lt"/>
              <a:buAutoNum type="arabicPeriod"/>
            </a:pPr>
            <a:r>
              <a:rPr lang="en-US" b="1" i="0" dirty="0">
                <a:effectLst/>
              </a:rPr>
              <a:t>Focus on Key Metrics (KPIs):</a:t>
            </a:r>
            <a:endParaRPr lang="en-US" b="0" i="0" dirty="0">
              <a:effectLst/>
            </a:endParaRPr>
          </a:p>
          <a:p>
            <a:pPr marL="742950" lvl="1" indent="-285750" algn="l">
              <a:buFont typeface="+mj-lt"/>
              <a:buAutoNum type="arabicPeriod"/>
            </a:pPr>
            <a:r>
              <a:rPr lang="en-US" b="0" i="0" dirty="0">
                <a:effectLst/>
              </a:rPr>
              <a:t>Highlight key performance indicators (KPIs) and critical metrics prominently to draw attention to areas that require action or further analysis.</a:t>
            </a:r>
          </a:p>
          <a:p>
            <a:pPr marL="742950" lvl="1" indent="-285750" algn="l">
              <a:buFont typeface="+mj-lt"/>
              <a:buAutoNum type="arabicPeriod"/>
            </a:pPr>
            <a:r>
              <a:rPr lang="en-US" b="0" i="0" dirty="0">
                <a:effectLst/>
              </a:rPr>
              <a:t>Use visual cues such as color coding, icons, or sparklines to emphasize changes in KPIs and trends over time.</a:t>
            </a:r>
          </a:p>
          <a:p>
            <a:pPr algn="l">
              <a:buFont typeface="+mj-lt"/>
              <a:buAutoNum type="arabicPeriod"/>
            </a:pPr>
            <a:r>
              <a:rPr lang="en-US" b="1" i="0" dirty="0">
                <a:effectLst/>
              </a:rPr>
              <a:t>Effective Data Visualization:</a:t>
            </a:r>
            <a:endParaRPr lang="en-US" b="0" i="0" dirty="0">
              <a:effectLst/>
            </a:endParaRPr>
          </a:p>
          <a:p>
            <a:pPr marL="742950" lvl="1" indent="-285750" algn="l">
              <a:buFont typeface="+mj-lt"/>
              <a:buAutoNum type="arabicPeriod"/>
            </a:pPr>
            <a:r>
              <a:rPr lang="en-US" b="0" i="0" dirty="0">
                <a:effectLst/>
              </a:rPr>
              <a:t>Choose the right charts and graphs to represent different types of data effectively. For example, use line charts for trends over time, bar charts for comparisons, and pie charts for proportions.</a:t>
            </a:r>
          </a:p>
          <a:p>
            <a:pPr marL="742950" lvl="1" indent="-285750" algn="l">
              <a:buFont typeface="+mj-lt"/>
              <a:buAutoNum type="arabicPeriod"/>
            </a:pPr>
            <a:r>
              <a:rPr lang="en-US" b="0" i="0" dirty="0">
                <a:effectLst/>
              </a:rPr>
              <a:t>Avoid unnecessary chart types or visualizations that may confuse users or distort the data.</a:t>
            </a:r>
          </a:p>
          <a:p>
            <a:pPr algn="l">
              <a:buFont typeface="+mj-lt"/>
              <a:buAutoNum type="arabicPeriod"/>
            </a:pPr>
            <a:r>
              <a:rPr lang="en-US" b="1" i="0" dirty="0">
                <a:effectLst/>
              </a:rPr>
              <a:t>User-Friendly Navigation:</a:t>
            </a:r>
            <a:endParaRPr lang="en-US" b="0" i="0" dirty="0">
              <a:effectLst/>
            </a:endParaRPr>
          </a:p>
          <a:p>
            <a:pPr marL="742950" lvl="1" indent="-285750" algn="l">
              <a:buFont typeface="+mj-lt"/>
              <a:buAutoNum type="arabicPeriod"/>
            </a:pPr>
            <a:r>
              <a:rPr lang="en-US" b="0" i="0" dirty="0">
                <a:effectLst/>
              </a:rPr>
              <a:t>Design the dashboard layout and navigation in a logical and intuitive manner to guide users through the content seamlessly.</a:t>
            </a:r>
          </a:p>
          <a:p>
            <a:pPr marL="742950" lvl="1" indent="-285750" algn="l">
              <a:buFont typeface="+mj-lt"/>
              <a:buAutoNum type="arabicPeriod"/>
            </a:pPr>
            <a:r>
              <a:rPr lang="en-US" b="0" i="0" dirty="0">
                <a:effectLst/>
              </a:rPr>
              <a:t>Provide clear instructions and tooltips to help users understand how to interact with the dashboard and interpret the data.</a:t>
            </a:r>
          </a:p>
          <a:p>
            <a:pPr algn="l">
              <a:buFont typeface="+mj-lt"/>
              <a:buAutoNum type="arabicPeriod"/>
            </a:pPr>
            <a:r>
              <a:rPr lang="en-US" b="1" i="0" dirty="0">
                <a:effectLst/>
              </a:rPr>
              <a:t>Accessibility:</a:t>
            </a:r>
            <a:endParaRPr lang="en-US" b="0" i="0" dirty="0">
              <a:effectLst/>
            </a:endParaRPr>
          </a:p>
          <a:p>
            <a:pPr marL="742950" lvl="1" indent="-285750" algn="l">
              <a:buFont typeface="+mj-lt"/>
              <a:buAutoNum type="arabicPeriod"/>
            </a:pPr>
            <a:r>
              <a:rPr lang="en-US" b="0" i="0" dirty="0">
                <a:effectLst/>
              </a:rPr>
              <a:t>Ensure that the dashboard is accessible to all users, including those with disabilities, by following accessibility guidelines for color contrast, text size, and navigation.</a:t>
            </a:r>
          </a:p>
          <a:p>
            <a:pPr marL="742950" lvl="1" indent="-285750" algn="l">
              <a:buFont typeface="+mj-lt"/>
              <a:buAutoNum type="arabicPeriod"/>
            </a:pPr>
            <a:r>
              <a:rPr lang="en-US" b="0" i="0" dirty="0">
                <a:effectLst/>
              </a:rPr>
              <a:t>Provide alternative text descriptions for visual elements and charts to assist screen readers.</a:t>
            </a:r>
          </a:p>
          <a:p>
            <a:endParaRPr lang="en-US" dirty="0"/>
          </a:p>
        </p:txBody>
      </p:sp>
    </p:spTree>
    <p:extLst>
      <p:ext uri="{BB962C8B-B14F-4D97-AF65-F5344CB8AC3E}">
        <p14:creationId xmlns:p14="http://schemas.microsoft.com/office/powerpoint/2010/main" val="2489844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1167494" y="252549"/>
            <a:ext cx="6220278" cy="3262811"/>
          </a:xfrm>
        </p:spPr>
        <p:txBody>
          <a:bodyPr/>
          <a:lstStyle/>
          <a:p>
            <a:r>
              <a:rPr lang="en-US" dirty="0"/>
              <a:t>Thank you</a:t>
            </a:r>
          </a:p>
        </p:txBody>
      </p:sp>
      <p:sp>
        <p:nvSpPr>
          <p:cNvPr id="5" name="Subtitle 4">
            <a:extLst>
              <a:ext uri="{FF2B5EF4-FFF2-40B4-BE49-F238E27FC236}">
                <a16:creationId xmlns:a16="http://schemas.microsoft.com/office/drawing/2014/main" id="{67BB04B7-47A4-741B-59E0-F0E6F2126E8F}"/>
              </a:ext>
            </a:extLst>
          </p:cNvPr>
          <p:cNvSpPr>
            <a:spLocks noGrp="1"/>
          </p:cNvSpPr>
          <p:nvPr>
            <p:ph type="subTitle" idx="1"/>
          </p:nvPr>
        </p:nvSpPr>
        <p:spPr>
          <a:xfrm>
            <a:off x="1167493" y="3685939"/>
            <a:ext cx="6220277" cy="2031689"/>
          </a:xfrm>
        </p:spPr>
        <p:txBody>
          <a:bodyPr/>
          <a:lstStyle/>
          <a:p>
            <a:r>
              <a:rPr lang="en-US" dirty="0"/>
              <a:t>Nishtha Pitroda</a:t>
            </a:r>
          </a:p>
          <a:p>
            <a:r>
              <a:rPr lang="en-US" dirty="0"/>
              <a:t>200050131150</a:t>
            </a:r>
          </a:p>
          <a:p>
            <a:r>
              <a:rPr lang="en-US" dirty="0"/>
              <a:t>8</a:t>
            </a:r>
            <a:r>
              <a:rPr lang="en-US" baseline="30000" dirty="0"/>
              <a:t>th</a:t>
            </a:r>
            <a:r>
              <a:rPr lang="en-US" dirty="0"/>
              <a:t> semester</a:t>
            </a:r>
          </a:p>
          <a:p>
            <a:r>
              <a:rPr lang="en-US" dirty="0"/>
              <a:t>BITS</a:t>
            </a:r>
          </a:p>
          <a:p>
            <a:endParaRPr lang="en-US" dirty="0"/>
          </a:p>
        </p:txBody>
      </p:sp>
    </p:spTree>
    <p:extLst>
      <p:ext uri="{BB962C8B-B14F-4D97-AF65-F5344CB8AC3E}">
        <p14:creationId xmlns:p14="http://schemas.microsoft.com/office/powerpoint/2010/main" val="1609673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2017467"/>
            <a:ext cx="9779182" cy="3366815"/>
          </a:xfrm>
        </p:spPr>
        <p:txBody>
          <a:bodyPr vert="horz" lIns="91440" tIns="45720" rIns="91440" bIns="45720" rtlCol="0" anchor="t">
            <a:normAutofit/>
          </a:bodyPr>
          <a:lstStyle/>
          <a:p>
            <a:r>
              <a:rPr lang="en-US" dirty="0"/>
              <a:t>Overview </a:t>
            </a:r>
          </a:p>
          <a:p>
            <a:r>
              <a:rPr lang="en-US" dirty="0"/>
              <a:t>Importance of data visualization in businesses</a:t>
            </a:r>
          </a:p>
          <a:p>
            <a:r>
              <a:rPr lang="en-US" dirty="0"/>
              <a:t>Key components</a:t>
            </a:r>
          </a:p>
          <a:p>
            <a:r>
              <a:rPr lang="en-US" dirty="0"/>
              <a:t>Design Principles</a:t>
            </a:r>
          </a:p>
          <a:p>
            <a:r>
              <a:rPr lang="en-US" dirty="0"/>
              <a:t>Example</a:t>
            </a:r>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8DD4-4828-CE87-0C5C-42BE175E8DA5}"/>
              </a:ext>
            </a:extLst>
          </p:cNvPr>
          <p:cNvSpPr>
            <a:spLocks noGrp="1"/>
          </p:cNvSpPr>
          <p:nvPr>
            <p:ph type="title"/>
          </p:nvPr>
        </p:nvSpPr>
        <p:spPr>
          <a:xfrm>
            <a:off x="3185477" y="1119351"/>
            <a:ext cx="7934467" cy="3915103"/>
          </a:xfrm>
        </p:spPr>
        <p:txBody>
          <a:bodyPr/>
          <a:lstStyle/>
          <a:p>
            <a:r>
              <a:rPr lang="en-US" sz="4800" dirty="0"/>
              <a:t>OVERVIEW</a:t>
            </a:r>
            <a:r>
              <a:rPr lang="en-US" sz="2000" dirty="0"/>
              <a:t> </a:t>
            </a:r>
            <a:br>
              <a:rPr lang="en-US" sz="2000" dirty="0"/>
            </a:br>
            <a:br>
              <a:rPr lang="en-US" sz="2000" dirty="0"/>
            </a:br>
            <a:r>
              <a:rPr lang="en-US" sz="2400" b="0" i="0" dirty="0">
                <a:effectLst/>
                <a:latin typeface="Söhne"/>
              </a:rPr>
              <a:t>Excel dashboards are valuable tools for organizations and individuals looking to gain insights from their data, monitor performance, and drive informed decision-making. </a:t>
            </a:r>
            <a:br>
              <a:rPr lang="en-US" sz="2400" b="0" i="0" dirty="0">
                <a:effectLst/>
                <a:latin typeface="Söhne"/>
              </a:rPr>
            </a:br>
            <a:r>
              <a:rPr lang="en-US" sz="2400" b="0" i="0" dirty="0">
                <a:effectLst/>
                <a:latin typeface="Söhne"/>
              </a:rPr>
              <a:t>By leveraging the power of data visualization and interactivity, Excel dashboards empower users to unlock the full potential of their data and drive business success.</a:t>
            </a:r>
            <a:endParaRPr lang="en-US" sz="2400" dirty="0"/>
          </a:p>
        </p:txBody>
      </p:sp>
    </p:spTree>
    <p:extLst>
      <p:ext uri="{BB962C8B-B14F-4D97-AF65-F5344CB8AC3E}">
        <p14:creationId xmlns:p14="http://schemas.microsoft.com/office/powerpoint/2010/main" val="3662677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EE190-899A-46D2-989D-C4BC6A46F946}"/>
              </a:ext>
            </a:extLst>
          </p:cNvPr>
          <p:cNvSpPr>
            <a:spLocks noGrp="1"/>
          </p:cNvSpPr>
          <p:nvPr>
            <p:ph type="title"/>
          </p:nvPr>
        </p:nvSpPr>
        <p:spPr>
          <a:xfrm>
            <a:off x="620110" y="1292773"/>
            <a:ext cx="9732579" cy="4740166"/>
          </a:xfrm>
        </p:spPr>
        <p:txBody>
          <a:bodyPr/>
          <a:lstStyle/>
          <a:p>
            <a:r>
              <a:rPr lang="en-US" sz="3200" dirty="0"/>
              <a:t> IMPORTANCE OF DATA VISUALIZATION IN         BUSINESSES</a:t>
            </a:r>
            <a:br>
              <a:rPr lang="en-US" sz="3200" dirty="0"/>
            </a:br>
            <a:br>
              <a:rPr lang="en-US" sz="2400" dirty="0"/>
            </a:br>
            <a:r>
              <a:rPr lang="en-US" sz="2000" b="1" dirty="0">
                <a:latin typeface="Söhne"/>
              </a:rPr>
              <a:t>Improved Decision-Making</a:t>
            </a:r>
            <a:r>
              <a:rPr lang="en-US" sz="2000" b="1" i="0" dirty="0">
                <a:effectLst/>
                <a:latin typeface="Söhne"/>
              </a:rPr>
              <a:t>:</a:t>
            </a:r>
            <a:r>
              <a:rPr lang="en-US" sz="2000" b="0" i="0" dirty="0">
                <a:effectLst/>
                <a:latin typeface="Söhne"/>
              </a:rPr>
              <a:t> Visualizations enable decision-makers to quickly grasp insights and trends from large datasets, empowering them to make informed decisions promptly. By presenting data in a visually compelling manner, businesses can identify opportunities, detect potential risks, and optimize strategies more effectively, leading to better outcomes and competitive advantages.</a:t>
            </a:r>
            <a:br>
              <a:rPr lang="en-US" sz="2000" b="0" i="0" dirty="0">
                <a:effectLst/>
                <a:latin typeface="Söhne"/>
              </a:rPr>
            </a:br>
            <a:br>
              <a:rPr lang="en-US" sz="2000" b="0" i="0" dirty="0">
                <a:effectLst/>
                <a:latin typeface="Söhne"/>
              </a:rPr>
            </a:br>
            <a:r>
              <a:rPr lang="en-US" sz="2000" b="1" i="0" dirty="0">
                <a:effectLst/>
                <a:latin typeface="Söhne"/>
              </a:rPr>
              <a:t>Effective Communication:</a:t>
            </a:r>
            <a:r>
              <a:rPr lang="en-US" sz="2000" b="0" dirty="0">
                <a:latin typeface="Söhne"/>
              </a:rPr>
              <a:t> </a:t>
            </a:r>
            <a:r>
              <a:rPr lang="en-US" sz="2000" b="0" i="0" dirty="0">
                <a:effectLst/>
                <a:latin typeface="Söhne"/>
              </a:rPr>
              <a:t>Visual representations simplify complex concepts and facilitate storytelling, enabling stakeholders to grasp key messages more easily and engage with data-driven narratives more effectively.</a:t>
            </a:r>
            <a:br>
              <a:rPr lang="en-US" sz="2000" b="0" i="0" dirty="0">
                <a:effectLst/>
                <a:latin typeface="Söhne"/>
              </a:rPr>
            </a:br>
            <a:br>
              <a:rPr lang="en-US" sz="2000" b="0" i="0" dirty="0">
                <a:effectLst/>
                <a:latin typeface="Söhne"/>
              </a:rPr>
            </a:br>
            <a:r>
              <a:rPr lang="en-US" sz="2000" b="1" i="0" dirty="0">
                <a:effectLst/>
                <a:latin typeface="Söhne"/>
              </a:rPr>
              <a:t>Identification of Patterns and Trends:</a:t>
            </a:r>
            <a:r>
              <a:rPr lang="en-US" sz="2000" b="0" i="0" dirty="0">
                <a:effectLst/>
                <a:latin typeface="Söhne"/>
              </a:rPr>
              <a:t> Whether it's analyzing sales trends, customer behavior, or market dynamics, visualizations provide a visual framework for exploring data and extracting meaningful insights that drive business growth and innovation.</a:t>
            </a:r>
            <a:br>
              <a:rPr lang="en-US" sz="2000" b="0" i="0" dirty="0">
                <a:effectLst/>
                <a:latin typeface="Söhne"/>
              </a:rPr>
            </a:br>
            <a:br>
              <a:rPr lang="en-US" sz="2000" dirty="0"/>
            </a:br>
            <a:r>
              <a:rPr lang="en-US" sz="2000" dirty="0"/>
              <a:t> </a:t>
            </a:r>
          </a:p>
        </p:txBody>
      </p:sp>
    </p:spTree>
    <p:extLst>
      <p:ext uri="{BB962C8B-B14F-4D97-AF65-F5344CB8AC3E}">
        <p14:creationId xmlns:p14="http://schemas.microsoft.com/office/powerpoint/2010/main" val="779750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CC7FC500-BBFB-3AA4-BEDE-038CB94FFF61}"/>
              </a:ext>
            </a:extLst>
          </p:cNvPr>
          <p:cNvSpPr>
            <a:spLocks noGrp="1" noChangeAspect="1"/>
          </p:cNvSpPr>
          <p:nvPr>
            <p:ph idx="17"/>
          </p:nvPr>
        </p:nvSpPr>
        <p:spPr>
          <a:xfrm>
            <a:off x="6264166" y="903890"/>
            <a:ext cx="4900071" cy="4847085"/>
          </a:xfrm>
        </p:spPr>
        <p:txBody>
          <a:bodyPr/>
          <a:lstStyle/>
          <a:p>
            <a:r>
              <a:rPr lang="en-US" dirty="0"/>
              <a:t>Excel Formulas</a:t>
            </a:r>
          </a:p>
          <a:p>
            <a:r>
              <a:rPr lang="en-US" dirty="0"/>
              <a:t>Excel functions</a:t>
            </a:r>
          </a:p>
          <a:p>
            <a:r>
              <a:rPr lang="en-US" dirty="0"/>
              <a:t>Excel pivot tables</a:t>
            </a:r>
          </a:p>
          <a:p>
            <a:r>
              <a:rPr lang="en-US" dirty="0"/>
              <a:t>Excel charts</a:t>
            </a:r>
          </a:p>
          <a:p>
            <a:r>
              <a:rPr lang="en-US" dirty="0"/>
              <a:t>Background layout</a:t>
            </a:r>
          </a:p>
        </p:txBody>
      </p:sp>
      <p:sp>
        <p:nvSpPr>
          <p:cNvPr id="8" name="Content Placeholder 7">
            <a:extLst>
              <a:ext uri="{FF2B5EF4-FFF2-40B4-BE49-F238E27FC236}">
                <a16:creationId xmlns:a16="http://schemas.microsoft.com/office/drawing/2014/main" id="{2DB95EB4-6FB4-240C-7B94-3ACEC1FA2014}"/>
              </a:ext>
            </a:extLst>
          </p:cNvPr>
          <p:cNvSpPr>
            <a:spLocks noGrp="1"/>
          </p:cNvSpPr>
          <p:nvPr>
            <p:ph idx="15"/>
          </p:nvPr>
        </p:nvSpPr>
        <p:spPr>
          <a:xfrm>
            <a:off x="1524027" y="2601266"/>
            <a:ext cx="3594511" cy="583369"/>
          </a:xfrm>
        </p:spPr>
        <p:txBody>
          <a:bodyPr>
            <a:noAutofit/>
          </a:bodyPr>
          <a:lstStyle/>
          <a:p>
            <a:pPr marL="0" indent="0">
              <a:buNone/>
            </a:pPr>
            <a:r>
              <a:rPr lang="en-US" sz="3200" b="1" dirty="0"/>
              <a:t>KEY COMPONENTS</a:t>
            </a:r>
            <a:endParaRPr lang="en-IN" sz="3200" b="1" dirty="0"/>
          </a:p>
        </p:txBody>
      </p:sp>
    </p:spTree>
    <p:extLst>
      <p:ext uri="{BB962C8B-B14F-4D97-AF65-F5344CB8AC3E}">
        <p14:creationId xmlns:p14="http://schemas.microsoft.com/office/powerpoint/2010/main" val="853261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BA34351-9D9C-8C32-5CC0-3F19A1CAC037}"/>
              </a:ext>
            </a:extLst>
          </p:cNvPr>
          <p:cNvSpPr>
            <a:spLocks noGrp="1"/>
          </p:cNvSpPr>
          <p:nvPr>
            <p:ph idx="10"/>
          </p:nvPr>
        </p:nvSpPr>
        <p:spPr>
          <a:xfrm>
            <a:off x="418462" y="1246218"/>
            <a:ext cx="8483800" cy="4902333"/>
          </a:xfrm>
        </p:spPr>
        <p:txBody>
          <a:bodyPr/>
          <a:lstStyle/>
          <a:p>
            <a:r>
              <a:rPr lang="en-US" sz="4400" dirty="0"/>
              <a:t>Excel Formulas</a:t>
            </a:r>
          </a:p>
          <a:p>
            <a:r>
              <a:rPr lang="en-IN" sz="2400" b="0" i="0" dirty="0">
                <a:effectLst/>
              </a:rPr>
              <a:t>Sum =Sum(C2:C4)</a:t>
            </a:r>
            <a:endParaRPr lang="en-US" sz="2400" b="0" i="0" dirty="0">
              <a:effectLst/>
            </a:endParaRPr>
          </a:p>
          <a:p>
            <a:r>
              <a:rPr lang="en-IN" sz="2400" b="0" i="0" dirty="0">
                <a:effectLst/>
              </a:rPr>
              <a:t>Average =Average(C2, C3, C4)</a:t>
            </a:r>
            <a:endParaRPr lang="en-US" sz="2400" dirty="0"/>
          </a:p>
          <a:p>
            <a:r>
              <a:rPr lang="en-IN" sz="2400" b="0" i="0" dirty="0">
                <a:effectLst/>
              </a:rPr>
              <a:t>Count =Count(C1:C4)</a:t>
            </a:r>
            <a:endParaRPr lang="en-US" sz="2400" b="0" i="0" dirty="0">
              <a:effectLst/>
            </a:endParaRPr>
          </a:p>
          <a:p>
            <a:pPr algn="l"/>
            <a:r>
              <a:rPr lang="en-US" sz="2400" b="0" i="0" dirty="0" err="1">
                <a:effectLst/>
              </a:rPr>
              <a:t>Vlookup</a:t>
            </a:r>
            <a:r>
              <a:rPr lang="en-US" sz="2400" b="0" i="0" dirty="0">
                <a:effectLst/>
              </a:rPr>
              <a:t> = VLOOKUP(</a:t>
            </a:r>
            <a:r>
              <a:rPr lang="en-US" sz="2400" b="0" i="0" dirty="0" err="1">
                <a:effectLst/>
              </a:rPr>
              <a:t>lookup_value</a:t>
            </a:r>
            <a:r>
              <a:rPr lang="en-US" sz="2400" b="0" i="0" dirty="0">
                <a:effectLst/>
              </a:rPr>
              <a:t>, </a:t>
            </a:r>
            <a:r>
              <a:rPr lang="en-US" sz="2400" b="0" i="0" dirty="0" err="1">
                <a:effectLst/>
              </a:rPr>
              <a:t>table_array</a:t>
            </a:r>
            <a:r>
              <a:rPr lang="en-US" sz="2400" b="0" i="0" dirty="0">
                <a:effectLst/>
              </a:rPr>
              <a:t>, </a:t>
            </a:r>
            <a:r>
              <a:rPr lang="en-US" sz="2400" b="0" i="0" dirty="0" err="1">
                <a:effectLst/>
              </a:rPr>
              <a:t>col_index_number</a:t>
            </a:r>
            <a:r>
              <a:rPr lang="en-US" sz="2400" b="0" i="0" dirty="0">
                <a:effectLst/>
              </a:rPr>
              <a:t>, (</a:t>
            </a:r>
            <a:r>
              <a:rPr lang="en-US" sz="2400" b="0" i="0" dirty="0" err="1">
                <a:effectLst/>
              </a:rPr>
              <a:t>range_lookup</a:t>
            </a:r>
            <a:r>
              <a:rPr lang="en-US" sz="2400" b="0" i="0" dirty="0">
                <a:effectLst/>
              </a:rPr>
              <a:t>))</a:t>
            </a:r>
          </a:p>
          <a:p>
            <a:r>
              <a:rPr lang="en-US" sz="2400" b="0" i="0" dirty="0" err="1">
                <a:effectLst/>
              </a:rPr>
              <a:t>Hlookup</a:t>
            </a:r>
            <a:r>
              <a:rPr lang="en-US" sz="2400" b="0" i="0" dirty="0">
                <a:effectLst/>
              </a:rPr>
              <a:t> = HLOOKUP(</a:t>
            </a:r>
            <a:r>
              <a:rPr lang="en-US" sz="2400" b="0" i="0" dirty="0" err="1">
                <a:effectLst/>
              </a:rPr>
              <a:t>lookup_value</a:t>
            </a:r>
            <a:r>
              <a:rPr lang="en-US" sz="2400" b="0" i="0" dirty="0">
                <a:effectLst/>
              </a:rPr>
              <a:t>, </a:t>
            </a:r>
            <a:r>
              <a:rPr lang="en-US" sz="2400" b="0" i="0" dirty="0" err="1">
                <a:effectLst/>
              </a:rPr>
              <a:t>table_array</a:t>
            </a:r>
            <a:r>
              <a:rPr lang="en-US" sz="2400" b="0" i="0" dirty="0">
                <a:effectLst/>
              </a:rPr>
              <a:t>, </a:t>
            </a:r>
            <a:r>
              <a:rPr lang="en-US" sz="2400" b="0" i="0" dirty="0" err="1">
                <a:effectLst/>
              </a:rPr>
              <a:t>row_index_num</a:t>
            </a:r>
            <a:r>
              <a:rPr lang="en-US" sz="2400" b="0" i="0" dirty="0">
                <a:effectLst/>
              </a:rPr>
              <a:t>, (</a:t>
            </a:r>
            <a:r>
              <a:rPr lang="en-US" sz="2400" b="0" i="0" dirty="0" err="1">
                <a:effectLst/>
              </a:rPr>
              <a:t>range_lookup</a:t>
            </a:r>
            <a:r>
              <a:rPr lang="en-US" sz="2400" b="0" i="0" dirty="0">
                <a:effectLst/>
              </a:rPr>
              <a:t>))</a:t>
            </a:r>
          </a:p>
          <a:p>
            <a:pPr algn="l"/>
            <a:endParaRPr lang="en-US" sz="2400" b="0" i="0" dirty="0">
              <a:effectLst/>
            </a:endParaRPr>
          </a:p>
          <a:p>
            <a:br>
              <a:rPr lang="en-US" dirty="0"/>
            </a:br>
            <a:r>
              <a:rPr lang="en-US" dirty="0"/>
              <a:t> </a:t>
            </a:r>
          </a:p>
          <a:p>
            <a:endParaRPr lang="en-US" dirty="0"/>
          </a:p>
        </p:txBody>
      </p:sp>
    </p:spTree>
    <p:extLst>
      <p:ext uri="{BB962C8B-B14F-4D97-AF65-F5344CB8AC3E}">
        <p14:creationId xmlns:p14="http://schemas.microsoft.com/office/powerpoint/2010/main" val="1265939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02FA0-5805-E9D5-E5A1-5B4B485CB096}"/>
              </a:ext>
            </a:extLst>
          </p:cNvPr>
          <p:cNvSpPr>
            <a:spLocks noGrp="1"/>
          </p:cNvSpPr>
          <p:nvPr>
            <p:ph type="title"/>
          </p:nvPr>
        </p:nvSpPr>
        <p:spPr>
          <a:xfrm>
            <a:off x="1072052" y="457200"/>
            <a:ext cx="9788079" cy="751490"/>
          </a:xfrm>
        </p:spPr>
        <p:txBody>
          <a:bodyPr/>
          <a:lstStyle/>
          <a:p>
            <a:r>
              <a:rPr lang="en-US" dirty="0"/>
              <a:t>Excel Pivot tables</a:t>
            </a:r>
          </a:p>
        </p:txBody>
      </p:sp>
      <p:pic>
        <p:nvPicPr>
          <p:cNvPr id="8" name="Content Placeholder 7">
            <a:extLst>
              <a:ext uri="{FF2B5EF4-FFF2-40B4-BE49-F238E27FC236}">
                <a16:creationId xmlns:a16="http://schemas.microsoft.com/office/drawing/2014/main" id="{EC41BD45-E387-BC80-D9A8-12D795ECD248}"/>
              </a:ext>
            </a:extLst>
          </p:cNvPr>
          <p:cNvPicPr>
            <a:picLocks noGrp="1" noChangeAspect="1"/>
          </p:cNvPicPr>
          <p:nvPr>
            <p:ph idx="10"/>
          </p:nvPr>
        </p:nvPicPr>
        <p:blipFill rotWithShape="1">
          <a:blip r:embed="rId3"/>
          <a:srcRect l="9559" t="23552" r="10299" b="24978"/>
          <a:stretch/>
        </p:blipFill>
        <p:spPr>
          <a:xfrm>
            <a:off x="1072054" y="1608083"/>
            <a:ext cx="3555505" cy="1802524"/>
          </a:xfrm>
          <a:ln>
            <a:solidFill>
              <a:schemeClr val="tx1"/>
            </a:solidFill>
          </a:ln>
          <a:effectLst>
            <a:glow rad="101600">
              <a:schemeClr val="accent1">
                <a:satMod val="175000"/>
                <a:alpha val="40000"/>
              </a:schemeClr>
            </a:glow>
          </a:effectLst>
        </p:spPr>
      </p:pic>
      <p:pic>
        <p:nvPicPr>
          <p:cNvPr id="10" name="Content Placeholder 9">
            <a:extLst>
              <a:ext uri="{FF2B5EF4-FFF2-40B4-BE49-F238E27FC236}">
                <a16:creationId xmlns:a16="http://schemas.microsoft.com/office/drawing/2014/main" id="{8B651E04-DE92-0076-C84B-BB00078ECB5E}"/>
              </a:ext>
            </a:extLst>
          </p:cNvPr>
          <p:cNvPicPr>
            <a:picLocks noGrp="1" noChangeAspect="1"/>
          </p:cNvPicPr>
          <p:nvPr>
            <p:ph idx="1"/>
          </p:nvPr>
        </p:nvPicPr>
        <p:blipFill rotWithShape="1">
          <a:blip r:embed="rId4"/>
          <a:srcRect t="4911" b="12946"/>
          <a:stretch/>
        </p:blipFill>
        <p:spPr>
          <a:xfrm>
            <a:off x="5567471" y="3810000"/>
            <a:ext cx="3555506" cy="1933904"/>
          </a:xfrm>
          <a:ln>
            <a:solidFill>
              <a:schemeClr val="tx1"/>
            </a:solidFill>
          </a:ln>
          <a:effectLst>
            <a:glow rad="63500">
              <a:schemeClr val="accent1">
                <a:satMod val="175000"/>
                <a:alpha val="40000"/>
              </a:schemeClr>
            </a:glow>
          </a:effectLst>
        </p:spPr>
      </p:pic>
      <p:pic>
        <p:nvPicPr>
          <p:cNvPr id="16" name="Picture 15">
            <a:extLst>
              <a:ext uri="{FF2B5EF4-FFF2-40B4-BE49-F238E27FC236}">
                <a16:creationId xmlns:a16="http://schemas.microsoft.com/office/drawing/2014/main" id="{73DAB0E6-2F21-AC3A-FCB3-C8B617AD18D4}"/>
              </a:ext>
            </a:extLst>
          </p:cNvPr>
          <p:cNvPicPr>
            <a:picLocks noChangeAspect="1"/>
          </p:cNvPicPr>
          <p:nvPr/>
        </p:nvPicPr>
        <p:blipFill rotWithShape="1">
          <a:blip r:embed="rId5"/>
          <a:srcRect t="7188" r="12120" b="30682"/>
          <a:stretch/>
        </p:blipFill>
        <p:spPr>
          <a:xfrm>
            <a:off x="5567471" y="1608083"/>
            <a:ext cx="3555506" cy="1802524"/>
          </a:xfrm>
          <a:prstGeom prst="rect">
            <a:avLst/>
          </a:prstGeom>
          <a:ln>
            <a:solidFill>
              <a:schemeClr val="tx1"/>
            </a:solidFill>
          </a:ln>
          <a:effectLst>
            <a:glow rad="63500">
              <a:schemeClr val="accent1">
                <a:satMod val="175000"/>
                <a:alpha val="40000"/>
              </a:schemeClr>
            </a:glow>
          </a:effectLst>
        </p:spPr>
      </p:pic>
      <p:pic>
        <p:nvPicPr>
          <p:cNvPr id="18" name="Picture 17">
            <a:extLst>
              <a:ext uri="{FF2B5EF4-FFF2-40B4-BE49-F238E27FC236}">
                <a16:creationId xmlns:a16="http://schemas.microsoft.com/office/drawing/2014/main" id="{D4B254BF-5742-0850-6F20-C086F1C906AF}"/>
              </a:ext>
            </a:extLst>
          </p:cNvPr>
          <p:cNvPicPr>
            <a:picLocks noChangeAspect="1"/>
          </p:cNvPicPr>
          <p:nvPr/>
        </p:nvPicPr>
        <p:blipFill rotWithShape="1">
          <a:blip r:embed="rId6"/>
          <a:srcRect t="4910" r="10657"/>
          <a:stretch/>
        </p:blipFill>
        <p:spPr>
          <a:xfrm>
            <a:off x="1072053" y="3909848"/>
            <a:ext cx="3555506" cy="1933904"/>
          </a:xfrm>
          <a:prstGeom prst="rect">
            <a:avLst/>
          </a:prstGeom>
          <a:ln>
            <a:solidFill>
              <a:schemeClr val="tx1"/>
            </a:solidFill>
          </a:ln>
          <a:effectLst>
            <a:glow rad="63500">
              <a:schemeClr val="accent1">
                <a:satMod val="175000"/>
                <a:alpha val="40000"/>
              </a:schemeClr>
            </a:glow>
          </a:effectLst>
        </p:spPr>
      </p:pic>
    </p:spTree>
    <p:extLst>
      <p:ext uri="{BB962C8B-B14F-4D97-AF65-F5344CB8AC3E}">
        <p14:creationId xmlns:p14="http://schemas.microsoft.com/office/powerpoint/2010/main" val="907915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02FA0-5805-E9D5-E5A1-5B4B485CB096}"/>
              </a:ext>
            </a:extLst>
          </p:cNvPr>
          <p:cNvSpPr>
            <a:spLocks noGrp="1"/>
          </p:cNvSpPr>
          <p:nvPr>
            <p:ph type="title"/>
          </p:nvPr>
        </p:nvSpPr>
        <p:spPr>
          <a:xfrm>
            <a:off x="1072052" y="457200"/>
            <a:ext cx="9788079" cy="751490"/>
          </a:xfrm>
        </p:spPr>
        <p:txBody>
          <a:bodyPr/>
          <a:lstStyle/>
          <a:p>
            <a:r>
              <a:rPr lang="en-US" dirty="0"/>
              <a:t>Excel Charts</a:t>
            </a:r>
          </a:p>
        </p:txBody>
      </p:sp>
      <p:pic>
        <p:nvPicPr>
          <p:cNvPr id="9" name="Content Placeholder 8">
            <a:extLst>
              <a:ext uri="{FF2B5EF4-FFF2-40B4-BE49-F238E27FC236}">
                <a16:creationId xmlns:a16="http://schemas.microsoft.com/office/drawing/2014/main" id="{B08B34A4-28CB-BE8F-AA0F-BED600700E4F}"/>
              </a:ext>
            </a:extLst>
          </p:cNvPr>
          <p:cNvPicPr>
            <a:picLocks noGrp="1" noChangeAspect="1"/>
          </p:cNvPicPr>
          <p:nvPr>
            <p:ph idx="10"/>
          </p:nvPr>
        </p:nvPicPr>
        <p:blipFill>
          <a:blip r:embed="rId3"/>
          <a:stretch>
            <a:fillRect/>
          </a:stretch>
        </p:blipFill>
        <p:spPr>
          <a:xfrm>
            <a:off x="1261405" y="1450429"/>
            <a:ext cx="4655919" cy="2123088"/>
          </a:xfrm>
          <a:ln>
            <a:solidFill>
              <a:schemeClr val="tx1"/>
            </a:solidFill>
          </a:ln>
          <a:effectLst>
            <a:glow rad="63500">
              <a:schemeClr val="accent1">
                <a:satMod val="175000"/>
                <a:alpha val="40000"/>
              </a:schemeClr>
            </a:glow>
          </a:effectLst>
        </p:spPr>
      </p:pic>
      <p:pic>
        <p:nvPicPr>
          <p:cNvPr id="12" name="Content Placeholder 11">
            <a:extLst>
              <a:ext uri="{FF2B5EF4-FFF2-40B4-BE49-F238E27FC236}">
                <a16:creationId xmlns:a16="http://schemas.microsoft.com/office/drawing/2014/main" id="{EB4CAED1-8E58-759C-FE09-F072EC845F0F}"/>
              </a:ext>
            </a:extLst>
          </p:cNvPr>
          <p:cNvPicPr>
            <a:picLocks noGrp="1" noChangeAspect="1"/>
          </p:cNvPicPr>
          <p:nvPr>
            <p:ph idx="1"/>
          </p:nvPr>
        </p:nvPicPr>
        <p:blipFill>
          <a:blip r:embed="rId4"/>
          <a:stretch>
            <a:fillRect/>
          </a:stretch>
        </p:blipFill>
        <p:spPr>
          <a:xfrm>
            <a:off x="6768663" y="1450429"/>
            <a:ext cx="4161932" cy="2123088"/>
          </a:xfrm>
          <a:ln>
            <a:solidFill>
              <a:schemeClr val="tx1"/>
            </a:solidFill>
          </a:ln>
          <a:effectLst>
            <a:glow rad="63500">
              <a:schemeClr val="accent1">
                <a:satMod val="175000"/>
                <a:alpha val="40000"/>
              </a:schemeClr>
            </a:glow>
          </a:effectLst>
        </p:spPr>
      </p:pic>
      <p:pic>
        <p:nvPicPr>
          <p:cNvPr id="17" name="Picture 16">
            <a:extLst>
              <a:ext uri="{FF2B5EF4-FFF2-40B4-BE49-F238E27FC236}">
                <a16:creationId xmlns:a16="http://schemas.microsoft.com/office/drawing/2014/main" id="{908777DB-7ACF-7B48-2A2B-039CE7C23091}"/>
              </a:ext>
            </a:extLst>
          </p:cNvPr>
          <p:cNvPicPr>
            <a:picLocks noChangeAspect="1"/>
          </p:cNvPicPr>
          <p:nvPr/>
        </p:nvPicPr>
        <p:blipFill>
          <a:blip r:embed="rId5"/>
          <a:stretch>
            <a:fillRect/>
          </a:stretch>
        </p:blipFill>
        <p:spPr>
          <a:xfrm>
            <a:off x="1261406" y="3769387"/>
            <a:ext cx="4655918" cy="2734439"/>
          </a:xfrm>
          <a:prstGeom prst="rect">
            <a:avLst/>
          </a:prstGeom>
          <a:ln>
            <a:solidFill>
              <a:schemeClr val="tx1"/>
            </a:solidFill>
          </a:ln>
          <a:effectLst>
            <a:glow rad="63500">
              <a:schemeClr val="accent1">
                <a:satMod val="175000"/>
                <a:alpha val="40000"/>
              </a:schemeClr>
            </a:glow>
          </a:effectLst>
        </p:spPr>
      </p:pic>
      <p:pic>
        <p:nvPicPr>
          <p:cNvPr id="20" name="Picture 19">
            <a:extLst>
              <a:ext uri="{FF2B5EF4-FFF2-40B4-BE49-F238E27FC236}">
                <a16:creationId xmlns:a16="http://schemas.microsoft.com/office/drawing/2014/main" id="{A150D0C5-6B38-564B-55F7-558BD8F0E545}"/>
              </a:ext>
            </a:extLst>
          </p:cNvPr>
          <p:cNvPicPr>
            <a:picLocks noChangeAspect="1"/>
          </p:cNvPicPr>
          <p:nvPr/>
        </p:nvPicPr>
        <p:blipFill rotWithShape="1">
          <a:blip r:embed="rId6"/>
          <a:srcRect l="6223" t="9157" r="4175" b="13369"/>
          <a:stretch/>
        </p:blipFill>
        <p:spPr>
          <a:xfrm>
            <a:off x="6768663" y="3769388"/>
            <a:ext cx="4161932" cy="2631412"/>
          </a:xfrm>
          <a:prstGeom prst="rect">
            <a:avLst/>
          </a:prstGeom>
          <a:ln>
            <a:solidFill>
              <a:schemeClr val="tx1"/>
            </a:solidFill>
          </a:ln>
          <a:effectLst>
            <a:glow rad="63500">
              <a:schemeClr val="accent1">
                <a:satMod val="175000"/>
                <a:alpha val="40000"/>
              </a:schemeClr>
            </a:glow>
          </a:effectLst>
        </p:spPr>
      </p:pic>
    </p:spTree>
    <p:extLst>
      <p:ext uri="{BB962C8B-B14F-4D97-AF65-F5344CB8AC3E}">
        <p14:creationId xmlns:p14="http://schemas.microsoft.com/office/powerpoint/2010/main" val="2838623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02FA0-5805-E9D5-E5A1-5B4B485CB096}"/>
              </a:ext>
            </a:extLst>
          </p:cNvPr>
          <p:cNvSpPr>
            <a:spLocks noGrp="1"/>
          </p:cNvSpPr>
          <p:nvPr>
            <p:ph type="title"/>
          </p:nvPr>
        </p:nvSpPr>
        <p:spPr>
          <a:xfrm>
            <a:off x="1072052" y="457200"/>
            <a:ext cx="9788079" cy="751490"/>
          </a:xfrm>
        </p:spPr>
        <p:txBody>
          <a:bodyPr/>
          <a:lstStyle/>
          <a:p>
            <a:r>
              <a:rPr lang="en-US" dirty="0"/>
              <a:t>Background Layout</a:t>
            </a:r>
          </a:p>
        </p:txBody>
      </p:sp>
      <p:pic>
        <p:nvPicPr>
          <p:cNvPr id="14" name="Content Placeholder 13">
            <a:extLst>
              <a:ext uri="{FF2B5EF4-FFF2-40B4-BE49-F238E27FC236}">
                <a16:creationId xmlns:a16="http://schemas.microsoft.com/office/drawing/2014/main" id="{4BB971A3-9213-344E-484B-0A2F0239607F}"/>
              </a:ext>
            </a:extLst>
          </p:cNvPr>
          <p:cNvPicPr>
            <a:picLocks noGrp="1" noChangeAspect="1"/>
          </p:cNvPicPr>
          <p:nvPr>
            <p:ph idx="1"/>
          </p:nvPr>
        </p:nvPicPr>
        <p:blipFill>
          <a:blip r:embed="rId3"/>
          <a:stretch>
            <a:fillRect/>
          </a:stretch>
        </p:blipFill>
        <p:spPr>
          <a:xfrm>
            <a:off x="1072051" y="1303283"/>
            <a:ext cx="9136654" cy="5097517"/>
          </a:xfrm>
          <a:ln>
            <a:solidFill>
              <a:schemeClr val="tx1"/>
            </a:solidFill>
          </a:ln>
          <a:effectLst>
            <a:glow rad="63500">
              <a:schemeClr val="accent1">
                <a:satMod val="175000"/>
                <a:alpha val="40000"/>
              </a:schemeClr>
            </a:glow>
          </a:effectLst>
        </p:spPr>
      </p:pic>
    </p:spTree>
    <p:extLst>
      <p:ext uri="{BB962C8B-B14F-4D97-AF65-F5344CB8AC3E}">
        <p14:creationId xmlns:p14="http://schemas.microsoft.com/office/powerpoint/2010/main" val="2074239878"/>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31D3D4E-040D-4F59-9215-B1F04B81B9FE}">
  <ds:schemaRefs>
    <ds:schemaRef ds:uri="http://schemas.microsoft.com/sharepoint/v3/contenttype/forms"/>
  </ds:schemaRefs>
</ds:datastoreItem>
</file>

<file path=customXml/itemProps2.xml><?xml version="1.0" encoding="utf-8"?>
<ds:datastoreItem xmlns:ds="http://schemas.openxmlformats.org/officeDocument/2006/customXml" ds:itemID="{3CE52C7A-8834-4F18-859F-7167A187E138}">
  <ds:schemaRefs>
    <ds:schemaRef ds:uri="230e9df3-be65-4c73-a93b-d1236ebd677e"/>
    <ds:schemaRef ds:uri="http://purl.org/dc/terms/"/>
    <ds:schemaRef ds:uri="http://purl.org/dc/elements/1.1/"/>
    <ds:schemaRef ds:uri="http://purl.org/dc/dcmitype/"/>
    <ds:schemaRef ds:uri="71af3243-3dd4-4a8d-8c0d-dd76da1f02a5"/>
    <ds:schemaRef ds:uri="16c05727-aa75-4e4a-9b5f-8a80a1165891"/>
    <ds:schemaRef ds:uri="http://schemas.microsoft.com/office/2006/documentManagement/types"/>
    <ds:schemaRef ds:uri="http://www.w3.org/XML/1998/namespace"/>
    <ds:schemaRef ds:uri="http://schemas.microsoft.com/office/2006/metadata/properties"/>
    <ds:schemaRef ds:uri="http://schemas.microsoft.com/office/infopath/2007/PartnerControls"/>
    <ds:schemaRef ds:uri="http://schemas.openxmlformats.org/package/2006/metadata/core-properties"/>
    <ds:schemaRef ds:uri="http://schemas.microsoft.com/sharepoint/v3"/>
  </ds:schemaRefs>
</ds:datastoreItem>
</file>

<file path=customXml/itemProps3.xml><?xml version="1.0" encoding="utf-8"?>
<ds:datastoreItem xmlns:ds="http://schemas.openxmlformats.org/officeDocument/2006/customXml" ds:itemID="{5A7188B1-CB43-4216-A332-EE7733BC22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534</Words>
  <Application>Microsoft Office PowerPoint</Application>
  <PresentationFormat>Widescreen</PresentationFormat>
  <Paragraphs>58</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Söhne</vt:lpstr>
      <vt:lpstr>Tenorite</vt:lpstr>
      <vt:lpstr>Custom</vt:lpstr>
      <vt:lpstr>Excel Dashboards: Unlocking insights with data visualization</vt:lpstr>
      <vt:lpstr>Agenda</vt:lpstr>
      <vt:lpstr>OVERVIEW   Excel dashboards are valuable tools for organizations and individuals looking to gain insights from their data, monitor performance, and drive informed decision-making.  By leveraging the power of data visualization and interactivity, Excel dashboards empower users to unlock the full potential of their data and drive business success.</vt:lpstr>
      <vt:lpstr> IMPORTANCE OF DATA VISUALIZATION IN         BUSINESSES  Improved Decision-Making: Visualizations enable decision-makers to quickly grasp insights and trends from large datasets, empowering them to make informed decisions promptly. By presenting data in a visually compelling manner, businesses can identify opportunities, detect potential risks, and optimize strategies more effectively, leading to better outcomes and competitive advantages.  Effective Communication: Visual representations simplify complex concepts and facilitate storytelling, enabling stakeholders to grasp key messages more easily and engage with data-driven narratives more effectively.  Identification of Patterns and Trends: Whether it's analyzing sales trends, customer behavior, or market dynamics, visualizations provide a visual framework for exploring data and extracting meaningful insights that drive business growth and innovation.   </vt:lpstr>
      <vt:lpstr>PowerPoint Presentation</vt:lpstr>
      <vt:lpstr>PowerPoint Presentation</vt:lpstr>
      <vt:lpstr>Excel Pivot tables</vt:lpstr>
      <vt:lpstr>Excel Charts</vt:lpstr>
      <vt:lpstr>Background Layout</vt:lpstr>
      <vt:lpstr>Example – HR ANALYTICS DASHBOARD</vt:lpstr>
      <vt:lpstr>Design Principles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2023-12-12T16:04:07Z</dcterms:created>
  <dcterms:modified xsi:type="dcterms:W3CDTF">2024-03-28T02:32:57Z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