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7"/>
  </p:notesMasterIdLst>
  <p:sldIdLst>
    <p:sldId id="260" r:id="rId6"/>
  </p:sldIdLst>
  <p:sldSz cx="25199975" cy="18000663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CF17F-3B34-4386-9F0A-CE110923D633}" v="7" dt="2024-12-07T14:16:23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030" y="-2606"/>
      </p:cViewPr>
      <p:guideLst>
        <p:guide orient="horz" pos="5670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t ryan" userId="575cd0c17b093231" providerId="LiveId" clId="{79BCF17F-3B34-4386-9F0A-CE110923D633}"/>
    <pc:docChg chg="undo redo custSel modSld">
      <pc:chgData name="pit ryan" userId="575cd0c17b093231" providerId="LiveId" clId="{79BCF17F-3B34-4386-9F0A-CE110923D633}" dt="2024-12-07T14:27:49.180" v="290"/>
      <pc:docMkLst>
        <pc:docMk/>
      </pc:docMkLst>
      <pc:sldChg chg="addSp delSp modSp mod">
        <pc:chgData name="pit ryan" userId="575cd0c17b093231" providerId="LiveId" clId="{79BCF17F-3B34-4386-9F0A-CE110923D633}" dt="2024-12-07T14:27:49.180" v="290"/>
        <pc:sldMkLst>
          <pc:docMk/>
          <pc:sldMk cId="0" sldId="260"/>
        </pc:sldMkLst>
        <pc:spChg chg="mod">
          <ac:chgData name="pit ryan" userId="575cd0c17b093231" providerId="LiveId" clId="{79BCF17F-3B34-4386-9F0A-CE110923D633}" dt="2024-12-07T14:25:24.903" v="217" actId="20577"/>
          <ac:spMkLst>
            <pc:docMk/>
            <pc:sldMk cId="0" sldId="260"/>
            <ac:spMk id="3" creationId="{3808C7E1-3BA8-FBA8-8019-7DF6C9976965}"/>
          </ac:spMkLst>
        </pc:spChg>
        <pc:spChg chg="mod">
          <ac:chgData name="pit ryan" userId="575cd0c17b093231" providerId="LiveId" clId="{79BCF17F-3B34-4386-9F0A-CE110923D633}" dt="2024-12-07T14:25:34.221" v="259" actId="20577"/>
          <ac:spMkLst>
            <pc:docMk/>
            <pc:sldMk cId="0" sldId="260"/>
            <ac:spMk id="4" creationId="{AC99A59D-CD6B-048B-431E-EA4249F9E9AA}"/>
          </ac:spMkLst>
        </pc:spChg>
        <pc:spChg chg="mod">
          <ac:chgData name="pit ryan" userId="575cd0c17b093231" providerId="LiveId" clId="{79BCF17F-3B34-4386-9F0A-CE110923D633}" dt="2024-12-07T14:23:17.766" v="153" actId="1076"/>
          <ac:spMkLst>
            <pc:docMk/>
            <pc:sldMk cId="0" sldId="260"/>
            <ac:spMk id="6" creationId="{32AC0133-931C-1947-3A0F-B5D4E6564776}"/>
          </ac:spMkLst>
        </pc:spChg>
        <pc:spChg chg="mod">
          <ac:chgData name="pit ryan" userId="575cd0c17b093231" providerId="LiveId" clId="{79BCF17F-3B34-4386-9F0A-CE110923D633}" dt="2024-12-07T14:27:49.180" v="290"/>
          <ac:spMkLst>
            <pc:docMk/>
            <pc:sldMk cId="0" sldId="260"/>
            <ac:spMk id="7" creationId="{69D929F5-FCFF-80EB-0CC9-5EC3835F72A1}"/>
          </ac:spMkLst>
        </pc:spChg>
        <pc:spChg chg="mod">
          <ac:chgData name="pit ryan" userId="575cd0c17b093231" providerId="LiveId" clId="{79BCF17F-3B34-4386-9F0A-CE110923D633}" dt="2024-12-07T14:27:35.855" v="287" actId="20577"/>
          <ac:spMkLst>
            <pc:docMk/>
            <pc:sldMk cId="0" sldId="260"/>
            <ac:spMk id="12" creationId="{B7F3637E-6FD5-DEF6-56C2-9FE1AF6EAA12}"/>
          </ac:spMkLst>
        </pc:spChg>
        <pc:spChg chg="add">
          <ac:chgData name="pit ryan" userId="575cd0c17b093231" providerId="LiveId" clId="{79BCF17F-3B34-4386-9F0A-CE110923D633}" dt="2024-12-07T14:13:21.224" v="0"/>
          <ac:spMkLst>
            <pc:docMk/>
            <pc:sldMk cId="0" sldId="260"/>
            <ac:spMk id="21" creationId="{1FC711DB-BF70-005F-68A5-F106778F0220}"/>
          </ac:spMkLst>
        </pc:spChg>
        <pc:spChg chg="add">
          <ac:chgData name="pit ryan" userId="575cd0c17b093231" providerId="LiveId" clId="{79BCF17F-3B34-4386-9F0A-CE110923D633}" dt="2024-12-07T14:13:27.454" v="2"/>
          <ac:spMkLst>
            <pc:docMk/>
            <pc:sldMk cId="0" sldId="260"/>
            <ac:spMk id="22" creationId="{A16D72E4-D7B2-4CE5-248E-74ACC2EAE93C}"/>
          </ac:spMkLst>
        </pc:spChg>
        <pc:spChg chg="add del mod">
          <ac:chgData name="pit ryan" userId="575cd0c17b093231" providerId="LiveId" clId="{79BCF17F-3B34-4386-9F0A-CE110923D633}" dt="2024-12-07T14:17:28.356" v="75" actId="478"/>
          <ac:spMkLst>
            <pc:docMk/>
            <pc:sldMk cId="0" sldId="260"/>
            <ac:spMk id="23" creationId="{078827DE-B104-5F95-F177-25FBA278F11C}"/>
          </ac:spMkLst>
        </pc:spChg>
        <pc:spChg chg="add mod">
          <ac:chgData name="pit ryan" userId="575cd0c17b093231" providerId="LiveId" clId="{79BCF17F-3B34-4386-9F0A-CE110923D633}" dt="2024-12-07T14:16:22.875" v="47" actId="767"/>
          <ac:spMkLst>
            <pc:docMk/>
            <pc:sldMk cId="0" sldId="260"/>
            <ac:spMk id="24" creationId="{033FE808-BB6F-CBB6-AD6D-5685924055F4}"/>
          </ac:spMkLst>
        </pc:spChg>
        <pc:picChg chg="mod">
          <ac:chgData name="pit ryan" userId="575cd0c17b093231" providerId="LiveId" clId="{79BCF17F-3B34-4386-9F0A-CE110923D633}" dt="2024-12-07T14:23:22.400" v="154" actId="1076"/>
          <ac:picMkLst>
            <pc:docMk/>
            <pc:sldMk cId="0" sldId="260"/>
            <ac:picMk id="15" creationId="{93FEC996-3F8C-7B0E-A591-65340D735091}"/>
          </ac:picMkLst>
        </pc:picChg>
        <pc:picChg chg="mod">
          <ac:chgData name="pit ryan" userId="575cd0c17b093231" providerId="LiveId" clId="{79BCF17F-3B34-4386-9F0A-CE110923D633}" dt="2024-12-07T14:23:29.202" v="155" actId="1076"/>
          <ac:picMkLst>
            <pc:docMk/>
            <pc:sldMk cId="0" sldId="260"/>
            <ac:picMk id="20" creationId="{24E2F2F0-2283-899D-B40D-79AD15F62D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2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7388990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2f7388990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11" name="Google Shape;11;p2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010293" y="4628167"/>
            <a:ext cx="21187656" cy="5825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11575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10781" y="11104171"/>
            <a:ext cx="21187656" cy="189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2288481" y="14590669"/>
            <a:ext cx="2055250" cy="160377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2010293" y="2568599"/>
            <a:ext cx="21188483" cy="4356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2204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2010293" y="7954407"/>
            <a:ext cx="21188483" cy="553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3149997" y="2945943"/>
            <a:ext cx="18899981" cy="626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12402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3149997" y="9454516"/>
            <a:ext cx="18899981" cy="434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961"/>
            </a:lvl1pPr>
            <a:lvl2pPr lvl="1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4134"/>
            </a:lvl2pPr>
            <a:lvl3pPr lvl="2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858"/>
            </a:lvl3pPr>
            <a:lvl4pPr lvl="3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4pPr>
            <a:lvl5pPr lvl="4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5pPr>
            <a:lvl6pPr lvl="5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6pPr>
            <a:lvl7pPr lvl="6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7pPr>
            <a:lvl8pPr lvl="7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8pPr>
            <a:lvl9pPr lvl="8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1732499" y="4791844"/>
            <a:ext cx="21734978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1719375" y="4487670"/>
            <a:ext cx="21734978" cy="748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12402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719375" y="12046277"/>
            <a:ext cx="21734978" cy="393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4961">
                <a:solidFill>
                  <a:srgbClr val="888888"/>
                </a:solidFill>
              </a:defRPr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4134">
                <a:solidFill>
                  <a:srgbClr val="888888"/>
                </a:solidFill>
              </a:defRPr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3858">
                <a:solidFill>
                  <a:srgbClr val="888888"/>
                </a:solidFill>
              </a:defRPr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3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1732498" y="4791844"/>
            <a:ext cx="10709989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12757488" y="4791844"/>
            <a:ext cx="10709989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735781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1735781" y="4412663"/>
            <a:ext cx="10660769" cy="2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961" b="1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4134" b="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858" b="1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1735781" y="6575243"/>
            <a:ext cx="10660769" cy="967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12757489" y="4412663"/>
            <a:ext cx="10713272" cy="2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961" b="1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4134" b="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858" b="1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"/>
          </p:nvPr>
        </p:nvSpPr>
        <p:spPr>
          <a:xfrm>
            <a:off x="12757489" y="6575243"/>
            <a:ext cx="10713272" cy="967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10713272" y="2591765"/>
            <a:ext cx="12757487" cy="1279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1049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6614"/>
            </a:lvl1pPr>
            <a:lvl2pPr marL="2519995" lvl="1" indent="-997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5787"/>
            </a:lvl2pPr>
            <a:lvl3pPr marL="3779992" lvl="2" indent="-94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4961"/>
            </a:lvl3pPr>
            <a:lvl4pPr marL="5039990" lvl="3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4pPr>
            <a:lvl5pPr marL="6299987" lvl="4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5pPr>
            <a:lvl6pPr marL="7559985" lvl="5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6pPr>
            <a:lvl7pPr marL="8819982" lvl="6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7pPr>
            <a:lvl8pPr marL="10079980" lvl="7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8pPr>
            <a:lvl9pPr marL="11339977" lvl="8" indent="-8924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4134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1735780" y="5400201"/>
            <a:ext cx="8127648" cy="100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303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2480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010293" y="4628167"/>
            <a:ext cx="21188483" cy="5314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>
            <a:spLocks noGrp="1"/>
          </p:cNvSpPr>
          <p:nvPr>
            <p:ph type="pic" idx="2"/>
          </p:nvPr>
        </p:nvSpPr>
        <p:spPr>
          <a:xfrm>
            <a:off x="10713272" y="2591765"/>
            <a:ext cx="12757487" cy="1279213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735780" y="5400201"/>
            <a:ext cx="8127648" cy="100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629999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3307"/>
            </a:lvl1pPr>
            <a:lvl2pPr marL="2519995" lvl="1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3031"/>
            </a:lvl2pPr>
            <a:lvl3pPr marL="3779992" lvl="2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2480"/>
            </a:lvl3pPr>
            <a:lvl4pPr marL="5039990" lvl="3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4pPr>
            <a:lvl5pPr marL="6299987" lvl="4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5pPr>
            <a:lvl6pPr marL="7559985" lvl="5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6pPr>
            <a:lvl7pPr marL="8819982" lvl="6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7pPr>
            <a:lvl8pPr marL="10079980" lvl="7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8pPr>
            <a:lvl9pPr marL="11339977" lvl="8" indent="-629999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2205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 rot="5400000">
            <a:off x="6889359" y="-365016"/>
            <a:ext cx="11421257" cy="2173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 rot="5400000">
            <a:off x="13123240" y="5868861"/>
            <a:ext cx="15254732" cy="543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 rot="5400000">
            <a:off x="2098251" y="592617"/>
            <a:ext cx="15254732" cy="15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1259997" lvl="0" indent="-874998" algn="l">
              <a:lnSpc>
                <a:spcPct val="900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2519995" lvl="1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3779992" lvl="2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5039990" lvl="3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6299987" lvl="4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7559985" lvl="5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8819982" lvl="6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0079980" lvl="7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1339977" lvl="8" indent="-874998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25" name="Google Shape;25;p4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010293" y="4614868"/>
            <a:ext cx="21189310" cy="1873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010293" y="7275421"/>
            <a:ext cx="21189310" cy="791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33" name="Google Shape;33;p5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010293" y="4614868"/>
            <a:ext cx="21188483" cy="1873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009949" y="7275421"/>
            <a:ext cx="10401604" cy="791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2797321" y="7275421"/>
            <a:ext cx="10401604" cy="7913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42" name="Google Shape;42;p6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2010293" y="4614868"/>
            <a:ext cx="21188483" cy="1873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25199975" cy="17071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49" name="Google Shape;49;p7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11809" y="4614868"/>
            <a:ext cx="9096959" cy="4834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987626" y="9735179"/>
            <a:ext cx="9096959" cy="5590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2288481" y="14590669"/>
            <a:ext cx="2055250" cy="160377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010293" y="3024783"/>
            <a:ext cx="19349745" cy="10446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92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12599988" cy="180006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51958" tIns="251958" rIns="251958" bIns="25195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666"/>
          </a:p>
        </p:txBody>
      </p:sp>
      <p:grpSp>
        <p:nvGrpSpPr>
          <p:cNvPr id="63" name="Google Shape;63;p9"/>
          <p:cNvGrpSpPr/>
          <p:nvPr/>
        </p:nvGrpSpPr>
        <p:grpSpPr>
          <a:xfrm>
            <a:off x="2288481" y="4169028"/>
            <a:ext cx="2055250" cy="160377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666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011809" y="4614868"/>
            <a:ext cx="9096959" cy="590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7165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997892" y="11064362"/>
            <a:ext cx="9096959" cy="265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409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4259661" y="4733770"/>
            <a:ext cx="9299518" cy="10588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259997" lvl="0" indent="-857498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519995" lvl="1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3779992" lvl="2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039990" lvl="3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6299987" lvl="4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7559985" lvl="5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8819982" lvl="6" indent="-82249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0079980" lvl="7" indent="-82249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1339977" lvl="8" indent="-82249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997892" y="15302579"/>
            <a:ext cx="21213286" cy="1611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259997" lvl="0" indent="-6299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9015" y="1557450"/>
            <a:ext cx="23481945" cy="200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9015" y="4033307"/>
            <a:ext cx="23481945" cy="1195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3525218" y="16623013"/>
            <a:ext cx="1512164" cy="137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2756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1732499" y="958370"/>
            <a:ext cx="21734978" cy="34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732499" y="4791844"/>
            <a:ext cx="21734978" cy="114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1732498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8347492" y="16683949"/>
            <a:ext cx="8504992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8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7797483" y="16683949"/>
            <a:ext cx="5669994" cy="9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8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0">
            <a:extLst>
              <a:ext uri="{FF2B5EF4-FFF2-40B4-BE49-F238E27FC236}">
                <a16:creationId xmlns:a16="http://schemas.microsoft.com/office/drawing/2014/main" id="{3808C7E1-3BA8-FBA8-8019-7DF6C9976965}"/>
              </a:ext>
            </a:extLst>
          </p:cNvPr>
          <p:cNvSpPr/>
          <p:nvPr/>
        </p:nvSpPr>
        <p:spPr>
          <a:xfrm>
            <a:off x="17181103" y="4079725"/>
            <a:ext cx="7825952" cy="1351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Kesimpulan</a:t>
            </a:r>
            <a:endParaRPr lang="en-ID" b="0" dirty="0"/>
          </a:p>
          <a:p>
            <a:pPr algn="just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web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dan </a:t>
            </a:r>
            <a:r>
              <a:rPr lang="en-ID" dirty="0" err="1"/>
              <a:t>optimalisasi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pada Toko Lina Batik Distro. </a:t>
            </a:r>
            <a:r>
              <a:rPr lang="en-ID" dirty="0" err="1"/>
              <a:t>Metode</a:t>
            </a:r>
            <a:r>
              <a:rPr lang="en-ID" dirty="0"/>
              <a:t> Double Moving Average (DMA)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pada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rata-rata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(MAPE) di </a:t>
            </a:r>
            <a:r>
              <a:rPr lang="en-ID" dirty="0" err="1"/>
              <a:t>bawah</a:t>
            </a:r>
            <a:r>
              <a:rPr lang="en-ID" dirty="0"/>
              <a:t> 2%. Seasonal Autoregressive Integrated Moving Average (SARIMA)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musiman</a:t>
            </a:r>
            <a:r>
              <a:rPr lang="en-ID" dirty="0"/>
              <a:t>, </a:t>
            </a:r>
            <a:r>
              <a:rPr lang="en-ID" dirty="0" err="1"/>
              <a:t>meski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fluktuasi</a:t>
            </a:r>
            <a:r>
              <a:rPr lang="en-ID" dirty="0"/>
              <a:t> pada data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rata-rata MAPE di </a:t>
            </a:r>
            <a:r>
              <a:rPr lang="en-ID" dirty="0" err="1"/>
              <a:t>bawah</a:t>
            </a:r>
            <a:r>
              <a:rPr lang="en-ID" dirty="0"/>
              <a:t> 10%. Economic Order Quantity (EOQ) </a:t>
            </a:r>
            <a:r>
              <a:rPr lang="en-ID" dirty="0" err="1"/>
              <a:t>terbukti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optimal,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dan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kelebihan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.</a:t>
            </a:r>
            <a:endParaRPr lang="id-ID"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br>
              <a:rPr lang="id-ID" dirty="0"/>
            </a:br>
            <a:r>
              <a:rPr lang="id-ID" dirty="0"/>
              <a:t>Ucapan Terima Kasih </a:t>
            </a:r>
            <a:endParaRPr lang="id-ID" b="0" dirty="0"/>
          </a:p>
          <a:p>
            <a:pPr algn="just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 err="1"/>
              <a:t>Puji</a:t>
            </a:r>
            <a:r>
              <a:rPr lang="en-ID" dirty="0"/>
              <a:t> </a:t>
            </a:r>
            <a:r>
              <a:rPr lang="en-ID" dirty="0" err="1"/>
              <a:t>syukur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panjatkan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Tuhan</a:t>
            </a:r>
            <a:r>
              <a:rPr lang="en-ID" dirty="0"/>
              <a:t> Yang Maha Esa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rahmat</a:t>
            </a:r>
            <a:r>
              <a:rPr lang="en-ID" dirty="0"/>
              <a:t>-Nya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terselesaikan</a:t>
            </a:r>
            <a:r>
              <a:rPr lang="en-ID" dirty="0"/>
              <a:t>.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mengucapkan</a:t>
            </a:r>
            <a:r>
              <a:rPr lang="en-ID" dirty="0"/>
              <a:t>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kasih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Universitas </a:t>
            </a:r>
            <a:r>
              <a:rPr lang="en-ID" dirty="0" err="1"/>
              <a:t>Tarumanagara</a:t>
            </a:r>
            <a:r>
              <a:rPr lang="en-ID" dirty="0"/>
              <a:t>,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Fakultas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Bapak Tri Sutrisno, </a:t>
            </a:r>
            <a:r>
              <a:rPr lang="en-ID" dirty="0" err="1"/>
              <a:t>S.Si</a:t>
            </a:r>
            <a:r>
              <a:rPr lang="en-ID" dirty="0"/>
              <a:t>., M.Sc.,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bimbingan</a:t>
            </a:r>
            <a:r>
              <a:rPr lang="en-ID" dirty="0"/>
              <a:t> dan </a:t>
            </a:r>
            <a:r>
              <a:rPr lang="en-ID" dirty="0" err="1"/>
              <a:t>dukungannya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. </a:t>
            </a:r>
            <a:r>
              <a:rPr lang="en-ID" dirty="0" err="1"/>
              <a:t>Ucapan</a:t>
            </a:r>
            <a:r>
              <a:rPr lang="en-ID" dirty="0"/>
              <a:t>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kasih</a:t>
            </a:r>
            <a:r>
              <a:rPr lang="en-ID" dirty="0"/>
              <a:t> juga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Lina Batik Distro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data, </a:t>
            </a:r>
            <a:r>
              <a:rPr lang="en-ID" dirty="0" err="1"/>
              <a:t>keluarga</a:t>
            </a:r>
            <a:r>
              <a:rPr lang="en-ID" dirty="0"/>
              <a:t> </a:t>
            </a:r>
            <a:r>
              <a:rPr lang="en-ID" dirty="0" err="1"/>
              <a:t>tercinta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doa</a:t>
            </a:r>
            <a:r>
              <a:rPr lang="en-ID" dirty="0"/>
              <a:t> dan </a:t>
            </a:r>
            <a:r>
              <a:rPr lang="en-ID" dirty="0" err="1"/>
              <a:t>motivasi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rekan-rekan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semangat</a:t>
            </a:r>
            <a:r>
              <a:rPr lang="en-ID" dirty="0"/>
              <a:t> dan </a:t>
            </a:r>
            <a:r>
              <a:rPr lang="en-ID" dirty="0" err="1"/>
              <a:t>bantuannya</a:t>
            </a:r>
            <a:r>
              <a:rPr lang="en-ID" dirty="0"/>
              <a:t>. </a:t>
            </a:r>
            <a:r>
              <a:rPr lang="en-ID" dirty="0" err="1"/>
              <a:t>Semoga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, </a:t>
            </a:r>
            <a:r>
              <a:rPr lang="en-ID" dirty="0" err="1"/>
              <a:t>khususnya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e-commerce dan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.</a:t>
            </a:r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lang="en-ID" dirty="0" err="1"/>
              <a:t>Referensi</a:t>
            </a:r>
            <a:r>
              <a:rPr lang="en-ID" dirty="0"/>
              <a:t>  </a:t>
            </a:r>
            <a:endParaRPr lang="en-ID" b="0" dirty="0"/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lang="en-ID" sz="2000" dirty="0"/>
              <a:t>Han, J., Kamber, M., &amp; Pei, J. (2011). </a:t>
            </a:r>
            <a:r>
              <a:rPr lang="en-ID" sz="2000" i="1" dirty="0"/>
              <a:t>Data Mining: Concepts and Techniques</a:t>
            </a:r>
            <a:r>
              <a:rPr lang="en-ID" sz="2000" dirty="0"/>
              <a:t>. Morgan Kaufmann.</a:t>
            </a:r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dirty="0"/>
              <a:t>Box, G. E. P., Jenkins, G. M., </a:t>
            </a:r>
            <a:r>
              <a:rPr lang="en-GB" sz="2000" dirty="0" err="1"/>
              <a:t>Reinsel</a:t>
            </a:r>
            <a:r>
              <a:rPr lang="en-GB" sz="2000" dirty="0"/>
              <a:t>, G. C., &amp; </a:t>
            </a:r>
            <a:r>
              <a:rPr lang="en-GB" sz="2000" dirty="0" err="1"/>
              <a:t>Ljung</a:t>
            </a:r>
            <a:r>
              <a:rPr lang="en-GB" sz="2000" dirty="0"/>
              <a:t>, G. M. (2008). Time Series Analysis: Forecasting and Control (5th ed.). Wiley.</a:t>
            </a:r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dirty="0"/>
              <a:t>Hyndman, R. J., &amp; </a:t>
            </a:r>
            <a:r>
              <a:rPr lang="en-GB" sz="2000" dirty="0" err="1"/>
              <a:t>Athanasopoulos</a:t>
            </a:r>
            <a:r>
              <a:rPr lang="en-GB" sz="2000" dirty="0"/>
              <a:t>, G. (2018). Forecasting: Principles and Practice. </a:t>
            </a:r>
            <a:r>
              <a:rPr lang="en-GB" sz="2000" dirty="0" err="1"/>
              <a:t>OTexts</a:t>
            </a:r>
            <a:r>
              <a:rPr lang="en-GB" sz="2000" dirty="0"/>
              <a:t>.</a:t>
            </a:r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lang="en-ID" sz="2000" dirty="0"/>
              <a:t>Render, B., Stair, R. M., &amp; Hanna, M. E. (2014). </a:t>
            </a:r>
            <a:r>
              <a:rPr lang="en-ID" sz="2000" i="1" dirty="0"/>
              <a:t>Quantitative Analysis for Management</a:t>
            </a:r>
            <a:r>
              <a:rPr lang="en-ID" sz="2000" dirty="0"/>
              <a:t>. Pearson.</a:t>
            </a:r>
            <a:endParaRPr lang="en-GB" sz="2000" dirty="0"/>
          </a:p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dirty="0"/>
              <a:t>Heizer, J., Render, B., &amp; Munson, C. (2017). </a:t>
            </a:r>
            <a:r>
              <a:rPr lang="en-GB" sz="2000" i="1" dirty="0"/>
              <a:t>Operations Management: Sustainability and Supply Chain Management</a:t>
            </a:r>
            <a:r>
              <a:rPr lang="en-GB" sz="2000" dirty="0"/>
              <a:t>. Pearson.</a:t>
            </a:r>
            <a:br>
              <a:rPr lang="en-GB" sz="2000" dirty="0"/>
            </a:br>
            <a:r>
              <a:rPr lang="en-GB" sz="2000" dirty="0" err="1"/>
              <a:t>Makridakis</a:t>
            </a:r>
            <a:r>
              <a:rPr lang="en-GB" sz="2000" dirty="0"/>
              <a:t>, S. G., Wheelwright, S. C., &amp; McGee, V. E. (1998). </a:t>
            </a:r>
            <a:r>
              <a:rPr lang="en-GB" sz="2000" i="1" dirty="0"/>
              <a:t>Forecasting: Methods and Applications</a:t>
            </a:r>
            <a:r>
              <a:rPr lang="en-GB" sz="2000" dirty="0"/>
              <a:t>. Wiley.</a:t>
            </a:r>
            <a:br>
              <a:rPr lang="en-GB" sz="2000" dirty="0"/>
            </a:br>
            <a:r>
              <a:rPr lang="en-ID" sz="2000" dirty="0"/>
              <a:t>Schwartz, B., Zaitsev, P., &amp; Tkachenko, V. (2012). </a:t>
            </a:r>
            <a:r>
              <a:rPr lang="en-ID" sz="2000" i="1" dirty="0"/>
              <a:t>High Performance MySQL</a:t>
            </a:r>
            <a:r>
              <a:rPr lang="en-ID" sz="2000" dirty="0"/>
              <a:t> (3rd ed.). O'Reilly Media.</a:t>
            </a:r>
            <a:br>
              <a:rPr lang="en-GB" sz="2000" dirty="0"/>
            </a:br>
            <a:endParaRPr sz="2000" dirty="0"/>
          </a:p>
        </p:txBody>
      </p:sp>
      <p:sp>
        <p:nvSpPr>
          <p:cNvPr id="4" name="Shape 131">
            <a:extLst>
              <a:ext uri="{FF2B5EF4-FFF2-40B4-BE49-F238E27FC236}">
                <a16:creationId xmlns:a16="http://schemas.microsoft.com/office/drawing/2014/main" id="{AC99A59D-CD6B-048B-431E-EA4249F9E9AA}"/>
              </a:ext>
            </a:extLst>
          </p:cNvPr>
          <p:cNvSpPr/>
          <p:nvPr/>
        </p:nvSpPr>
        <p:spPr>
          <a:xfrm>
            <a:off x="246933" y="4079725"/>
            <a:ext cx="7771940" cy="12772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Pendahuluan</a:t>
            </a:r>
            <a:r>
              <a:rPr b="0" dirty="0"/>
              <a:t> </a:t>
            </a:r>
            <a:endParaRPr sz="2000" dirty="0"/>
          </a:p>
          <a:p>
            <a:pPr algn="just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Industri e-commerce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 </a:t>
            </a:r>
            <a:r>
              <a:rPr lang="en-ID" dirty="0" err="1"/>
              <a:t>pesat</a:t>
            </a:r>
            <a:r>
              <a:rPr lang="en-ID" dirty="0"/>
              <a:t>,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sekaligus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fluktuasi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dan </a:t>
            </a:r>
            <a:r>
              <a:rPr lang="en-ID" dirty="0" err="1"/>
              <a:t>stok</a:t>
            </a:r>
            <a:r>
              <a:rPr lang="en-ID" dirty="0"/>
              <a:t>. Toko Lina Batik Distro </a:t>
            </a:r>
            <a:r>
              <a:rPr lang="en-ID" dirty="0" err="1"/>
              <a:t>menghadapi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guna</a:t>
            </a:r>
            <a:r>
              <a:rPr lang="en-ID" dirty="0"/>
              <a:t> </a:t>
            </a:r>
            <a:r>
              <a:rPr lang="en-ID" dirty="0" err="1"/>
              <a:t>mengoptimalkan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. </a:t>
            </a:r>
            <a:r>
              <a:rPr lang="en-ID" dirty="0" err="1"/>
              <a:t>Metode</a:t>
            </a:r>
            <a:r>
              <a:rPr lang="en-ID" dirty="0"/>
              <a:t> Double Moving Average (DMA)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Seasonal Autoregressive Integrated Moving Average (SARIMA)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musiman</a:t>
            </a:r>
            <a:r>
              <a:rPr lang="en-ID" dirty="0"/>
              <a:t>. Economic Order Quantity (EOQ)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optimal,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dan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.</a:t>
            </a:r>
            <a:endParaRPr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Metode</a:t>
            </a:r>
            <a:r>
              <a:rPr lang="en-ID" dirty="0"/>
              <a:t> </a:t>
            </a:r>
            <a:endParaRPr b="0" dirty="0"/>
          </a:p>
          <a:p>
            <a:pPr algn="just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</a:t>
            </a:r>
            <a:r>
              <a:rPr lang="en-ID" dirty="0" err="1"/>
              <a:t>historis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Toko Lina Batik Distro </a:t>
            </a:r>
            <a:r>
              <a:rPr lang="en-ID" dirty="0" err="1"/>
              <a:t>dari</a:t>
            </a:r>
            <a:r>
              <a:rPr lang="en-ID" dirty="0"/>
              <a:t> 2020-2023. Data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pembersihan</a:t>
            </a:r>
            <a:r>
              <a:rPr lang="en-ID" dirty="0"/>
              <a:t>, </a:t>
            </a:r>
            <a:r>
              <a:rPr lang="en-ID" dirty="0" err="1"/>
              <a:t>normalisasi</a:t>
            </a:r>
            <a:r>
              <a:rPr lang="en-ID" dirty="0"/>
              <a:t>, dan </a:t>
            </a:r>
            <a:r>
              <a:rPr lang="en-ID" dirty="0" err="1"/>
              <a:t>pemisahan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Double Moving Average (DMA)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kemeja</a:t>
            </a:r>
            <a:r>
              <a:rPr lang="en-ID" dirty="0"/>
              <a:t> batik yang </a:t>
            </a:r>
            <a:r>
              <a:rPr lang="en-ID" dirty="0" err="1"/>
              <a:t>stabil</a:t>
            </a:r>
            <a:r>
              <a:rPr lang="en-ID" dirty="0"/>
              <a:t> dan Seasonal Autoregressive Integrated Moving Average (SARIMA)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kemeja</a:t>
            </a:r>
            <a:r>
              <a:rPr lang="en-ID" dirty="0"/>
              <a:t> </a:t>
            </a:r>
            <a:r>
              <a:rPr lang="en-ID" dirty="0" err="1"/>
              <a:t>koko</a:t>
            </a:r>
            <a:r>
              <a:rPr lang="en-ID" dirty="0"/>
              <a:t> yang </a:t>
            </a:r>
            <a:r>
              <a:rPr lang="en-ID" dirty="0" err="1"/>
              <a:t>musiman</a:t>
            </a:r>
            <a:r>
              <a:rPr lang="en-ID" dirty="0"/>
              <a:t>. </a:t>
            </a:r>
            <a:r>
              <a:rPr lang="en-ID" dirty="0" err="1"/>
              <a:t>Optimalisasi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Economic Order Quantity (EOQ)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optimal.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MAPE dan MSE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model.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Black Box Testing dan User Acceptance Test (UAT)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dan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  <a:endParaRPr dirty="0"/>
          </a:p>
          <a:p>
            <a:pPr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Hasil dan </a:t>
            </a:r>
            <a:r>
              <a:rPr dirty="0" err="1"/>
              <a:t>Pembahasan</a:t>
            </a:r>
            <a:r>
              <a:rPr lang="en-ID" dirty="0"/>
              <a:t> </a:t>
            </a:r>
            <a:endParaRPr lang="en-ID" b="0" dirty="0"/>
          </a:p>
          <a:p>
            <a:pPr algn="just">
              <a:defRPr sz="2800" b="1">
                <a:latin typeface="Arial"/>
                <a:ea typeface="Arial"/>
                <a:cs typeface="Arial"/>
                <a:sym typeface="Arial"/>
              </a:defRPr>
            </a:pPr>
            <a:r>
              <a:rPr lang="en-ID" sz="2000" b="0" dirty="0" err="1"/>
              <a:t>Implementasi</a:t>
            </a:r>
            <a:r>
              <a:rPr lang="en-ID" sz="2000" b="0" dirty="0"/>
              <a:t> </a:t>
            </a:r>
            <a:r>
              <a:rPr lang="en-ID" sz="2000" b="0" dirty="0" err="1"/>
              <a:t>metode</a:t>
            </a:r>
            <a:r>
              <a:rPr lang="en-ID" sz="2000" b="0" dirty="0"/>
              <a:t> Double Moving Average (DMA) dan Seasonal Autoregressive Integrated Moving Average (SARIMA) </a:t>
            </a:r>
            <a:r>
              <a:rPr lang="en-ID" sz="2000" b="0" dirty="0" err="1"/>
              <a:t>berhasil</a:t>
            </a:r>
            <a:r>
              <a:rPr lang="en-ID" sz="2000" b="0" dirty="0"/>
              <a:t> </a:t>
            </a:r>
            <a:r>
              <a:rPr lang="en-ID" sz="2000" b="0" dirty="0" err="1"/>
              <a:t>memberikan</a:t>
            </a:r>
            <a:r>
              <a:rPr lang="en-ID" sz="2000" b="0" dirty="0"/>
              <a:t> </a:t>
            </a:r>
            <a:r>
              <a:rPr lang="en-ID" sz="2000" b="0" dirty="0" err="1"/>
              <a:t>prediksi</a:t>
            </a:r>
            <a:r>
              <a:rPr lang="en-ID" sz="2000" b="0" dirty="0"/>
              <a:t> </a:t>
            </a:r>
            <a:r>
              <a:rPr lang="en-ID" sz="2000" b="0" dirty="0" err="1"/>
              <a:t>penjualan</a:t>
            </a:r>
            <a:r>
              <a:rPr lang="en-ID" sz="2000" b="0" dirty="0"/>
              <a:t> yang </a:t>
            </a:r>
            <a:r>
              <a:rPr lang="en-ID" sz="2000" b="0" dirty="0" err="1"/>
              <a:t>akurat</a:t>
            </a:r>
            <a:r>
              <a:rPr lang="en-ID" sz="2000" b="0" dirty="0"/>
              <a:t>. </a:t>
            </a:r>
            <a:r>
              <a:rPr lang="en-ID" sz="2000" b="0" dirty="0" err="1"/>
              <a:t>Untuk</a:t>
            </a:r>
            <a:r>
              <a:rPr lang="en-ID" sz="2000" b="0" dirty="0"/>
              <a:t> </a:t>
            </a:r>
            <a:r>
              <a:rPr lang="en-ID" sz="2000" b="0" dirty="0" err="1"/>
              <a:t>kemeja</a:t>
            </a:r>
            <a:r>
              <a:rPr lang="en-ID" sz="2000" b="0" dirty="0"/>
              <a:t> batik, DMA </a:t>
            </a:r>
            <a:r>
              <a:rPr lang="en-ID" sz="2000" b="0" dirty="0" err="1"/>
              <a:t>menghasilkan</a:t>
            </a:r>
            <a:r>
              <a:rPr lang="en-ID" sz="2000" b="0" dirty="0"/>
              <a:t> rata-rata MAPE </a:t>
            </a:r>
            <a:r>
              <a:rPr lang="en-ID" sz="2000" b="0" dirty="0" err="1"/>
              <a:t>sebesar</a:t>
            </a:r>
            <a:r>
              <a:rPr lang="en-ID" sz="2000" b="0" dirty="0"/>
              <a:t> 1,03%, </a:t>
            </a:r>
            <a:r>
              <a:rPr lang="en-ID" sz="2000" b="0" dirty="0" err="1"/>
              <a:t>menunjukkan</a:t>
            </a:r>
            <a:r>
              <a:rPr lang="en-ID" sz="2000" b="0" dirty="0"/>
              <a:t> </a:t>
            </a:r>
            <a:r>
              <a:rPr lang="en-ID" sz="2000" b="0" dirty="0" err="1"/>
              <a:t>keandalan</a:t>
            </a:r>
            <a:r>
              <a:rPr lang="en-ID" sz="2000" b="0" dirty="0"/>
              <a:t> </a:t>
            </a:r>
            <a:r>
              <a:rPr lang="en-ID" sz="2000" b="0" dirty="0" err="1"/>
              <a:t>metode</a:t>
            </a:r>
            <a:r>
              <a:rPr lang="en-ID" sz="2000" b="0" dirty="0"/>
              <a:t> pada data </a:t>
            </a:r>
            <a:r>
              <a:rPr lang="en-ID" sz="2000" b="0" dirty="0" err="1"/>
              <a:t>dengan</a:t>
            </a:r>
            <a:r>
              <a:rPr lang="en-ID" sz="2000" b="0" dirty="0"/>
              <a:t> </a:t>
            </a:r>
            <a:r>
              <a:rPr lang="en-ID" sz="2000" b="0" dirty="0" err="1"/>
              <a:t>pola</a:t>
            </a:r>
            <a:r>
              <a:rPr lang="en-ID" sz="2000" b="0" dirty="0"/>
              <a:t> </a:t>
            </a:r>
            <a:r>
              <a:rPr lang="en-ID" sz="2000" b="0" dirty="0" err="1"/>
              <a:t>stabil</a:t>
            </a:r>
            <a:r>
              <a:rPr lang="en-ID" sz="2000" b="0" dirty="0"/>
              <a:t>. </a:t>
            </a:r>
            <a:r>
              <a:rPr lang="en-ID" sz="2000" b="0" dirty="0" err="1"/>
              <a:t>Sementara</a:t>
            </a:r>
            <a:r>
              <a:rPr lang="en-ID" sz="2000" b="0" dirty="0"/>
              <a:t> </a:t>
            </a:r>
            <a:r>
              <a:rPr lang="en-ID" sz="2000" b="0" dirty="0" err="1"/>
              <a:t>itu</a:t>
            </a:r>
            <a:r>
              <a:rPr lang="en-ID" sz="2000" b="0" dirty="0"/>
              <a:t>, SARIMA </a:t>
            </a:r>
            <a:r>
              <a:rPr lang="en-ID" sz="2000" b="0" dirty="0" err="1"/>
              <a:t>mencatat</a:t>
            </a:r>
            <a:r>
              <a:rPr lang="en-ID" sz="2000" b="0" dirty="0"/>
              <a:t> rata-rata MAPE </a:t>
            </a:r>
            <a:r>
              <a:rPr lang="en-ID" sz="2000" b="0" dirty="0" err="1"/>
              <a:t>sebesar</a:t>
            </a:r>
            <a:r>
              <a:rPr lang="en-ID" sz="2000" b="0" dirty="0"/>
              <a:t> 6,61% </a:t>
            </a:r>
            <a:r>
              <a:rPr lang="en-ID" sz="2000" b="0" dirty="0" err="1"/>
              <a:t>untuk</a:t>
            </a:r>
            <a:r>
              <a:rPr lang="en-ID" sz="2000" b="0" dirty="0"/>
              <a:t> </a:t>
            </a:r>
            <a:r>
              <a:rPr lang="en-ID" sz="2000" b="0" dirty="0" err="1"/>
              <a:t>kemeja</a:t>
            </a:r>
            <a:r>
              <a:rPr lang="en-ID" sz="2000" b="0" dirty="0"/>
              <a:t> </a:t>
            </a:r>
            <a:r>
              <a:rPr lang="en-ID" sz="2000" b="0" dirty="0" err="1"/>
              <a:t>koko</a:t>
            </a:r>
            <a:r>
              <a:rPr lang="en-ID" sz="2000" b="0" dirty="0"/>
              <a:t>, yang </a:t>
            </a:r>
            <a:r>
              <a:rPr lang="en-ID" sz="2000" b="0" dirty="0" err="1"/>
              <a:t>berhasil</a:t>
            </a:r>
            <a:r>
              <a:rPr lang="en-ID" sz="2000" b="0" dirty="0"/>
              <a:t> </a:t>
            </a:r>
            <a:r>
              <a:rPr lang="en-ID" sz="2000" b="0" dirty="0" err="1"/>
              <a:t>menangkap</a:t>
            </a:r>
            <a:r>
              <a:rPr lang="en-ID" sz="2000" b="0" dirty="0"/>
              <a:t> </a:t>
            </a:r>
            <a:r>
              <a:rPr lang="en-ID" sz="2000" b="0" dirty="0" err="1"/>
              <a:t>pola</a:t>
            </a:r>
            <a:r>
              <a:rPr lang="en-ID" sz="2000" b="0" dirty="0"/>
              <a:t> </a:t>
            </a:r>
            <a:r>
              <a:rPr lang="en-ID" sz="2000" b="0" dirty="0" err="1"/>
              <a:t>musiman</a:t>
            </a:r>
            <a:r>
              <a:rPr lang="en-ID" sz="2000" b="0" dirty="0"/>
              <a:t> </a:t>
            </a:r>
            <a:r>
              <a:rPr lang="en-ID" sz="2000" b="0" dirty="0" err="1"/>
              <a:t>meski</a:t>
            </a:r>
            <a:r>
              <a:rPr lang="en-ID" sz="2000" b="0" dirty="0"/>
              <a:t> </a:t>
            </a:r>
            <a:r>
              <a:rPr lang="en-ID" sz="2000" b="0" dirty="0" err="1"/>
              <a:t>terdapat</a:t>
            </a:r>
            <a:r>
              <a:rPr lang="en-ID" sz="2000" b="0" dirty="0"/>
              <a:t> </a:t>
            </a:r>
            <a:r>
              <a:rPr lang="en-ID" sz="2000" b="0" dirty="0" err="1"/>
              <a:t>fluktuasi</a:t>
            </a:r>
            <a:r>
              <a:rPr lang="en-ID" sz="2000" b="0" dirty="0"/>
              <a:t> pada data </a:t>
            </a:r>
            <a:r>
              <a:rPr lang="en-ID" sz="2000" b="0" dirty="0" err="1"/>
              <a:t>tertentu.Metode</a:t>
            </a:r>
            <a:r>
              <a:rPr lang="en-ID" sz="2000" b="0" dirty="0"/>
              <a:t> Economic Order Quantity (EOQ) </a:t>
            </a:r>
            <a:r>
              <a:rPr lang="en-ID" sz="2000" b="0" dirty="0" err="1"/>
              <a:t>membantu</a:t>
            </a:r>
            <a:r>
              <a:rPr lang="en-ID" sz="2000" b="0" dirty="0"/>
              <a:t> </a:t>
            </a:r>
            <a:r>
              <a:rPr lang="en-ID" sz="2000" b="0" dirty="0" err="1"/>
              <a:t>menentukan</a:t>
            </a:r>
            <a:r>
              <a:rPr lang="en-ID" sz="2000" b="0" dirty="0"/>
              <a:t> </a:t>
            </a:r>
            <a:r>
              <a:rPr lang="en-ID" sz="2000" b="0" dirty="0" err="1"/>
              <a:t>jumlah</a:t>
            </a:r>
            <a:r>
              <a:rPr lang="en-ID" sz="2000" b="0" dirty="0"/>
              <a:t> </a:t>
            </a:r>
            <a:r>
              <a:rPr lang="en-ID" sz="2000" b="0" dirty="0" err="1"/>
              <a:t>pemesanan</a:t>
            </a:r>
            <a:r>
              <a:rPr lang="en-ID" sz="2000" b="0" dirty="0"/>
              <a:t> optimal </a:t>
            </a:r>
            <a:r>
              <a:rPr lang="en-ID" sz="2000" b="0" dirty="0" err="1"/>
              <a:t>dengan</a:t>
            </a:r>
            <a:r>
              <a:rPr lang="en-ID" sz="2000" b="0" dirty="0"/>
              <a:t> </a:t>
            </a:r>
            <a:r>
              <a:rPr lang="en-ID" sz="2000" b="0" dirty="0" err="1"/>
              <a:t>hasil</a:t>
            </a:r>
            <a:r>
              <a:rPr lang="en-ID" sz="2000" b="0" dirty="0"/>
              <a:t> yang </a:t>
            </a:r>
            <a:r>
              <a:rPr lang="en-ID" sz="2000" b="0" dirty="0" err="1"/>
              <a:t>efisien</a:t>
            </a:r>
            <a:r>
              <a:rPr lang="en-ID" sz="2000" b="0" dirty="0"/>
              <a:t>, </a:t>
            </a:r>
            <a:r>
              <a:rPr lang="en-ID" sz="2000" b="0" dirty="0" err="1"/>
              <a:t>mengurangi</a:t>
            </a:r>
            <a:r>
              <a:rPr lang="en-ID" sz="2000" b="0" dirty="0"/>
              <a:t> </a:t>
            </a:r>
            <a:r>
              <a:rPr lang="en-ID" sz="2000" b="0" dirty="0" err="1"/>
              <a:t>biaya</a:t>
            </a:r>
            <a:r>
              <a:rPr lang="en-ID" sz="2000" b="0" dirty="0"/>
              <a:t> </a:t>
            </a:r>
            <a:r>
              <a:rPr lang="en-ID" sz="2000" b="0" dirty="0" err="1"/>
              <a:t>penyimpanan</a:t>
            </a:r>
            <a:r>
              <a:rPr lang="en-ID" sz="2000" b="0" dirty="0"/>
              <a:t> dan </a:t>
            </a:r>
            <a:r>
              <a:rPr lang="en-ID" sz="2000" b="0" dirty="0" err="1"/>
              <a:t>risiko</a:t>
            </a:r>
            <a:r>
              <a:rPr lang="en-ID" sz="2000" b="0" dirty="0"/>
              <a:t> </a:t>
            </a:r>
            <a:r>
              <a:rPr lang="en-ID" sz="2000" b="0" dirty="0" err="1"/>
              <a:t>kekurangan</a:t>
            </a:r>
            <a:r>
              <a:rPr lang="en-ID" sz="2000" b="0" dirty="0"/>
              <a:t> </a:t>
            </a:r>
            <a:r>
              <a:rPr lang="en-ID" sz="2000" b="0" dirty="0" err="1"/>
              <a:t>stok</a:t>
            </a:r>
            <a:r>
              <a:rPr lang="en-ID" sz="2000" b="0" dirty="0"/>
              <a:t>. </a:t>
            </a:r>
            <a:r>
              <a:rPr lang="en-ID" sz="2000" b="0" dirty="0" err="1"/>
              <a:t>Pengujian</a:t>
            </a:r>
            <a:r>
              <a:rPr lang="en-ID" sz="2000" b="0" dirty="0"/>
              <a:t> </a:t>
            </a:r>
            <a:r>
              <a:rPr lang="en-ID" sz="2000" b="0" dirty="0" err="1"/>
              <a:t>sistem</a:t>
            </a:r>
            <a:r>
              <a:rPr lang="en-ID" sz="2000" b="0" dirty="0"/>
              <a:t> </a:t>
            </a:r>
            <a:r>
              <a:rPr lang="en-ID" sz="2000" b="0" dirty="0" err="1"/>
              <a:t>menggunakan</a:t>
            </a:r>
            <a:r>
              <a:rPr lang="en-ID" sz="2000" b="0" dirty="0"/>
              <a:t> Black Box Testing </a:t>
            </a:r>
            <a:r>
              <a:rPr lang="en-ID" sz="2000" b="0" dirty="0" err="1"/>
              <a:t>menunjukkan</a:t>
            </a:r>
            <a:r>
              <a:rPr lang="en-ID" sz="2000" b="0" dirty="0"/>
              <a:t> </a:t>
            </a:r>
            <a:r>
              <a:rPr lang="en-ID" sz="2000" b="0" dirty="0" err="1"/>
              <a:t>bahwa</a:t>
            </a:r>
            <a:r>
              <a:rPr lang="en-ID" sz="2000" b="0" dirty="0"/>
              <a:t> </a:t>
            </a:r>
            <a:r>
              <a:rPr lang="en-ID" sz="2000" b="0" dirty="0" err="1"/>
              <a:t>semua</a:t>
            </a:r>
            <a:r>
              <a:rPr lang="en-ID" sz="2000" b="0" dirty="0"/>
              <a:t> </a:t>
            </a:r>
            <a:r>
              <a:rPr lang="en-ID" sz="2000" b="0" dirty="0" err="1"/>
              <a:t>fitur</a:t>
            </a:r>
            <a:r>
              <a:rPr lang="en-ID" sz="2000" b="0" dirty="0"/>
              <a:t> </a:t>
            </a:r>
            <a:r>
              <a:rPr lang="en-ID" sz="2000" b="0" dirty="0" err="1"/>
              <a:t>berjalan</a:t>
            </a:r>
            <a:r>
              <a:rPr lang="en-ID" sz="2000" b="0" dirty="0"/>
              <a:t> </a:t>
            </a:r>
            <a:r>
              <a:rPr lang="en-ID" sz="2000" b="0" dirty="0" err="1"/>
              <a:t>sesuai</a:t>
            </a:r>
            <a:r>
              <a:rPr lang="en-ID" sz="2000" b="0" dirty="0"/>
              <a:t> </a:t>
            </a:r>
            <a:r>
              <a:rPr lang="en-ID" sz="2000" b="0" dirty="0" err="1"/>
              <a:t>rencana</a:t>
            </a:r>
            <a:r>
              <a:rPr lang="en-ID" sz="2000" b="0" dirty="0"/>
              <a:t>, </a:t>
            </a:r>
            <a:r>
              <a:rPr lang="en-ID" sz="2000" b="0" dirty="0" err="1"/>
              <a:t>sementara</a:t>
            </a:r>
            <a:r>
              <a:rPr lang="en-ID" sz="2000" b="0" dirty="0"/>
              <a:t> User Acceptance Test (UAT) </a:t>
            </a:r>
            <a:r>
              <a:rPr lang="en-ID" sz="2000" b="0" dirty="0" err="1"/>
              <a:t>mendapatkan</a:t>
            </a:r>
            <a:r>
              <a:rPr lang="en-ID" sz="2000" b="0" dirty="0"/>
              <a:t> </a:t>
            </a:r>
            <a:r>
              <a:rPr lang="en-ID" sz="2000" b="0" dirty="0" err="1"/>
              <a:t>umpan</a:t>
            </a:r>
            <a:r>
              <a:rPr lang="en-ID" sz="2000" b="0" dirty="0"/>
              <a:t> </a:t>
            </a:r>
            <a:r>
              <a:rPr lang="en-ID" sz="2000" b="0" dirty="0" err="1"/>
              <a:t>balik</a:t>
            </a:r>
            <a:r>
              <a:rPr lang="en-ID" sz="2000" b="0" dirty="0"/>
              <a:t> </a:t>
            </a:r>
            <a:r>
              <a:rPr lang="en-ID" sz="2000" b="0" dirty="0" err="1"/>
              <a:t>positif</a:t>
            </a:r>
            <a:r>
              <a:rPr lang="en-ID" sz="2000" b="0" dirty="0"/>
              <a:t> </a:t>
            </a:r>
            <a:r>
              <a:rPr lang="en-ID" sz="2000" b="0" dirty="0" err="1"/>
              <a:t>dari</a:t>
            </a:r>
            <a:r>
              <a:rPr lang="en-ID" sz="2000" b="0" dirty="0"/>
              <a:t> </a:t>
            </a:r>
            <a:r>
              <a:rPr lang="en-ID" sz="2000" b="0" dirty="0" err="1"/>
              <a:t>pemilik</a:t>
            </a:r>
            <a:r>
              <a:rPr lang="en-ID" sz="2000" b="0" dirty="0"/>
              <a:t> toko, </a:t>
            </a:r>
            <a:r>
              <a:rPr lang="en-ID" sz="2000" b="0" dirty="0" err="1"/>
              <a:t>staf</a:t>
            </a:r>
            <a:r>
              <a:rPr lang="en-ID" sz="2000" b="0" dirty="0"/>
              <a:t> </a:t>
            </a:r>
            <a:r>
              <a:rPr lang="en-ID" sz="2000" b="0" dirty="0" err="1"/>
              <a:t>gudang</a:t>
            </a:r>
            <a:r>
              <a:rPr lang="en-ID" sz="2000" b="0" dirty="0"/>
              <a:t>, </a:t>
            </a:r>
            <a:r>
              <a:rPr lang="en-ID" sz="2000" b="0" dirty="0" err="1"/>
              <a:t>administrasi</a:t>
            </a:r>
            <a:r>
              <a:rPr lang="en-ID" sz="2000" b="0" dirty="0"/>
              <a:t>, dan user.</a:t>
            </a:r>
          </a:p>
        </p:txBody>
      </p:sp>
      <p:sp>
        <p:nvSpPr>
          <p:cNvPr id="5" name="Shape 132">
            <a:extLst>
              <a:ext uri="{FF2B5EF4-FFF2-40B4-BE49-F238E27FC236}">
                <a16:creationId xmlns:a16="http://schemas.microsoft.com/office/drawing/2014/main" id="{68F603E6-4A74-EC58-A14C-57663EB034AD}"/>
              </a:ext>
            </a:extLst>
          </p:cNvPr>
          <p:cNvSpPr/>
          <p:nvPr/>
        </p:nvSpPr>
        <p:spPr>
          <a:xfrm>
            <a:off x="5985163" y="97975"/>
            <a:ext cx="15198437" cy="280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just">
              <a:defRPr sz="4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Optimalisasi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Pakaian</a:t>
            </a:r>
            <a:endParaRPr lang="en-US" dirty="0"/>
          </a:p>
          <a:p>
            <a:pPr algn="ctr">
              <a:defRPr sz="44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Kemeja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Double Moving Average dan SARIMA </a:t>
            </a:r>
            <a:r>
              <a:rPr lang="en-US" dirty="0" err="1"/>
              <a:t>Berbasis</a:t>
            </a:r>
            <a:r>
              <a:rPr lang="en-US" dirty="0"/>
              <a:t> Web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Lina Batik Distro)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133">
                <a:extLst>
                  <a:ext uri="{FF2B5EF4-FFF2-40B4-BE49-F238E27FC236}">
                    <a16:creationId xmlns:a16="http://schemas.microsoft.com/office/drawing/2014/main" id="{32AC0133-931C-1947-3A0F-B5D4E6564776}"/>
                  </a:ext>
                </a:extLst>
              </p:cNvPr>
              <p:cNvSpPr/>
              <p:nvPr/>
            </p:nvSpPr>
            <p:spPr>
              <a:xfrm>
                <a:off x="8588764" y="4456866"/>
                <a:ext cx="8309269" cy="99311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288036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7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ucida Sans Unicode"/>
                    <a:ea typeface="Lucida Sans Unicode"/>
                    <a:cs typeface="Lucida Sans Unicode"/>
                    <a:sym typeface="Lucida Sans Unicode"/>
                  </a:defRPr>
                </a:lvl1pPr>
                <a:lvl2pPr marL="0" marR="0" indent="1440180" algn="l" defTabSz="288036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7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ucida Sans Unicode"/>
                    <a:ea typeface="Lucida Sans Unicode"/>
                    <a:cs typeface="Lucida Sans Unicode"/>
                    <a:sym typeface="Lucida Sans Unicode"/>
                  </a:defRPr>
                </a:lvl2pPr>
                <a:lvl3pPr marL="0" marR="0" indent="2880360" algn="l" defTabSz="288036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7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ucida Sans Unicode"/>
                    <a:ea typeface="Lucida Sans Unicode"/>
                    <a:cs typeface="Lucida Sans Unicode"/>
                    <a:sym typeface="Lucida Sans Unicode"/>
                  </a:defRPr>
                </a:lvl3pPr>
                <a:lvl4pPr marL="0" marR="0" indent="4320540" algn="l" defTabSz="288036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7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ucida Sans Unicode"/>
                    <a:ea typeface="Lucida Sans Unicode"/>
                    <a:cs typeface="Lucida Sans Unicode"/>
                    <a:sym typeface="Lucida Sans Unicode"/>
                  </a:defRPr>
                </a:lvl4pPr>
                <a:lvl5pPr marL="0" marR="0" indent="5760720" algn="l" defTabSz="288036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7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ucida Sans Unicode"/>
                    <a:ea typeface="Lucida Sans Unicode"/>
                    <a:cs typeface="Lucida Sans Unicode"/>
                    <a:sym typeface="Lucida Sans Unicode"/>
                  </a:defRPr>
                </a:lvl5pPr>
                <a:lvl6pPr marL="0" marR="0" indent="7200900" algn="l" defTabSz="288036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7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ucida Sans Unicode"/>
                    <a:ea typeface="Lucida Sans Unicode"/>
                    <a:cs typeface="Lucida Sans Unicode"/>
                    <a:sym typeface="Lucida Sans Unicode"/>
                  </a:defRPr>
                </a:lvl6pPr>
                <a:lvl7pPr marL="0" marR="0" indent="8641080" algn="l" defTabSz="288036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7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ucida Sans Unicode"/>
                    <a:ea typeface="Lucida Sans Unicode"/>
                    <a:cs typeface="Lucida Sans Unicode"/>
                    <a:sym typeface="Lucida Sans Unicode"/>
                  </a:defRPr>
                </a:lvl7pPr>
                <a:lvl8pPr marL="0" marR="0" indent="10081259" algn="l" defTabSz="288036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7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ucida Sans Unicode"/>
                    <a:ea typeface="Lucida Sans Unicode"/>
                    <a:cs typeface="Lucida Sans Unicode"/>
                    <a:sym typeface="Lucida Sans Unicode"/>
                  </a:defRPr>
                </a:lvl8pPr>
                <a:lvl9pPr marL="0" marR="0" indent="11521440" algn="l" defTabSz="288036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7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Lucida Sans Unicode"/>
                    <a:ea typeface="Lucida Sans Unicode"/>
                    <a:cs typeface="Lucida Sans Unicode"/>
                    <a:sym typeface="Lucida Sans Unicode"/>
                  </a:defRPr>
                </a:lvl9pPr>
              </a:lstStyle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2000" dirty="0"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RUMUS</a:t>
                </a:r>
                <a:endParaRPr lang="en-US" sz="2000" b="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𝐷𝑀</m:t>
                    </m:r>
                    <m:sSub>
                      <m:sSub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id-ID" sz="20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id-ID" sz="20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id-ID" sz="2000" b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id-ID" sz="20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𝑆𝑀</m:t>
                    </m:r>
                    <m:sSub>
                      <m:sSub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id-ID" sz="20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id-ID" sz="20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id-ID" sz="20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𝑆𝑀</m:t>
                    </m:r>
                    <m:sSub>
                      <m:sSub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id-ID" sz="20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id-ID" sz="20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 (1)</a:t>
                </a:r>
              </a:p>
              <a:p>
                <a:pPr algn="ctr"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𝑆𝐴𝑅𝐼𝑀𝐴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)_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m:rPr>
                        <m:lit/>
                      </m:rPr>
                      <a:rPr lang="id-ID" sz="20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/>
                  <a:t> (2)</a:t>
                </a:r>
              </a:p>
              <a:p>
                <a:pPr algn="ctr"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𝐸𝑂𝑄</m:t>
                    </m:r>
                    <m:r>
                      <a:rPr lang="id-ID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20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id-ID" sz="20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𝐷𝑆</m:t>
                            </m:r>
                          </m:num>
                          <m:den>
                            <m:r>
                              <a:rPr lang="id-ID" sz="2000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/>
                  <a:t> (3)</a:t>
                </a:r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ID" dirty="0" err="1"/>
                  <a:t>Rumus</a:t>
                </a:r>
                <a:r>
                  <a:rPr lang="en-ID" dirty="0"/>
                  <a:t> 1: Double Moving Average</a:t>
                </a:r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ID" dirty="0" err="1"/>
                  <a:t>Rumus</a:t>
                </a:r>
                <a:r>
                  <a:rPr lang="en-ID" dirty="0"/>
                  <a:t> 2: </a:t>
                </a:r>
                <a:r>
                  <a:rPr lang="en-GB" dirty="0"/>
                  <a:t>Seasonal Autoregressive Integrated Moving Average.</a:t>
                </a:r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GB" dirty="0" err="1"/>
                  <a:t>Rumus</a:t>
                </a:r>
                <a:r>
                  <a:rPr lang="en-GB" dirty="0"/>
                  <a:t> 3: Economic Order Quantity</a:t>
                </a:r>
                <a:br>
                  <a:rPr lang="en-GB" dirty="0"/>
                </a:br>
                <a:endParaRPr lang="en-ID" dirty="0"/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 err="1"/>
                  <a:t>Tabel</a:t>
                </a:r>
                <a:br>
                  <a:rPr lang="en-US" dirty="0"/>
                </a:br>
                <a:r>
                  <a:rPr dirty="0" err="1"/>
                  <a:t>Tabel</a:t>
                </a:r>
                <a:r>
                  <a:rPr dirty="0"/>
                  <a:t> 1: </a:t>
                </a:r>
                <a:r>
                  <a:rPr lang="en-US" dirty="0"/>
                  <a:t>Hasil </a:t>
                </a:r>
                <a:r>
                  <a:rPr lang="en-US" dirty="0" err="1"/>
                  <a:t>prediksi</a:t>
                </a:r>
                <a:r>
                  <a:rPr lang="en-US" dirty="0"/>
                  <a:t> </a:t>
                </a:r>
                <a:r>
                  <a:rPr lang="en-US" dirty="0" err="1"/>
                  <a:t>penjualan</a:t>
                </a:r>
                <a:r>
                  <a:rPr lang="en-US" dirty="0"/>
                  <a:t> </a:t>
                </a:r>
                <a:r>
                  <a:rPr lang="en-US" dirty="0" err="1"/>
                  <a:t>kemeja</a:t>
                </a:r>
                <a:r>
                  <a:rPr lang="en-US" dirty="0"/>
                  <a:t> batik.</a:t>
                </a:r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dirty="0"/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dirty="0"/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 err="1"/>
                  <a:t>Tabel</a:t>
                </a:r>
                <a:r>
                  <a:rPr lang="en-US" dirty="0"/>
                  <a:t> 2: Hasil </a:t>
                </a:r>
                <a:r>
                  <a:rPr lang="en-US" dirty="0" err="1"/>
                  <a:t>Prediksi</a:t>
                </a:r>
                <a:r>
                  <a:rPr lang="en-US" dirty="0"/>
                  <a:t> </a:t>
                </a:r>
                <a:r>
                  <a:rPr lang="en-US" dirty="0" err="1"/>
                  <a:t>penjualan</a:t>
                </a:r>
                <a:r>
                  <a:rPr lang="en-US" dirty="0"/>
                  <a:t> </a:t>
                </a:r>
                <a:r>
                  <a:rPr lang="en-US" dirty="0" err="1"/>
                  <a:t>kemeja</a:t>
                </a:r>
                <a:r>
                  <a:rPr lang="en-US" dirty="0"/>
                  <a:t> </a:t>
                </a:r>
                <a:r>
                  <a:rPr lang="en-US" dirty="0" err="1"/>
                  <a:t>koko</a:t>
                </a:r>
                <a:r>
                  <a:rPr lang="en-US" dirty="0"/>
                  <a:t>.</a:t>
                </a:r>
                <a:endParaRPr dirty="0"/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ID" dirty="0"/>
              </a:p>
              <a:p>
                <a:pPr>
                  <a:lnSpc>
                    <a:spcPct val="150000"/>
                  </a:lnSpc>
                  <a:defRPr sz="2800" b="1"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  <a:p>
                <a:pPr>
                  <a:lnSpc>
                    <a:spcPct val="15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</mc:Choice>
        <mc:Fallback>
          <p:sp>
            <p:nvSpPr>
              <p:cNvPr id="6" name="Shape 133">
                <a:extLst>
                  <a:ext uri="{FF2B5EF4-FFF2-40B4-BE49-F238E27FC236}">
                    <a16:creationId xmlns:a16="http://schemas.microsoft.com/office/drawing/2014/main" id="{32AC0133-931C-1947-3A0F-B5D4E6564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64" y="4456866"/>
                <a:ext cx="8309269" cy="9931117"/>
              </a:xfrm>
              <a:prstGeom prst="rect">
                <a:avLst/>
              </a:prstGeom>
              <a:blipFill>
                <a:blip r:embed="rId3"/>
                <a:stretch>
                  <a:fillRect l="-132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lc="http://schemas.openxmlformats.org/drawingml/2006/lockedCanvas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hape 134">
            <a:extLst>
              <a:ext uri="{FF2B5EF4-FFF2-40B4-BE49-F238E27FC236}">
                <a16:creationId xmlns:a16="http://schemas.microsoft.com/office/drawing/2014/main" id="{69D929F5-FCFF-80EB-0CC9-5EC3835F72A1}"/>
              </a:ext>
            </a:extLst>
          </p:cNvPr>
          <p:cNvSpPr/>
          <p:nvPr/>
        </p:nvSpPr>
        <p:spPr>
          <a:xfrm>
            <a:off x="4679106" y="3612680"/>
            <a:ext cx="158417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lIns="45719" tIns="45720" rIns="45719" bIns="4572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it-IT" dirty="0"/>
              <a:t>TRI SUTRISNO S.Si., M.Sc.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Fakultas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Universitas </a:t>
            </a:r>
            <a:r>
              <a:rPr lang="en-ID" dirty="0" err="1"/>
              <a:t>Tarumanagara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91132E-FC8E-6149-B3DF-72D39AC8D100}"/>
              </a:ext>
            </a:extLst>
          </p:cNvPr>
          <p:cNvSpPr/>
          <p:nvPr/>
        </p:nvSpPr>
        <p:spPr>
          <a:xfrm>
            <a:off x="21717000" y="200928"/>
            <a:ext cx="3264112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/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Seminar </a:t>
            </a:r>
            <a:r>
              <a:rPr lang="en-US" sz="20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Tugas</a:t>
            </a:r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Akhir 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FTI </a:t>
            </a:r>
            <a:r>
              <a:rPr lang="en-US" sz="20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Ganjil</a:t>
            </a:r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2024 - 2025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6E515-576F-2889-7B37-044AD4BE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33" y="113712"/>
            <a:ext cx="2560320" cy="12248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9C9C8F-D258-47E4-8871-EA42051E3E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87" t="15426" r="10534" b="16226"/>
          <a:stretch/>
        </p:blipFill>
        <p:spPr>
          <a:xfrm>
            <a:off x="3116048" y="200928"/>
            <a:ext cx="2560320" cy="1050411"/>
          </a:xfrm>
          <a:prstGeom prst="rect">
            <a:avLst/>
          </a:prstGeom>
        </p:spPr>
      </p:pic>
      <p:sp>
        <p:nvSpPr>
          <p:cNvPr id="12" name="Shape 134">
            <a:extLst>
              <a:ext uri="{FF2B5EF4-FFF2-40B4-BE49-F238E27FC236}">
                <a16:creationId xmlns:a16="http://schemas.microsoft.com/office/drawing/2014/main" id="{B7F3637E-6FD5-DEF6-56C2-9FE1AF6EAA12}"/>
              </a:ext>
            </a:extLst>
          </p:cNvPr>
          <p:cNvSpPr/>
          <p:nvPr/>
        </p:nvSpPr>
        <p:spPr>
          <a:xfrm>
            <a:off x="7898311" y="3139248"/>
            <a:ext cx="9690177" cy="406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val="1"/>
            </a:ext>
          </a:extLst>
        </p:spPr>
        <p:txBody>
          <a:bodyPr wrap="square" lIns="45719" tIns="45720" rIns="45719" bIns="4572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  <a:lvl2pPr marL="0" marR="0" indent="14401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2pPr>
            <a:lvl3pPr marL="0" marR="0" indent="288036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3pPr>
            <a:lvl4pPr marL="0" marR="0" indent="43205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4pPr>
            <a:lvl5pPr marL="0" marR="0" indent="576072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5pPr>
            <a:lvl6pPr marL="0" marR="0" indent="720090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6pPr>
            <a:lvl7pPr marL="0" marR="0" indent="864108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7pPr>
            <a:lvl8pPr marL="0" marR="0" indent="10081259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8pPr>
            <a:lvl9pPr marL="0" marR="0" indent="11521440" algn="l" defTabSz="288036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defRPr>
            </a:lvl9pPr>
          </a:lstStyle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ID" dirty="0"/>
              <a:t>Pitryan, Teknik </a:t>
            </a:r>
            <a:r>
              <a:rPr lang="en-ID" dirty="0" err="1"/>
              <a:t>Informatika</a:t>
            </a:r>
            <a:r>
              <a:rPr lang="en-ID" dirty="0"/>
              <a:t>, </a:t>
            </a:r>
            <a:r>
              <a:rPr lang="en-ID" dirty="0" err="1"/>
              <a:t>Fakultas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Universitas </a:t>
            </a:r>
            <a:r>
              <a:rPr lang="en-ID" dirty="0" err="1"/>
              <a:t>Tarumanagara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FEC996-3F8C-7B0E-A591-65340D735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2316" y="9548758"/>
            <a:ext cx="4277322" cy="13908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E2F2F0-2283-899D-B40D-79AD15F62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3746" y="11527197"/>
            <a:ext cx="3972479" cy="2648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2792da-fa0b-4f0b-8a7f-5541c51a4e66" xsi:nil="true"/>
    <lcf76f155ced4ddcb4097134ff3c332f xmlns="74b8d1c8-4d6e-47dd-8ecc-f5f97d6dde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AE2B5CB9DC9B4BB700EF5DBFBFE5D3" ma:contentTypeVersion="12" ma:contentTypeDescription="Create a new document." ma:contentTypeScope="" ma:versionID="19fffd585ec8e9484ecfbf0ffe4c4602">
  <xsd:schema xmlns:xsd="http://www.w3.org/2001/XMLSchema" xmlns:xs="http://www.w3.org/2001/XMLSchema" xmlns:p="http://schemas.microsoft.com/office/2006/metadata/properties" xmlns:ns2="74b8d1c8-4d6e-47dd-8ecc-f5f97d6ddeb1" xmlns:ns3="022792da-fa0b-4f0b-8a7f-5541c51a4e66" targetNamespace="http://schemas.microsoft.com/office/2006/metadata/properties" ma:root="true" ma:fieldsID="153e94f1aecb50ddbeab5852589ad13b" ns2:_="" ns3:_="">
    <xsd:import namespace="74b8d1c8-4d6e-47dd-8ecc-f5f97d6ddeb1"/>
    <xsd:import namespace="022792da-fa0b-4f0b-8a7f-5541c51a4e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8d1c8-4d6e-47dd-8ecc-f5f97d6dde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bbf21e-7695-43ce-8b27-bd9c1cdbdc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792da-fa0b-4f0b-8a7f-5541c51a4e6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f57bd3a-1616-4b5b-a009-43f29044c507}" ma:internalName="TaxCatchAll" ma:showField="CatchAllData" ma:web="022792da-fa0b-4f0b-8a7f-5541c51a4e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C90398-2367-4F79-BEF1-9BD4CD2E2C89}">
  <ds:schemaRefs>
    <ds:schemaRef ds:uri="74b8d1c8-4d6e-47dd-8ecc-f5f97d6ddeb1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022792da-fa0b-4f0b-8a7f-5541c51a4e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3B01EC-45FE-4D41-81A6-8C6E7936CD43}">
  <ds:schemaRefs>
    <ds:schemaRef ds:uri="022792da-fa0b-4f0b-8a7f-5541c51a4e66"/>
    <ds:schemaRef ds:uri="74b8d1c8-4d6e-47dd-8ecc-f5f97d6dde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ECDB70-8710-4AEC-A101-5C5F90EC1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874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Raleway</vt:lpstr>
      <vt:lpstr>Lato</vt:lpstr>
      <vt:lpstr>Cambria Math</vt:lpstr>
      <vt:lpstr>Streamline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Liputra</dc:creator>
  <cp:lastModifiedBy>pit ryan</cp:lastModifiedBy>
  <cp:revision>5</cp:revision>
  <dcterms:modified xsi:type="dcterms:W3CDTF">2024-12-07T14:27:59Z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0x0101006CAE2B5CB9DC9B4BB700EF5DBFBFE5D3</vt:lpwstr>
  </property>
  <property fmtid="{D5CDD505-2E9C-101B-9397-08002B2CF9AE}" pid="3" name="MediaServiceImageTags">
    <vt:lpwstr/>
  </property>
</Properties>
</file>