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orbel"/>
            </a:endParaRPr>
          </a:p>
        </p:txBody>
      </p:sp>
      <p:sp>
        <p:nvSpPr>
          <p:cNvPr id="3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orbel"/>
            </a:endParaRPr>
          </a:p>
        </p:txBody>
      </p:sp>
      <p:sp>
        <p:nvSpPr>
          <p:cNvPr id="3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orbel"/>
            </a:endParaRPr>
          </a:p>
        </p:txBody>
      </p:sp>
      <p:sp>
        <p:nvSpPr>
          <p:cNvPr id="4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orbel"/>
            </a:endParaRPr>
          </a:p>
        </p:txBody>
      </p:sp>
      <p:sp>
        <p:nvSpPr>
          <p:cNvPr id="6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orbel"/>
            </a:endParaRPr>
          </a:p>
        </p:txBody>
      </p:sp>
      <p:sp>
        <p:nvSpPr>
          <p:cNvPr id="6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orbel"/>
            </a:endParaRPr>
          </a:p>
        </p:txBody>
      </p:sp>
      <p:sp>
        <p:nvSpPr>
          <p:cNvPr id="6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6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orbe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orbe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7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7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orbel"/>
            </a:endParaRPr>
          </a:p>
        </p:txBody>
      </p:sp>
      <p:sp>
        <p:nvSpPr>
          <p:cNvPr id="1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orbel"/>
            </a:endParaRPr>
          </a:p>
        </p:txBody>
      </p:sp>
      <p:sp>
        <p:nvSpPr>
          <p:cNvPr id="7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7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7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orbel"/>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8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orbel"/>
            </a:endParaRPr>
          </a:p>
        </p:txBody>
      </p:sp>
      <p:sp>
        <p:nvSpPr>
          <p:cNvPr id="8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8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orbel"/>
            </a:endParaRPr>
          </a:p>
        </p:txBody>
      </p:sp>
      <p:sp>
        <p:nvSpPr>
          <p:cNvPr id="8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8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8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8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orbel"/>
            </a:endParaRPr>
          </a:p>
        </p:txBody>
      </p:sp>
      <p:sp>
        <p:nvSpPr>
          <p:cNvPr id="9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orbel"/>
            </a:endParaRPr>
          </a:p>
        </p:txBody>
      </p:sp>
      <p:sp>
        <p:nvSpPr>
          <p:cNvPr id="1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orbel"/>
            </a:endParaRPr>
          </a:p>
        </p:txBody>
      </p:sp>
      <p:sp>
        <p:nvSpPr>
          <p:cNvPr id="1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orbe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2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2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orbel"/>
            </a:endParaRPr>
          </a:p>
        </p:txBody>
      </p:sp>
      <p:sp>
        <p:nvSpPr>
          <p:cNvPr id="2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2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Corbel"/>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12" name="Group 1"/>
          <p:cNvGrpSpPr/>
          <p:nvPr/>
        </p:nvGrpSpPr>
        <p:grpSpPr>
          <a:xfrm>
            <a:off x="150840" y="0"/>
            <a:ext cx="2436480" cy="6857640"/>
            <a:chOff x="150840" y="0"/>
            <a:chExt cx="2436480" cy="6857640"/>
          </a:xfrm>
        </p:grpSpPr>
        <p:sp>
          <p:nvSpPr>
            <p:cNvPr id="13" name="CustomShape 2"/>
            <p:cNvSpPr/>
            <p:nvPr/>
          </p:nvSpPr>
          <p:spPr>
            <a:xfrm>
              <a:off x="457200" y="0"/>
              <a:ext cx="1122120" cy="532872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 name="CustomShape 3"/>
            <p:cNvSpPr/>
            <p:nvPr/>
          </p:nvSpPr>
          <p:spPr>
            <a:xfrm>
              <a:off x="150840" y="0"/>
              <a:ext cx="1117080" cy="527652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150840" y="5238720"/>
              <a:ext cx="1228320" cy="161892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457200" y="5291280"/>
              <a:ext cx="1495080" cy="156636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457200" y="5286240"/>
              <a:ext cx="2130120" cy="157140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150840" y="5238720"/>
              <a:ext cx="1695240" cy="161892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7" name="PlaceHolder 8"/>
          <p:cNvSpPr>
            <a:spLocks noGrp="1"/>
          </p:cNvSpPr>
          <p:nvPr>
            <p:ph type="dt"/>
          </p:nvPr>
        </p:nvSpPr>
        <p:spPr>
          <a:xfrm>
            <a:off x="9732600" y="5883120"/>
            <a:ext cx="1142640" cy="364680"/>
          </a:xfrm>
          <a:prstGeom prst="rect">
            <a:avLst/>
          </a:prstGeom>
        </p:spPr>
        <p:txBody>
          <a:bodyPr anchor="ctr">
            <a:noAutofit/>
          </a:bodyPr>
          <a:lstStyle/>
          <a:p>
            <a:pPr algn="r">
              <a:lnSpc>
                <a:spcPct val="100000"/>
              </a:lnSpc>
            </a:pPr>
            <a:fld id="{268DD4E7-459C-490D-9379-4B3D606ED9FF}" type="datetime">
              <a:rPr lang="en-IN" sz="1000" b="0" strike="noStrike" spc="-1">
                <a:solidFill>
                  <a:srgbClr val="000000"/>
                </a:solidFill>
                <a:latin typeface="Corbel"/>
              </a:rPr>
              <a:t>30-04-2024</a:t>
            </a:fld>
            <a:endParaRPr lang="en-IN" sz="1000" b="0" strike="noStrike" spc="-1">
              <a:latin typeface="Times New Roman"/>
            </a:endParaRPr>
          </a:p>
        </p:txBody>
      </p:sp>
      <p:sp>
        <p:nvSpPr>
          <p:cNvPr id="8" name="PlaceHolder 9"/>
          <p:cNvSpPr>
            <a:spLocks noGrp="1"/>
          </p:cNvSpPr>
          <p:nvPr>
            <p:ph type="ftr"/>
          </p:nvPr>
        </p:nvSpPr>
        <p:spPr>
          <a:xfrm>
            <a:off x="2572200" y="5883120"/>
            <a:ext cx="7083720" cy="364680"/>
          </a:xfrm>
          <a:prstGeom prst="rect">
            <a:avLst/>
          </a:prstGeom>
        </p:spPr>
        <p:txBody>
          <a:bodyPr anchor="ctr">
            <a:noAutofit/>
          </a:bodyPr>
          <a:lstStyle/>
          <a:p>
            <a:endParaRPr lang="en-IN" sz="2400" b="0" strike="noStrike" spc="-1">
              <a:latin typeface="Times New Roman"/>
            </a:endParaRPr>
          </a:p>
        </p:txBody>
      </p:sp>
      <p:sp>
        <p:nvSpPr>
          <p:cNvPr id="9" name="PlaceHolder 10"/>
          <p:cNvSpPr>
            <a:spLocks noGrp="1"/>
          </p:cNvSpPr>
          <p:nvPr>
            <p:ph type="sldNum"/>
          </p:nvPr>
        </p:nvSpPr>
        <p:spPr>
          <a:xfrm>
            <a:off x="10951920" y="5883120"/>
            <a:ext cx="550800" cy="364680"/>
          </a:xfrm>
          <a:prstGeom prst="rect">
            <a:avLst/>
          </a:prstGeom>
        </p:spPr>
        <p:txBody>
          <a:bodyPr anchor="ctr">
            <a:noAutofit/>
          </a:bodyPr>
          <a:lstStyle/>
          <a:p>
            <a:pPr algn="r">
              <a:lnSpc>
                <a:spcPct val="100000"/>
              </a:lnSpc>
            </a:pPr>
            <a:fld id="{30D021CC-F5CF-49A5-BD88-99D596453E11}" type="slidenum">
              <a:rPr lang="en-IN" sz="1000" b="0" strike="noStrike" spc="-1">
                <a:solidFill>
                  <a:srgbClr val="000000"/>
                </a:solidFill>
                <a:latin typeface="Corbel"/>
              </a:rPr>
              <a:t>‹#›</a:t>
            </a:fld>
            <a:endParaRPr lang="en-IN" sz="1000" b="0" strike="noStrike" spc="-1">
              <a:latin typeface="Times New Roman"/>
            </a:endParaRPr>
          </a:p>
        </p:txBody>
      </p:sp>
      <p:sp>
        <p:nvSpPr>
          <p:cNvPr id="10" name="PlaceHolder 1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orbel"/>
              </a:rPr>
              <a:t>Click to edit the title text format</a:t>
            </a:r>
          </a:p>
        </p:txBody>
      </p:sp>
      <p:sp>
        <p:nvSpPr>
          <p:cNvPr id="11"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000000"/>
                </a:solidFill>
                <a:latin typeface="Corbe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orbel"/>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000000"/>
                </a:solidFill>
                <a:latin typeface="Corbe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Corbe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orbe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orbe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orbe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48" name="Group 1"/>
          <p:cNvGrpSpPr/>
          <p:nvPr/>
        </p:nvGrpSpPr>
        <p:grpSpPr>
          <a:xfrm>
            <a:off x="150840" y="0"/>
            <a:ext cx="2436480" cy="6857640"/>
            <a:chOff x="150840" y="0"/>
            <a:chExt cx="2436480" cy="6857640"/>
          </a:xfrm>
        </p:grpSpPr>
        <p:sp>
          <p:nvSpPr>
            <p:cNvPr id="49" name="CustomShape 2"/>
            <p:cNvSpPr/>
            <p:nvPr/>
          </p:nvSpPr>
          <p:spPr>
            <a:xfrm>
              <a:off x="457200" y="0"/>
              <a:ext cx="1122120" cy="532872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0" name="CustomShape 3"/>
            <p:cNvSpPr/>
            <p:nvPr/>
          </p:nvSpPr>
          <p:spPr>
            <a:xfrm>
              <a:off x="150840" y="0"/>
              <a:ext cx="1117080" cy="527652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51" name="CustomShape 4"/>
            <p:cNvSpPr/>
            <p:nvPr/>
          </p:nvSpPr>
          <p:spPr>
            <a:xfrm>
              <a:off x="150840" y="5238720"/>
              <a:ext cx="1228320" cy="161892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52" name="CustomShape 5"/>
            <p:cNvSpPr/>
            <p:nvPr/>
          </p:nvSpPr>
          <p:spPr>
            <a:xfrm>
              <a:off x="457200" y="5291280"/>
              <a:ext cx="1495080" cy="156636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53" name="CustomShape 6"/>
            <p:cNvSpPr/>
            <p:nvPr/>
          </p:nvSpPr>
          <p:spPr>
            <a:xfrm>
              <a:off x="457200" y="5286240"/>
              <a:ext cx="2130120" cy="157140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54" name="CustomShape 7"/>
            <p:cNvSpPr/>
            <p:nvPr/>
          </p:nvSpPr>
          <p:spPr>
            <a:xfrm>
              <a:off x="150840" y="5238720"/>
              <a:ext cx="1695240" cy="161892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55" name="PlaceHolder 8"/>
          <p:cNvSpPr>
            <a:spLocks noGrp="1"/>
          </p:cNvSpPr>
          <p:nvPr>
            <p:ph type="title"/>
          </p:nvPr>
        </p:nvSpPr>
        <p:spPr>
          <a:xfrm>
            <a:off x="1484280" y="685800"/>
            <a:ext cx="10018440" cy="1752120"/>
          </a:xfrm>
          <a:prstGeom prst="rect">
            <a:avLst/>
          </a:prstGeom>
        </p:spPr>
        <p:txBody>
          <a:bodyPr anchor="ctr">
            <a:noAutofit/>
          </a:bodyPr>
          <a:lstStyle/>
          <a:p>
            <a:pPr algn="ctr">
              <a:lnSpc>
                <a:spcPct val="100000"/>
              </a:lnSpc>
            </a:pPr>
            <a:r>
              <a:rPr lang="en-US" sz="4000" b="0" strike="noStrike" spc="-1">
                <a:solidFill>
                  <a:srgbClr val="000000"/>
                </a:solidFill>
                <a:latin typeface="Corbel"/>
              </a:rPr>
              <a:t>Click to edit Master title style</a:t>
            </a:r>
          </a:p>
        </p:txBody>
      </p:sp>
      <p:sp>
        <p:nvSpPr>
          <p:cNvPr id="56" name="PlaceHolder 9"/>
          <p:cNvSpPr>
            <a:spLocks noGrp="1"/>
          </p:cNvSpPr>
          <p:nvPr>
            <p:ph type="body"/>
          </p:nvPr>
        </p:nvSpPr>
        <p:spPr>
          <a:xfrm>
            <a:off x="1484280" y="2666880"/>
            <a:ext cx="10018440" cy="3123720"/>
          </a:xfrm>
          <a:prstGeom prst="rect">
            <a:avLst/>
          </a:prstGeom>
        </p:spPr>
        <p:txBody>
          <a:bodyPr anchor="ctr">
            <a:noAutofit/>
          </a:bodyPr>
          <a:lstStyle/>
          <a:p>
            <a:pPr marL="285840" indent="-285480">
              <a:lnSpc>
                <a:spcPct val="100000"/>
              </a:lnSpc>
              <a:spcBef>
                <a:spcPts val="479"/>
              </a:spcBef>
              <a:spcAft>
                <a:spcPts val="601"/>
              </a:spcAft>
              <a:buClr>
                <a:srgbClr val="1287C3"/>
              </a:buClr>
              <a:buSzPct val="145000"/>
              <a:buFont typeface="Arial"/>
              <a:buChar char="•"/>
            </a:pPr>
            <a:r>
              <a:rPr lang="en-US" sz="2400" b="0" strike="noStrike" spc="-1">
                <a:solidFill>
                  <a:srgbClr val="000000"/>
                </a:solidFill>
                <a:latin typeface="Corbel"/>
              </a:rPr>
              <a:t>Click to edit Master text styles</a:t>
            </a:r>
          </a:p>
          <a:p>
            <a:pPr marL="743040" lvl="1" indent="-285480">
              <a:lnSpc>
                <a:spcPct val="100000"/>
              </a:lnSpc>
              <a:spcBef>
                <a:spcPts val="400"/>
              </a:spcBef>
              <a:spcAft>
                <a:spcPts val="601"/>
              </a:spcAft>
              <a:buClr>
                <a:srgbClr val="1287C3"/>
              </a:buClr>
              <a:buSzPct val="145000"/>
              <a:buFont typeface="Arial"/>
              <a:buChar char="•"/>
            </a:pPr>
            <a:r>
              <a:rPr lang="en-US" sz="2000" b="0" strike="noStrike" spc="-1">
                <a:solidFill>
                  <a:srgbClr val="000000"/>
                </a:solidFill>
                <a:latin typeface="Corbel"/>
              </a:rPr>
              <a:t>Second level</a:t>
            </a:r>
          </a:p>
          <a:p>
            <a:pPr marL="1200240" lvl="2" indent="-285480">
              <a:lnSpc>
                <a:spcPct val="100000"/>
              </a:lnSpc>
              <a:spcBef>
                <a:spcPts val="360"/>
              </a:spcBef>
              <a:spcAft>
                <a:spcPts val="601"/>
              </a:spcAft>
              <a:buClr>
                <a:srgbClr val="1287C3"/>
              </a:buClr>
              <a:buSzPct val="145000"/>
              <a:buFont typeface="Arial"/>
              <a:buChar char="•"/>
            </a:pPr>
            <a:r>
              <a:rPr lang="en-US" sz="1800" b="0" strike="noStrike" spc="-1">
                <a:solidFill>
                  <a:srgbClr val="000000"/>
                </a:solidFill>
                <a:latin typeface="Corbel"/>
              </a:rPr>
              <a:t>Third level</a:t>
            </a:r>
          </a:p>
          <a:p>
            <a:pPr marL="1542960" lvl="3" indent="-171000">
              <a:lnSpc>
                <a:spcPct val="100000"/>
              </a:lnSpc>
              <a:spcBef>
                <a:spcPts val="320"/>
              </a:spcBef>
              <a:spcAft>
                <a:spcPts val="601"/>
              </a:spcAft>
              <a:buClr>
                <a:srgbClr val="1287C3"/>
              </a:buClr>
              <a:buSzPct val="145000"/>
              <a:buFont typeface="Arial"/>
              <a:buChar char="•"/>
            </a:pPr>
            <a:r>
              <a:rPr lang="en-US" sz="1600" b="0" strike="noStrike" spc="-1">
                <a:solidFill>
                  <a:srgbClr val="000000"/>
                </a:solidFill>
                <a:latin typeface="Corbel"/>
              </a:rPr>
              <a:t>Fourth level</a:t>
            </a:r>
          </a:p>
          <a:p>
            <a:pPr marL="2000160" lvl="4" indent="-171000">
              <a:lnSpc>
                <a:spcPct val="100000"/>
              </a:lnSpc>
              <a:spcBef>
                <a:spcPts val="281"/>
              </a:spcBef>
              <a:spcAft>
                <a:spcPts val="601"/>
              </a:spcAft>
              <a:buClr>
                <a:srgbClr val="1287C3"/>
              </a:buClr>
              <a:buSzPct val="145000"/>
              <a:buFont typeface="Arial"/>
              <a:buChar char="•"/>
            </a:pPr>
            <a:r>
              <a:rPr lang="en-US" sz="1400" b="0" strike="noStrike" spc="-1">
                <a:solidFill>
                  <a:srgbClr val="000000"/>
                </a:solidFill>
                <a:latin typeface="Corbel"/>
              </a:rPr>
              <a:t>Fifth level</a:t>
            </a:r>
          </a:p>
        </p:txBody>
      </p:sp>
      <p:sp>
        <p:nvSpPr>
          <p:cNvPr id="57" name="PlaceHolder 10"/>
          <p:cNvSpPr>
            <a:spLocks noGrp="1"/>
          </p:cNvSpPr>
          <p:nvPr>
            <p:ph type="dt"/>
          </p:nvPr>
        </p:nvSpPr>
        <p:spPr>
          <a:xfrm>
            <a:off x="9732600" y="5883120"/>
            <a:ext cx="1142640" cy="364680"/>
          </a:xfrm>
          <a:prstGeom prst="rect">
            <a:avLst/>
          </a:prstGeom>
        </p:spPr>
        <p:txBody>
          <a:bodyPr anchor="ctr">
            <a:noAutofit/>
          </a:bodyPr>
          <a:lstStyle/>
          <a:p>
            <a:pPr algn="r">
              <a:lnSpc>
                <a:spcPct val="100000"/>
              </a:lnSpc>
            </a:pPr>
            <a:fld id="{C203B1AF-52D6-4B04-A2A4-986D0E6927C5}" type="datetime">
              <a:rPr lang="en-IN" sz="1000" b="0" strike="noStrike" spc="-1">
                <a:solidFill>
                  <a:srgbClr val="000000"/>
                </a:solidFill>
                <a:latin typeface="Corbel"/>
              </a:rPr>
              <a:t>30-04-2024</a:t>
            </a:fld>
            <a:endParaRPr lang="en-IN" sz="1000" b="0" strike="noStrike" spc="-1">
              <a:latin typeface="Times New Roman"/>
            </a:endParaRPr>
          </a:p>
        </p:txBody>
      </p:sp>
      <p:sp>
        <p:nvSpPr>
          <p:cNvPr id="58" name="PlaceHolder 11"/>
          <p:cNvSpPr>
            <a:spLocks noGrp="1"/>
          </p:cNvSpPr>
          <p:nvPr>
            <p:ph type="ftr"/>
          </p:nvPr>
        </p:nvSpPr>
        <p:spPr>
          <a:xfrm>
            <a:off x="2572200" y="5883120"/>
            <a:ext cx="7083720" cy="364680"/>
          </a:xfrm>
          <a:prstGeom prst="rect">
            <a:avLst/>
          </a:prstGeom>
        </p:spPr>
        <p:txBody>
          <a:bodyPr anchor="ctr">
            <a:noAutofit/>
          </a:bodyPr>
          <a:lstStyle/>
          <a:p>
            <a:endParaRPr lang="en-IN" sz="2400" b="0" strike="noStrike" spc="-1">
              <a:latin typeface="Times New Roman"/>
            </a:endParaRPr>
          </a:p>
        </p:txBody>
      </p:sp>
      <p:sp>
        <p:nvSpPr>
          <p:cNvPr id="59" name="PlaceHolder 12"/>
          <p:cNvSpPr>
            <a:spLocks noGrp="1"/>
          </p:cNvSpPr>
          <p:nvPr>
            <p:ph type="sldNum"/>
          </p:nvPr>
        </p:nvSpPr>
        <p:spPr>
          <a:xfrm>
            <a:off x="10951920" y="5867280"/>
            <a:ext cx="550800" cy="364680"/>
          </a:xfrm>
          <a:prstGeom prst="rect">
            <a:avLst/>
          </a:prstGeom>
        </p:spPr>
        <p:txBody>
          <a:bodyPr anchor="ctr">
            <a:noAutofit/>
          </a:bodyPr>
          <a:lstStyle/>
          <a:p>
            <a:pPr algn="r">
              <a:lnSpc>
                <a:spcPct val="100000"/>
              </a:lnSpc>
            </a:pPr>
            <a:fld id="{088122A2-B6B2-4FC5-83F0-C456DD00315C}" type="slidenum">
              <a:rPr lang="en-IN" sz="1000" b="0" strike="noStrike" spc="-1">
                <a:solidFill>
                  <a:srgbClr val="000000"/>
                </a:solidFill>
                <a:latin typeface="Corbel"/>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589320" y="1567080"/>
            <a:ext cx="11760840" cy="368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9600" b="1" strike="noStrike" spc="-1">
                <a:solidFill>
                  <a:srgbClr val="000000"/>
                </a:solidFill>
                <a:latin typeface="Corbel"/>
              </a:rPr>
              <a:t>AMAZON SALES     ANALYSIS</a:t>
            </a:r>
            <a:endParaRPr lang="en-IN" sz="9600" b="0" strike="noStrike" spc="-1">
              <a:latin typeface="Arial"/>
            </a:endParaRPr>
          </a:p>
          <a:p>
            <a:pPr algn="ctr">
              <a:lnSpc>
                <a:spcPct val="100000"/>
              </a:lnSpc>
            </a:pPr>
            <a:r>
              <a:rPr lang="en-IN" sz="4400" b="0" strike="noStrike" spc="-1">
                <a:solidFill>
                  <a:srgbClr val="000000"/>
                </a:solidFill>
                <a:latin typeface="Corbel"/>
              </a:rPr>
              <a:t>Project</a:t>
            </a:r>
            <a:endParaRPr lang="en-IN" sz="4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2"/>
          <p:cNvPicPr/>
          <p:nvPr/>
        </p:nvPicPr>
        <p:blipFill>
          <a:blip r:embed="rId2"/>
          <a:stretch/>
        </p:blipFill>
        <p:spPr>
          <a:xfrm>
            <a:off x="94680" y="1561320"/>
            <a:ext cx="11866320" cy="5149440"/>
          </a:xfrm>
          <a:prstGeom prst="rect">
            <a:avLst/>
          </a:prstGeom>
          <a:ln>
            <a:noFill/>
          </a:ln>
        </p:spPr>
      </p:pic>
      <p:sp>
        <p:nvSpPr>
          <p:cNvPr id="122" name="CustomShape 1"/>
          <p:cNvSpPr/>
          <p:nvPr/>
        </p:nvSpPr>
        <p:spPr>
          <a:xfrm>
            <a:off x="2027160" y="753480"/>
            <a:ext cx="669384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800" b="1" strike="noStrike" spc="-1">
                <a:solidFill>
                  <a:srgbClr val="000000"/>
                </a:solidFill>
                <a:latin typeface="Corbel"/>
              </a:rPr>
              <a:t>Describe Everyting with Contigious Data.</a:t>
            </a:r>
            <a:endParaRPr lang="en-IN" sz="2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1794240" y="327960"/>
            <a:ext cx="898848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1" strike="noStrike" spc="-1">
                <a:solidFill>
                  <a:srgbClr val="000000"/>
                </a:solidFill>
                <a:latin typeface="Courier New"/>
              </a:rPr>
              <a:t>Here we are shown the count under each category but it is better to have count% for comparison and </a:t>
            </a:r>
            <a:endParaRPr lang="en-IN" sz="1800" b="0" strike="noStrike" spc="-1">
              <a:latin typeface="Arial"/>
            </a:endParaRPr>
          </a:p>
          <a:p>
            <a:pPr>
              <a:lnSpc>
                <a:spcPct val="100000"/>
              </a:lnSpc>
            </a:pPr>
            <a:endParaRPr lang="en-IN" sz="1800" b="0" strike="noStrike" spc="-1">
              <a:latin typeface="Arial"/>
            </a:endParaRPr>
          </a:p>
        </p:txBody>
      </p:sp>
      <p:pic>
        <p:nvPicPr>
          <p:cNvPr id="124" name="Picture 3"/>
          <p:cNvPicPr/>
          <p:nvPr/>
        </p:nvPicPr>
        <p:blipFill>
          <a:blip r:embed="rId2"/>
          <a:stretch/>
        </p:blipFill>
        <p:spPr>
          <a:xfrm>
            <a:off x="2096280" y="1112760"/>
            <a:ext cx="9109080" cy="4839120"/>
          </a:xfrm>
          <a:prstGeom prst="rect">
            <a:avLst/>
          </a:prstGeom>
          <a:ln>
            <a:noFill/>
          </a:ln>
        </p:spPr>
      </p:pic>
      <p:sp>
        <p:nvSpPr>
          <p:cNvPr id="125" name="CustomShape 2"/>
          <p:cNvSpPr/>
          <p:nvPr/>
        </p:nvSpPr>
        <p:spPr>
          <a:xfrm>
            <a:off x="2337840" y="6073560"/>
            <a:ext cx="886752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1" strike="noStrike" spc="-1">
                <a:solidFill>
                  <a:srgbClr val="000000"/>
                </a:solidFill>
                <a:latin typeface="Roboto"/>
              </a:rPr>
              <a:t>From above bar chart we can see most of the item types are Clothes, Cosmetics and Office Supplies</a:t>
            </a:r>
            <a:endParaRPr lang="en-IN"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1966680" y="5040"/>
            <a:ext cx="10635840" cy="1233000"/>
          </a:xfrm>
          <a:prstGeom prst="rect">
            <a:avLst/>
          </a:prstGeom>
          <a:noFill/>
          <a:ln>
            <a:noFill/>
          </a:ln>
        </p:spPr>
        <p:style>
          <a:lnRef idx="0">
            <a:scrgbClr r="0" g="0" b="0"/>
          </a:lnRef>
          <a:fillRef idx="0">
            <a:scrgbClr r="0" g="0" b="0"/>
          </a:fillRef>
          <a:effectRef idx="0">
            <a:scrgbClr r="0" g="0" b="0"/>
          </a:effectRef>
          <a:fontRef idx="minor"/>
        </p:style>
        <p:txBody>
          <a:bodyPr lIns="0" tIns="158760" rIns="0" bIns="158760" anchor="ctr">
            <a:spAutoFit/>
          </a:bodyPr>
          <a:lstStyle/>
          <a:p>
            <a:pPr>
              <a:lnSpc>
                <a:spcPct val="100000"/>
              </a:lnSpc>
            </a:pPr>
            <a:r>
              <a:rPr lang="en-IN" sz="2000" b="1" strike="noStrike" spc="-1">
                <a:solidFill>
                  <a:srgbClr val="0070C0"/>
                </a:solidFill>
                <a:latin typeface="Roboto"/>
              </a:rPr>
              <a:t>Moving on we will explore the distribution of location based features:</a:t>
            </a:r>
            <a:br/>
            <a:r>
              <a:rPr lang="en-IN" sz="2000" b="1" strike="noStrike" spc="-1">
                <a:latin typeface="Arial Unicode MS"/>
              </a:rPr>
              <a:t>* Region</a:t>
            </a:r>
            <a:br/>
            <a:r>
              <a:rPr lang="en-IN" sz="2000" b="1" strike="noStrike" spc="-1">
                <a:latin typeface="Arial Unicode MS"/>
              </a:rPr>
              <a:t>* Country</a:t>
            </a:r>
            <a:r>
              <a:rPr lang="en-IN" sz="2000" b="1" strike="noStrike" spc="-1">
                <a:latin typeface="Corbel"/>
              </a:rPr>
              <a:t> </a:t>
            </a:r>
            <a:endParaRPr lang="en-IN" sz="2000" b="0" strike="noStrike" spc="-1">
              <a:latin typeface="Arial"/>
            </a:endParaRPr>
          </a:p>
        </p:txBody>
      </p:sp>
      <p:pic>
        <p:nvPicPr>
          <p:cNvPr id="127" name="Picture 4"/>
          <p:cNvPicPr/>
          <p:nvPr/>
        </p:nvPicPr>
        <p:blipFill>
          <a:blip r:embed="rId2"/>
          <a:stretch/>
        </p:blipFill>
        <p:spPr>
          <a:xfrm>
            <a:off x="2053080" y="1148760"/>
            <a:ext cx="9747360" cy="5046120"/>
          </a:xfrm>
          <a:prstGeom prst="rect">
            <a:avLst/>
          </a:prstGeom>
          <a:ln>
            <a:noFill/>
          </a:ln>
        </p:spPr>
      </p:pic>
      <p:sp>
        <p:nvSpPr>
          <p:cNvPr id="128" name="CustomShape 2"/>
          <p:cNvSpPr/>
          <p:nvPr/>
        </p:nvSpPr>
        <p:spPr>
          <a:xfrm>
            <a:off x="2527560" y="6340320"/>
            <a:ext cx="906588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1" strike="noStrike" spc="-1">
                <a:solidFill>
                  <a:srgbClr val="000000"/>
                </a:solidFill>
                <a:latin typeface="Roboto"/>
              </a:rPr>
              <a:t>We can see the most common regions are Sub-Saharan Africa (37) and Europe (24).</a:t>
            </a:r>
            <a:endParaRPr lang="en-IN"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1733760" y="120600"/>
            <a:ext cx="10825920" cy="88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en-IN" sz="1600" b="1" strike="noStrike" spc="-1">
                <a:solidFill>
                  <a:srgbClr val="000000"/>
                </a:solidFill>
                <a:latin typeface="Corbel"/>
              </a:rPr>
              <a:t>So we can say most of the shipping is happening on saturdays and wednesdays and least on Sundays</a:t>
            </a:r>
            <a:endParaRPr lang="en-IN" sz="1600" b="0" strike="noStrike" spc="-1">
              <a:latin typeface="Arial"/>
            </a:endParaRPr>
          </a:p>
          <a:p>
            <a:pPr marL="285840" indent="-285480">
              <a:lnSpc>
                <a:spcPct val="100000"/>
              </a:lnSpc>
              <a:buClr>
                <a:srgbClr val="000000"/>
              </a:buClr>
              <a:buFont typeface="Arial"/>
              <a:buChar char="•"/>
            </a:pPr>
            <a:r>
              <a:rPr lang="en-IN" sz="1800" b="1" strike="noStrike" spc="-1">
                <a:solidFill>
                  <a:srgbClr val="000000"/>
                </a:solidFill>
                <a:latin typeface="Corbel"/>
              </a:rPr>
              <a:t>Now we are having two date fields i.e. Order Date and Ship Date</a:t>
            </a:r>
            <a:endParaRPr lang="en-IN" sz="1800" b="0" strike="noStrike" spc="-1">
              <a:latin typeface="Arial"/>
            </a:endParaRPr>
          </a:p>
          <a:p>
            <a:pPr marL="285840" indent="-285480">
              <a:lnSpc>
                <a:spcPct val="100000"/>
              </a:lnSpc>
              <a:buClr>
                <a:srgbClr val="000000"/>
              </a:buClr>
              <a:buFont typeface="Arial"/>
              <a:buChar char="•"/>
            </a:pPr>
            <a:r>
              <a:rPr lang="en-IN" sz="1800" b="1" strike="noStrike" spc="-1">
                <a:solidFill>
                  <a:srgbClr val="000000"/>
                </a:solidFill>
                <a:latin typeface="Corbel"/>
              </a:rPr>
              <a:t>Here, we can find the required sales trend using just only the Order Date</a:t>
            </a:r>
            <a:endParaRPr lang="en-IN" sz="1800" b="0" strike="noStrike" spc="-1">
              <a:latin typeface="Arial"/>
            </a:endParaRPr>
          </a:p>
        </p:txBody>
      </p:sp>
      <p:pic>
        <p:nvPicPr>
          <p:cNvPr id="130" name="Picture 14"/>
          <p:cNvPicPr/>
          <p:nvPr/>
        </p:nvPicPr>
        <p:blipFill>
          <a:blip r:embed="rId2"/>
          <a:stretch/>
        </p:blipFill>
        <p:spPr>
          <a:xfrm>
            <a:off x="1569960" y="1110600"/>
            <a:ext cx="9738720" cy="57470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1788480" y="181080"/>
            <a:ext cx="1040292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u="sng" strike="noStrike" spc="-1">
                <a:solidFill>
                  <a:srgbClr val="000000"/>
                </a:solidFill>
                <a:uFillTx/>
                <a:latin typeface="Aharoni"/>
              </a:rPr>
              <a:t>We need to find out Sales-trend -&gt; month wise , year wise , yearly_month wise</a:t>
            </a:r>
            <a:endParaRPr lang="en-IN" sz="2000" b="0" strike="noStrike" spc="-1">
              <a:latin typeface="Arial"/>
            </a:endParaRPr>
          </a:p>
        </p:txBody>
      </p:sp>
      <p:pic>
        <p:nvPicPr>
          <p:cNvPr id="132" name="Picture 4"/>
          <p:cNvPicPr/>
          <p:nvPr/>
        </p:nvPicPr>
        <p:blipFill>
          <a:blip r:embed="rId2"/>
          <a:stretch/>
        </p:blipFill>
        <p:spPr>
          <a:xfrm>
            <a:off x="1392840" y="1302480"/>
            <a:ext cx="10614600" cy="5555160"/>
          </a:xfrm>
          <a:prstGeom prst="rect">
            <a:avLst/>
          </a:prstGeom>
          <a:ln>
            <a:noFill/>
          </a:ln>
        </p:spPr>
      </p:pic>
      <p:sp>
        <p:nvSpPr>
          <p:cNvPr id="133" name="CustomShape 2"/>
          <p:cNvSpPr/>
          <p:nvPr/>
        </p:nvSpPr>
        <p:spPr>
          <a:xfrm>
            <a:off x="1788480" y="867600"/>
            <a:ext cx="4163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1" strike="noStrike" spc="-1">
                <a:solidFill>
                  <a:srgbClr val="000000"/>
                </a:solidFill>
                <a:latin typeface="Corbel"/>
              </a:rPr>
              <a:t>Month Wise:</a:t>
            </a:r>
            <a:endParaRPr lang="en-IN"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Picture 2"/>
          <p:cNvPicPr/>
          <p:nvPr/>
        </p:nvPicPr>
        <p:blipFill>
          <a:blip r:embed="rId2"/>
          <a:stretch/>
        </p:blipFill>
        <p:spPr>
          <a:xfrm>
            <a:off x="2107800" y="716040"/>
            <a:ext cx="10083960" cy="6141600"/>
          </a:xfrm>
          <a:prstGeom prst="rect">
            <a:avLst/>
          </a:prstGeom>
          <a:ln>
            <a:noFill/>
          </a:ln>
        </p:spPr>
      </p:pic>
      <p:sp>
        <p:nvSpPr>
          <p:cNvPr id="135" name="CustomShape 1"/>
          <p:cNvSpPr/>
          <p:nvPr/>
        </p:nvSpPr>
        <p:spPr>
          <a:xfrm>
            <a:off x="2320560" y="284760"/>
            <a:ext cx="4511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1" strike="noStrike" spc="-1">
                <a:solidFill>
                  <a:srgbClr val="000000"/>
                </a:solidFill>
                <a:latin typeface="Corbel"/>
              </a:rPr>
              <a:t>Year Wise:</a:t>
            </a:r>
            <a:endParaRPr lang="en-IN"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1768320" y="105480"/>
            <a:ext cx="96354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000000"/>
                </a:solidFill>
                <a:latin typeface="Corbel"/>
              </a:rPr>
              <a:t>Total Profit Month and Year Wise</a:t>
            </a:r>
            <a:endParaRPr lang="en-IN" sz="2400" b="0" strike="noStrike" spc="-1">
              <a:latin typeface="Arial"/>
            </a:endParaRPr>
          </a:p>
        </p:txBody>
      </p:sp>
      <p:pic>
        <p:nvPicPr>
          <p:cNvPr id="137" name="Picture 3"/>
          <p:cNvPicPr/>
          <p:nvPr/>
        </p:nvPicPr>
        <p:blipFill>
          <a:blip r:embed="rId2"/>
          <a:stretch/>
        </p:blipFill>
        <p:spPr>
          <a:xfrm>
            <a:off x="6274440" y="794880"/>
            <a:ext cx="5751360" cy="5814720"/>
          </a:xfrm>
          <a:prstGeom prst="rect">
            <a:avLst/>
          </a:prstGeom>
          <a:ln>
            <a:noFill/>
          </a:ln>
        </p:spPr>
      </p:pic>
      <p:pic>
        <p:nvPicPr>
          <p:cNvPr id="138" name="Picture 5"/>
          <p:cNvPicPr/>
          <p:nvPr/>
        </p:nvPicPr>
        <p:blipFill>
          <a:blip r:embed="rId3"/>
          <a:stretch/>
        </p:blipFill>
        <p:spPr>
          <a:xfrm>
            <a:off x="165960" y="794880"/>
            <a:ext cx="5751360" cy="581472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3648960" y="2596680"/>
            <a:ext cx="80827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7200" b="1" strike="noStrike" spc="-1">
                <a:solidFill>
                  <a:srgbClr val="000000"/>
                </a:solidFill>
                <a:latin typeface="Corbel"/>
              </a:rPr>
              <a:t>Thanking You</a:t>
            </a:r>
            <a:endParaRPr lang="en-IN" sz="7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2035800" y="595080"/>
            <a:ext cx="786708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1" u="sng" strike="noStrike" spc="-1">
                <a:solidFill>
                  <a:srgbClr val="00B0F0"/>
                </a:solidFill>
                <a:uFillTx/>
                <a:latin typeface="Corbel"/>
              </a:rPr>
              <a:t>PROBLEM STATEMENT</a:t>
            </a:r>
            <a:endParaRPr lang="en-IN" sz="4400" b="0" strike="noStrike" spc="-1">
              <a:latin typeface="Arial"/>
            </a:endParaRPr>
          </a:p>
        </p:txBody>
      </p:sp>
      <p:sp>
        <p:nvSpPr>
          <p:cNvPr id="98" name="CustomShape 2"/>
          <p:cNvSpPr/>
          <p:nvPr/>
        </p:nvSpPr>
        <p:spPr>
          <a:xfrm>
            <a:off x="4898160" y="-224640"/>
            <a:ext cx="2395440" cy="449640"/>
          </a:xfrm>
          <a:prstGeom prst="rect">
            <a:avLst/>
          </a:prstGeom>
          <a:noFill/>
          <a:ln>
            <a:noFill/>
          </a:ln>
        </p:spPr>
        <p:style>
          <a:lnRef idx="0">
            <a:scrgbClr r="0" g="0" b="0"/>
          </a:lnRef>
          <a:fillRef idx="0">
            <a:scrgbClr r="0" g="0" b="0"/>
          </a:fillRef>
          <a:effectRef idx="0">
            <a:scrgbClr r="0" g="0" b="0"/>
          </a:effectRef>
          <a:fontRef idx="minor"/>
        </p:style>
        <p:txBody>
          <a:bodyPr wrap="none" tIns="31680" bIns="79200" anchor="ctr">
            <a:spAutoFit/>
          </a:bodyPr>
          <a:lstStyle/>
          <a:p>
            <a:pPr>
              <a:lnSpc>
                <a:spcPct val="100000"/>
              </a:lnSpc>
            </a:pPr>
            <a:r>
              <a:rPr lang="en-IN" sz="1900" b="0" strike="noStrike" spc="-1">
                <a:solidFill>
                  <a:srgbClr val="D5D5D5"/>
                </a:solidFill>
                <a:latin typeface="Roboto"/>
              </a:rPr>
              <a:t>Problem Statement</a:t>
            </a:r>
            <a:endParaRPr lang="en-IN" sz="1900" b="0" strike="noStrike" spc="-1">
              <a:latin typeface="Arial"/>
            </a:endParaRPr>
          </a:p>
          <a:p>
            <a:pPr>
              <a:lnSpc>
                <a:spcPct val="100000"/>
              </a:lnSpc>
            </a:pPr>
            <a:endParaRPr lang="en-IN" sz="1900" b="0" strike="noStrike" spc="-1">
              <a:latin typeface="Arial"/>
            </a:endParaRPr>
          </a:p>
        </p:txBody>
      </p:sp>
      <p:sp>
        <p:nvSpPr>
          <p:cNvPr id="99" name="CustomShape 3"/>
          <p:cNvSpPr/>
          <p:nvPr/>
        </p:nvSpPr>
        <p:spPr>
          <a:xfrm>
            <a:off x="0" y="0"/>
            <a:ext cx="12191760" cy="15480"/>
          </a:xfrm>
          <a:prstGeom prst="rect">
            <a:avLst/>
          </a:prstGeom>
          <a:solidFill>
            <a:srgbClr val="000000"/>
          </a:solidFill>
          <a:ln w="9360">
            <a:solidFill>
              <a:schemeClr val="tx1"/>
            </a:solidFill>
            <a:miter/>
          </a:ln>
        </p:spPr>
        <p:style>
          <a:lnRef idx="0">
            <a:scrgbClr r="0" g="0" b="0"/>
          </a:lnRef>
          <a:fillRef idx="0">
            <a:scrgbClr r="0" g="0" b="0"/>
          </a:fillRef>
          <a:effectRef idx="0">
            <a:scrgbClr r="0" g="0" b="0"/>
          </a:effectRef>
          <a:fontRef idx="minor"/>
        </p:style>
      </p:sp>
      <p:sp>
        <p:nvSpPr>
          <p:cNvPr id="100" name="CustomShape 4"/>
          <p:cNvSpPr/>
          <p:nvPr/>
        </p:nvSpPr>
        <p:spPr>
          <a:xfrm>
            <a:off x="2116800" y="1368000"/>
            <a:ext cx="8179200" cy="5577120"/>
          </a:xfrm>
          <a:prstGeom prst="rect">
            <a:avLst/>
          </a:prstGeom>
          <a:noFill/>
          <a:ln>
            <a:noFill/>
          </a:ln>
        </p:spPr>
        <p:style>
          <a:lnRef idx="0">
            <a:scrgbClr r="0" g="0" b="0"/>
          </a:lnRef>
          <a:fillRef idx="0">
            <a:scrgbClr r="0" g="0" b="0"/>
          </a:fillRef>
          <a:effectRef idx="0">
            <a:scrgbClr r="0" g="0" b="0"/>
          </a:effectRef>
          <a:fontRef idx="minor"/>
        </p:style>
        <p:txBody>
          <a:bodyPr anchor="ctr">
            <a:spAutoFit/>
          </a:bodyPr>
          <a:lstStyle/>
          <a:p>
            <a:pPr marL="343080" indent="-342720" algn="just">
              <a:lnSpc>
                <a:spcPct val="100000"/>
              </a:lnSpc>
              <a:buClr>
                <a:srgbClr val="000000"/>
              </a:buClr>
              <a:buFont typeface="Wingdings" charset="2"/>
              <a:buChar char=""/>
            </a:pPr>
            <a:r>
              <a:rPr lang="en-IN" sz="2400" b="1" strike="noStrike" spc="-1">
                <a:latin typeface="Roboto"/>
              </a:rPr>
              <a:t>Sales management has gained importance to meet increasing competition and the need for improved methods of distribution to reduce cost and to increase profits</a:t>
            </a:r>
            <a:r>
              <a:rPr lang="en-IN" sz="2400" b="1" strike="noStrike" spc="-1">
                <a:solidFill>
                  <a:srgbClr val="000000"/>
                </a:solidFill>
                <a:latin typeface="Roboto"/>
              </a:rPr>
              <a:t> </a:t>
            </a:r>
            <a:r>
              <a:rPr lang="en-IN" sz="2400" b="1" strike="noStrike" spc="-1">
                <a:latin typeface="Roboto"/>
              </a:rPr>
              <a:t>Sales management today is the most important function in a commercial and business enterprise.</a:t>
            </a:r>
            <a:endParaRPr lang="en-IN" sz="2400" b="0" strike="noStrike" spc="-1">
              <a:latin typeface="Arial"/>
            </a:endParaRPr>
          </a:p>
          <a:p>
            <a:pPr marL="343080" indent="-342720" algn="just">
              <a:lnSpc>
                <a:spcPct val="100000"/>
              </a:lnSpc>
              <a:buClr>
                <a:srgbClr val="000000"/>
              </a:buClr>
              <a:buFont typeface="Wingdings" charset="2"/>
              <a:buChar char=""/>
            </a:pPr>
            <a:r>
              <a:rPr lang="en-IN" sz="2400" b="1" strike="noStrike" spc="-1">
                <a:latin typeface="Roboto"/>
              </a:rPr>
              <a:t>Do ETL : Extract-Transform-Load some Amazon dataset and find for me Sales-trend -&gt; month wise , year wise , yearly_month wise.</a:t>
            </a:r>
            <a:endParaRPr lang="en-IN" sz="2400" b="0" strike="noStrike" spc="-1">
              <a:latin typeface="Arial"/>
            </a:endParaRPr>
          </a:p>
          <a:p>
            <a:pPr marL="343080" indent="-342720" algn="just">
              <a:lnSpc>
                <a:spcPct val="100000"/>
              </a:lnSpc>
              <a:buClr>
                <a:srgbClr val="000000"/>
              </a:buClr>
              <a:buFont typeface="Wingdings" charset="2"/>
              <a:buChar char=""/>
            </a:pPr>
            <a:r>
              <a:rPr lang="en-IN" sz="2400" b="1" strike="noStrike" spc="-1">
                <a:latin typeface="Roboto"/>
              </a:rPr>
              <a:t>Find key metrics and factors and show the meaningful relationships between attributes. Do your own research and come up with your findings.</a:t>
            </a:r>
            <a:endParaRPr lang="en-IN" sz="2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1440720" y="1699560"/>
            <a:ext cx="9885600" cy="393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1" strike="noStrike" spc="-1">
                <a:solidFill>
                  <a:srgbClr val="0D0D0D"/>
                </a:solidFill>
                <a:latin typeface="Roboto"/>
              </a:rPr>
              <a:t>The first stage in any EDA problem solving strategy is Data cleaning and Manipulation stage.</a:t>
            </a:r>
            <a:endParaRPr lang="en-IN" sz="1800" b="0" strike="noStrike" spc="-1">
              <a:latin typeface="Arial"/>
            </a:endParaRPr>
          </a:p>
          <a:p>
            <a:pPr>
              <a:lnSpc>
                <a:spcPct val="100000"/>
              </a:lnSpc>
            </a:pPr>
            <a:r>
              <a:rPr lang="en-IN" sz="1800" b="1" strike="noStrike" spc="-1">
                <a:solidFill>
                  <a:srgbClr val="0D0D0D"/>
                </a:solidFill>
                <a:latin typeface="Roboto"/>
              </a:rPr>
              <a:t>Data Cleaning and Manipulation Steps</a:t>
            </a:r>
            <a:endParaRPr lang="en-IN" sz="1800" b="0" strike="noStrike" spc="-1">
              <a:latin typeface="Arial"/>
            </a:endParaRPr>
          </a:p>
          <a:p>
            <a:pPr>
              <a:lnSpc>
                <a:spcPct val="100000"/>
              </a:lnSpc>
            </a:pPr>
            <a:r>
              <a:rPr lang="en-IN" sz="1800" b="1" strike="noStrike" spc="-1">
                <a:solidFill>
                  <a:srgbClr val="0D0D0D"/>
                </a:solidFill>
                <a:latin typeface="Roboto"/>
              </a:rPr>
              <a:t>Data Understanding</a:t>
            </a:r>
            <a:endParaRPr lang="en-IN" sz="1800" b="0" strike="noStrike" spc="-1">
              <a:latin typeface="Arial"/>
            </a:endParaRPr>
          </a:p>
          <a:p>
            <a:pPr>
              <a:lnSpc>
                <a:spcPct val="100000"/>
              </a:lnSpc>
            </a:pPr>
            <a:r>
              <a:rPr lang="en-IN" sz="1800" b="1" strike="noStrike" spc="-1">
                <a:solidFill>
                  <a:srgbClr val="0D0D0D"/>
                </a:solidFill>
                <a:latin typeface="Roboto"/>
              </a:rPr>
              <a:t>Reading Dataset documentation Importing data - understanding each column data Data Summarisation like Check data type of columns, number of rows etc. Data Cleaning</a:t>
            </a:r>
            <a:endParaRPr lang="en-IN" sz="1800" b="0" strike="noStrike" spc="-1">
              <a:latin typeface="Arial"/>
            </a:endParaRPr>
          </a:p>
          <a:p>
            <a:pPr>
              <a:lnSpc>
                <a:spcPct val="100000"/>
              </a:lnSpc>
            </a:pPr>
            <a:r>
              <a:rPr lang="en-IN" sz="1800" b="1" strike="noStrike" spc="-1">
                <a:solidFill>
                  <a:srgbClr val="0D0D0D"/>
                </a:solidFill>
                <a:latin typeface="Roboto"/>
              </a:rPr>
              <a:t>Dropping irrelevant columns Renaming the columns Dropping the duplicate rows Dropping or handling missing values Dropping invalid data rows (Also check if column have correct data type) Detecting and handling outliers (this can be handled in data analysis part as well) Data Manipulation</a:t>
            </a:r>
            <a:endParaRPr lang="en-IN" sz="1800" b="0" strike="noStrike" spc="-1">
              <a:latin typeface="Arial"/>
            </a:endParaRPr>
          </a:p>
          <a:p>
            <a:pPr>
              <a:lnSpc>
                <a:spcPct val="100000"/>
              </a:lnSpc>
            </a:pPr>
            <a:r>
              <a:rPr lang="en-IN" sz="1800" b="1" strike="noStrike" spc="-1">
                <a:solidFill>
                  <a:srgbClr val="0D0D0D"/>
                </a:solidFill>
                <a:latin typeface="Roboto"/>
              </a:rPr>
              <a:t>Column transformation Joining datasets other manipulation like pivoting or transposing (this is also applied in data analysis part)</a:t>
            </a:r>
            <a:endParaRPr lang="en-IN" sz="1800" b="0" strike="noStrike" spc="-1">
              <a:latin typeface="Arial"/>
            </a:endParaRPr>
          </a:p>
          <a:p>
            <a:pPr>
              <a:lnSpc>
                <a:spcPct val="100000"/>
              </a:lnSpc>
            </a:pPr>
            <a:endParaRPr lang="en-IN" sz="1800" b="0" strike="noStrike" spc="-1">
              <a:latin typeface="Arial"/>
            </a:endParaRPr>
          </a:p>
        </p:txBody>
      </p:sp>
      <p:sp>
        <p:nvSpPr>
          <p:cNvPr id="102" name="CustomShape 2"/>
          <p:cNvSpPr/>
          <p:nvPr/>
        </p:nvSpPr>
        <p:spPr>
          <a:xfrm>
            <a:off x="1512000" y="390960"/>
            <a:ext cx="8413200" cy="130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000" b="1" u="sng" strike="noStrike" spc="-1">
                <a:solidFill>
                  <a:srgbClr val="00B0F0"/>
                </a:solidFill>
                <a:uFillTx/>
                <a:latin typeface="Roboto"/>
              </a:rPr>
              <a:t>Data Cleaning and Manipulation</a:t>
            </a:r>
            <a:endParaRPr lang="en-IN" sz="40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Picture 2"/>
          <p:cNvPicPr/>
          <p:nvPr/>
        </p:nvPicPr>
        <p:blipFill>
          <a:blip r:embed="rId2"/>
          <a:stretch/>
        </p:blipFill>
        <p:spPr>
          <a:xfrm>
            <a:off x="152280" y="1370160"/>
            <a:ext cx="11886840" cy="5487480"/>
          </a:xfrm>
          <a:prstGeom prst="rect">
            <a:avLst/>
          </a:prstGeom>
          <a:ln>
            <a:noFill/>
          </a:ln>
        </p:spPr>
      </p:pic>
      <p:sp>
        <p:nvSpPr>
          <p:cNvPr id="104" name="CustomShape 1"/>
          <p:cNvSpPr/>
          <p:nvPr/>
        </p:nvSpPr>
        <p:spPr>
          <a:xfrm>
            <a:off x="1397520" y="872280"/>
            <a:ext cx="109839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1" strike="noStrike" spc="-1">
                <a:solidFill>
                  <a:srgbClr val="000000"/>
                </a:solidFill>
                <a:latin typeface="Corbel"/>
              </a:rPr>
              <a:t>After uploading our data set in google collab by using pandas lib we can see how our data actually look like</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1734480" y="418320"/>
            <a:ext cx="10018440" cy="1752120"/>
          </a:xfrm>
          <a:prstGeom prst="rect">
            <a:avLst/>
          </a:prstGeom>
          <a:noFill/>
          <a:ln>
            <a:noFill/>
          </a:ln>
        </p:spPr>
        <p:txBody>
          <a:bodyPr anchor="ctr">
            <a:normAutofit/>
          </a:bodyPr>
          <a:lstStyle/>
          <a:p>
            <a:pPr algn="ctr">
              <a:lnSpc>
                <a:spcPct val="100000"/>
              </a:lnSpc>
            </a:pPr>
            <a:r>
              <a:rPr lang="en-US" sz="3600" b="1" u="sng" strike="noStrike" spc="-1">
                <a:solidFill>
                  <a:srgbClr val="00B0F0"/>
                </a:solidFill>
                <a:uFillTx/>
                <a:latin typeface="Corbel"/>
              </a:rPr>
              <a:t>These are some useful library for our data analysis</a:t>
            </a:r>
            <a:endParaRPr lang="en-US" sz="3600" b="0" strike="noStrike" spc="-1">
              <a:solidFill>
                <a:srgbClr val="000000"/>
              </a:solidFill>
              <a:latin typeface="Corbel"/>
            </a:endParaRPr>
          </a:p>
        </p:txBody>
      </p:sp>
      <p:sp>
        <p:nvSpPr>
          <p:cNvPr id="106" name="TextShape 2"/>
          <p:cNvSpPr txBox="1"/>
          <p:nvPr/>
        </p:nvSpPr>
        <p:spPr>
          <a:xfrm>
            <a:off x="1484280" y="1759680"/>
            <a:ext cx="10018440" cy="4030920"/>
          </a:xfrm>
          <a:prstGeom prst="rect">
            <a:avLst/>
          </a:prstGeom>
          <a:noFill/>
          <a:ln>
            <a:noFill/>
          </a:ln>
        </p:spPr>
        <p:txBody>
          <a:bodyPr anchor="ctr">
            <a:noAutofit/>
          </a:bodyPr>
          <a:lstStyle/>
          <a:p>
            <a:pPr marL="285840" indent="-285480">
              <a:lnSpc>
                <a:spcPct val="100000"/>
              </a:lnSpc>
              <a:spcBef>
                <a:spcPts val="479"/>
              </a:spcBef>
              <a:spcAft>
                <a:spcPts val="601"/>
              </a:spcAft>
              <a:buClr>
                <a:srgbClr val="1287C3"/>
              </a:buClr>
              <a:buSzPct val="145000"/>
              <a:buFont typeface="Arial"/>
              <a:buChar char="•"/>
            </a:pPr>
            <a:r>
              <a:rPr lang="en-US" sz="2400" b="0" strike="noStrike" spc="-1">
                <a:solidFill>
                  <a:srgbClr val="00B050"/>
                </a:solidFill>
                <a:latin typeface="Courier New"/>
              </a:rPr>
              <a:t># importing important libraries - numpy,  seaborn, pandas and matplotlib.</a:t>
            </a:r>
            <a:endParaRPr lang="en-US" sz="2400" b="0" strike="noStrike" spc="-1">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lang="en-US" sz="2400" b="0" strike="noStrike" spc="-1">
                <a:solidFill>
                  <a:srgbClr val="AF2764"/>
                </a:solidFill>
                <a:latin typeface="Courier New"/>
              </a:rPr>
              <a:t>import</a:t>
            </a:r>
            <a:r>
              <a:rPr lang="en-US" sz="2400" b="0" strike="noStrike" spc="-1">
                <a:solidFill>
                  <a:srgbClr val="000000"/>
                </a:solidFill>
                <a:latin typeface="Courier New"/>
              </a:rPr>
              <a:t> numpy </a:t>
            </a:r>
            <a:r>
              <a:rPr lang="en-US" sz="2400" b="0" strike="noStrike" spc="-1">
                <a:solidFill>
                  <a:srgbClr val="AF2764"/>
                </a:solidFill>
                <a:latin typeface="Courier New"/>
              </a:rPr>
              <a:t>as</a:t>
            </a:r>
            <a:r>
              <a:rPr lang="en-US" sz="2400" b="0" strike="noStrike" spc="-1">
                <a:solidFill>
                  <a:srgbClr val="D4D4D4"/>
                </a:solidFill>
                <a:latin typeface="Courier New"/>
              </a:rPr>
              <a:t> </a:t>
            </a:r>
            <a:r>
              <a:rPr lang="en-US" sz="2400" b="0" strike="noStrike" spc="-1">
                <a:solidFill>
                  <a:srgbClr val="000000"/>
                </a:solidFill>
                <a:latin typeface="Courier New"/>
              </a:rPr>
              <a:t>np</a:t>
            </a:r>
            <a:endParaRPr lang="en-US" sz="2400" b="0" strike="noStrike" spc="-1">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lang="en-US" sz="2400" b="0" strike="noStrike" spc="-1">
                <a:solidFill>
                  <a:srgbClr val="AF2764"/>
                </a:solidFill>
                <a:latin typeface="Courier New"/>
              </a:rPr>
              <a:t>import</a:t>
            </a:r>
            <a:r>
              <a:rPr lang="en-US" sz="2400" b="0" strike="noStrike" spc="-1">
                <a:solidFill>
                  <a:srgbClr val="D4D4D4"/>
                </a:solidFill>
                <a:latin typeface="Courier New"/>
              </a:rPr>
              <a:t> </a:t>
            </a:r>
            <a:r>
              <a:rPr lang="en-US" sz="2400" b="0" strike="noStrike" spc="-1">
                <a:solidFill>
                  <a:srgbClr val="000000"/>
                </a:solidFill>
                <a:latin typeface="Courier New"/>
              </a:rPr>
              <a:t>matplotlib.pyplot </a:t>
            </a:r>
            <a:r>
              <a:rPr lang="en-US" sz="2400" b="0" strike="noStrike" spc="-1">
                <a:solidFill>
                  <a:srgbClr val="AF2764"/>
                </a:solidFill>
                <a:latin typeface="Courier New"/>
              </a:rPr>
              <a:t>as</a:t>
            </a:r>
            <a:r>
              <a:rPr lang="en-US" sz="2400" b="0" strike="noStrike" spc="-1">
                <a:solidFill>
                  <a:srgbClr val="D4D4D4"/>
                </a:solidFill>
                <a:latin typeface="Courier New"/>
              </a:rPr>
              <a:t> </a:t>
            </a:r>
            <a:r>
              <a:rPr lang="en-US" sz="2400" b="0" strike="noStrike" spc="-1">
                <a:solidFill>
                  <a:srgbClr val="000000"/>
                </a:solidFill>
                <a:latin typeface="Courier New"/>
              </a:rPr>
              <a:t>plt</a:t>
            </a:r>
            <a:endParaRPr lang="en-US" sz="2400" b="0" strike="noStrike" spc="-1">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lang="en-US" sz="2400" b="0" strike="noStrike" spc="-1">
                <a:solidFill>
                  <a:srgbClr val="AF2764"/>
                </a:solidFill>
                <a:latin typeface="Courier New"/>
              </a:rPr>
              <a:t>import</a:t>
            </a:r>
            <a:r>
              <a:rPr lang="en-US" sz="2400" b="0" strike="noStrike" spc="-1">
                <a:solidFill>
                  <a:srgbClr val="D4D4D4"/>
                </a:solidFill>
                <a:latin typeface="Courier New"/>
              </a:rPr>
              <a:t> </a:t>
            </a:r>
            <a:r>
              <a:rPr lang="en-US" sz="2400" b="0" strike="noStrike" spc="-1">
                <a:solidFill>
                  <a:srgbClr val="000000"/>
                </a:solidFill>
                <a:latin typeface="Courier New"/>
              </a:rPr>
              <a:t>seaborn </a:t>
            </a:r>
            <a:r>
              <a:rPr lang="en-US" sz="2400" b="0" strike="noStrike" spc="-1">
                <a:solidFill>
                  <a:srgbClr val="AF2764"/>
                </a:solidFill>
                <a:latin typeface="Courier New"/>
              </a:rPr>
              <a:t>as</a:t>
            </a:r>
            <a:r>
              <a:rPr lang="en-US" sz="2400" b="0" strike="noStrike" spc="-1">
                <a:solidFill>
                  <a:srgbClr val="D4D4D4"/>
                </a:solidFill>
                <a:latin typeface="Courier New"/>
              </a:rPr>
              <a:t> </a:t>
            </a:r>
            <a:r>
              <a:rPr lang="en-US" sz="2400" b="0" strike="noStrike" spc="-1">
                <a:solidFill>
                  <a:srgbClr val="000000"/>
                </a:solidFill>
                <a:latin typeface="Courier New"/>
              </a:rPr>
              <a:t>sns</a:t>
            </a:r>
            <a:endParaRPr lang="en-US" sz="2400" b="0" strike="noStrike" spc="-1">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lang="en-US" sz="2400" b="0" strike="noStrike" spc="-1">
                <a:solidFill>
                  <a:srgbClr val="AF2764"/>
                </a:solidFill>
                <a:latin typeface="Courier New"/>
              </a:rPr>
              <a:t>import</a:t>
            </a:r>
            <a:r>
              <a:rPr lang="en-US" sz="2400" b="0" strike="noStrike" spc="-1">
                <a:solidFill>
                  <a:srgbClr val="D4D4D4"/>
                </a:solidFill>
                <a:latin typeface="Courier New"/>
              </a:rPr>
              <a:t> </a:t>
            </a:r>
            <a:r>
              <a:rPr lang="en-US" sz="2400" b="0" strike="noStrike" spc="-1">
                <a:solidFill>
                  <a:srgbClr val="000000"/>
                </a:solidFill>
                <a:latin typeface="Courier New"/>
              </a:rPr>
              <a:t>pandas </a:t>
            </a:r>
            <a:r>
              <a:rPr lang="en-US" sz="2400" b="0" strike="noStrike" spc="-1">
                <a:solidFill>
                  <a:srgbClr val="AF2764"/>
                </a:solidFill>
                <a:latin typeface="Courier New"/>
              </a:rPr>
              <a:t>as</a:t>
            </a:r>
            <a:r>
              <a:rPr lang="en-US" sz="2400" b="0" strike="noStrike" spc="-1">
                <a:solidFill>
                  <a:srgbClr val="D4D4D4"/>
                </a:solidFill>
                <a:latin typeface="Courier New"/>
              </a:rPr>
              <a:t> </a:t>
            </a:r>
            <a:r>
              <a:rPr lang="en-US" sz="2400" b="0" strike="noStrike" spc="-1">
                <a:solidFill>
                  <a:srgbClr val="000000"/>
                </a:solidFill>
                <a:latin typeface="Courier New"/>
              </a:rPr>
              <a:t>pd</a:t>
            </a:r>
            <a:endParaRPr lang="en-US" sz="2400" b="0" strike="noStrike" spc="-1">
              <a:solidFill>
                <a:srgbClr val="000000"/>
              </a:solidFill>
              <a:latin typeface="Corbel"/>
            </a:endParaRPr>
          </a:p>
          <a:p>
            <a:pPr>
              <a:lnSpc>
                <a:spcPct val="100000"/>
              </a:lnSpc>
              <a:spcBef>
                <a:spcPts val="479"/>
              </a:spcBef>
              <a:spcAft>
                <a:spcPts val="601"/>
              </a:spcAft>
            </a:pPr>
            <a:endParaRPr lang="en-US" sz="2400" b="0" strike="noStrike" spc="-1">
              <a:solidFill>
                <a:srgbClr val="000000"/>
              </a:solidFill>
              <a:latin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1759680" y="302040"/>
            <a:ext cx="782388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1" u="sng" strike="noStrike" spc="-1" dirty="0">
                <a:solidFill>
                  <a:srgbClr val="00B0F0"/>
                </a:solidFill>
                <a:latin typeface="Roboto"/>
              </a:rPr>
              <a:t>Data Summarisation</a:t>
            </a:r>
            <a:endParaRPr lang="en-IN" sz="3200" b="0" u="sng" strike="noStrike" spc="-1" dirty="0">
              <a:solidFill>
                <a:srgbClr val="00B0F0"/>
              </a:solidFill>
              <a:latin typeface="Arial"/>
            </a:endParaRPr>
          </a:p>
        </p:txBody>
      </p:sp>
      <p:sp>
        <p:nvSpPr>
          <p:cNvPr id="108" name="CustomShape 2"/>
          <p:cNvSpPr/>
          <p:nvPr/>
        </p:nvSpPr>
        <p:spPr>
          <a:xfrm>
            <a:off x="1699560" y="1242360"/>
            <a:ext cx="764280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en-IN" sz="1800" b="0" strike="noStrike" spc="-1">
                <a:solidFill>
                  <a:srgbClr val="000000"/>
                </a:solidFill>
                <a:latin typeface="Corbel"/>
              </a:rPr>
              <a:t>What is the shape of the data which means how many row and columns are present in the data it can be done by using pandas.shape</a:t>
            </a: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Corbel"/>
              </a:rPr>
              <a:t>To get the information about the data that is the any null value present in the data or what type of value a colume hold</a:t>
            </a:r>
            <a:endParaRPr lang="en-IN" sz="1800" b="0" strike="noStrike" spc="-1">
              <a:latin typeface="Arial"/>
            </a:endParaRPr>
          </a:p>
        </p:txBody>
      </p:sp>
      <p:pic>
        <p:nvPicPr>
          <p:cNvPr id="109" name="Picture 4"/>
          <p:cNvPicPr/>
          <p:nvPr/>
        </p:nvPicPr>
        <p:blipFill>
          <a:blip r:embed="rId2"/>
          <a:stretch/>
        </p:blipFill>
        <p:spPr>
          <a:xfrm>
            <a:off x="3278520" y="2530080"/>
            <a:ext cx="4254480" cy="402588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2165400" y="457200"/>
            <a:ext cx="908316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1" u="sng" strike="noStrike" spc="-1" dirty="0">
                <a:solidFill>
                  <a:srgbClr val="000000"/>
                </a:solidFill>
                <a:uFillTx/>
                <a:latin typeface="Corbel"/>
              </a:rPr>
              <a:t>Data Cleaning </a:t>
            </a:r>
            <a:r>
              <a:rPr lang="en-IN" sz="4800" b="1" u="sng" spc="-1" dirty="0">
                <a:solidFill>
                  <a:srgbClr val="000000"/>
                </a:solidFill>
                <a:latin typeface="Corbel"/>
              </a:rPr>
              <a:t>Required</a:t>
            </a:r>
            <a:endParaRPr lang="en-IN" sz="4800" b="0" strike="noStrike" spc="-1" dirty="0">
              <a:latin typeface="Arial"/>
            </a:endParaRPr>
          </a:p>
        </p:txBody>
      </p:sp>
      <p:sp>
        <p:nvSpPr>
          <p:cNvPr id="111" name="CustomShape 2"/>
          <p:cNvSpPr/>
          <p:nvPr/>
        </p:nvSpPr>
        <p:spPr>
          <a:xfrm>
            <a:off x="2165400" y="1414800"/>
            <a:ext cx="9549000" cy="350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2060"/>
              </a:buClr>
              <a:buFont typeface="Arial"/>
              <a:buChar char="•"/>
            </a:pPr>
            <a:r>
              <a:rPr lang="en-IN" sz="3200" b="1" strike="noStrike" spc="-1" dirty="0">
                <a:solidFill>
                  <a:srgbClr val="002060"/>
                </a:solidFill>
                <a:latin typeface="Corbel"/>
              </a:rPr>
              <a:t>Drop the Duplicate Values</a:t>
            </a:r>
            <a:endParaRPr lang="en-IN" sz="3200" b="0" strike="noStrike" spc="-1" dirty="0">
              <a:latin typeface="Arial"/>
            </a:endParaRPr>
          </a:p>
          <a:p>
            <a:pPr marL="285840" indent="-285480">
              <a:lnSpc>
                <a:spcPct val="100000"/>
              </a:lnSpc>
              <a:buClr>
                <a:srgbClr val="002060"/>
              </a:buClr>
              <a:buFont typeface="Arial"/>
              <a:buChar char="•"/>
            </a:pPr>
            <a:r>
              <a:rPr lang="en-IN" sz="3200" b="1" strike="noStrike" spc="-1" dirty="0">
                <a:solidFill>
                  <a:srgbClr val="002060"/>
                </a:solidFill>
                <a:latin typeface="Corbel"/>
              </a:rPr>
              <a:t>Drop unnecessary Columns</a:t>
            </a:r>
            <a:endParaRPr lang="en-IN" sz="3200" b="0" strike="noStrike" spc="-1" dirty="0">
              <a:latin typeface="Arial"/>
            </a:endParaRPr>
          </a:p>
          <a:p>
            <a:pPr marL="285840" indent="-285480">
              <a:lnSpc>
                <a:spcPct val="100000"/>
              </a:lnSpc>
              <a:buClr>
                <a:srgbClr val="002060"/>
              </a:buClr>
              <a:buFont typeface="Arial"/>
              <a:buChar char="•"/>
            </a:pPr>
            <a:r>
              <a:rPr lang="en-IN" sz="3200" b="1" strike="noStrike" spc="-1" dirty="0">
                <a:solidFill>
                  <a:srgbClr val="002060"/>
                </a:solidFill>
                <a:latin typeface="Corbel"/>
              </a:rPr>
              <a:t>Fill missing Values</a:t>
            </a:r>
            <a:endParaRPr lang="en-IN" sz="3200" b="0" strike="noStrike" spc="-1" dirty="0">
              <a:latin typeface="Arial"/>
            </a:endParaRPr>
          </a:p>
          <a:p>
            <a:pPr marL="285840" indent="-285480">
              <a:lnSpc>
                <a:spcPct val="100000"/>
              </a:lnSpc>
              <a:buClr>
                <a:srgbClr val="002060"/>
              </a:buClr>
              <a:buFont typeface="Arial"/>
              <a:buChar char="•"/>
            </a:pPr>
            <a:r>
              <a:rPr lang="en-IN" sz="3200" b="1" strike="noStrike" spc="-1" dirty="0">
                <a:solidFill>
                  <a:srgbClr val="002060"/>
                </a:solidFill>
                <a:latin typeface="Corbel"/>
              </a:rPr>
              <a:t>Change data or Time Columns in particular style</a:t>
            </a:r>
            <a:endParaRPr lang="en-IN" sz="3200" b="0" strike="noStrike" spc="-1" dirty="0">
              <a:latin typeface="Arial"/>
            </a:endParaRPr>
          </a:p>
          <a:p>
            <a:pPr marL="285840" indent="-285480">
              <a:lnSpc>
                <a:spcPct val="100000"/>
              </a:lnSpc>
              <a:buClr>
                <a:srgbClr val="002060"/>
              </a:buClr>
              <a:buFont typeface="Arial"/>
              <a:buChar char="•"/>
            </a:pPr>
            <a:r>
              <a:rPr lang="en-IN" sz="3200" b="1" strike="noStrike" spc="-1" dirty="0">
                <a:solidFill>
                  <a:srgbClr val="002060"/>
                </a:solidFill>
                <a:latin typeface="Corbel"/>
              </a:rPr>
              <a:t>Apply some </a:t>
            </a:r>
            <a:r>
              <a:rPr lang="en-IN" sz="3200" b="1" strike="noStrike" spc="-1" dirty="0" err="1">
                <a:solidFill>
                  <a:srgbClr val="002060"/>
                </a:solidFill>
                <a:latin typeface="Corbel"/>
              </a:rPr>
              <a:t>Standarization</a:t>
            </a:r>
            <a:r>
              <a:rPr lang="en-IN" sz="3200" b="1" strike="noStrike" spc="-1" dirty="0">
                <a:solidFill>
                  <a:srgbClr val="002060"/>
                </a:solidFill>
                <a:latin typeface="Corbel"/>
              </a:rPr>
              <a:t> method to deal with over and underfitting problems</a:t>
            </a:r>
            <a:endParaRPr lang="en-IN" sz="3200" b="0" strike="noStrike" spc="-1" dirty="0">
              <a:latin typeface="Arial"/>
            </a:endParaRPr>
          </a:p>
          <a:p>
            <a:pPr marL="285840" indent="-285480">
              <a:lnSpc>
                <a:spcPct val="100000"/>
              </a:lnSpc>
              <a:buClr>
                <a:srgbClr val="002060"/>
              </a:buClr>
              <a:buFont typeface="Arial"/>
              <a:buChar char="•"/>
            </a:pPr>
            <a:r>
              <a:rPr lang="en-IN" sz="3200" b="1" strike="noStrike" spc="-1" dirty="0">
                <a:solidFill>
                  <a:srgbClr val="002060"/>
                </a:solidFill>
                <a:latin typeface="Corbel"/>
              </a:rPr>
              <a:t>Apply Column Transformation if Required</a:t>
            </a:r>
            <a:endParaRPr lang="en-IN" sz="32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2608200" y="251640"/>
            <a:ext cx="9687240" cy="97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000" b="1" u="sng" strike="noStrike" spc="-1">
                <a:solidFill>
                  <a:srgbClr val="00B0F0"/>
                </a:solidFill>
                <a:uFillTx/>
                <a:latin typeface="Roboto"/>
              </a:rPr>
              <a:t>Data Analysis and Visualisation</a:t>
            </a:r>
            <a:endParaRPr lang="en-IN" sz="4000" b="0" strike="noStrike" spc="-1">
              <a:latin typeface="Arial"/>
            </a:endParaRPr>
          </a:p>
          <a:p>
            <a:pPr>
              <a:lnSpc>
                <a:spcPct val="100000"/>
              </a:lnSpc>
            </a:pPr>
            <a:endParaRPr lang="en-IN" sz="4000" b="0" strike="noStrike" spc="-1">
              <a:latin typeface="Arial"/>
            </a:endParaRPr>
          </a:p>
        </p:txBody>
      </p:sp>
      <p:sp>
        <p:nvSpPr>
          <p:cNvPr id="113" name="CustomShape 2"/>
          <p:cNvSpPr/>
          <p:nvPr/>
        </p:nvSpPr>
        <p:spPr>
          <a:xfrm>
            <a:off x="4900320" y="-224640"/>
            <a:ext cx="2390760" cy="449640"/>
          </a:xfrm>
          <a:prstGeom prst="rect">
            <a:avLst/>
          </a:prstGeom>
          <a:noFill/>
          <a:ln>
            <a:noFill/>
          </a:ln>
        </p:spPr>
        <p:style>
          <a:lnRef idx="0">
            <a:scrgbClr r="0" g="0" b="0"/>
          </a:lnRef>
          <a:fillRef idx="0">
            <a:scrgbClr r="0" g="0" b="0"/>
          </a:fillRef>
          <a:effectRef idx="0">
            <a:scrgbClr r="0" g="0" b="0"/>
          </a:effectRef>
          <a:fontRef idx="minor"/>
        </p:style>
        <p:txBody>
          <a:bodyPr wrap="none" tIns="31680" bIns="79200" anchor="ctr">
            <a:spAutoFit/>
          </a:bodyPr>
          <a:lstStyle/>
          <a:p>
            <a:pPr>
              <a:lnSpc>
                <a:spcPct val="100000"/>
              </a:lnSpc>
            </a:pPr>
            <a:r>
              <a:rPr lang="en-IN" sz="1900" b="0" strike="noStrike" spc="-1">
                <a:solidFill>
                  <a:srgbClr val="D5D5D5"/>
                </a:solidFill>
                <a:latin typeface="Roboto"/>
              </a:rPr>
              <a:t>Univariate Analysis</a:t>
            </a:r>
            <a:endParaRPr lang="en-IN" sz="1900" b="0" strike="noStrike" spc="-1">
              <a:latin typeface="Arial"/>
            </a:endParaRPr>
          </a:p>
          <a:p>
            <a:pPr>
              <a:lnSpc>
                <a:spcPct val="100000"/>
              </a:lnSpc>
            </a:pPr>
            <a:endParaRPr lang="en-IN" sz="1900" b="0" strike="noStrike" spc="-1">
              <a:latin typeface="Arial"/>
            </a:endParaRPr>
          </a:p>
        </p:txBody>
      </p:sp>
      <p:sp>
        <p:nvSpPr>
          <p:cNvPr id="114" name="CustomShape 3"/>
          <p:cNvSpPr/>
          <p:nvPr/>
        </p:nvSpPr>
        <p:spPr>
          <a:xfrm>
            <a:off x="0" y="0"/>
            <a:ext cx="12191760" cy="15480"/>
          </a:xfrm>
          <a:prstGeom prst="rect">
            <a:avLst/>
          </a:prstGeom>
          <a:solidFill>
            <a:srgbClr val="000000"/>
          </a:solidFill>
          <a:ln w="9360">
            <a:solidFill>
              <a:schemeClr val="tx1"/>
            </a:solidFill>
            <a:miter/>
          </a:ln>
        </p:spPr>
        <p:style>
          <a:lnRef idx="0">
            <a:scrgbClr r="0" g="0" b="0"/>
          </a:lnRef>
          <a:fillRef idx="0">
            <a:scrgbClr r="0" g="0" b="0"/>
          </a:fillRef>
          <a:effectRef idx="0">
            <a:scrgbClr r="0" g="0" b="0"/>
          </a:effectRef>
          <a:fontRef idx="minor"/>
        </p:style>
      </p:sp>
      <p:sp>
        <p:nvSpPr>
          <p:cNvPr id="115" name="CustomShape 4"/>
          <p:cNvSpPr/>
          <p:nvPr/>
        </p:nvSpPr>
        <p:spPr>
          <a:xfrm>
            <a:off x="1215720" y="1097640"/>
            <a:ext cx="11155320" cy="5996160"/>
          </a:xfrm>
          <a:prstGeom prst="rect">
            <a:avLst/>
          </a:prstGeom>
          <a:noFill/>
          <a:ln>
            <a:noFill/>
          </a:ln>
        </p:spPr>
        <p:style>
          <a:lnRef idx="0">
            <a:scrgbClr r="0" g="0" b="0"/>
          </a:lnRef>
          <a:fillRef idx="0">
            <a:scrgbClr r="0" g="0" b="0"/>
          </a:fillRef>
          <a:effectRef idx="0">
            <a:scrgbClr r="0" g="0" b="0"/>
          </a:effectRef>
          <a:fontRef idx="minor"/>
        </p:style>
        <p:txBody>
          <a:bodyPr wrap="none" tIns="79200" bIns="38160" anchor="ctr">
            <a:spAutoFit/>
          </a:bodyPr>
          <a:lstStyle/>
          <a:p>
            <a:pPr>
              <a:lnSpc>
                <a:spcPct val="100000"/>
              </a:lnSpc>
            </a:pPr>
            <a:r>
              <a:rPr lang="en-IN" sz="1800" b="0" strike="noStrike" spc="-1">
                <a:latin typeface="Roboto"/>
              </a:rPr>
              <a:t>The first step in doing any kind of EDA is identifying the distribution of important variables in EDA.</a:t>
            </a:r>
            <a:endParaRPr lang="en-IN" sz="1800" b="0" strike="noStrike" spc="-1">
              <a:latin typeface="Arial"/>
            </a:endParaRPr>
          </a:p>
          <a:p>
            <a:pPr>
              <a:lnSpc>
                <a:spcPct val="100000"/>
              </a:lnSpc>
            </a:pPr>
            <a:r>
              <a:rPr lang="en-IN" sz="1800" b="0" strike="noStrike" spc="-1">
                <a:latin typeface="Roboto"/>
              </a:rPr>
              <a:t>This helps us in finding important insights about the data.</a:t>
            </a:r>
            <a:endParaRPr lang="en-IN" sz="1800" b="0" strike="noStrike" spc="-1">
              <a:latin typeface="Arial"/>
            </a:endParaRPr>
          </a:p>
          <a:p>
            <a:pPr>
              <a:lnSpc>
                <a:spcPct val="100000"/>
              </a:lnSpc>
            </a:pPr>
            <a:r>
              <a:rPr lang="en-IN" sz="1800" b="0" strike="noStrike" spc="-1">
                <a:latin typeface="Roboto"/>
              </a:rPr>
              <a:t>We should look into the distribution of these specific columns:</a:t>
            </a:r>
            <a:endParaRPr lang="en-IN" sz="1800" b="0" strike="noStrike" spc="-1">
              <a:latin typeface="Arial"/>
            </a:endParaRPr>
          </a:p>
          <a:p>
            <a:pPr>
              <a:lnSpc>
                <a:spcPct val="100000"/>
              </a:lnSpc>
            </a:pPr>
            <a:endParaRPr lang="en-IN" sz="1800" b="0" strike="noStrike" spc="-1">
              <a:latin typeface="Arial"/>
            </a:endParaRPr>
          </a:p>
          <a:p>
            <a:pPr marL="285840" indent="-285480">
              <a:lnSpc>
                <a:spcPct val="100000"/>
              </a:lnSpc>
              <a:buClr>
                <a:srgbClr val="000000"/>
              </a:buClr>
              <a:buFont typeface="Arial"/>
              <a:buChar char="•"/>
            </a:pPr>
            <a:r>
              <a:rPr lang="en-IN" sz="1400" b="0" strike="noStrike" spc="-1">
                <a:solidFill>
                  <a:srgbClr val="000000"/>
                </a:solidFill>
                <a:latin typeface="Corbel"/>
              </a:rPr>
              <a:t>Price Based Columns</a:t>
            </a:r>
            <a:endParaRPr lang="en-IN" sz="1400" b="0" strike="noStrike" spc="-1">
              <a:latin typeface="Arial"/>
            </a:endParaRPr>
          </a:p>
          <a:p>
            <a:pPr>
              <a:lnSpc>
                <a:spcPct val="100000"/>
              </a:lnSpc>
            </a:pPr>
            <a:r>
              <a:rPr lang="en-IN" sz="1400" b="0" strike="noStrike" spc="-1">
                <a:solidFill>
                  <a:srgbClr val="000000"/>
                </a:solidFill>
                <a:latin typeface="Corbel"/>
              </a:rPr>
              <a:t>	Unit Price</a:t>
            </a:r>
            <a:endParaRPr lang="en-IN" sz="1400" b="0" strike="noStrike" spc="-1">
              <a:latin typeface="Arial"/>
            </a:endParaRPr>
          </a:p>
          <a:p>
            <a:pPr>
              <a:lnSpc>
                <a:spcPct val="100000"/>
              </a:lnSpc>
            </a:pPr>
            <a:r>
              <a:rPr lang="en-IN" sz="1400" b="0" strike="noStrike" spc="-1">
                <a:solidFill>
                  <a:srgbClr val="000000"/>
                </a:solidFill>
                <a:latin typeface="Corbel"/>
              </a:rPr>
              <a:t>	Unit Cost</a:t>
            </a:r>
            <a:endParaRPr lang="en-IN" sz="1400" b="0" strike="noStrike" spc="-1">
              <a:latin typeface="Arial"/>
            </a:endParaRPr>
          </a:p>
          <a:p>
            <a:pPr>
              <a:lnSpc>
                <a:spcPct val="100000"/>
              </a:lnSpc>
            </a:pPr>
            <a:r>
              <a:rPr lang="en-IN" sz="1400" b="0" strike="noStrike" spc="-1">
                <a:solidFill>
                  <a:srgbClr val="000000"/>
                </a:solidFill>
                <a:latin typeface="Corbel"/>
              </a:rPr>
              <a:t>	Total Revenue</a:t>
            </a:r>
            <a:endParaRPr lang="en-IN" sz="1400" b="0" strike="noStrike" spc="-1">
              <a:latin typeface="Arial"/>
            </a:endParaRPr>
          </a:p>
          <a:p>
            <a:pPr>
              <a:lnSpc>
                <a:spcPct val="100000"/>
              </a:lnSpc>
            </a:pPr>
            <a:r>
              <a:rPr lang="en-IN" sz="1400" b="0" strike="noStrike" spc="-1">
                <a:solidFill>
                  <a:srgbClr val="000000"/>
                </a:solidFill>
                <a:latin typeface="Corbel"/>
              </a:rPr>
              <a:t>	Total Cost</a:t>
            </a:r>
            <a:endParaRPr lang="en-IN" sz="1400" b="0" strike="noStrike" spc="-1">
              <a:latin typeface="Arial"/>
            </a:endParaRPr>
          </a:p>
          <a:p>
            <a:pPr>
              <a:lnSpc>
                <a:spcPct val="100000"/>
              </a:lnSpc>
            </a:pPr>
            <a:r>
              <a:rPr lang="en-IN" sz="1400" b="0" strike="noStrike" spc="-1">
                <a:solidFill>
                  <a:srgbClr val="000000"/>
                </a:solidFill>
                <a:latin typeface="Corbel"/>
              </a:rPr>
              <a:t>	Total Profit</a:t>
            </a:r>
            <a:endParaRPr lang="en-IN" sz="1400" b="0" strike="noStrike" spc="-1">
              <a:latin typeface="Arial"/>
            </a:endParaRPr>
          </a:p>
          <a:p>
            <a:pPr>
              <a:lnSpc>
                <a:spcPct val="100000"/>
              </a:lnSpc>
            </a:pPr>
            <a:r>
              <a:rPr lang="en-IN" sz="1400" b="0" strike="noStrike" spc="-1">
                <a:solidFill>
                  <a:srgbClr val="000000"/>
                </a:solidFill>
                <a:latin typeface="Corbel"/>
              </a:rPr>
              <a:t>	Unit Profit</a:t>
            </a:r>
            <a:endParaRPr lang="en-IN" sz="1400" b="0" strike="noStrike" spc="-1">
              <a:latin typeface="Arial"/>
            </a:endParaRPr>
          </a:p>
          <a:p>
            <a:pPr marL="285840" indent="-285480">
              <a:lnSpc>
                <a:spcPct val="100000"/>
              </a:lnSpc>
              <a:buClr>
                <a:srgbClr val="000000"/>
              </a:buClr>
              <a:buFont typeface="Arial"/>
              <a:buChar char="•"/>
            </a:pPr>
            <a:r>
              <a:rPr lang="en-IN" sz="1400" b="0" strike="noStrike" spc="-1">
                <a:solidFill>
                  <a:srgbClr val="000000"/>
                </a:solidFill>
                <a:latin typeface="Corbel"/>
              </a:rPr>
              <a:t>Time Based Columns</a:t>
            </a:r>
            <a:endParaRPr lang="en-IN" sz="1400" b="0" strike="noStrike" spc="-1">
              <a:latin typeface="Arial"/>
            </a:endParaRPr>
          </a:p>
          <a:p>
            <a:pPr>
              <a:lnSpc>
                <a:spcPct val="100000"/>
              </a:lnSpc>
            </a:pPr>
            <a:r>
              <a:rPr lang="en-IN" sz="1400" b="0" strike="noStrike" spc="-1">
                <a:solidFill>
                  <a:srgbClr val="000000"/>
                </a:solidFill>
                <a:latin typeface="Corbel"/>
              </a:rPr>
              <a:t>	Order Date</a:t>
            </a:r>
            <a:endParaRPr lang="en-IN" sz="1400" b="0" strike="noStrike" spc="-1">
              <a:latin typeface="Arial"/>
            </a:endParaRPr>
          </a:p>
          <a:p>
            <a:pPr>
              <a:lnSpc>
                <a:spcPct val="100000"/>
              </a:lnSpc>
            </a:pPr>
            <a:r>
              <a:rPr lang="en-IN" sz="1400" b="0" strike="noStrike" spc="-1">
                <a:solidFill>
                  <a:srgbClr val="000000"/>
                </a:solidFill>
                <a:latin typeface="Corbel"/>
              </a:rPr>
              <a:t>	Ship Date</a:t>
            </a:r>
            <a:endParaRPr lang="en-IN" sz="1400" b="0" strike="noStrike" spc="-1">
              <a:latin typeface="Arial"/>
            </a:endParaRPr>
          </a:p>
          <a:p>
            <a:pPr>
              <a:lnSpc>
                <a:spcPct val="100000"/>
              </a:lnSpc>
            </a:pPr>
            <a:r>
              <a:rPr lang="en-IN" sz="1400" b="0" strike="noStrike" spc="-1">
                <a:solidFill>
                  <a:srgbClr val="000000"/>
                </a:solidFill>
                <a:latin typeface="Corbel"/>
              </a:rPr>
              <a:t>	Shipping duration</a:t>
            </a:r>
            <a:endParaRPr lang="en-IN" sz="1400" b="0" strike="noStrike" spc="-1">
              <a:latin typeface="Arial"/>
            </a:endParaRPr>
          </a:p>
          <a:p>
            <a:pPr>
              <a:lnSpc>
                <a:spcPct val="100000"/>
              </a:lnSpc>
            </a:pPr>
            <a:r>
              <a:rPr lang="en-IN" sz="1400" b="0" strike="noStrike" spc="-1">
                <a:solidFill>
                  <a:srgbClr val="000000"/>
                </a:solidFill>
                <a:latin typeface="Corbel"/>
              </a:rPr>
              <a:t>	Ship day name</a:t>
            </a:r>
            <a:endParaRPr lang="en-IN" sz="1400" b="0" strike="noStrike" spc="-1">
              <a:latin typeface="Arial"/>
            </a:endParaRPr>
          </a:p>
          <a:p>
            <a:pPr marL="285840" indent="-285480">
              <a:lnSpc>
                <a:spcPct val="100000"/>
              </a:lnSpc>
              <a:buClr>
                <a:srgbClr val="000000"/>
              </a:buClr>
              <a:buFont typeface="Arial"/>
              <a:buChar char="•"/>
            </a:pPr>
            <a:r>
              <a:rPr lang="en-IN" sz="1400" b="0" strike="noStrike" spc="-1">
                <a:solidFill>
                  <a:srgbClr val="000000"/>
                </a:solidFill>
                <a:latin typeface="Corbel"/>
              </a:rPr>
              <a:t>Location Based Columns</a:t>
            </a:r>
            <a:endParaRPr lang="en-IN" sz="1400" b="0" strike="noStrike" spc="-1">
              <a:latin typeface="Arial"/>
            </a:endParaRPr>
          </a:p>
          <a:p>
            <a:pPr>
              <a:lnSpc>
                <a:spcPct val="100000"/>
              </a:lnSpc>
            </a:pPr>
            <a:r>
              <a:rPr lang="en-IN" sz="1400" b="0" strike="noStrike" spc="-1">
                <a:solidFill>
                  <a:srgbClr val="000000"/>
                </a:solidFill>
                <a:latin typeface="Corbel"/>
              </a:rPr>
              <a:t>	Region</a:t>
            </a:r>
            <a:endParaRPr lang="en-IN" sz="1400" b="0" strike="noStrike" spc="-1">
              <a:latin typeface="Arial"/>
            </a:endParaRPr>
          </a:p>
          <a:p>
            <a:pPr>
              <a:lnSpc>
                <a:spcPct val="100000"/>
              </a:lnSpc>
            </a:pPr>
            <a:r>
              <a:rPr lang="en-IN" sz="1400" b="0" strike="noStrike" spc="-1">
                <a:solidFill>
                  <a:srgbClr val="000000"/>
                </a:solidFill>
                <a:latin typeface="Corbel"/>
              </a:rPr>
              <a:t>	Country</a:t>
            </a:r>
            <a:endParaRPr lang="en-IN" sz="1400" b="0" strike="noStrike" spc="-1">
              <a:latin typeface="Arial"/>
            </a:endParaRPr>
          </a:p>
          <a:p>
            <a:pPr marL="285840" indent="-285480">
              <a:lnSpc>
                <a:spcPct val="100000"/>
              </a:lnSpc>
              <a:buClr>
                <a:srgbClr val="000000"/>
              </a:buClr>
              <a:buFont typeface="Arial"/>
              <a:buChar char="•"/>
            </a:pPr>
            <a:r>
              <a:rPr lang="en-IN" sz="1400" b="0" strike="noStrike" spc="-1">
                <a:solidFill>
                  <a:srgbClr val="000000"/>
                </a:solidFill>
                <a:latin typeface="Corbel"/>
              </a:rPr>
              <a:t>Other columns</a:t>
            </a:r>
            <a:endParaRPr lang="en-IN" sz="1400" b="0" strike="noStrike" spc="-1">
              <a:latin typeface="Arial"/>
            </a:endParaRPr>
          </a:p>
          <a:p>
            <a:pPr>
              <a:lnSpc>
                <a:spcPct val="100000"/>
              </a:lnSpc>
            </a:pPr>
            <a:r>
              <a:rPr lang="en-IN" sz="1400" b="0" strike="noStrike" spc="-1">
                <a:solidFill>
                  <a:srgbClr val="000000"/>
                </a:solidFill>
                <a:latin typeface="Corbel"/>
              </a:rPr>
              <a:t>	Item type</a:t>
            </a:r>
            <a:endParaRPr lang="en-IN" sz="1400" b="0" strike="noStrike" spc="-1">
              <a:latin typeface="Arial"/>
            </a:endParaRPr>
          </a:p>
          <a:p>
            <a:pPr>
              <a:lnSpc>
                <a:spcPct val="100000"/>
              </a:lnSpc>
            </a:pPr>
            <a:r>
              <a:rPr lang="en-IN" sz="1400" b="0" strike="noStrike" spc="-1">
                <a:solidFill>
                  <a:srgbClr val="000000"/>
                </a:solidFill>
                <a:latin typeface="Corbel"/>
              </a:rPr>
              <a:t>	Sales Channel</a:t>
            </a:r>
            <a:endParaRPr lang="en-IN" sz="1400" b="0" strike="noStrike" spc="-1">
              <a:latin typeface="Arial"/>
            </a:endParaRPr>
          </a:p>
          <a:p>
            <a:pPr>
              <a:lnSpc>
                <a:spcPct val="100000"/>
              </a:lnSpc>
            </a:pPr>
            <a:r>
              <a:rPr lang="en-IN" sz="1400" b="0" strike="noStrike" spc="-1">
                <a:solidFill>
                  <a:srgbClr val="000000"/>
                </a:solidFill>
                <a:latin typeface="Corbel"/>
              </a:rPr>
              <a:t>	Units Sold</a:t>
            </a:r>
            <a:endParaRPr lang="en-IN" sz="1400" b="0" strike="noStrike" spc="-1">
              <a:latin typeface="Arial"/>
            </a:endParaRPr>
          </a:p>
          <a:p>
            <a:pPr>
              <a:lnSpc>
                <a:spcPct val="100000"/>
              </a:lnSpc>
            </a:pPr>
            <a:endParaRPr lang="en-IN" sz="1400" b="0" strike="noStrike" spc="-1">
              <a:latin typeface="Arial"/>
            </a:endParaRPr>
          </a:p>
          <a:p>
            <a:pPr>
              <a:lnSpc>
                <a:spcPct val="100000"/>
              </a:lnSpc>
            </a:pPr>
            <a:endParaRPr lang="en-IN" sz="1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Picture 2"/>
          <p:cNvPicPr/>
          <p:nvPr/>
        </p:nvPicPr>
        <p:blipFill>
          <a:blip r:embed="rId2"/>
          <a:stretch/>
        </p:blipFill>
        <p:spPr>
          <a:xfrm>
            <a:off x="6095880" y="131400"/>
            <a:ext cx="5590800" cy="3068640"/>
          </a:xfrm>
          <a:prstGeom prst="rect">
            <a:avLst/>
          </a:prstGeom>
          <a:ln>
            <a:noFill/>
          </a:ln>
        </p:spPr>
      </p:pic>
      <p:pic>
        <p:nvPicPr>
          <p:cNvPr id="117" name="Picture 4"/>
          <p:cNvPicPr/>
          <p:nvPr/>
        </p:nvPicPr>
        <p:blipFill>
          <a:blip r:embed="rId3"/>
          <a:stretch/>
        </p:blipFill>
        <p:spPr>
          <a:xfrm>
            <a:off x="293760" y="131400"/>
            <a:ext cx="5512680" cy="3068640"/>
          </a:xfrm>
          <a:prstGeom prst="rect">
            <a:avLst/>
          </a:prstGeom>
          <a:ln>
            <a:noFill/>
          </a:ln>
        </p:spPr>
      </p:pic>
      <p:pic>
        <p:nvPicPr>
          <p:cNvPr id="118" name="Picture 6"/>
          <p:cNvPicPr/>
          <p:nvPr/>
        </p:nvPicPr>
        <p:blipFill>
          <a:blip r:embed="rId4"/>
          <a:stretch/>
        </p:blipFill>
        <p:spPr>
          <a:xfrm>
            <a:off x="371160" y="3657600"/>
            <a:ext cx="5512680" cy="3068640"/>
          </a:xfrm>
          <a:prstGeom prst="rect">
            <a:avLst/>
          </a:prstGeom>
          <a:ln>
            <a:noFill/>
          </a:ln>
        </p:spPr>
      </p:pic>
      <p:pic>
        <p:nvPicPr>
          <p:cNvPr id="119" name="Picture 8"/>
          <p:cNvPicPr/>
          <p:nvPr/>
        </p:nvPicPr>
        <p:blipFill>
          <a:blip r:embed="rId5"/>
          <a:stretch/>
        </p:blipFill>
        <p:spPr>
          <a:xfrm>
            <a:off x="6095880" y="3636000"/>
            <a:ext cx="5590800" cy="3111840"/>
          </a:xfrm>
          <a:prstGeom prst="rect">
            <a:avLst/>
          </a:prstGeom>
          <a:ln>
            <a:noFill/>
          </a:ln>
        </p:spPr>
      </p:pic>
      <p:sp>
        <p:nvSpPr>
          <p:cNvPr id="120" name="CustomShape 1"/>
          <p:cNvSpPr/>
          <p:nvPr/>
        </p:nvSpPr>
        <p:spPr>
          <a:xfrm>
            <a:off x="1782360" y="3108600"/>
            <a:ext cx="896256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800" b="1" strike="noStrike" spc="-1">
                <a:solidFill>
                  <a:srgbClr val="000000"/>
                </a:solidFill>
                <a:latin typeface="Corbel"/>
              </a:rPr>
              <a:t>Plotting Histogram And BoxPlot for Contiguous Data</a:t>
            </a:r>
            <a:endParaRPr lang="en-IN" sz="2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240</TotalTime>
  <Words>638</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Aharoni</vt:lpstr>
      <vt:lpstr>Arial</vt:lpstr>
      <vt:lpstr>Arial Unicode MS</vt:lpstr>
      <vt:lpstr>Corbel</vt:lpstr>
      <vt:lpstr>Courier New</vt:lpstr>
      <vt:lpstr>Roboto</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Lipika Hazra</dc:creator>
  <dc:description/>
  <cp:lastModifiedBy>Lipika Hazra</cp:lastModifiedBy>
  <cp:revision>4</cp:revision>
  <dcterms:created xsi:type="dcterms:W3CDTF">2024-04-30T09:43:27Z</dcterms:created>
  <dcterms:modified xsi:type="dcterms:W3CDTF">2024-04-30T14:13:16Z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