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sldIdLst>
    <p:sldId id="256" r:id="rId2"/>
    <p:sldId id="257" r:id="rId3"/>
    <p:sldId id="258" r:id="rId4"/>
    <p:sldId id="261" r:id="rId5"/>
    <p:sldId id="259" r:id="rId6"/>
    <p:sldId id="260" r:id="rId7"/>
    <p:sldId id="262" r:id="rId8"/>
    <p:sldId id="263" r:id="rId9"/>
    <p:sldId id="264" r:id="rId10"/>
    <p:sldId id="277" r:id="rId11"/>
    <p:sldId id="265" r:id="rId12"/>
    <p:sldId id="266" r:id="rId13"/>
    <p:sldId id="267" r:id="rId14"/>
    <p:sldId id="268" r:id="rId15"/>
    <p:sldId id="269" r:id="rId16"/>
    <p:sldId id="270" r:id="rId17"/>
    <p:sldId id="271" r:id="rId18"/>
    <p:sldId id="272" r:id="rId19"/>
    <p:sldId id="273" r:id="rId20"/>
    <p:sldId id="274"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51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3" d="100"/>
          <a:sy n="73" d="100"/>
        </p:scale>
        <p:origin x="36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319C2DBC-7731-4322-9D9D-63D9BBD6A8F3}" type="datetimeFigureOut">
              <a:rPr lang="en-IN" smtClean="0"/>
              <a:t>30-04-2024</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B15056D-5B95-4E60-8A5C-894664119F36}"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507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9C2DBC-7731-4322-9D9D-63D9BBD6A8F3}"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15056D-5B95-4E60-8A5C-894664119F36}" type="slidenum">
              <a:rPr lang="en-IN" smtClean="0"/>
              <a:t>‹#›</a:t>
            </a:fld>
            <a:endParaRPr lang="en-IN"/>
          </a:p>
        </p:txBody>
      </p:sp>
    </p:spTree>
    <p:extLst>
      <p:ext uri="{BB962C8B-B14F-4D97-AF65-F5344CB8AC3E}">
        <p14:creationId xmlns:p14="http://schemas.microsoft.com/office/powerpoint/2010/main" val="109889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9C2DBC-7731-4322-9D9D-63D9BBD6A8F3}"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15056D-5B95-4E60-8A5C-894664119F36}" type="slidenum">
              <a:rPr lang="en-IN" smtClean="0"/>
              <a:t>‹#›</a:t>
            </a:fld>
            <a:endParaRPr lang="en-IN"/>
          </a:p>
        </p:txBody>
      </p:sp>
    </p:spTree>
    <p:extLst>
      <p:ext uri="{BB962C8B-B14F-4D97-AF65-F5344CB8AC3E}">
        <p14:creationId xmlns:p14="http://schemas.microsoft.com/office/powerpoint/2010/main" val="2083418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9C2DBC-7731-4322-9D9D-63D9BBD6A8F3}"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15056D-5B95-4E60-8A5C-894664119F36}" type="slidenum">
              <a:rPr lang="en-IN" smtClean="0"/>
              <a:t>‹#›</a:t>
            </a:fld>
            <a:endParaRPr lang="en-IN"/>
          </a:p>
        </p:txBody>
      </p:sp>
    </p:spTree>
    <p:extLst>
      <p:ext uri="{BB962C8B-B14F-4D97-AF65-F5344CB8AC3E}">
        <p14:creationId xmlns:p14="http://schemas.microsoft.com/office/powerpoint/2010/main" val="319523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9C2DBC-7731-4322-9D9D-63D9BBD6A8F3}" type="datetimeFigureOut">
              <a:rPr lang="en-IN" smtClean="0"/>
              <a:t>30-04-2024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B15056D-5B95-4E60-8A5C-894664119F36}"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019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9C2DBC-7731-4322-9D9D-63D9BBD6A8F3}"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15056D-5B95-4E60-8A5C-894664119F36}" type="slidenum">
              <a:rPr lang="en-IN" smtClean="0"/>
              <a:t>‹#›</a:t>
            </a:fld>
            <a:endParaRPr lang="en-IN"/>
          </a:p>
        </p:txBody>
      </p:sp>
    </p:spTree>
    <p:extLst>
      <p:ext uri="{BB962C8B-B14F-4D97-AF65-F5344CB8AC3E}">
        <p14:creationId xmlns:p14="http://schemas.microsoft.com/office/powerpoint/2010/main" val="3946849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9C2DBC-7731-4322-9D9D-63D9BBD6A8F3}" type="datetimeFigureOut">
              <a:rPr lang="en-IN" smtClean="0"/>
              <a:t>30-04-2024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B15056D-5B95-4E60-8A5C-894664119F36}" type="slidenum">
              <a:rPr lang="en-IN" smtClean="0"/>
              <a:t>‹#›</a:t>
            </a:fld>
            <a:endParaRPr lang="en-IN"/>
          </a:p>
        </p:txBody>
      </p:sp>
    </p:spTree>
    <p:extLst>
      <p:ext uri="{BB962C8B-B14F-4D97-AF65-F5344CB8AC3E}">
        <p14:creationId xmlns:p14="http://schemas.microsoft.com/office/powerpoint/2010/main" val="369907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9C2DBC-7731-4322-9D9D-63D9BBD6A8F3}" type="datetimeFigureOut">
              <a:rPr lang="en-IN" smtClean="0"/>
              <a:t>30-04-2024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B15056D-5B95-4E60-8A5C-894664119F36}" type="slidenum">
              <a:rPr lang="en-IN" smtClean="0"/>
              <a:t>‹#›</a:t>
            </a:fld>
            <a:endParaRPr lang="en-IN"/>
          </a:p>
        </p:txBody>
      </p:sp>
    </p:spTree>
    <p:extLst>
      <p:ext uri="{BB962C8B-B14F-4D97-AF65-F5344CB8AC3E}">
        <p14:creationId xmlns:p14="http://schemas.microsoft.com/office/powerpoint/2010/main" val="4059963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9C2DBC-7731-4322-9D9D-63D9BBD6A8F3}" type="datetimeFigureOut">
              <a:rPr lang="en-IN" smtClean="0"/>
              <a:t>30-04-2024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B15056D-5B95-4E60-8A5C-894664119F36}" type="slidenum">
              <a:rPr lang="en-IN" smtClean="0"/>
              <a:t>‹#›</a:t>
            </a:fld>
            <a:endParaRPr lang="en-IN"/>
          </a:p>
        </p:txBody>
      </p:sp>
    </p:spTree>
    <p:extLst>
      <p:ext uri="{BB962C8B-B14F-4D97-AF65-F5344CB8AC3E}">
        <p14:creationId xmlns:p14="http://schemas.microsoft.com/office/powerpoint/2010/main" val="110512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9C2DBC-7731-4322-9D9D-63D9BBD6A8F3}"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15056D-5B95-4E60-8A5C-894664119F36}" type="slidenum">
              <a:rPr lang="en-IN" smtClean="0"/>
              <a:t>‹#›</a:t>
            </a:fld>
            <a:endParaRPr lang="en-IN"/>
          </a:p>
        </p:txBody>
      </p:sp>
    </p:spTree>
    <p:extLst>
      <p:ext uri="{BB962C8B-B14F-4D97-AF65-F5344CB8AC3E}">
        <p14:creationId xmlns:p14="http://schemas.microsoft.com/office/powerpoint/2010/main" val="1222359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9C2DBC-7731-4322-9D9D-63D9BBD6A8F3}" type="datetimeFigureOut">
              <a:rPr lang="en-IN" smtClean="0"/>
              <a:t>30-04-2024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B15056D-5B95-4E60-8A5C-894664119F36}" type="slidenum">
              <a:rPr lang="en-IN" smtClean="0"/>
              <a:t>‹#›</a:t>
            </a:fld>
            <a:endParaRPr lang="en-IN"/>
          </a:p>
        </p:txBody>
      </p:sp>
    </p:spTree>
    <p:extLst>
      <p:ext uri="{BB962C8B-B14F-4D97-AF65-F5344CB8AC3E}">
        <p14:creationId xmlns:p14="http://schemas.microsoft.com/office/powerpoint/2010/main" val="3403233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319C2DBC-7731-4322-9D9D-63D9BBD6A8F3}" type="datetimeFigureOut">
              <a:rPr lang="en-IN" smtClean="0"/>
              <a:t>30-04-2024</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9B15056D-5B95-4E60-8A5C-894664119F36}" type="slidenum">
              <a:rPr lang="en-IN" smtClean="0"/>
              <a:t>‹#›</a:t>
            </a:fld>
            <a:endParaRPr lang="en-IN"/>
          </a:p>
        </p:txBody>
      </p:sp>
    </p:spTree>
    <p:extLst>
      <p:ext uri="{BB962C8B-B14F-4D97-AF65-F5344CB8AC3E}">
        <p14:creationId xmlns:p14="http://schemas.microsoft.com/office/powerpoint/2010/main" val="1993335537"/>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CC9E1B-EDBF-6EC4-11FD-19CB9BD6F562}"/>
              </a:ext>
            </a:extLst>
          </p:cNvPr>
          <p:cNvSpPr txBox="1"/>
          <p:nvPr/>
        </p:nvSpPr>
        <p:spPr>
          <a:xfrm>
            <a:off x="1358538" y="2217582"/>
            <a:ext cx="10363200" cy="1446550"/>
          </a:xfrm>
          <a:prstGeom prst="rect">
            <a:avLst/>
          </a:prstGeom>
          <a:noFill/>
        </p:spPr>
        <p:txBody>
          <a:bodyPr wrap="square" rtlCol="0">
            <a:spAutoFit/>
          </a:bodyPr>
          <a:lstStyle/>
          <a:p>
            <a:r>
              <a:rPr lang="en-IN" sz="8800" b="1" dirty="0"/>
              <a:t>Bird Strike Analysis</a:t>
            </a:r>
          </a:p>
        </p:txBody>
      </p:sp>
    </p:spTree>
    <p:extLst>
      <p:ext uri="{BB962C8B-B14F-4D97-AF65-F5344CB8AC3E}">
        <p14:creationId xmlns:p14="http://schemas.microsoft.com/office/powerpoint/2010/main" val="1030050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1D2753-CFA1-A1F5-AC42-2E8FEA80D41E}"/>
              </a:ext>
            </a:extLst>
          </p:cNvPr>
          <p:cNvSpPr txBox="1"/>
          <p:nvPr/>
        </p:nvSpPr>
        <p:spPr>
          <a:xfrm>
            <a:off x="766354" y="714103"/>
            <a:ext cx="7846423" cy="584775"/>
          </a:xfrm>
          <a:prstGeom prst="rect">
            <a:avLst/>
          </a:prstGeom>
          <a:noFill/>
        </p:spPr>
        <p:txBody>
          <a:bodyPr wrap="square" rtlCol="0">
            <a:spAutoFit/>
          </a:bodyPr>
          <a:lstStyle/>
          <a:p>
            <a:r>
              <a:rPr lang="en-IN" sz="3200" b="1" u="sng" dirty="0">
                <a:solidFill>
                  <a:schemeClr val="tx2">
                    <a:lumMod val="60000"/>
                    <a:lumOff val="40000"/>
                  </a:schemeClr>
                </a:solidFill>
              </a:rPr>
              <a:t>Data Visualization:</a:t>
            </a:r>
          </a:p>
        </p:txBody>
      </p:sp>
      <p:sp>
        <p:nvSpPr>
          <p:cNvPr id="3" name="TextBox 2">
            <a:extLst>
              <a:ext uri="{FF2B5EF4-FFF2-40B4-BE49-F238E27FC236}">
                <a16:creationId xmlns:a16="http://schemas.microsoft.com/office/drawing/2014/main" id="{80877949-9E5A-05C8-885B-2713B25165E9}"/>
              </a:ext>
            </a:extLst>
          </p:cNvPr>
          <p:cNvSpPr txBox="1"/>
          <p:nvPr/>
        </p:nvSpPr>
        <p:spPr>
          <a:xfrm>
            <a:off x="766354" y="1436914"/>
            <a:ext cx="9187543" cy="4801314"/>
          </a:xfrm>
          <a:prstGeom prst="rect">
            <a:avLst/>
          </a:prstGeom>
          <a:noFill/>
        </p:spPr>
        <p:txBody>
          <a:bodyPr wrap="square" rtlCol="0">
            <a:spAutoFit/>
          </a:bodyPr>
          <a:lstStyle/>
          <a:p>
            <a:pPr algn="l"/>
            <a:r>
              <a:rPr lang="en-US" sz="2400" b="1" i="0" dirty="0">
                <a:solidFill>
                  <a:srgbClr val="555555"/>
                </a:solidFill>
                <a:effectLst/>
                <a:latin typeface="TradeGothic"/>
              </a:rPr>
              <a:t>To be a successful leader in the modern finance workplace, you need to be fluent in data analysis and visualization. Data visualization tools help you quickly compare large volumes of data and easily identify patterns that aren’t immediately available in blocks of text. Good data visualization also makes it easier to communicate detailed concepts to other people.</a:t>
            </a:r>
            <a:r>
              <a:rPr lang="en-US" sz="2400" b="1" i="0" baseline="30000" dirty="0">
                <a:solidFill>
                  <a:srgbClr val="555555"/>
                </a:solidFill>
                <a:effectLst/>
                <a:latin typeface="TradeGothic"/>
              </a:rPr>
              <a:t>1</a:t>
            </a:r>
            <a:endParaRPr lang="en-US" sz="2400" b="1" i="0" dirty="0">
              <a:solidFill>
                <a:srgbClr val="555555"/>
              </a:solidFill>
              <a:effectLst/>
              <a:latin typeface="TradeGothic"/>
            </a:endParaRPr>
          </a:p>
          <a:p>
            <a:pPr algn="l"/>
            <a:r>
              <a:rPr lang="en-US" sz="2400" b="1" i="0" dirty="0">
                <a:solidFill>
                  <a:srgbClr val="555555"/>
                </a:solidFill>
                <a:effectLst/>
                <a:latin typeface="TradeGothic"/>
              </a:rPr>
              <a:t>There are many ways to share your information as graphical representation—histograms, bar charts, heat maps, pie charts, tree maps, box plots, and word clouds, among others—so you have lots of options when it comes to presenting complex data to diverse audiences.</a:t>
            </a:r>
            <a:r>
              <a:rPr lang="en-US" sz="2400" b="1" i="0" baseline="30000" dirty="0">
                <a:solidFill>
                  <a:srgbClr val="555555"/>
                </a:solidFill>
                <a:effectLst/>
                <a:latin typeface="TradeGothic"/>
              </a:rPr>
              <a:t>2</a:t>
            </a:r>
            <a:r>
              <a:rPr lang="en-US" sz="2400" b="1" i="0" dirty="0">
                <a:solidFill>
                  <a:srgbClr val="555555"/>
                </a:solidFill>
                <a:effectLst/>
                <a:latin typeface="TradeGothic"/>
              </a:rPr>
              <a:t> Keep reading to explore the techniques and tools involved in data analysis and visualization</a:t>
            </a:r>
            <a:r>
              <a:rPr lang="en-US" b="0" i="0" dirty="0">
                <a:solidFill>
                  <a:srgbClr val="555555"/>
                </a:solidFill>
                <a:effectLst/>
                <a:latin typeface="TradeGothic"/>
              </a:rPr>
              <a:t>.</a:t>
            </a:r>
          </a:p>
          <a:p>
            <a:endParaRPr lang="en-IN" dirty="0"/>
          </a:p>
        </p:txBody>
      </p:sp>
    </p:spTree>
    <p:extLst>
      <p:ext uri="{BB962C8B-B14F-4D97-AF65-F5344CB8AC3E}">
        <p14:creationId xmlns:p14="http://schemas.microsoft.com/office/powerpoint/2010/main" val="1122986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C89AB2-9E80-B37F-40F6-A8CAACB276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091" y="174172"/>
            <a:ext cx="11650904" cy="6278879"/>
          </a:xfrm>
          <a:prstGeom prst="rect">
            <a:avLst/>
          </a:prstGeom>
        </p:spPr>
      </p:pic>
    </p:spTree>
    <p:extLst>
      <p:ext uri="{BB962C8B-B14F-4D97-AF65-F5344CB8AC3E}">
        <p14:creationId xmlns:p14="http://schemas.microsoft.com/office/powerpoint/2010/main" val="1346975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4C7FDF-7A4E-AC41-733B-E853DF9FEF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720" y="418010"/>
            <a:ext cx="11129554" cy="6078583"/>
          </a:xfrm>
          <a:prstGeom prst="rect">
            <a:avLst/>
          </a:prstGeom>
        </p:spPr>
      </p:pic>
    </p:spTree>
    <p:extLst>
      <p:ext uri="{BB962C8B-B14F-4D97-AF65-F5344CB8AC3E}">
        <p14:creationId xmlns:p14="http://schemas.microsoft.com/office/powerpoint/2010/main" val="2029781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9B0E6A-2454-D9DD-0919-800928269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856" y="697279"/>
            <a:ext cx="9866089" cy="5616435"/>
          </a:xfrm>
          <a:prstGeom prst="rect">
            <a:avLst/>
          </a:prstGeom>
        </p:spPr>
      </p:pic>
    </p:spTree>
    <p:extLst>
      <p:ext uri="{BB962C8B-B14F-4D97-AF65-F5344CB8AC3E}">
        <p14:creationId xmlns:p14="http://schemas.microsoft.com/office/powerpoint/2010/main" val="1297791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B6F2E2-78EF-69CB-D0C5-D5912551E1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943" y="511374"/>
            <a:ext cx="10075817" cy="5663309"/>
          </a:xfrm>
          <a:prstGeom prst="rect">
            <a:avLst/>
          </a:prstGeom>
        </p:spPr>
      </p:pic>
    </p:spTree>
    <p:extLst>
      <p:ext uri="{BB962C8B-B14F-4D97-AF65-F5344CB8AC3E}">
        <p14:creationId xmlns:p14="http://schemas.microsoft.com/office/powerpoint/2010/main" val="1179498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DB21C3-1EF8-6A55-F0CB-3985411857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406" y="809757"/>
            <a:ext cx="9393944" cy="5530305"/>
          </a:xfrm>
          <a:prstGeom prst="rect">
            <a:avLst/>
          </a:prstGeom>
        </p:spPr>
      </p:pic>
    </p:spTree>
    <p:extLst>
      <p:ext uri="{BB962C8B-B14F-4D97-AF65-F5344CB8AC3E}">
        <p14:creationId xmlns:p14="http://schemas.microsoft.com/office/powerpoint/2010/main" val="3373423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FC28B0-CE7F-ABC9-A67E-53D80593BC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406" y="886378"/>
            <a:ext cx="9332984" cy="5408399"/>
          </a:xfrm>
          <a:prstGeom prst="rect">
            <a:avLst/>
          </a:prstGeom>
        </p:spPr>
      </p:pic>
    </p:spTree>
    <p:extLst>
      <p:ext uri="{BB962C8B-B14F-4D97-AF65-F5344CB8AC3E}">
        <p14:creationId xmlns:p14="http://schemas.microsoft.com/office/powerpoint/2010/main" val="3946330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9E0304-9DC9-F382-3EC7-ACD8DA7AE1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944" y="619787"/>
            <a:ext cx="9306858" cy="5618426"/>
          </a:xfrm>
          <a:prstGeom prst="rect">
            <a:avLst/>
          </a:prstGeom>
        </p:spPr>
      </p:pic>
    </p:spTree>
    <p:extLst>
      <p:ext uri="{BB962C8B-B14F-4D97-AF65-F5344CB8AC3E}">
        <p14:creationId xmlns:p14="http://schemas.microsoft.com/office/powerpoint/2010/main" val="2023302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C6CFF5-7305-CDEF-0643-306C7E4EF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5326" y="335197"/>
            <a:ext cx="8963957" cy="6187605"/>
          </a:xfrm>
          <a:prstGeom prst="rect">
            <a:avLst/>
          </a:prstGeom>
        </p:spPr>
      </p:pic>
    </p:spTree>
    <p:extLst>
      <p:ext uri="{BB962C8B-B14F-4D97-AF65-F5344CB8AC3E}">
        <p14:creationId xmlns:p14="http://schemas.microsoft.com/office/powerpoint/2010/main" val="1040765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F19141-955B-E660-5B7D-344FF7229E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742" y="792928"/>
            <a:ext cx="9097853" cy="5272143"/>
          </a:xfrm>
          <a:prstGeom prst="rect">
            <a:avLst/>
          </a:prstGeom>
        </p:spPr>
      </p:pic>
    </p:spTree>
    <p:extLst>
      <p:ext uri="{BB962C8B-B14F-4D97-AF65-F5344CB8AC3E}">
        <p14:creationId xmlns:p14="http://schemas.microsoft.com/office/powerpoint/2010/main" val="841139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494A01C-F16C-CAD8-FF58-B08136E7151F}"/>
              </a:ext>
            </a:extLst>
          </p:cNvPr>
          <p:cNvSpPr txBox="1"/>
          <p:nvPr/>
        </p:nvSpPr>
        <p:spPr>
          <a:xfrm>
            <a:off x="574766" y="342744"/>
            <a:ext cx="10398034" cy="707886"/>
          </a:xfrm>
          <a:prstGeom prst="rect">
            <a:avLst/>
          </a:prstGeom>
          <a:noFill/>
        </p:spPr>
        <p:txBody>
          <a:bodyPr wrap="square" rtlCol="0">
            <a:spAutoFit/>
          </a:bodyPr>
          <a:lstStyle/>
          <a:p>
            <a:r>
              <a:rPr lang="en-IN" sz="4000" b="1" u="sng" dirty="0"/>
              <a:t>Problem Statement</a:t>
            </a:r>
          </a:p>
        </p:txBody>
      </p:sp>
      <p:sp>
        <p:nvSpPr>
          <p:cNvPr id="3" name="TextBox 2">
            <a:extLst>
              <a:ext uri="{FF2B5EF4-FFF2-40B4-BE49-F238E27FC236}">
                <a16:creationId xmlns:a16="http://schemas.microsoft.com/office/drawing/2014/main" id="{26A0A079-4738-4B35-5C99-BD3D7B637607}"/>
              </a:ext>
            </a:extLst>
          </p:cNvPr>
          <p:cNvSpPr txBox="1"/>
          <p:nvPr/>
        </p:nvSpPr>
        <p:spPr>
          <a:xfrm>
            <a:off x="505098" y="1471749"/>
            <a:ext cx="10633165" cy="4247317"/>
          </a:xfrm>
          <a:prstGeom prst="rect">
            <a:avLst/>
          </a:prstGeom>
          <a:noFill/>
        </p:spPr>
        <p:txBody>
          <a:bodyPr wrap="square" rtlCol="0">
            <a:spAutoFit/>
          </a:bodyPr>
          <a:lstStyle/>
          <a:p>
            <a:r>
              <a:rPr lang="en-US" b="1" i="0" dirty="0">
                <a:solidFill>
                  <a:srgbClr val="4851A2"/>
                </a:solidFill>
                <a:effectLst/>
                <a:latin typeface="Roboto" panose="02000000000000000000" pitchFamily="2" charset="0"/>
              </a:rPr>
              <a:t>Transport and communication is one of the crucial domain in field of analytics. Environmental impacts and safety are, nowadays, two major concerns of the scientific community with respect to transport scenarios and to the ever-growing urban areas. These issues gain more importance due to the increasing amount of vehicles and people. Seeking for new solutions is reaching a point where available technologies and artificial intelligence, especially MAS, are being recognized as ways to cope and tackle these kinds of problems in a distributed and more appropriate way. A bird strike is strictly defined as a collision between a bird and an aircraft which is in flight or on a take-off or landing roll. The term is often expanded to cover other wildlife strikes - with bats or ground animals. Bird Strike is common and can be a significant threat to aircraft safety. For smaller aircraft, significant damage may be caused to the aircraft structure and all aircraft, especially jet-engine ones, are vulnerable to the loss of thrust which can follow the ingestion of birds into engine air intakes. This has resulted in several fatal accidents. Bird strikes may occur during any phase of flight, but are most likely during the take-off, initial climb, approach and landing phases due to the greater numbers of birds in flight at lower levels. To have a closer look the following document visually depicts the data collected on Bird Strikes by FAA between 2000-2011.</a:t>
            </a:r>
            <a:endParaRPr lang="en-IN" b="1" dirty="0">
              <a:solidFill>
                <a:srgbClr val="4851A2"/>
              </a:solidFill>
            </a:endParaRPr>
          </a:p>
        </p:txBody>
      </p:sp>
    </p:spTree>
    <p:extLst>
      <p:ext uri="{BB962C8B-B14F-4D97-AF65-F5344CB8AC3E}">
        <p14:creationId xmlns:p14="http://schemas.microsoft.com/office/powerpoint/2010/main" val="21892194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901199-B4ED-9EB6-9762-D2DFE56C2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186" y="592184"/>
            <a:ext cx="10021802" cy="5899626"/>
          </a:xfrm>
          <a:prstGeom prst="rect">
            <a:avLst/>
          </a:prstGeom>
        </p:spPr>
      </p:pic>
    </p:spTree>
    <p:extLst>
      <p:ext uri="{BB962C8B-B14F-4D97-AF65-F5344CB8AC3E}">
        <p14:creationId xmlns:p14="http://schemas.microsoft.com/office/powerpoint/2010/main" val="640343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A234ED-81BE-F8E7-CC53-5A9A5B53B53B}"/>
              </a:ext>
            </a:extLst>
          </p:cNvPr>
          <p:cNvSpPr txBox="1"/>
          <p:nvPr/>
        </p:nvSpPr>
        <p:spPr>
          <a:xfrm>
            <a:off x="1706879" y="2290354"/>
            <a:ext cx="9353006" cy="1569660"/>
          </a:xfrm>
          <a:prstGeom prst="rect">
            <a:avLst/>
          </a:prstGeom>
          <a:noFill/>
        </p:spPr>
        <p:txBody>
          <a:bodyPr wrap="square" rtlCol="0">
            <a:spAutoFit/>
          </a:bodyPr>
          <a:lstStyle/>
          <a:p>
            <a:r>
              <a:rPr lang="en-IN" sz="9600" b="1" dirty="0">
                <a:solidFill>
                  <a:schemeClr val="tx2">
                    <a:lumMod val="60000"/>
                    <a:lumOff val="40000"/>
                  </a:schemeClr>
                </a:solidFill>
              </a:rPr>
              <a:t>THANKING YOU</a:t>
            </a:r>
          </a:p>
        </p:txBody>
      </p:sp>
    </p:spTree>
    <p:extLst>
      <p:ext uri="{BB962C8B-B14F-4D97-AF65-F5344CB8AC3E}">
        <p14:creationId xmlns:p14="http://schemas.microsoft.com/office/powerpoint/2010/main" val="3293160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7AFA5B-2B41-A38E-C587-A62138FF8F94}"/>
              </a:ext>
            </a:extLst>
          </p:cNvPr>
          <p:cNvSpPr txBox="1"/>
          <p:nvPr/>
        </p:nvSpPr>
        <p:spPr>
          <a:xfrm>
            <a:off x="330925" y="391885"/>
            <a:ext cx="10467703" cy="646331"/>
          </a:xfrm>
          <a:prstGeom prst="rect">
            <a:avLst/>
          </a:prstGeom>
          <a:noFill/>
        </p:spPr>
        <p:txBody>
          <a:bodyPr wrap="square" rtlCol="0">
            <a:spAutoFit/>
          </a:bodyPr>
          <a:lstStyle/>
          <a:p>
            <a:pPr algn="l"/>
            <a:r>
              <a:rPr lang="en-US" sz="3600" b="1" i="0" u="sng" dirty="0">
                <a:effectLst/>
                <a:latin typeface="Roboto" panose="02000000000000000000" pitchFamily="2" charset="0"/>
              </a:rPr>
              <a:t>Import Data And Required Packages</a:t>
            </a:r>
          </a:p>
        </p:txBody>
      </p:sp>
      <p:sp>
        <p:nvSpPr>
          <p:cNvPr id="3" name="TextBox 2">
            <a:extLst>
              <a:ext uri="{FF2B5EF4-FFF2-40B4-BE49-F238E27FC236}">
                <a16:creationId xmlns:a16="http://schemas.microsoft.com/office/drawing/2014/main" id="{C584F927-2869-90DF-297A-8DD78250336C}"/>
              </a:ext>
            </a:extLst>
          </p:cNvPr>
          <p:cNvSpPr txBox="1"/>
          <p:nvPr/>
        </p:nvSpPr>
        <p:spPr>
          <a:xfrm>
            <a:off x="687977" y="1645920"/>
            <a:ext cx="9144000" cy="3046988"/>
          </a:xfrm>
          <a:prstGeom prst="rect">
            <a:avLst/>
          </a:prstGeom>
          <a:noFill/>
        </p:spPr>
        <p:txBody>
          <a:bodyPr wrap="square" rtlCol="0">
            <a:spAutoFit/>
          </a:bodyPr>
          <a:lstStyle/>
          <a:p>
            <a:r>
              <a:rPr lang="en-IN" sz="3200" b="0" dirty="0">
                <a:solidFill>
                  <a:srgbClr val="7030A0"/>
                </a:solidFill>
                <a:effectLst/>
                <a:latin typeface="Courier New" panose="02070309020205020404" pitchFamily="49" charset="0"/>
              </a:rPr>
              <a:t>import</a:t>
            </a:r>
            <a:r>
              <a:rPr lang="en-IN" sz="3200" b="0" dirty="0">
                <a:solidFill>
                  <a:srgbClr val="D4D4D4"/>
                </a:solidFill>
                <a:effectLst/>
                <a:latin typeface="Courier New" panose="02070309020205020404" pitchFamily="49" charset="0"/>
              </a:rPr>
              <a:t> </a:t>
            </a:r>
            <a:r>
              <a:rPr lang="en-IN" sz="3200" b="0" dirty="0">
                <a:effectLst/>
                <a:latin typeface="Courier New" panose="02070309020205020404" pitchFamily="49" charset="0"/>
              </a:rPr>
              <a:t>pandas</a:t>
            </a:r>
            <a:r>
              <a:rPr lang="en-IN" sz="3200" b="0" dirty="0">
                <a:solidFill>
                  <a:srgbClr val="D4D4D4"/>
                </a:solidFill>
                <a:effectLst/>
                <a:latin typeface="Courier New" panose="02070309020205020404" pitchFamily="49" charset="0"/>
              </a:rPr>
              <a:t> </a:t>
            </a:r>
            <a:r>
              <a:rPr lang="en-IN" sz="3200" b="0" dirty="0">
                <a:solidFill>
                  <a:srgbClr val="7030A0"/>
                </a:solidFill>
                <a:effectLst/>
                <a:latin typeface="Courier New" panose="02070309020205020404" pitchFamily="49" charset="0"/>
              </a:rPr>
              <a:t>as</a:t>
            </a:r>
            <a:r>
              <a:rPr lang="en-IN" sz="3200" b="0" dirty="0">
                <a:solidFill>
                  <a:srgbClr val="D4D4D4"/>
                </a:solidFill>
                <a:effectLst/>
                <a:latin typeface="Courier New" panose="02070309020205020404" pitchFamily="49" charset="0"/>
              </a:rPr>
              <a:t> </a:t>
            </a:r>
            <a:r>
              <a:rPr lang="en-IN" sz="3200" b="0" dirty="0">
                <a:effectLst/>
                <a:latin typeface="Courier New" panose="02070309020205020404" pitchFamily="49" charset="0"/>
              </a:rPr>
              <a:t>pd</a:t>
            </a:r>
          </a:p>
          <a:p>
            <a:r>
              <a:rPr lang="en-IN" sz="3200" b="0" dirty="0">
                <a:solidFill>
                  <a:srgbClr val="7030A0"/>
                </a:solidFill>
                <a:effectLst/>
                <a:latin typeface="Courier New" panose="02070309020205020404" pitchFamily="49" charset="0"/>
              </a:rPr>
              <a:t>import</a:t>
            </a:r>
            <a:r>
              <a:rPr lang="en-IN" sz="3200" b="0" dirty="0">
                <a:solidFill>
                  <a:srgbClr val="D4D4D4"/>
                </a:solidFill>
                <a:effectLst/>
                <a:latin typeface="Courier New" panose="02070309020205020404" pitchFamily="49" charset="0"/>
              </a:rPr>
              <a:t> </a:t>
            </a:r>
            <a:r>
              <a:rPr lang="en-IN" sz="3200" b="0" dirty="0" err="1">
                <a:effectLst/>
                <a:latin typeface="Courier New" panose="02070309020205020404" pitchFamily="49" charset="0"/>
              </a:rPr>
              <a:t>numpy</a:t>
            </a:r>
            <a:r>
              <a:rPr lang="en-IN" sz="3200" b="0" dirty="0">
                <a:solidFill>
                  <a:srgbClr val="D4D4D4"/>
                </a:solidFill>
                <a:effectLst/>
                <a:latin typeface="Courier New" panose="02070309020205020404" pitchFamily="49" charset="0"/>
              </a:rPr>
              <a:t> </a:t>
            </a:r>
            <a:r>
              <a:rPr lang="en-IN" sz="3200" b="0" dirty="0">
                <a:solidFill>
                  <a:srgbClr val="7030A0"/>
                </a:solidFill>
                <a:effectLst/>
                <a:latin typeface="Courier New" panose="02070309020205020404" pitchFamily="49" charset="0"/>
              </a:rPr>
              <a:t>as</a:t>
            </a:r>
            <a:r>
              <a:rPr lang="en-IN" sz="3200" b="0" dirty="0">
                <a:solidFill>
                  <a:srgbClr val="D4D4D4"/>
                </a:solidFill>
                <a:effectLst/>
                <a:latin typeface="Courier New" panose="02070309020205020404" pitchFamily="49" charset="0"/>
              </a:rPr>
              <a:t> </a:t>
            </a:r>
            <a:r>
              <a:rPr lang="en-IN" sz="3200" b="0" dirty="0">
                <a:effectLst/>
                <a:latin typeface="Courier New" panose="02070309020205020404" pitchFamily="49" charset="0"/>
              </a:rPr>
              <a:t>np</a:t>
            </a:r>
          </a:p>
          <a:p>
            <a:r>
              <a:rPr lang="en-IN" sz="3200" b="0" dirty="0">
                <a:solidFill>
                  <a:srgbClr val="7030A0"/>
                </a:solidFill>
                <a:effectLst/>
                <a:latin typeface="Courier New" panose="02070309020205020404" pitchFamily="49" charset="0"/>
              </a:rPr>
              <a:t>import</a:t>
            </a:r>
            <a:r>
              <a:rPr lang="en-IN" sz="3200" b="0" dirty="0">
                <a:solidFill>
                  <a:srgbClr val="D4D4D4"/>
                </a:solidFill>
                <a:effectLst/>
                <a:latin typeface="Courier New" panose="02070309020205020404" pitchFamily="49" charset="0"/>
              </a:rPr>
              <a:t> </a:t>
            </a:r>
            <a:r>
              <a:rPr lang="en-IN" sz="3200" b="0" dirty="0" err="1">
                <a:effectLst/>
                <a:latin typeface="Courier New" panose="02070309020205020404" pitchFamily="49" charset="0"/>
              </a:rPr>
              <a:t>matplotlib.pyplot</a:t>
            </a:r>
            <a:r>
              <a:rPr lang="en-IN" sz="3200" b="0" dirty="0">
                <a:effectLst/>
                <a:latin typeface="Courier New" panose="02070309020205020404" pitchFamily="49" charset="0"/>
              </a:rPr>
              <a:t> </a:t>
            </a:r>
            <a:r>
              <a:rPr lang="en-IN" sz="3200" b="0" dirty="0">
                <a:solidFill>
                  <a:srgbClr val="7030A0"/>
                </a:solidFill>
                <a:effectLst/>
                <a:latin typeface="Courier New" panose="02070309020205020404" pitchFamily="49" charset="0"/>
              </a:rPr>
              <a:t>as</a:t>
            </a:r>
            <a:r>
              <a:rPr lang="en-IN" sz="3200" b="0" dirty="0">
                <a:solidFill>
                  <a:srgbClr val="D4D4D4"/>
                </a:solidFill>
                <a:effectLst/>
                <a:latin typeface="Courier New" panose="02070309020205020404" pitchFamily="49" charset="0"/>
              </a:rPr>
              <a:t> </a:t>
            </a:r>
            <a:r>
              <a:rPr lang="en-IN" sz="3200" b="0" dirty="0" err="1">
                <a:effectLst/>
                <a:latin typeface="Courier New" panose="02070309020205020404" pitchFamily="49" charset="0"/>
              </a:rPr>
              <a:t>plt</a:t>
            </a:r>
            <a:endParaRPr lang="en-IN" sz="3200" b="0" dirty="0">
              <a:effectLst/>
              <a:latin typeface="Courier New" panose="02070309020205020404" pitchFamily="49" charset="0"/>
            </a:endParaRPr>
          </a:p>
          <a:p>
            <a:r>
              <a:rPr lang="en-IN" sz="3200" b="0" dirty="0">
                <a:solidFill>
                  <a:srgbClr val="7030A0"/>
                </a:solidFill>
                <a:effectLst/>
                <a:latin typeface="Courier New" panose="02070309020205020404" pitchFamily="49" charset="0"/>
              </a:rPr>
              <a:t>import</a:t>
            </a:r>
            <a:r>
              <a:rPr lang="en-IN" sz="3200" b="0" dirty="0">
                <a:solidFill>
                  <a:srgbClr val="D4D4D4"/>
                </a:solidFill>
                <a:effectLst/>
                <a:latin typeface="Courier New" panose="02070309020205020404" pitchFamily="49" charset="0"/>
              </a:rPr>
              <a:t> </a:t>
            </a:r>
            <a:r>
              <a:rPr lang="en-IN" sz="3200" b="0" dirty="0">
                <a:effectLst/>
                <a:latin typeface="Courier New" panose="02070309020205020404" pitchFamily="49" charset="0"/>
              </a:rPr>
              <a:t>seaborn</a:t>
            </a:r>
            <a:r>
              <a:rPr lang="en-IN" sz="3200" b="0" dirty="0">
                <a:solidFill>
                  <a:srgbClr val="D4D4D4"/>
                </a:solidFill>
                <a:effectLst/>
                <a:latin typeface="Courier New" panose="02070309020205020404" pitchFamily="49" charset="0"/>
              </a:rPr>
              <a:t> </a:t>
            </a:r>
            <a:r>
              <a:rPr lang="en-IN" sz="3200" b="0" dirty="0">
                <a:solidFill>
                  <a:srgbClr val="7030A0"/>
                </a:solidFill>
                <a:effectLst/>
                <a:latin typeface="Courier New" panose="02070309020205020404" pitchFamily="49" charset="0"/>
              </a:rPr>
              <a:t>as</a:t>
            </a:r>
            <a:r>
              <a:rPr lang="en-IN" sz="3200" b="0" dirty="0">
                <a:solidFill>
                  <a:srgbClr val="D4D4D4"/>
                </a:solidFill>
                <a:effectLst/>
                <a:latin typeface="Courier New" panose="02070309020205020404" pitchFamily="49" charset="0"/>
              </a:rPr>
              <a:t> </a:t>
            </a:r>
            <a:r>
              <a:rPr lang="en-IN" sz="3200" b="0" dirty="0" err="1">
                <a:effectLst/>
                <a:latin typeface="Courier New" panose="02070309020205020404" pitchFamily="49" charset="0"/>
              </a:rPr>
              <a:t>sns</a:t>
            </a:r>
            <a:endParaRPr lang="en-IN" sz="3200" b="0" dirty="0">
              <a:effectLst/>
              <a:latin typeface="Courier New" panose="02070309020205020404" pitchFamily="49" charset="0"/>
            </a:endParaRPr>
          </a:p>
          <a:p>
            <a:r>
              <a:rPr lang="en-IN" sz="3200" b="0" dirty="0">
                <a:solidFill>
                  <a:srgbClr val="7030A0"/>
                </a:solidFill>
                <a:effectLst/>
                <a:latin typeface="Courier New" panose="02070309020205020404" pitchFamily="49" charset="0"/>
              </a:rPr>
              <a:t>import</a:t>
            </a:r>
            <a:r>
              <a:rPr lang="en-IN" sz="3200" b="0" dirty="0">
                <a:solidFill>
                  <a:srgbClr val="D4D4D4"/>
                </a:solidFill>
                <a:effectLst/>
                <a:latin typeface="Courier New" panose="02070309020205020404" pitchFamily="49" charset="0"/>
              </a:rPr>
              <a:t> </a:t>
            </a:r>
            <a:r>
              <a:rPr lang="en-IN" sz="3200" b="0" dirty="0" err="1">
                <a:effectLst/>
                <a:latin typeface="Courier New" panose="02070309020205020404" pitchFamily="49" charset="0"/>
              </a:rPr>
              <a:t>plotly.express</a:t>
            </a:r>
            <a:r>
              <a:rPr lang="en-IN" sz="3200" b="0" dirty="0">
                <a:effectLst/>
                <a:latin typeface="Courier New" panose="02070309020205020404" pitchFamily="49" charset="0"/>
              </a:rPr>
              <a:t> </a:t>
            </a:r>
            <a:r>
              <a:rPr lang="en-IN" sz="3200" b="0" dirty="0">
                <a:solidFill>
                  <a:srgbClr val="7030A0"/>
                </a:solidFill>
                <a:effectLst/>
                <a:latin typeface="Courier New" panose="02070309020205020404" pitchFamily="49" charset="0"/>
              </a:rPr>
              <a:t>as</a:t>
            </a:r>
            <a:r>
              <a:rPr lang="en-IN" sz="3200" b="0" dirty="0">
                <a:solidFill>
                  <a:srgbClr val="D4D4D4"/>
                </a:solidFill>
                <a:effectLst/>
                <a:latin typeface="Courier New" panose="02070309020205020404" pitchFamily="49" charset="0"/>
              </a:rPr>
              <a:t> </a:t>
            </a:r>
            <a:r>
              <a:rPr lang="en-IN" sz="3200" b="0" dirty="0" err="1">
                <a:effectLst/>
                <a:latin typeface="Courier New" panose="02070309020205020404" pitchFamily="49" charset="0"/>
              </a:rPr>
              <a:t>px</a:t>
            </a:r>
            <a:endParaRPr lang="en-IN" sz="3200" b="0" dirty="0">
              <a:effectLst/>
              <a:latin typeface="Courier New" panose="02070309020205020404" pitchFamily="49" charset="0"/>
            </a:endParaRPr>
          </a:p>
          <a:p>
            <a:r>
              <a:rPr lang="en-IN" sz="3200" b="0" dirty="0">
                <a:solidFill>
                  <a:srgbClr val="7030A0"/>
                </a:solidFill>
                <a:effectLst/>
                <a:latin typeface="Courier New" panose="02070309020205020404" pitchFamily="49" charset="0"/>
              </a:rPr>
              <a:t>import</a:t>
            </a:r>
            <a:r>
              <a:rPr lang="en-IN" sz="3200" b="0" dirty="0">
                <a:solidFill>
                  <a:srgbClr val="D4D4D4"/>
                </a:solidFill>
                <a:effectLst/>
                <a:latin typeface="Courier New" panose="02070309020205020404" pitchFamily="49" charset="0"/>
              </a:rPr>
              <a:t> </a:t>
            </a:r>
            <a:r>
              <a:rPr lang="en-IN" sz="3200" b="0" dirty="0">
                <a:effectLst/>
                <a:latin typeface="Courier New" panose="02070309020205020404" pitchFamily="49" charset="0"/>
              </a:rPr>
              <a:t>warnings</a:t>
            </a:r>
          </a:p>
        </p:txBody>
      </p:sp>
    </p:spTree>
    <p:extLst>
      <p:ext uri="{BB962C8B-B14F-4D97-AF65-F5344CB8AC3E}">
        <p14:creationId xmlns:p14="http://schemas.microsoft.com/office/powerpoint/2010/main" val="3198298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DE6D2F-EC88-66E1-AE26-BB7EDF8A6E91}"/>
              </a:ext>
            </a:extLst>
          </p:cNvPr>
          <p:cNvSpPr txBox="1"/>
          <p:nvPr/>
        </p:nvSpPr>
        <p:spPr>
          <a:xfrm>
            <a:off x="566057" y="435429"/>
            <a:ext cx="9831977" cy="707886"/>
          </a:xfrm>
          <a:prstGeom prst="rect">
            <a:avLst/>
          </a:prstGeom>
          <a:noFill/>
        </p:spPr>
        <p:txBody>
          <a:bodyPr wrap="square" rtlCol="0">
            <a:spAutoFit/>
          </a:bodyPr>
          <a:lstStyle/>
          <a:p>
            <a:r>
              <a:rPr lang="en-IN" sz="4000" b="1" u="sng" dirty="0">
                <a:solidFill>
                  <a:schemeClr val="tx2">
                    <a:lumMod val="60000"/>
                    <a:lumOff val="40000"/>
                  </a:schemeClr>
                </a:solidFill>
              </a:rPr>
              <a:t>Data Cleaning and Manipulation</a:t>
            </a:r>
          </a:p>
        </p:txBody>
      </p:sp>
      <p:sp>
        <p:nvSpPr>
          <p:cNvPr id="5" name="TextBox 4">
            <a:extLst>
              <a:ext uri="{FF2B5EF4-FFF2-40B4-BE49-F238E27FC236}">
                <a16:creationId xmlns:a16="http://schemas.microsoft.com/office/drawing/2014/main" id="{A6155857-58E7-E97F-697E-03F8ECD0B90F}"/>
              </a:ext>
            </a:extLst>
          </p:cNvPr>
          <p:cNvSpPr txBox="1"/>
          <p:nvPr/>
        </p:nvSpPr>
        <p:spPr>
          <a:xfrm>
            <a:off x="566057" y="1593669"/>
            <a:ext cx="10859589" cy="3477875"/>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t>The first stage in any EDA problem solving strategy is Data cleaning and Manipulation stage.</a:t>
            </a:r>
          </a:p>
          <a:p>
            <a:pPr marL="342900" indent="-342900">
              <a:buFont typeface="Wingdings" panose="05000000000000000000" pitchFamily="2" charset="2"/>
              <a:buChar char="Ø"/>
            </a:pPr>
            <a:r>
              <a:rPr lang="en-US" sz="2000" b="1" dirty="0"/>
              <a:t>Data Cleaning and Manipulation Steps</a:t>
            </a:r>
          </a:p>
          <a:p>
            <a:pPr marL="342900" indent="-342900">
              <a:buFont typeface="Wingdings" panose="05000000000000000000" pitchFamily="2" charset="2"/>
              <a:buChar char="Ø"/>
            </a:pPr>
            <a:r>
              <a:rPr lang="en-US" sz="2000" b="1" dirty="0"/>
              <a:t>Data Understanding</a:t>
            </a:r>
          </a:p>
          <a:p>
            <a:pPr marL="342900" indent="-342900">
              <a:buFont typeface="Wingdings" panose="05000000000000000000" pitchFamily="2" charset="2"/>
              <a:buChar char="Ø"/>
            </a:pPr>
            <a:r>
              <a:rPr lang="en-US" sz="2000" b="1" dirty="0"/>
              <a:t>Reading Dataset documentation Importing data - understanding each column data </a:t>
            </a:r>
            <a:r>
              <a:rPr lang="en-US" sz="2000" b="1" dirty="0" err="1"/>
              <a:t>Data</a:t>
            </a:r>
            <a:r>
              <a:rPr lang="en-US" sz="2000" b="1" dirty="0"/>
              <a:t> </a:t>
            </a:r>
            <a:r>
              <a:rPr lang="en-US" sz="2000" b="1" dirty="0" err="1"/>
              <a:t>Summarisation</a:t>
            </a:r>
            <a:r>
              <a:rPr lang="en-US" sz="2000" b="1" dirty="0"/>
              <a:t> like Check data type of columns, number of rows etc. Data Cleaning</a:t>
            </a:r>
          </a:p>
          <a:p>
            <a:pPr marL="342900" indent="-342900">
              <a:buFont typeface="Wingdings" panose="05000000000000000000" pitchFamily="2" charset="2"/>
              <a:buChar char="Ø"/>
            </a:pPr>
            <a:r>
              <a:rPr lang="en-US" sz="2000" b="1" dirty="0"/>
              <a:t>Dropping irrelevant columns Renaming the columns Dropping the duplicate rows Dropping or handling missing values Dropping invalid data rows (Also check if column have correct data type) Detecting and handling outliers (this can be handled in data analysis part as well) Data Manipulation</a:t>
            </a:r>
          </a:p>
          <a:p>
            <a:pPr marL="342900" indent="-342900">
              <a:buFont typeface="Wingdings" panose="05000000000000000000" pitchFamily="2" charset="2"/>
              <a:buChar char="Ø"/>
            </a:pPr>
            <a:r>
              <a:rPr lang="en-US" sz="2000" b="1" dirty="0"/>
              <a:t>Column transformation Joining datasets other manipulation like pivoting or transposing (this is also applied in data analysis part)</a:t>
            </a:r>
          </a:p>
        </p:txBody>
      </p:sp>
    </p:spTree>
    <p:extLst>
      <p:ext uri="{BB962C8B-B14F-4D97-AF65-F5344CB8AC3E}">
        <p14:creationId xmlns:p14="http://schemas.microsoft.com/office/powerpoint/2010/main" val="1734314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DA4466-F86E-80B2-7CA6-A1473AE7DB46}"/>
              </a:ext>
            </a:extLst>
          </p:cNvPr>
          <p:cNvSpPr txBox="1"/>
          <p:nvPr/>
        </p:nvSpPr>
        <p:spPr>
          <a:xfrm>
            <a:off x="548640" y="470263"/>
            <a:ext cx="10755086" cy="646331"/>
          </a:xfrm>
          <a:prstGeom prst="rect">
            <a:avLst/>
          </a:prstGeom>
          <a:noFill/>
        </p:spPr>
        <p:txBody>
          <a:bodyPr wrap="square" rtlCol="0">
            <a:spAutoFit/>
          </a:bodyPr>
          <a:lstStyle/>
          <a:p>
            <a:r>
              <a:rPr lang="en-US" sz="1800" b="1" i="0" u="none" strike="noStrike" dirty="0">
                <a:solidFill>
                  <a:srgbClr val="000000"/>
                </a:solidFill>
                <a:latin typeface="Corbel" panose="020B0503020204020204" pitchFamily="34" charset="0"/>
              </a:rPr>
              <a:t>After uploading our data set in google collab by using pandas lib we can see how our data actually look like</a:t>
            </a:r>
            <a:endParaRPr lang="en-US" sz="1800" b="0" i="0" u="none" strike="noStrike" dirty="0">
              <a:solidFill>
                <a:prstClr val="black"/>
              </a:solidFill>
              <a:latin typeface="Lucida Sans" panose="020B0602030504020204" pitchFamily="34" charset="0"/>
            </a:endParaRPr>
          </a:p>
          <a:p>
            <a:endParaRPr lang="en-IN" dirty="0"/>
          </a:p>
        </p:txBody>
      </p:sp>
      <p:pic>
        <p:nvPicPr>
          <p:cNvPr id="4" name="Picture 3">
            <a:extLst>
              <a:ext uri="{FF2B5EF4-FFF2-40B4-BE49-F238E27FC236}">
                <a16:creationId xmlns:a16="http://schemas.microsoft.com/office/drawing/2014/main" id="{4002148E-2520-AED8-DA3F-F3E342AA9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 y="1116594"/>
            <a:ext cx="11055918" cy="5136160"/>
          </a:xfrm>
          <a:prstGeom prst="rect">
            <a:avLst/>
          </a:prstGeom>
        </p:spPr>
      </p:pic>
    </p:spTree>
    <p:extLst>
      <p:ext uri="{BB962C8B-B14F-4D97-AF65-F5344CB8AC3E}">
        <p14:creationId xmlns:p14="http://schemas.microsoft.com/office/powerpoint/2010/main" val="1354192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2FDEA9-3055-351A-22F7-5F7FD9A26F1A}"/>
              </a:ext>
            </a:extLst>
          </p:cNvPr>
          <p:cNvSpPr txBox="1"/>
          <p:nvPr/>
        </p:nvSpPr>
        <p:spPr>
          <a:xfrm>
            <a:off x="374469" y="347733"/>
            <a:ext cx="8273143" cy="861774"/>
          </a:xfrm>
          <a:prstGeom prst="rect">
            <a:avLst/>
          </a:prstGeom>
          <a:noFill/>
        </p:spPr>
        <p:txBody>
          <a:bodyPr wrap="square" rtlCol="0">
            <a:spAutoFit/>
          </a:bodyPr>
          <a:lstStyle/>
          <a:p>
            <a:r>
              <a:rPr lang="en-IN" sz="3200" b="1" i="0" u="sng" strike="noStrike" dirty="0">
                <a:solidFill>
                  <a:schemeClr val="tx2">
                    <a:lumMod val="60000"/>
                    <a:lumOff val="40000"/>
                  </a:schemeClr>
                </a:solidFill>
                <a:latin typeface="Roboto" panose="02000000000000000000" pitchFamily="2" charset="0"/>
              </a:rPr>
              <a:t>Data Summarisation</a:t>
            </a:r>
            <a:endParaRPr lang="en-IN" sz="3200" b="1" i="0" u="none" strike="noStrike" dirty="0">
              <a:solidFill>
                <a:schemeClr val="tx2">
                  <a:lumMod val="60000"/>
                  <a:lumOff val="40000"/>
                </a:schemeClr>
              </a:solidFill>
              <a:latin typeface="Lucida Sans" panose="020B0602030504020204" pitchFamily="34" charset="0"/>
            </a:endParaRPr>
          </a:p>
          <a:p>
            <a:endParaRPr lang="en-IN" dirty="0"/>
          </a:p>
        </p:txBody>
      </p:sp>
      <p:sp>
        <p:nvSpPr>
          <p:cNvPr id="3" name="TextBox 2">
            <a:extLst>
              <a:ext uri="{FF2B5EF4-FFF2-40B4-BE49-F238E27FC236}">
                <a16:creationId xmlns:a16="http://schemas.microsoft.com/office/drawing/2014/main" id="{4541A840-6DC2-7C1B-72DF-1F6F1AE99F7E}"/>
              </a:ext>
            </a:extLst>
          </p:cNvPr>
          <p:cNvSpPr txBox="1"/>
          <p:nvPr/>
        </p:nvSpPr>
        <p:spPr>
          <a:xfrm>
            <a:off x="374468" y="905692"/>
            <a:ext cx="11817531" cy="1200329"/>
          </a:xfrm>
          <a:prstGeom prst="rect">
            <a:avLst/>
          </a:prstGeom>
          <a:noFill/>
        </p:spPr>
        <p:txBody>
          <a:bodyPr wrap="square" rtlCol="0">
            <a:spAutoFit/>
          </a:bodyPr>
          <a:lstStyle/>
          <a:p>
            <a:pPr marL="285840" indent="-285480">
              <a:lnSpc>
                <a:spcPct val="100000"/>
              </a:lnSpc>
              <a:buClr>
                <a:srgbClr val="000000"/>
              </a:buClr>
              <a:buFont typeface="Arial"/>
              <a:buChar char="•"/>
            </a:pPr>
            <a:r>
              <a:rPr lang="en-IN" sz="1800" b="0" strike="noStrike" spc="-1" dirty="0">
                <a:solidFill>
                  <a:srgbClr val="000000"/>
                </a:solidFill>
                <a:latin typeface="Corbel"/>
              </a:rPr>
              <a:t>What is the shape of the data which means how many row and columns are present in the data it can be done by using </a:t>
            </a:r>
            <a:r>
              <a:rPr lang="en-IN" sz="1800" b="0" strike="noStrike" spc="-1" dirty="0" err="1">
                <a:solidFill>
                  <a:srgbClr val="000000"/>
                </a:solidFill>
                <a:latin typeface="Corbel"/>
              </a:rPr>
              <a:t>pandas.shape</a:t>
            </a:r>
            <a:endParaRPr lang="en-IN" sz="1800" b="0" strike="noStrike" spc="-1" dirty="0">
              <a:latin typeface="Arial"/>
            </a:endParaRPr>
          </a:p>
          <a:p>
            <a:pPr marL="285840" indent="-285480">
              <a:lnSpc>
                <a:spcPct val="100000"/>
              </a:lnSpc>
              <a:buClr>
                <a:srgbClr val="000000"/>
              </a:buClr>
              <a:buFont typeface="Arial"/>
              <a:buChar char="•"/>
            </a:pPr>
            <a:r>
              <a:rPr lang="en-IN" sz="1800" b="0" strike="noStrike" spc="-1" dirty="0">
                <a:solidFill>
                  <a:srgbClr val="000000"/>
                </a:solidFill>
                <a:latin typeface="Corbel"/>
              </a:rPr>
              <a:t>To get the information about the data that is the any null value present in the data or what type of value a column hold</a:t>
            </a:r>
            <a:endParaRPr lang="en-IN" sz="1800" b="0" strike="noStrike" spc="-1" dirty="0">
              <a:latin typeface="Arial"/>
            </a:endParaRPr>
          </a:p>
          <a:p>
            <a:endParaRPr lang="en-IN" dirty="0"/>
          </a:p>
        </p:txBody>
      </p:sp>
      <p:pic>
        <p:nvPicPr>
          <p:cNvPr id="5" name="Picture 4">
            <a:extLst>
              <a:ext uri="{FF2B5EF4-FFF2-40B4-BE49-F238E27FC236}">
                <a16:creationId xmlns:a16="http://schemas.microsoft.com/office/drawing/2014/main" id="{5BEBDC60-591B-51AF-F873-B782C74AC5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063" y="1889760"/>
            <a:ext cx="10615748" cy="4550840"/>
          </a:xfrm>
          <a:prstGeom prst="rect">
            <a:avLst/>
          </a:prstGeom>
        </p:spPr>
      </p:pic>
    </p:spTree>
    <p:extLst>
      <p:ext uri="{BB962C8B-B14F-4D97-AF65-F5344CB8AC3E}">
        <p14:creationId xmlns:p14="http://schemas.microsoft.com/office/powerpoint/2010/main" val="298769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A62F86-6045-6B0B-CC09-250DDD4F0040}"/>
              </a:ext>
            </a:extLst>
          </p:cNvPr>
          <p:cNvSpPr txBox="1"/>
          <p:nvPr/>
        </p:nvSpPr>
        <p:spPr>
          <a:xfrm>
            <a:off x="557349" y="470263"/>
            <a:ext cx="9204960" cy="584775"/>
          </a:xfrm>
          <a:prstGeom prst="rect">
            <a:avLst/>
          </a:prstGeom>
          <a:noFill/>
        </p:spPr>
        <p:txBody>
          <a:bodyPr wrap="square" rtlCol="0">
            <a:spAutoFit/>
          </a:bodyPr>
          <a:lstStyle/>
          <a:p>
            <a:r>
              <a:rPr lang="en-IN" sz="3200" b="1" u="sng" dirty="0">
                <a:solidFill>
                  <a:schemeClr val="tx2">
                    <a:lumMod val="60000"/>
                    <a:lumOff val="40000"/>
                  </a:schemeClr>
                </a:solidFill>
              </a:rPr>
              <a:t>Data Cleaning Required</a:t>
            </a:r>
          </a:p>
        </p:txBody>
      </p:sp>
      <p:sp>
        <p:nvSpPr>
          <p:cNvPr id="3" name="TextBox 2">
            <a:extLst>
              <a:ext uri="{FF2B5EF4-FFF2-40B4-BE49-F238E27FC236}">
                <a16:creationId xmlns:a16="http://schemas.microsoft.com/office/drawing/2014/main" id="{BB0EB209-CBFA-E1B6-B553-DC4704E18D87}"/>
              </a:ext>
            </a:extLst>
          </p:cNvPr>
          <p:cNvSpPr txBox="1"/>
          <p:nvPr/>
        </p:nvSpPr>
        <p:spPr>
          <a:xfrm>
            <a:off x="618309" y="1463040"/>
            <a:ext cx="9204960" cy="3108543"/>
          </a:xfrm>
          <a:prstGeom prst="rect">
            <a:avLst/>
          </a:prstGeom>
          <a:noFill/>
        </p:spPr>
        <p:txBody>
          <a:bodyPr wrap="square" rtlCol="0">
            <a:spAutoFit/>
          </a:bodyPr>
          <a:lstStyle/>
          <a:p>
            <a:pPr marL="457200" indent="-457200">
              <a:buFont typeface="Wingdings" panose="05000000000000000000" pitchFamily="2" charset="2"/>
              <a:buChar char="Ø"/>
            </a:pPr>
            <a:r>
              <a:rPr lang="en-US" sz="2800" b="1" dirty="0"/>
              <a:t>Drop the Duplicate Values</a:t>
            </a:r>
          </a:p>
          <a:p>
            <a:pPr marL="457200" indent="-457200">
              <a:buFont typeface="Wingdings" panose="05000000000000000000" pitchFamily="2" charset="2"/>
              <a:buChar char="Ø"/>
            </a:pPr>
            <a:r>
              <a:rPr lang="en-US" sz="2800" b="1" dirty="0"/>
              <a:t>Drop unnecessary Columns</a:t>
            </a:r>
          </a:p>
          <a:p>
            <a:pPr marL="457200" indent="-457200">
              <a:buFont typeface="Wingdings" panose="05000000000000000000" pitchFamily="2" charset="2"/>
              <a:buChar char="Ø"/>
            </a:pPr>
            <a:r>
              <a:rPr lang="en-US" sz="2800" b="1" dirty="0"/>
              <a:t>Fill missing Values</a:t>
            </a:r>
          </a:p>
          <a:p>
            <a:pPr marL="457200" indent="-457200">
              <a:buFont typeface="Wingdings" panose="05000000000000000000" pitchFamily="2" charset="2"/>
              <a:buChar char="Ø"/>
            </a:pPr>
            <a:r>
              <a:rPr lang="en-US" sz="2800" b="1" dirty="0"/>
              <a:t>Change data or Time Columns in particular style</a:t>
            </a:r>
          </a:p>
          <a:p>
            <a:pPr marL="457200" indent="-457200">
              <a:buFont typeface="Wingdings" panose="05000000000000000000" pitchFamily="2" charset="2"/>
              <a:buChar char="Ø"/>
            </a:pPr>
            <a:r>
              <a:rPr lang="en-US" sz="2800" b="1" dirty="0"/>
              <a:t>Apply some </a:t>
            </a:r>
            <a:r>
              <a:rPr lang="en-US" sz="2800" b="1" dirty="0" err="1"/>
              <a:t>Standarization</a:t>
            </a:r>
            <a:r>
              <a:rPr lang="en-US" sz="2800" b="1" dirty="0"/>
              <a:t> method to deal with over and underfitting problems</a:t>
            </a:r>
          </a:p>
          <a:p>
            <a:pPr marL="457200" indent="-457200">
              <a:buFont typeface="Wingdings" panose="05000000000000000000" pitchFamily="2" charset="2"/>
              <a:buChar char="Ø"/>
            </a:pPr>
            <a:r>
              <a:rPr lang="en-US" sz="2800" b="1" dirty="0"/>
              <a:t>Apply Column Transformation if Required</a:t>
            </a:r>
          </a:p>
        </p:txBody>
      </p:sp>
    </p:spTree>
    <p:extLst>
      <p:ext uri="{BB962C8B-B14F-4D97-AF65-F5344CB8AC3E}">
        <p14:creationId xmlns:p14="http://schemas.microsoft.com/office/powerpoint/2010/main" val="405964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DCEBA9-3ABE-182A-FAA9-457480800B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403" y="1532709"/>
            <a:ext cx="10930871" cy="4797755"/>
          </a:xfrm>
          <a:prstGeom prst="rect">
            <a:avLst/>
          </a:prstGeom>
        </p:spPr>
      </p:pic>
      <p:sp>
        <p:nvSpPr>
          <p:cNvPr id="4" name="TextBox 3">
            <a:extLst>
              <a:ext uri="{FF2B5EF4-FFF2-40B4-BE49-F238E27FC236}">
                <a16:creationId xmlns:a16="http://schemas.microsoft.com/office/drawing/2014/main" id="{DC228762-EFFA-B422-7E09-FF8F6485CEAD}"/>
              </a:ext>
            </a:extLst>
          </p:cNvPr>
          <p:cNvSpPr txBox="1"/>
          <p:nvPr/>
        </p:nvSpPr>
        <p:spPr>
          <a:xfrm>
            <a:off x="520900" y="635725"/>
            <a:ext cx="10930871" cy="584775"/>
          </a:xfrm>
          <a:prstGeom prst="rect">
            <a:avLst/>
          </a:prstGeom>
          <a:noFill/>
        </p:spPr>
        <p:txBody>
          <a:bodyPr wrap="square" rtlCol="0">
            <a:spAutoFit/>
          </a:bodyPr>
          <a:lstStyle/>
          <a:p>
            <a:r>
              <a:rPr lang="en-IN" sz="3200" b="1" u="sng" dirty="0">
                <a:solidFill>
                  <a:schemeClr val="tx2">
                    <a:lumMod val="60000"/>
                    <a:lumOff val="40000"/>
                  </a:schemeClr>
                </a:solidFill>
              </a:rPr>
              <a:t>Describe </a:t>
            </a:r>
            <a:r>
              <a:rPr lang="en-IN" sz="3200" b="1" u="sng" dirty="0" err="1">
                <a:solidFill>
                  <a:schemeClr val="tx2">
                    <a:lumMod val="60000"/>
                    <a:lumOff val="40000"/>
                  </a:schemeClr>
                </a:solidFill>
              </a:rPr>
              <a:t>everthing</a:t>
            </a:r>
            <a:r>
              <a:rPr lang="en-IN" sz="3200" b="1" u="sng" dirty="0">
                <a:solidFill>
                  <a:schemeClr val="tx2">
                    <a:lumMod val="60000"/>
                    <a:lumOff val="40000"/>
                  </a:schemeClr>
                </a:solidFill>
              </a:rPr>
              <a:t> between numerical column in the data set</a:t>
            </a:r>
          </a:p>
        </p:txBody>
      </p:sp>
    </p:spTree>
    <p:extLst>
      <p:ext uri="{BB962C8B-B14F-4D97-AF65-F5344CB8AC3E}">
        <p14:creationId xmlns:p14="http://schemas.microsoft.com/office/powerpoint/2010/main" val="2513521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AECAAD-005B-84D2-6796-8D04C107C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555" y="1079863"/>
            <a:ext cx="9744890" cy="5442857"/>
          </a:xfrm>
          <a:prstGeom prst="rect">
            <a:avLst/>
          </a:prstGeom>
        </p:spPr>
      </p:pic>
      <p:sp>
        <p:nvSpPr>
          <p:cNvPr id="4" name="TextBox 3">
            <a:extLst>
              <a:ext uri="{FF2B5EF4-FFF2-40B4-BE49-F238E27FC236}">
                <a16:creationId xmlns:a16="http://schemas.microsoft.com/office/drawing/2014/main" id="{0B8FD09D-CE73-2E41-4B5C-AF067F3F875E}"/>
              </a:ext>
            </a:extLst>
          </p:cNvPr>
          <p:cNvSpPr txBox="1"/>
          <p:nvPr/>
        </p:nvSpPr>
        <p:spPr>
          <a:xfrm>
            <a:off x="1010194" y="461554"/>
            <a:ext cx="10363200" cy="584775"/>
          </a:xfrm>
          <a:prstGeom prst="rect">
            <a:avLst/>
          </a:prstGeom>
          <a:noFill/>
        </p:spPr>
        <p:txBody>
          <a:bodyPr wrap="square" rtlCol="0">
            <a:spAutoFit/>
          </a:bodyPr>
          <a:lstStyle/>
          <a:p>
            <a:r>
              <a:rPr lang="en-IN" sz="3200" b="1" dirty="0">
                <a:solidFill>
                  <a:schemeClr val="tx2">
                    <a:lumMod val="60000"/>
                    <a:lumOff val="40000"/>
                  </a:schemeClr>
                </a:solidFill>
              </a:rPr>
              <a:t>YEARLY STRIKES ON AIRPORT BASED ON AIRPORT</a:t>
            </a:r>
          </a:p>
        </p:txBody>
      </p:sp>
    </p:spTree>
    <p:extLst>
      <p:ext uri="{BB962C8B-B14F-4D97-AF65-F5344CB8AC3E}">
        <p14:creationId xmlns:p14="http://schemas.microsoft.com/office/powerpoint/2010/main" val="4111248962"/>
      </p:ext>
    </p:extLst>
  </p:cSld>
  <p:clrMapOvr>
    <a:masterClrMapping/>
  </p:clrMapOvr>
</p:sld>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59</TotalTime>
  <Words>681</Words>
  <Application>Microsoft Office PowerPoint</Application>
  <PresentationFormat>Widescreen</PresentationFormat>
  <Paragraphs>34</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Corbel</vt:lpstr>
      <vt:lpstr>Courier New</vt:lpstr>
      <vt:lpstr>Lucida Sans</vt:lpstr>
      <vt:lpstr>Roboto</vt:lpstr>
      <vt:lpstr>TradeGothic</vt:lpstr>
      <vt:lpstr>Wingdings</vt:lpstr>
      <vt:lpstr>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Lipika Hazra</dc:creator>
  <cp:lastModifiedBy>Lipika Hazra</cp:lastModifiedBy>
  <cp:revision>1</cp:revision>
  <dcterms:created xsi:type="dcterms:W3CDTF">2024-04-30T13:49:32Z</dcterms:created>
  <dcterms:modified xsi:type="dcterms:W3CDTF">2024-04-30T14:49:24Z</dcterms:modified>
</cp:coreProperties>
</file>