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Arial Black"/>
      <p:regular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3046" l="0" r="31" t="0"/>
          <a:stretch/>
        </p:blipFill>
        <p:spPr>
          <a:xfrm>
            <a:off x="4763" y="1541462"/>
            <a:ext cx="1218723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3392487" y="679450"/>
            <a:ext cx="5381624" cy="5381624"/>
          </a:xfrm>
          <a:prstGeom prst="frame">
            <a:avLst>
              <a:gd fmla="val 637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3403600" y="2765425"/>
            <a:ext cx="5359400" cy="1431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 Black"/>
              <a:buNone/>
              <a:defRPr b="1" baseline="0" i="0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3403600" y="5283200"/>
            <a:ext cx="5346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baseline="0" i="0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marL="0" marR="0" rtl="0" algn="ctr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baseline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0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0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057400" y="1147762"/>
            <a:ext cx="9639299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057398" y="1220136"/>
            <a:ext cx="5080000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7176910" y="1220136"/>
            <a:ext cx="5094116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2041699" y="247384"/>
            <a:ext cx="9312101" cy="7170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041699" y="1607836"/>
            <a:ext cx="462299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 Black"/>
              <a:buNone/>
              <a:defRPr b="1" sz="1350"/>
            </a:lvl1pPr>
            <a:lvl2pPr indent="0" marL="342900" rtl="0">
              <a:spcBef>
                <a:spcPts val="0"/>
              </a:spcBef>
              <a:buFont typeface="Arial"/>
              <a:buNone/>
              <a:defRPr b="1" sz="1500"/>
            </a:lvl2pPr>
            <a:lvl3pPr indent="0" marL="685800" rtl="0">
              <a:spcBef>
                <a:spcPts val="0"/>
              </a:spcBef>
              <a:buFont typeface="Arial"/>
              <a:buNone/>
              <a:defRPr b="1" sz="1350"/>
            </a:lvl3pPr>
            <a:lvl4pPr indent="0" marL="1028700" rtl="0">
              <a:spcBef>
                <a:spcPts val="0"/>
              </a:spcBef>
              <a:buFont typeface="Arial"/>
              <a:buNone/>
              <a:defRPr b="1" sz="1200"/>
            </a:lvl4pPr>
            <a:lvl5pPr indent="0" marL="1371600" rtl="0">
              <a:spcBef>
                <a:spcPts val="0"/>
              </a:spcBef>
              <a:buFont typeface="Arial"/>
              <a:buNone/>
              <a:defRPr b="1" sz="1200"/>
            </a:lvl5pPr>
            <a:lvl6pPr indent="0" marL="1714500" rtl="0">
              <a:spcBef>
                <a:spcPts val="0"/>
              </a:spcBef>
              <a:buFont typeface="Arial"/>
              <a:buNone/>
              <a:defRPr b="1" sz="1200"/>
            </a:lvl6pPr>
            <a:lvl7pPr indent="0" marL="2057400" rtl="0">
              <a:spcBef>
                <a:spcPts val="0"/>
              </a:spcBef>
              <a:buFont typeface="Arial"/>
              <a:buNone/>
              <a:defRPr b="1" sz="1200"/>
            </a:lvl7pPr>
            <a:lvl8pPr indent="0" marL="2400300" rtl="0">
              <a:spcBef>
                <a:spcPts val="0"/>
              </a:spcBef>
              <a:buFont typeface="Arial"/>
              <a:buNone/>
              <a:defRPr b="1" sz="1200"/>
            </a:lvl8pPr>
            <a:lvl9pPr indent="0" marL="2743200" rtl="0">
              <a:spcBef>
                <a:spcPts val="0"/>
              </a:spcBef>
              <a:buFont typeface="Arial"/>
              <a:buNone/>
              <a:defRPr b="1" sz="12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2041699" y="2431748"/>
            <a:ext cx="462299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7375911" y="1607836"/>
            <a:ext cx="46457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 Black"/>
              <a:buNone/>
              <a:defRPr b="1" sz="1350"/>
            </a:lvl1pPr>
            <a:lvl2pPr indent="0" marL="342900" rtl="0">
              <a:spcBef>
                <a:spcPts val="0"/>
              </a:spcBef>
              <a:buFont typeface="Arial"/>
              <a:buNone/>
              <a:defRPr b="1" sz="1500"/>
            </a:lvl2pPr>
            <a:lvl3pPr indent="0" marL="685800" rtl="0">
              <a:spcBef>
                <a:spcPts val="0"/>
              </a:spcBef>
              <a:buFont typeface="Arial"/>
              <a:buNone/>
              <a:defRPr b="1" sz="1350"/>
            </a:lvl3pPr>
            <a:lvl4pPr indent="0" marL="1028700" rtl="0">
              <a:spcBef>
                <a:spcPts val="0"/>
              </a:spcBef>
              <a:buFont typeface="Arial"/>
              <a:buNone/>
              <a:defRPr b="1" sz="1200"/>
            </a:lvl4pPr>
            <a:lvl5pPr indent="0" marL="1371600" rtl="0">
              <a:spcBef>
                <a:spcPts val="0"/>
              </a:spcBef>
              <a:buFont typeface="Arial"/>
              <a:buNone/>
              <a:defRPr b="1" sz="1200"/>
            </a:lvl5pPr>
            <a:lvl6pPr indent="0" marL="1714500" rtl="0">
              <a:spcBef>
                <a:spcPts val="0"/>
              </a:spcBef>
              <a:buFont typeface="Arial"/>
              <a:buNone/>
              <a:defRPr b="1" sz="1200"/>
            </a:lvl6pPr>
            <a:lvl7pPr indent="0" marL="2057400" rtl="0">
              <a:spcBef>
                <a:spcPts val="0"/>
              </a:spcBef>
              <a:buFont typeface="Arial"/>
              <a:buNone/>
              <a:defRPr b="1" sz="1200"/>
            </a:lvl7pPr>
            <a:lvl8pPr indent="0" marL="2400300" rtl="0">
              <a:spcBef>
                <a:spcPts val="0"/>
              </a:spcBef>
              <a:buFont typeface="Arial"/>
              <a:buNone/>
              <a:defRPr b="1" sz="1200"/>
            </a:lvl8pPr>
            <a:lvl9pPr indent="0" marL="2743200" rtl="0">
              <a:spcBef>
                <a:spcPts val="0"/>
              </a:spcBef>
              <a:buFont typeface="Arial"/>
              <a:buNone/>
              <a:defRPr b="1" sz="1200"/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7375911" y="2431748"/>
            <a:ext cx="464575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4273550" y="-1068386"/>
            <a:ext cx="5206999" cy="963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aseline="0"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Char char=" "/>
              <a:defRPr baseline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4332" l="0" r="3541" t="0"/>
          <a:stretch/>
        </p:blipFill>
        <p:spPr>
          <a:xfrm>
            <a:off x="0" y="0"/>
            <a:ext cx="12250738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/>
          <p:nvPr/>
        </p:nvSpPr>
        <p:spPr>
          <a:xfrm>
            <a:off x="1841500" y="0"/>
            <a:ext cx="10409238" cy="6858000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Font typeface="Arial Black"/>
              <a:buNone/>
              <a:defRPr b="1" baseline="0" i="0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057400" y="1147762"/>
            <a:ext cx="9639299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57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★"/>
              <a:defRPr b="0" baseline="0" i="0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66370" marL="267970" marR="0" rtl="0" algn="just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rgbClr val="636CB8"/>
              </a:buClr>
              <a:buFont typeface="Arial"/>
              <a:buChar char=" "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 b="0" baseline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1270000" y="0"/>
            <a:ext cx="309562" cy="68580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image" Target="../media/image0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06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pdg.lbl.gov/" TargetMode="External"/><Relationship Id="rId4" Type="http://schemas.openxmlformats.org/officeDocument/2006/relationships/hyperlink" Target="http://www1.gantep.edu.tr/~bingul/simulation/twoBody/" TargetMode="External"/><Relationship Id="rId5" Type="http://schemas.openxmlformats.org/officeDocument/2006/relationships/hyperlink" Target="http://www.helsinki.fi/~www_sefo/phenomenology/Schlippe_relativistic_kinematics.pdf" TargetMode="External"/><Relationship Id="rId6" Type="http://schemas.openxmlformats.org/officeDocument/2006/relationships/hyperlink" Target="http://ph381.edu.physics.uoc.gr/Particle_Accelerator_Physics.pdf" TargetMode="External"/><Relationship Id="rId7" Type="http://schemas.openxmlformats.org/officeDocument/2006/relationships/hyperlink" Target="http://hyperphysics.phy-astr.gsu.edu/hbase/relativ/relc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11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403600" y="5283200"/>
            <a:ext cx="5346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Anthony Zummo, 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Bomin Zhang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403600" y="2765425"/>
            <a:ext cx="5359400" cy="1431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Particle Accelerator Simulation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Two Body Decays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11" y="1147786"/>
            <a:ext cx="3389549" cy="11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035" y="1147775"/>
            <a:ext cx="3463655" cy="11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402" y="5834175"/>
            <a:ext cx="4463074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7407" y="2776025"/>
            <a:ext cx="2237595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8656" y="2776025"/>
            <a:ext cx="2268039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7835" y="3937575"/>
            <a:ext cx="5838421" cy="9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3625" y="5865292"/>
            <a:ext cx="4463075" cy="45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Two Body Decay Function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4454" l="3781" r="57714" t="12750"/>
          <a:stretch/>
        </p:blipFill>
        <p:spPr>
          <a:xfrm>
            <a:off x="1827250" y="1618675"/>
            <a:ext cx="4694726" cy="362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11776" l="4039" r="56320" t="14575"/>
          <a:stretch/>
        </p:blipFill>
        <p:spPr>
          <a:xfrm>
            <a:off x="6863875" y="1225937"/>
            <a:ext cx="4832827" cy="50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Two Body Decay Examples (Fr</a:t>
            </a:r>
            <a:r>
              <a:rPr lang="en-US"/>
              <a:t>om Rest)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14751" l="12211" r="0" t="15895"/>
          <a:stretch/>
        </p:blipFill>
        <p:spPr>
          <a:xfrm>
            <a:off x="0" y="952225"/>
            <a:ext cx="7302926" cy="3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14525" l="12211" r="0" t="15676"/>
          <a:stretch/>
        </p:blipFill>
        <p:spPr>
          <a:xfrm>
            <a:off x="5446500" y="3807225"/>
            <a:ext cx="6821274" cy="30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7625125" y="1442175"/>
            <a:ext cx="3145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</a:t>
            </a:r>
            <a:r>
              <a:rPr baseline="-25000" lang="en-US"/>
              <a:t>1</a:t>
            </a:r>
            <a:r>
              <a:rPr lang="en-US"/>
              <a:t> = M</a:t>
            </a:r>
            <a:r>
              <a:rPr baseline="-25000" lang="en-US"/>
              <a:t>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513375" y="5016925"/>
            <a:ext cx="19332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 = 2*M</a:t>
            </a:r>
            <a:r>
              <a:rPr baseline="-25000" lang="en-US"/>
              <a:t>1</a:t>
            </a:r>
            <a:r>
              <a:rPr lang="en-US"/>
              <a:t> = 4*M</a:t>
            </a:r>
            <a:r>
              <a:rPr baseline="-25000" lang="en-US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Two Body Decay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286975"/>
            <a:ext cx="91154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Lorentz Boost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74" y="1184900"/>
            <a:ext cx="5333699" cy="31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751" y="4495301"/>
            <a:ext cx="5891249" cy="2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Lorentz Boost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7775"/>
            <a:ext cx="6214150" cy="23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Lorentz Boost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22803" l="7308" r="47012" t="14516"/>
          <a:stretch/>
        </p:blipFill>
        <p:spPr>
          <a:xfrm>
            <a:off x="0" y="1147775"/>
            <a:ext cx="6746097" cy="520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18761" l="8322" r="46375" t="55064"/>
          <a:stretch/>
        </p:blipFill>
        <p:spPr>
          <a:xfrm>
            <a:off x="6746100" y="2930375"/>
            <a:ext cx="5523225" cy="17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Lorentz Boost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5213" l="12334" r="0" t="15882"/>
          <a:stretch/>
        </p:blipFill>
        <p:spPr>
          <a:xfrm>
            <a:off x="1396175" y="1319450"/>
            <a:ext cx="10688447" cy="472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975950" y="6213625"/>
            <a:ext cx="22400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</a:t>
            </a:r>
            <a:r>
              <a:rPr baseline="-25000" lang="en-US"/>
              <a:t>0</a:t>
            </a:r>
            <a:r>
              <a:rPr lang="en-US"/>
              <a:t> = .5 * c		M</a:t>
            </a:r>
            <a:r>
              <a:rPr baseline="-25000" lang="en-US"/>
              <a:t>1</a:t>
            </a:r>
            <a:r>
              <a:rPr lang="en-US"/>
              <a:t> = M</a:t>
            </a:r>
            <a:r>
              <a:rPr baseline="-25000" lang="en-US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Decay Chain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Unstable particles decay after a certain period of 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When they decay, the particles they decay to are random but based on probabilities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eg. D0 has an 11% chance of decaying to K+ and rho-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Information on these probabilities comes from the Particle Data Group (http://pdg.lbl.gov/)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Decay Chain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057400" y="1147762"/>
            <a:ext cx="9639299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T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he </a:t>
            </a:r>
            <a:r>
              <a:rPr lang="en-US"/>
              <a:t>branching fractions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of each particle can be modified </a:t>
            </a:r>
            <a:r>
              <a:rPr lang="en-US"/>
              <a:t>for a more realistic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simulation or to look at a specific decay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A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pair of par</a:t>
            </a:r>
            <a:r>
              <a:rPr lang="en-US"/>
              <a:t>ticles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are produc</a:t>
            </a:r>
            <a:r>
              <a:rPr lang="en-US"/>
              <a:t>ed 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 the initial collision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E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ach parent will decay to two daughter particles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Decay chain produces a list of the particles in the simulation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Goal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057400" y="1329690"/>
            <a:ext cx="9639299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7970" lvl="0" marL="26797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Simulate a particle accelerator colliding</a:t>
            </a:r>
            <a:r>
              <a:rPr lang="en-US" sz="2000"/>
              <a:t> 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b="0" baseline="3000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-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and e</a:t>
            </a:r>
            <a:r>
              <a:rPr b="0" baseline="3000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+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 sz="2000"/>
              <a:t>F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ocus on the physics of the collision and particles subsequently produced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 sz="2000"/>
              <a:t>M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odel particles traveling through magnetic field using differential equations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 sz="2000"/>
              <a:t>U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2000"/>
              <a:t>e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/>
              <a:t>Monte Carlo methods for decays, masses, lifetimes, etc.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 sz="2000"/>
              <a:t>T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race the simulated particles pathway and plot whole process in 3-D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 sz="2000"/>
              <a:t>D</a:t>
            </a:r>
            <a:r>
              <a:rPr b="0" baseline="0" i="0" lang="en-US" sz="20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esign an interface with Tkinter, which allows us to </a:t>
            </a:r>
            <a:r>
              <a:rPr lang="en-US" sz="2000"/>
              <a:t>illustrate each process in collision</a:t>
            </a:r>
          </a:p>
          <a:p>
            <a:pPr indent="0" lvl="0" marL="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0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30000" i="0" sz="20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Decay Chain code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225" y="1219125"/>
            <a:ext cx="4033299" cy="2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825" y="2613000"/>
            <a:ext cx="5919049" cy="407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1948" y="4040225"/>
            <a:ext cx="4165849" cy="2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Main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057400" y="1147762"/>
            <a:ext cx="9639299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7970" lvl="0" marL="26797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Iterate over each particle</a:t>
            </a:r>
          </a:p>
          <a:p>
            <a:pPr lvl="2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Allow each to travel for its lifetime (taking special relativity into account)</a:t>
            </a:r>
          </a:p>
          <a:p>
            <a:pPr lvl="2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If the particle decays use the two body decay function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Plot all particle’s paths in 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 3-D graph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O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utput information </a:t>
            </a:r>
            <a:r>
              <a:rPr lang="en-US"/>
              <a:t>on each particle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</a:p>
          <a:p>
            <a:pPr lvl="2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SzPct val="100000"/>
            </a:pPr>
            <a:r>
              <a:rPr lang="en-US" sz="2200"/>
              <a:t>Mass</a:t>
            </a:r>
          </a:p>
          <a:p>
            <a:pPr lvl="2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SzPct val="100000"/>
            </a:pPr>
            <a:r>
              <a:rPr lang="en-US" sz="2200"/>
              <a:t>Lifetime</a:t>
            </a:r>
          </a:p>
          <a:p>
            <a:pPr lvl="2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SzPct val="100000"/>
            </a:pPr>
            <a:r>
              <a:rPr lang="en-US" sz="2200"/>
              <a:t>Energy</a:t>
            </a:r>
          </a:p>
          <a:p>
            <a:pPr lvl="2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SzPct val="100000"/>
            </a:pPr>
            <a:r>
              <a:rPr lang="en-US" sz="2200"/>
              <a:t>Momenta</a:t>
            </a:r>
          </a:p>
          <a:p>
            <a:pPr indent="0" lvl="0" marL="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Plots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13425" l="12200" r="843" t="15878"/>
          <a:stretch/>
        </p:blipFill>
        <p:spPr>
          <a:xfrm>
            <a:off x="951225" y="1472850"/>
            <a:ext cx="10601524" cy="484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Plots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12976" l="12457" r="0" t="15879"/>
          <a:stretch/>
        </p:blipFill>
        <p:spPr>
          <a:xfrm>
            <a:off x="759437" y="989575"/>
            <a:ext cx="10673126" cy="487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Plots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14322" l="12211" r="0" t="15879"/>
          <a:stretch/>
        </p:blipFill>
        <p:spPr>
          <a:xfrm>
            <a:off x="992900" y="1595575"/>
            <a:ext cx="10703798" cy="47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Plots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15146" l="12080" r="0" t="15911"/>
          <a:stretch/>
        </p:blipFill>
        <p:spPr>
          <a:xfrm>
            <a:off x="977525" y="1334775"/>
            <a:ext cx="10719172" cy="4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Thanks!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875" y="1416225"/>
            <a:ext cx="5948350" cy="44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http://pdg.lbl.gov/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http://www1.gantep.edu.tr/~bingul/simulation/twoBody/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http://www.helsinki.fi/~www_sefo/phenomenology/Schlippe_relativistic_kinematics.pdf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http://ph381.edu.physics.uoc.gr/Particle_Accelerator_Physics.pdf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http://hyperphysics.phy-astr.gsu.edu/hbase/relativ/relcon.html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Modeling Particles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All particles modeled as point particles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 = 1 to simplify units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[Mass] = MeV/c**2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[Momentum] = MeV/c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[Energy] = MeV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[Time] = fs (10^-15)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Modeling Particles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/>
              <a:t>Use a class that contains all information about each particle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Mass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Charge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Lifetime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Position and Velocity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Energy and Momentum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Modeling Particles (Position, Velocity)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Most prominent force on particles is from the magnetic field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Charged particles will travel in helices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Neutral particles travel in straight lines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Modeled with fairly simply differential equations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dx/dt = vx		dy/dt = vy				dz/dt = vz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dvx/dt = 0		dvy/dt = vz*q*B/m	dvz/dt = -vy*q*B/m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057400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Path &amp; Travel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057400" y="1147762"/>
            <a:ext cx="9639299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P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lot the x-y, x-z, y-z to illustrate the movement in each cases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B-field is along x axis</a:t>
            </a:r>
          </a:p>
          <a:p>
            <a:pPr indent="-1155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909" y="3538855"/>
            <a:ext cx="3254374" cy="242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5744" y="3550919"/>
            <a:ext cx="3237865" cy="240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1720" y="3562985"/>
            <a:ext cx="3196589" cy="23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Modeling Particles (Mass, Lifetime)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057400" y="1147762"/>
            <a:ext cx="96392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Unstable particles do not have well defined mass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Width of mass distribution is proportional to lifetime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Mass follows Breit-Wigner Distribution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-US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en-US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ħ</a:t>
            </a:r>
            <a:r>
              <a:rPr lang="en-US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i="1" lang="en-US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360" y="2976400"/>
            <a:ext cx="4428500" cy="8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513" y="4203450"/>
            <a:ext cx="2613624" cy="99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432" y="4471257"/>
            <a:ext cx="2756875" cy="4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065655" y="315912"/>
            <a:ext cx="9639299" cy="700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4324C"/>
              </a:buClr>
              <a:buSzPct val="25000"/>
              <a:buFont typeface="Arial Black"/>
              <a:buNone/>
            </a:pPr>
            <a:r>
              <a:rPr b="1" baseline="0" i="0" lang="en-US" sz="3200" u="none" cap="none" strike="noStrike">
                <a:solidFill>
                  <a:srgbClr val="14324C"/>
                </a:solidFill>
                <a:latin typeface="Arial Black"/>
                <a:ea typeface="Arial Black"/>
                <a:cs typeface="Arial Black"/>
                <a:sym typeface="Arial Black"/>
              </a:rPr>
              <a:t>Particle model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057400" y="1394459"/>
            <a:ext cx="9639299" cy="4960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7970" lvl="0" marL="26797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Takes relativity into account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Has 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Lorentz Boost method </a:t>
            </a:r>
            <a:r>
              <a:rPr lang="en-US"/>
              <a:t>to boost 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from Center of Mass frame to Lab Frame.</a:t>
            </a:r>
          </a:p>
          <a:p>
            <a:pPr indent="-267970" lvl="0" marL="26797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★"/>
            </a:pPr>
            <a:r>
              <a:rPr lang="en-US"/>
              <a:t>P</a:t>
            </a:r>
            <a:r>
              <a:rPr b="0" baseline="0" i="0" lang="en-US" sz="2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article parameters based on data from pdg.lbl.gov</a:t>
            </a:r>
          </a:p>
          <a:p>
            <a:pPr indent="0" lvl="0" marL="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057400" y="315912"/>
            <a:ext cx="9639299" cy="7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Two Body Decays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057400" y="1117075"/>
            <a:ext cx="5245499" cy="5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Everything done in CM Frame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Momentum is conserved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Daughters have equal and opposite momenta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Energy is conserved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Particles are produced at random isotropic angles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47954" t="0"/>
          <a:stretch/>
        </p:blipFill>
        <p:spPr>
          <a:xfrm>
            <a:off x="7447837" y="1286987"/>
            <a:ext cx="4744174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