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4" r:id="rId6"/>
    <p:sldId id="259" r:id="rId7"/>
    <p:sldId id="265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3322" name="图片 9"/>
          <p:cNvPicPr>
            <a:picLocks noChangeAspect="1"/>
          </p:cNvPicPr>
          <p:nvPr/>
        </p:nvPicPr>
        <p:blipFill>
          <a:blip r:embed="rId2"/>
          <a:srcRect r="32" b="3046"/>
          <a:stretch>
            <a:fillRect/>
          </a:stretch>
        </p:blipFill>
        <p:spPr>
          <a:xfrm>
            <a:off x="4763" y="1541463"/>
            <a:ext cx="12187237" cy="36576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1" name="图文框 10"/>
          <p:cNvSpPr/>
          <p:nvPr/>
        </p:nvSpPr>
        <p:spPr>
          <a:xfrm>
            <a:off x="3392488" y="679450"/>
            <a:ext cx="5381625" cy="5381625"/>
          </a:xfrm>
          <a:prstGeom prst="frame">
            <a:avLst>
              <a:gd name="adj1" fmla="val 637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6" name="KSO_BT1"/>
          <p:cNvSpPr>
            <a:spLocks noGrp="1"/>
          </p:cNvSpPr>
          <p:nvPr>
            <p:ph type="ctrTitle"/>
          </p:nvPr>
        </p:nvSpPr>
        <p:spPr>
          <a:xfrm>
            <a:off x="3403600" y="2765425"/>
            <a:ext cx="5359400" cy="14319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 algn="ctr">
              <a:defRPr sz="3600" kern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3320" name="KSO_BC1"/>
          <p:cNvSpPr>
            <a:spLocks noGrp="1"/>
          </p:cNvSpPr>
          <p:nvPr>
            <p:ph type="subTitle" idx="1"/>
          </p:nvPr>
        </p:nvSpPr>
        <p:spPr>
          <a:xfrm>
            <a:off x="3403600" y="5283200"/>
            <a:ext cx="5346700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0" lvl="1" indent="0" algn="ctr">
              <a:buNone/>
              <a:defRPr kern="1200"/>
            </a:lvl2pPr>
            <a:lvl3pPr marL="685800" lvl="2" indent="-685800" algn="ctr">
              <a:buNone/>
              <a:defRPr kern="1200"/>
            </a:lvl3pPr>
            <a:lvl4pPr marL="1028700" lvl="3" indent="-1028700" algn="ctr">
              <a:buNone/>
              <a:defRPr kern="1200"/>
            </a:lvl4pPr>
            <a:lvl5pPr marL="1371600" lvl="4" indent="-1371600" algn="ctr">
              <a:buNone/>
              <a:defRPr kern="1200"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2057398" y="1220136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7176910" y="1220136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041699" y="247384"/>
            <a:ext cx="9312101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1699" y="1607836"/>
            <a:ext cx="4622992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2041699" y="2431748"/>
            <a:ext cx="462299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75912" y="1607836"/>
            <a:ext cx="4645759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7375912" y="2431748"/>
            <a:ext cx="4645759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1026" name="图片 6"/>
          <p:cNvPicPr>
            <a:picLocks noChangeAspect="1"/>
          </p:cNvPicPr>
          <p:nvPr/>
        </p:nvPicPr>
        <p:blipFill>
          <a:blip r:embed="rId7"/>
          <a:srcRect r="3542" b="4332"/>
          <a:stretch>
            <a:fillRect/>
          </a:stretch>
        </p:blipFill>
        <p:spPr>
          <a:xfrm>
            <a:off x="0" y="0"/>
            <a:ext cx="12250738" cy="685641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矩形 7"/>
          <p:cNvSpPr/>
          <p:nvPr/>
        </p:nvSpPr>
        <p:spPr>
          <a:xfrm>
            <a:off x="1841500" y="0"/>
            <a:ext cx="10409238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KSO_BT1"/>
          <p:cNvSpPr>
            <a:spLocks noGrp="1"/>
          </p:cNvSpPr>
          <p:nvPr>
            <p:ph type="title"/>
          </p:nvPr>
        </p:nvSpPr>
        <p:spPr>
          <a:xfrm>
            <a:off x="2057400" y="315913"/>
            <a:ext cx="9639300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32" name="KSO_BC1"/>
          <p:cNvSpPr>
            <a:spLocks noGrp="1"/>
          </p:cNvSpPr>
          <p:nvPr>
            <p:ph type="body" idx="1"/>
          </p:nvPr>
        </p:nvSpPr>
        <p:spPr>
          <a:xfrm>
            <a:off x="2057400" y="1147763"/>
            <a:ext cx="9639300" cy="5207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70000" y="0"/>
            <a:ext cx="309563" cy="6858000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14324C"/>
          </a:solidFill>
          <a:effectLst/>
          <a:latin typeface="+mj-ea"/>
          <a:ea typeface="+mj-ea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"/>
        <a:defRPr sz="24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267970" indent="-267970" algn="just" defTabSz="685800" rtl="0" eaLnBrk="1" latinLnBrk="0" hangingPunct="1">
        <a:lnSpc>
          <a:spcPct val="15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Anthony Zummo   Bomin Zhang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en-US" sz="4400"/>
              <a:t>Particle Accelerator Simulation</a:t>
            </a:r>
            <a:endParaRPr lang="en-US" altLang="en-US"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Thanks!</a:t>
            </a:r>
            <a:endParaRPr lang="en-US" altLang="zh-CN"/>
          </a:p>
        </p:txBody>
      </p:sp>
      <p:pic>
        <p:nvPicPr>
          <p:cNvPr id="5" name="内容占位符 4" descr="figure_4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578225" y="1148080"/>
            <a:ext cx="6654165" cy="49491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7400" y="1329690"/>
            <a:ext cx="9639300" cy="5026025"/>
          </a:xfrm>
        </p:spPr>
        <p:txBody>
          <a:bodyPr/>
          <a:p>
            <a:r>
              <a:rPr lang="en-US" altLang="zh-CN" sz="2000"/>
              <a:t>Simualt a particle accelerator collliding with: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      [e</a:t>
            </a:r>
            <a:r>
              <a:rPr lang="en-US" altLang="zh-CN" sz="2000" baseline="30000">
                <a:sym typeface="+mn-ea"/>
              </a:rPr>
              <a:t>-</a:t>
            </a:r>
            <a:r>
              <a:rPr lang="en-US" altLang="zh-CN" sz="2000">
                <a:sym typeface="+mn-ea"/>
              </a:rPr>
              <a:t> and e</a:t>
            </a:r>
            <a:r>
              <a:rPr lang="en-US" altLang="zh-CN" sz="2000" baseline="30000">
                <a:sym typeface="+mn-ea"/>
              </a:rPr>
              <a:t>+</a:t>
            </a:r>
            <a:r>
              <a:rPr lang="en-US" altLang="zh-CN" sz="2000">
                <a:sym typeface="+mn-ea"/>
              </a:rPr>
              <a:t>]             or         [p and p-bar]</a:t>
            </a:r>
            <a:endParaRPr lang="en-US" altLang="zh-CN" sz="2000"/>
          </a:p>
          <a:p>
            <a:r>
              <a:rPr lang="en-US" altLang="zh-CN" sz="2000"/>
              <a:t>focus on the physics of the collision and particles subsequently produced</a:t>
            </a:r>
            <a:endParaRPr lang="en-US" altLang="zh-CN" sz="2000"/>
          </a:p>
          <a:p>
            <a:r>
              <a:rPr lang="en-US" altLang="zh-CN" sz="2000"/>
              <a:t>model particles using differential equation and using random in simulation</a:t>
            </a:r>
            <a:endParaRPr lang="en-US" altLang="zh-CN" sz="2000"/>
          </a:p>
          <a:p>
            <a:r>
              <a:rPr lang="en-US" altLang="zh-CN" sz="2000"/>
              <a:t>trace the simulated particles pathway and plot whole process in 3-D</a:t>
            </a:r>
            <a:endParaRPr lang="en-US" altLang="zh-CN" sz="2000"/>
          </a:p>
          <a:p>
            <a:r>
              <a:rPr lang="en-US" altLang="zh-CN" sz="2000"/>
              <a:t>design a interface with Tkinter, which allow us to change conditions in simulation</a:t>
            </a:r>
            <a:endParaRPr lang="en-US" altLang="zh-CN" sz="2000"/>
          </a:p>
          <a:p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 baseline="30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5655" y="315913"/>
            <a:ext cx="9639300" cy="700087"/>
          </a:xfrm>
        </p:spPr>
        <p:txBody>
          <a:bodyPr/>
          <a:p>
            <a:r>
              <a:rPr lang="en-US" altLang="zh-CN"/>
              <a:t>Particle 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7400" y="1394460"/>
            <a:ext cx="9639300" cy="4960620"/>
          </a:xfrm>
        </p:spPr>
        <p:txBody>
          <a:bodyPr/>
          <a:p>
            <a:r>
              <a:rPr lang="en-US" altLang="zh-CN"/>
              <a:t>Introduce relativity into the model</a:t>
            </a:r>
            <a:endParaRPr lang="en-US" altLang="zh-CN"/>
          </a:p>
          <a:p>
            <a:r>
              <a:rPr lang="en-US" altLang="zh-CN"/>
              <a:t>perform Lorentz Boost into the rest frame. In daughters to get Lab frame from Center of Mass frame.</a:t>
            </a:r>
            <a:endParaRPr lang="en-US" altLang="zh-CN"/>
          </a:p>
          <a:p>
            <a:r>
              <a:rPr lang="en-US" altLang="zh-CN"/>
              <a:t>Input particle parameter based on data from pdg.lbl.gov</a:t>
            </a:r>
            <a:endParaRPr lang="en-US" altLang="zh-CN"/>
          </a:p>
          <a:p>
            <a:r>
              <a:rPr lang="en-US" altLang="zh-CN"/>
              <a:t>Intro err in mass and life time</a:t>
            </a:r>
            <a:endParaRPr lang="en-US" altLang="zh-CN"/>
          </a:p>
          <a:p>
            <a:r>
              <a:rPr lang="en-US" altLang="zh-CN"/>
              <a:t>produce particle with defined model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Lorentz Boost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136140" y="1125220"/>
            <a:ext cx="4178935" cy="5207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580505" y="4027805"/>
            <a:ext cx="5431790" cy="2179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10045" y="1162685"/>
            <a:ext cx="4325620" cy="25476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Decay Chain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simulation is determined by random</a:t>
            </a:r>
            <a:endParaRPr lang="en-US" altLang="zh-CN"/>
          </a:p>
          <a:p>
            <a:r>
              <a:rPr lang="en-US" altLang="zh-CN"/>
              <a:t>the possibility in random function can be modified to perform a more realistical simulation</a:t>
            </a:r>
            <a:endParaRPr lang="en-US" altLang="zh-CN"/>
          </a:p>
          <a:p>
            <a:r>
              <a:rPr lang="en-US" altLang="zh-CN"/>
              <a:t>will produce a pair of parents in the coillision</a:t>
            </a:r>
            <a:endParaRPr lang="en-US" altLang="zh-CN"/>
          </a:p>
          <a:p>
            <a:r>
              <a:rPr lang="en-US" altLang="zh-CN"/>
              <a:t>each parent will decay to two daughter particle</a:t>
            </a:r>
            <a:endParaRPr lang="en-US" altLang="zh-CN"/>
          </a:p>
          <a:p>
            <a:r>
              <a:rPr lang="en-US" altLang="zh-CN"/>
              <a:t>output simulated decaychain for the following steps 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Decay Chain Code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450465" y="2315210"/>
            <a:ext cx="4340860" cy="28174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Two Body Decay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get information from duaghter particle produced in previous decaychain function</a:t>
            </a:r>
            <a:endParaRPr lang="en-US" altLang="zh-CN"/>
          </a:p>
          <a:p>
            <a:r>
              <a:rPr lang="en-US" altLang="zh-CN"/>
              <a:t>Based on energy conservation and momentum relaticistically</a:t>
            </a:r>
            <a:endParaRPr lang="en-US" altLang="zh-CN"/>
          </a:p>
          <a:p>
            <a:r>
              <a:rPr lang="en-US" altLang="zh-CN"/>
              <a:t>output: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position, velocity, angles from each axis.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Path &amp; Travel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Assemble Particles information alltogether</a:t>
            </a:r>
            <a:endParaRPr lang="en-US" altLang="zh-CN"/>
          </a:p>
          <a:p>
            <a:r>
              <a:rPr lang="en-US" altLang="zh-CN"/>
              <a:t>plot the x-y, x-z, y-z to illustrate the movement in each cases</a:t>
            </a:r>
            <a:endParaRPr lang="en-US" altLang="zh-CN"/>
          </a:p>
          <a:p>
            <a:r>
              <a:rPr lang="en-US" altLang="zh-CN"/>
              <a:t>B-field is along x axis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figure_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46910" y="3538855"/>
            <a:ext cx="3254375" cy="2421255"/>
          </a:xfrm>
          <a:prstGeom prst="rect">
            <a:avLst/>
          </a:prstGeom>
        </p:spPr>
      </p:pic>
      <p:pic>
        <p:nvPicPr>
          <p:cNvPr id="5" name="图片 4" descr="figure_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25745" y="3550920"/>
            <a:ext cx="3237865" cy="2408555"/>
          </a:xfrm>
          <a:prstGeom prst="rect">
            <a:avLst/>
          </a:prstGeom>
        </p:spPr>
      </p:pic>
      <p:pic>
        <p:nvPicPr>
          <p:cNvPr id="6" name="图片 5" descr="figure_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681720" y="3562985"/>
            <a:ext cx="3196590" cy="2378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Perform a 3-D graph for whole particles movement</a:t>
            </a:r>
            <a:endParaRPr lang="en-US" altLang="zh-CN"/>
          </a:p>
          <a:p>
            <a:r>
              <a:rPr lang="en-US" altLang="zh-CN"/>
              <a:t>illustrate each particles' pathway</a:t>
            </a:r>
            <a:endParaRPr lang="en-US" altLang="zh-CN"/>
          </a:p>
          <a:p>
            <a:r>
              <a:rPr lang="en-US" altLang="zh-CN"/>
              <a:t>output all information get so far: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Decaychain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Mass, Lifetime and Momenta of parents particles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Mass, Lifetime and Momenta of daughters particles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Then end of Decay Chain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A000120140530A99PPBG">
  <a:themeElements>
    <a:clrScheme name="自定义 527">
      <a:dk1>
        <a:srgbClr val="2F2F2F"/>
      </a:dk1>
      <a:lt1>
        <a:srgbClr val="FFFFFF"/>
      </a:lt1>
      <a:dk2>
        <a:srgbClr val="FFFFFF"/>
      </a:dk2>
      <a:lt2>
        <a:srgbClr val="5F5F5F"/>
      </a:lt2>
      <a:accent1>
        <a:srgbClr val="0A3142"/>
      </a:accent1>
      <a:accent2>
        <a:srgbClr val="2A305C"/>
      </a:accent2>
      <a:accent3>
        <a:srgbClr val="5478C4"/>
      </a:accent3>
      <a:accent4>
        <a:srgbClr val="409EA6"/>
      </a:accent4>
      <a:accent5>
        <a:srgbClr val="86D7D4"/>
      </a:accent5>
      <a:accent6>
        <a:srgbClr val="FFC000"/>
      </a:accent6>
      <a:hlink>
        <a:srgbClr val="0A3142"/>
      </a:hlink>
      <a:folHlink>
        <a:srgbClr val="AFB2B4"/>
      </a:folHlink>
    </a:clrScheme>
    <a:fontScheme name="KSO主题文字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1653</Words>
  <Application>Kingsoft Office WPP</Application>
  <PresentationFormat>宽屏</PresentationFormat>
  <Paragraphs>64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1_A000120140530A99PPBG</vt:lpstr>
      <vt:lpstr>Particle Accelerator Simulation</vt:lpstr>
      <vt:lpstr>Goal</vt:lpstr>
      <vt:lpstr>Particle model</vt:lpstr>
      <vt:lpstr>PowerPoint 演示文稿</vt:lpstr>
      <vt:lpstr>Decay Chain</vt:lpstr>
      <vt:lpstr>PowerPoint 演示文稿</vt:lpstr>
      <vt:lpstr>Two Body Decay</vt:lpstr>
      <vt:lpstr>Path &amp; Travel</vt:lpstr>
      <vt:lpstr>Main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wsban</dc:creator>
  <cp:lastModifiedBy>ban</cp:lastModifiedBy>
  <cp:revision>5</cp:revision>
  <dcterms:created xsi:type="dcterms:W3CDTF">2015-12-07T12:02:00Z</dcterms:created>
  <dcterms:modified xsi:type="dcterms:W3CDTF">2015-12-07T15:56:14Z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