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 Light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Vidaloka"/>
      <p:regular r:id="rId37"/>
    </p:embeddedFont>
    <p:embeddedFont>
      <p:font typeface="Russo One"/>
      <p:regular r:id="rId38"/>
    </p:embeddedFont>
    <p:embeddedFont>
      <p:font typeface="PT Sans"/>
      <p:regular r:id="rId39"/>
      <p:bold r:id="rId40"/>
      <p:italic r:id="rId41"/>
      <p:boldItalic r:id="rId42"/>
    </p:embeddedFont>
    <p:embeddedFont>
      <p:font typeface="Crimson Text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4762">
          <p15:clr>
            <a:srgbClr val="A4A3A4"/>
          </p15:clr>
        </p15:guide>
        <p15:guide id="3" pos="340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1" roundtripDataSignature="AMtx7mjaz/nS0bpEpXovnzCUWaOoU5RV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4762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44" Type="http://schemas.openxmlformats.org/officeDocument/2006/relationships/font" Target="fonts/CrimsonText-bold.fntdata"/><Relationship Id="rId43" Type="http://schemas.openxmlformats.org/officeDocument/2006/relationships/font" Target="fonts/CrimsonText-regular.fntdata"/><Relationship Id="rId46" Type="http://schemas.openxmlformats.org/officeDocument/2006/relationships/font" Target="fonts/CrimsonText-boldItalic.fntdata"/><Relationship Id="rId45" Type="http://schemas.openxmlformats.org/officeDocument/2006/relationships/font" Target="fonts/CrimsonTex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33" Type="http://schemas.openxmlformats.org/officeDocument/2006/relationships/font" Target="fonts/OpenSansSemiBold-regular.fntdata"/><Relationship Id="rId32" Type="http://schemas.openxmlformats.org/officeDocument/2006/relationships/font" Target="fonts/Montserrat-boldItalic.fntdata"/><Relationship Id="rId35" Type="http://schemas.openxmlformats.org/officeDocument/2006/relationships/font" Target="fonts/OpenSansSemiBold-italic.fntdata"/><Relationship Id="rId34" Type="http://schemas.openxmlformats.org/officeDocument/2006/relationships/font" Target="fonts/OpenSansSemiBold-bold.fntdata"/><Relationship Id="rId37" Type="http://schemas.openxmlformats.org/officeDocument/2006/relationships/font" Target="fonts/Vidaloka-regular.fntdata"/><Relationship Id="rId36" Type="http://schemas.openxmlformats.org/officeDocument/2006/relationships/font" Target="fonts/OpenSansSemiBold-boldItalic.fntdata"/><Relationship Id="rId39" Type="http://schemas.openxmlformats.org/officeDocument/2006/relationships/font" Target="fonts/PTSans-regular.fntdata"/><Relationship Id="rId38" Type="http://schemas.openxmlformats.org/officeDocument/2006/relationships/font" Target="fonts/RussoOne-regular.fntdata"/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26" Type="http://schemas.openxmlformats.org/officeDocument/2006/relationships/font" Target="fonts/MerriweatherLight-bold.fntdata"/><Relationship Id="rId25" Type="http://schemas.openxmlformats.org/officeDocument/2006/relationships/font" Target="fonts/MerriweatherLight-regular.fntdata"/><Relationship Id="rId28" Type="http://schemas.openxmlformats.org/officeDocument/2006/relationships/font" Target="fonts/MerriweatherLight-boldItalic.fntdata"/><Relationship Id="rId27" Type="http://schemas.openxmlformats.org/officeDocument/2006/relationships/font" Target="fonts/MerriweatherLight-italic.fntdata"/><Relationship Id="rId29" Type="http://schemas.openxmlformats.org/officeDocument/2006/relationships/font" Target="fonts/Montserrat-regular.fntdata"/><Relationship Id="rId51" Type="http://customschemas.google.com/relationships/presentationmetadata" Target="meta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69" name="Google Shape;69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26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26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6" name="Google Shape;76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27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81" name="Google Shape;81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28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29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87" name="Google Shape;87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5" name="Google Shape;95;p31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7" name="Google Shape;97;p31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9" name="Google Shape;99;p31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1" name="Google Shape;101;p31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31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6" name="Google Shape;106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1" name="Google Shape;111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5" name="Google Shape;115;p33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6" name="Google Shape;116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0" name="Google Shape;120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34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26" name="Google Shape;126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35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8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18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8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36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36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5" name="Google Shape;135;p36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7" name="Google Shape;137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37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2" name="Google Shape;142;p37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37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6" name="Google Shape;146;p37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47" name="Google Shape;147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1" name="Google Shape;151;p38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3" name="Google Shape;153;p38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38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38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38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38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39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39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5" name="Google Shape;17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9" name="Google Shape;179;p40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0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1" name="Google Shape;181;p40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3" name="Google Shape;183;p40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5" name="Google Shape;185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40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0" name="Google Shape;190;p41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2" name="Google Shape;192;p41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4" name="Google Shape;194;p41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6" name="Google Shape;196;p41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98" name="Google Shape;19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2" name="Google Shape;202;p42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7" name="Google Shape;207;p43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8" name="Google Shape;20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44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3" name="Google Shape;21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8" name="Google Shape;218;p45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5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0" name="Google Shape;220;p45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22" name="Google Shape;222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9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9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6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s-419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s-419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-419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s-419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s-419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i="0" lang="es-419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46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46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47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47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4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36" name="Google Shape;3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21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" name="Google Shape;46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" name="Google Shape;54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23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9" name="Google Shape;59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5" name="Google Shape;6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type="ctrTitle"/>
          </p:nvPr>
        </p:nvSpPr>
        <p:spPr>
          <a:xfrm>
            <a:off x="-110325" y="1633350"/>
            <a:ext cx="9525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4600"/>
              <a:t>SISTEMA DE GESTIÓN DE MANTENIMIENTO</a:t>
            </a:r>
            <a:br>
              <a:rPr lang="es-419"/>
            </a:br>
            <a:r>
              <a:rPr lang="es-419" sz="4800"/>
              <a:t>Hospital Nacional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4800"/>
              <a:t>"Dr. Baldomero Sommer"</a:t>
            </a:r>
            <a:endParaRPr sz="4800"/>
          </a:p>
        </p:txBody>
      </p:sp>
      <p:sp>
        <p:nvSpPr>
          <p:cNvPr id="246" name="Google Shape;246;p1"/>
          <p:cNvSpPr txBox="1"/>
          <p:nvPr>
            <p:ph idx="1" type="subTitle"/>
          </p:nvPr>
        </p:nvSpPr>
        <p:spPr>
          <a:xfrm>
            <a:off x="3253525" y="3882825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11087-Seminario de Integración Profesional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Universidad Nacional de Luján</a:t>
            </a:r>
            <a:endParaRPr/>
          </a:p>
        </p:txBody>
      </p:sp>
      <p:sp>
        <p:nvSpPr>
          <p:cNvPr id="247" name="Google Shape;247;p1"/>
          <p:cNvSpPr txBox="1"/>
          <p:nvPr/>
        </p:nvSpPr>
        <p:spPr>
          <a:xfrm>
            <a:off x="0" y="5254575"/>
            <a:ext cx="9144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Iván Costa(138116)</a:t>
            </a: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b="0" i="0" lang="es-419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Facundo Otero(118048) </a:t>
            </a:r>
            <a:r>
              <a:rPr lang="es-41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</a:t>
            </a:r>
            <a:r>
              <a:rPr b="0" i="0" lang="es-419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atricio Pittavino(121476) </a:t>
            </a:r>
            <a:r>
              <a:rPr lang="es-41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s-419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Valentin Nard</a:t>
            </a:r>
            <a:r>
              <a:rPr lang="es-41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oni(127609)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950" y="4035326"/>
            <a:ext cx="1154200" cy="5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1374" y="3882825"/>
            <a:ext cx="962150" cy="8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>
            <p:ph type="title"/>
          </p:nvPr>
        </p:nvSpPr>
        <p:spPr>
          <a:xfrm>
            <a:off x="713250" y="322825"/>
            <a:ext cx="73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Dificultad para definir e implementar mecanismos de control</a:t>
            </a:r>
            <a:endParaRPr/>
          </a:p>
        </p:txBody>
      </p:sp>
      <p:sp>
        <p:nvSpPr>
          <p:cNvPr id="371" name="Google Shape;371;p10"/>
          <p:cNvSpPr txBox="1"/>
          <p:nvPr>
            <p:ph idx="1" type="body"/>
          </p:nvPr>
        </p:nvSpPr>
        <p:spPr>
          <a:xfrm>
            <a:off x="713250" y="1328450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419" sz="1400">
                <a:solidFill>
                  <a:schemeClr val="dk1"/>
                </a:solidFill>
              </a:rPr>
              <a:t>No es posible hacer un seguimiento de los pedidos que están siendo atendidos.</a:t>
            </a:r>
            <a:endParaRPr sz="14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419" sz="1400">
                <a:solidFill>
                  <a:schemeClr val="dk1"/>
                </a:solidFill>
              </a:rPr>
              <a:t>No hay información sobre la disponibilidad de agentes y de las tareas que están realizando.</a:t>
            </a:r>
            <a:endParaRPr sz="14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419" sz="1400">
                <a:solidFill>
                  <a:schemeClr val="dk1"/>
                </a:solidFill>
              </a:rPr>
              <a:t>No se puede realizar una utilización eficiente de los insumos.  No hay información precisa sobre su disponibilidad y no se pueden realizar pedidos con anticipación. </a:t>
            </a:r>
            <a:endParaRPr sz="14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419" sz="1400">
                <a:solidFill>
                  <a:schemeClr val="dk1"/>
                </a:solidFill>
              </a:rPr>
              <a:t>Derivado de la falta de información, desarrollar informes de la situación actual del sector se transforma en una tarea compleja que demanda mucho tiempo, y en la mayoría de los casos no contienen información actualizada y completa.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title"/>
          </p:nvPr>
        </p:nvSpPr>
        <p:spPr>
          <a:xfrm>
            <a:off x="713250" y="311725"/>
            <a:ext cx="726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No es posible definir una agenda de eventos</a:t>
            </a:r>
            <a:endParaRPr/>
          </a:p>
        </p:txBody>
      </p:sp>
      <p:sp>
        <p:nvSpPr>
          <p:cNvPr id="377" name="Google Shape;377;p11"/>
          <p:cNvSpPr txBox="1"/>
          <p:nvPr>
            <p:ph idx="1" type="body"/>
          </p:nvPr>
        </p:nvSpPr>
        <p:spPr>
          <a:xfrm>
            <a:off x="713250" y="1333100"/>
            <a:ext cx="77175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/>
              <a:t>Derivado de la falta de información no es posible establecer grupos de pedidos que se realizan frecuentemente.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 sz="1400"/>
              <a:t>La mayor parte de los pedidos consisten en realizar tareas repetitivas que carecen de modificaciones.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 sz="1400"/>
              <a:t>No es posible identificar causas secundarias que generan necesidad de reparación.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378" name="Google Shape;378;p11"/>
          <p:cNvPicPr preferRelativeResize="0"/>
          <p:nvPr/>
        </p:nvPicPr>
        <p:blipFill rotWithShape="1">
          <a:blip r:embed="rId3">
            <a:alphaModFix/>
          </a:blip>
          <a:srcRect b="14528" l="30630" r="24449" t="36568"/>
          <a:stretch/>
        </p:blipFill>
        <p:spPr>
          <a:xfrm>
            <a:off x="6021387" y="3260025"/>
            <a:ext cx="3077226" cy="188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>
            <a:off x="946050" y="2543975"/>
            <a:ext cx="7251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APORTES DEL SISTEMA</a:t>
            </a:r>
            <a:endParaRPr/>
          </a:p>
        </p:txBody>
      </p:sp>
      <p:sp>
        <p:nvSpPr>
          <p:cNvPr id="384" name="Google Shape;384;p12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/>
          <p:nvPr>
            <p:ph type="title"/>
          </p:nvPr>
        </p:nvSpPr>
        <p:spPr>
          <a:xfrm>
            <a:off x="713225" y="445025"/>
            <a:ext cx="71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Funciones Principales</a:t>
            </a:r>
            <a:endParaRPr/>
          </a:p>
        </p:txBody>
      </p:sp>
      <p:sp>
        <p:nvSpPr>
          <p:cNvPr id="390" name="Google Shape;390;p13"/>
          <p:cNvSpPr txBox="1"/>
          <p:nvPr>
            <p:ph idx="1" type="body"/>
          </p:nvPr>
        </p:nvSpPr>
        <p:spPr>
          <a:xfrm>
            <a:off x="713250" y="1521950"/>
            <a:ext cx="77175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Registro con información actualizada de los agentes y su estado.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Registro de sectores que solicitan reparaciones.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Registro y Gestión de los insumos.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Información  actualizada de los pedidos iniciados y de las tareas pendientes.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Calendario de actividades antiguas,presentes y futuras.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Permite agrupar tareas de mismas dependencias para así facilitar el trabajo a los agentes y utilizar los recursos de forma eficiente.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Permite generar informes personalizados sobre pedidos, dependencias y sectores.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"/>
          <p:cNvSpPr txBox="1"/>
          <p:nvPr>
            <p:ph type="title"/>
          </p:nvPr>
        </p:nvSpPr>
        <p:spPr>
          <a:xfrm>
            <a:off x="677650" y="2888350"/>
            <a:ext cx="7498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DEMOSTRACIÓN DEL SISTEMA</a:t>
            </a:r>
            <a:endParaRPr/>
          </a:p>
        </p:txBody>
      </p:sp>
      <p:sp>
        <p:nvSpPr>
          <p:cNvPr id="396" name="Google Shape;396;p14"/>
          <p:cNvSpPr txBox="1"/>
          <p:nvPr>
            <p:ph idx="2" type="title"/>
          </p:nvPr>
        </p:nvSpPr>
        <p:spPr>
          <a:xfrm>
            <a:off x="3746550" y="1504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05</a:t>
            </a:r>
            <a:endParaRPr/>
          </a:p>
        </p:txBody>
      </p:sp>
      <p:grpSp>
        <p:nvGrpSpPr>
          <p:cNvPr id="397" name="Google Shape;397;p14"/>
          <p:cNvGrpSpPr/>
          <p:nvPr/>
        </p:nvGrpSpPr>
        <p:grpSpPr>
          <a:xfrm>
            <a:off x="6583167" y="605106"/>
            <a:ext cx="2337322" cy="1827879"/>
            <a:chOff x="649171" y="238145"/>
            <a:chExt cx="6249525" cy="5241981"/>
          </a:xfrm>
        </p:grpSpPr>
        <p:sp>
          <p:nvSpPr>
            <p:cNvPr id="398" name="Google Shape;398;p14"/>
            <p:cNvSpPr/>
            <p:nvPr/>
          </p:nvSpPr>
          <p:spPr>
            <a:xfrm>
              <a:off x="2850275" y="4515119"/>
              <a:ext cx="1849000" cy="810050"/>
            </a:xfrm>
            <a:custGeom>
              <a:rect b="b" l="l" r="r" t="t"/>
              <a:pathLst>
                <a:path extrusionOk="0" h="32402" w="7396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638975" y="5325151"/>
              <a:ext cx="2269850" cy="154975"/>
            </a:xfrm>
            <a:custGeom>
              <a:rect b="b" l="l" r="r" t="t"/>
              <a:pathLst>
                <a:path extrusionOk="0" h="6199" w="90794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49171" y="238145"/>
              <a:ext cx="6249525" cy="4250923"/>
            </a:xfrm>
            <a:custGeom>
              <a:rect b="b" l="l" r="r" t="t"/>
              <a:pathLst>
                <a:path extrusionOk="0" h="157427" w="249981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904475" y="481125"/>
              <a:ext cx="5738850" cy="3435575"/>
            </a:xfrm>
            <a:custGeom>
              <a:rect b="b" l="l" r="r" t="t"/>
              <a:pathLst>
                <a:path extrusionOk="0" h="137423" w="229554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14"/>
          <p:cNvSpPr/>
          <p:nvPr/>
        </p:nvSpPr>
        <p:spPr>
          <a:xfrm>
            <a:off x="6701037" y="707434"/>
            <a:ext cx="2088000" cy="115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14"/>
          <p:cNvPicPr preferRelativeResize="0"/>
          <p:nvPr/>
        </p:nvPicPr>
        <p:blipFill rotWithShape="1">
          <a:blip r:embed="rId3">
            <a:alphaModFix/>
          </a:blip>
          <a:srcRect b="5547" l="0" r="0" t="13466"/>
          <a:stretch/>
        </p:blipFill>
        <p:spPr>
          <a:xfrm>
            <a:off x="6701037" y="834786"/>
            <a:ext cx="2087934" cy="88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338" y="1862763"/>
            <a:ext cx="27717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4763" y="1737250"/>
            <a:ext cx="1441674" cy="144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"/>
          <p:cNvSpPr txBox="1"/>
          <p:nvPr>
            <p:ph type="title"/>
          </p:nvPr>
        </p:nvSpPr>
        <p:spPr>
          <a:xfrm>
            <a:off x="946050" y="2543975"/>
            <a:ext cx="7251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MODELO DE NEGOCIO</a:t>
            </a:r>
            <a:endParaRPr/>
          </a:p>
        </p:txBody>
      </p:sp>
      <p:sp>
        <p:nvSpPr>
          <p:cNvPr id="255" name="Google Shape;255;p2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61" name="Google Shape;261;p3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62" name="Google Shape;262;p3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3" name="Google Shape;263;p3"/>
          <p:cNvPicPr preferRelativeResize="0"/>
          <p:nvPr/>
        </p:nvPicPr>
        <p:blipFill rotWithShape="1">
          <a:blip r:embed="rId3">
            <a:alphaModFix/>
          </a:blip>
          <a:srcRect b="9899" l="7251" r="5150" t="26317"/>
          <a:stretch/>
        </p:blipFill>
        <p:spPr>
          <a:xfrm>
            <a:off x="363725" y="704000"/>
            <a:ext cx="8416551" cy="344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"/>
          <p:cNvSpPr/>
          <p:nvPr/>
        </p:nvSpPr>
        <p:spPr>
          <a:xfrm>
            <a:off x="698325" y="1809025"/>
            <a:ext cx="2551500" cy="104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/>
          <p:nvPr/>
        </p:nvSpPr>
        <p:spPr>
          <a:xfrm>
            <a:off x="3587600" y="4235100"/>
            <a:ext cx="1825200" cy="607800"/>
          </a:xfrm>
          <a:prstGeom prst="roundRect">
            <a:avLst>
              <a:gd fmla="val 50000" name="adj"/>
            </a:avLst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División Mantenimiento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570375" y="1174900"/>
            <a:ext cx="1935000" cy="660000"/>
          </a:xfrm>
          <a:prstGeom prst="roundRect">
            <a:avLst>
              <a:gd fmla="val 50000" name="adj"/>
            </a:avLst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División Suministros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3477800" y="389552"/>
            <a:ext cx="1935000" cy="607800"/>
          </a:xfrm>
          <a:prstGeom prst="roundRect">
            <a:avLst>
              <a:gd fmla="val 50000" name="adj"/>
            </a:avLst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Dirección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3392400" y="1670747"/>
            <a:ext cx="2181000" cy="1473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Sistema de Gestión de Mantenimiento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4"/>
          <p:cNvCxnSpPr>
            <a:stCxn id="272" idx="0"/>
            <a:endCxn id="271" idx="2"/>
          </p:cNvCxnSpPr>
          <p:nvPr/>
        </p:nvCxnSpPr>
        <p:spPr>
          <a:xfrm flipH="1" rot="5400000">
            <a:off x="4127400" y="1315247"/>
            <a:ext cx="673500" cy="37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4"/>
          <p:cNvCxnSpPr/>
          <p:nvPr/>
        </p:nvCxnSpPr>
        <p:spPr>
          <a:xfrm flipH="1">
            <a:off x="5521250" y="1477500"/>
            <a:ext cx="2621700" cy="1233000"/>
          </a:xfrm>
          <a:prstGeom prst="bentConnector3">
            <a:avLst>
              <a:gd fmla="val -4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75" name="Google Shape;275;p4"/>
          <p:cNvCxnSpPr>
            <a:endCxn id="272" idx="6"/>
          </p:cNvCxnSpPr>
          <p:nvPr/>
        </p:nvCxnSpPr>
        <p:spPr>
          <a:xfrm flipH="1">
            <a:off x="5573400" y="1455347"/>
            <a:ext cx="1392000" cy="951900"/>
          </a:xfrm>
          <a:prstGeom prst="bentConnector3">
            <a:avLst>
              <a:gd fmla="val -7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4"/>
          <p:cNvCxnSpPr>
            <a:stCxn id="270" idx="2"/>
            <a:endCxn id="272" idx="2"/>
          </p:cNvCxnSpPr>
          <p:nvPr/>
        </p:nvCxnSpPr>
        <p:spPr>
          <a:xfrm flipH="1" rot="-5400000">
            <a:off x="2178975" y="1193800"/>
            <a:ext cx="572400" cy="185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p4"/>
          <p:cNvSpPr/>
          <p:nvPr/>
        </p:nvSpPr>
        <p:spPr>
          <a:xfrm>
            <a:off x="6460425" y="850350"/>
            <a:ext cx="2071500" cy="607800"/>
          </a:xfrm>
          <a:prstGeom prst="roundRect">
            <a:avLst>
              <a:gd fmla="val 50000" name="adj"/>
            </a:avLst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Sector 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Solicitante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4"/>
          <p:cNvCxnSpPr/>
          <p:nvPr/>
        </p:nvCxnSpPr>
        <p:spPr>
          <a:xfrm rot="10800000">
            <a:off x="5110225" y="3110400"/>
            <a:ext cx="21900" cy="11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4"/>
          <p:cNvCxnSpPr/>
          <p:nvPr/>
        </p:nvCxnSpPr>
        <p:spPr>
          <a:xfrm rot="10800000">
            <a:off x="3896200" y="3110400"/>
            <a:ext cx="21900" cy="11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4"/>
          <p:cNvCxnSpPr/>
          <p:nvPr/>
        </p:nvCxnSpPr>
        <p:spPr>
          <a:xfrm rot="10800000">
            <a:off x="4503200" y="3110400"/>
            <a:ext cx="21900" cy="11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4"/>
          <p:cNvSpPr txBox="1"/>
          <p:nvPr/>
        </p:nvSpPr>
        <p:spPr>
          <a:xfrm>
            <a:off x="3477450" y="1133950"/>
            <a:ext cx="20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Informes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1552575" y="1879550"/>
            <a:ext cx="18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Detalle de Insumos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6013650" y="1925750"/>
            <a:ext cx="109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Pedido de Reparación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"/>
          <p:cNvSpPr txBox="1"/>
          <p:nvPr/>
        </p:nvSpPr>
        <p:spPr>
          <a:xfrm>
            <a:off x="7106250" y="2245625"/>
            <a:ext cx="149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Respuesta a Solicitudes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5110200" y="3555550"/>
            <a:ext cx="12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Datos de Agentes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3742100" y="3427825"/>
            <a:ext cx="1544100" cy="523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Calendario de Actividades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"/>
          <p:cNvSpPr txBox="1"/>
          <p:nvPr/>
        </p:nvSpPr>
        <p:spPr>
          <a:xfrm>
            <a:off x="3113563" y="3555550"/>
            <a:ext cx="97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Datos de Sectores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"/>
          <p:cNvSpPr/>
          <p:nvPr/>
        </p:nvSpPr>
        <p:spPr>
          <a:xfrm>
            <a:off x="3235650" y="2115000"/>
            <a:ext cx="2672700" cy="9135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MANTENIMIENTO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282050" y="420505"/>
            <a:ext cx="2429100" cy="10581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6933899" y="3820350"/>
            <a:ext cx="1928100" cy="913500"/>
          </a:xfrm>
          <a:prstGeom prst="roundRect">
            <a:avLst>
              <a:gd fmla="val 50000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SECTORES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6401775" y="420500"/>
            <a:ext cx="2072100" cy="6297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DEPENDENCIAS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796325" y="3820353"/>
            <a:ext cx="2072100" cy="913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INSUMOS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5"/>
          <p:cNvCxnSpPr>
            <a:stCxn id="292" idx="1"/>
            <a:endCxn id="293" idx="2"/>
          </p:cNvCxnSpPr>
          <p:nvPr/>
        </p:nvCxnSpPr>
        <p:spPr>
          <a:xfrm rot="10800000">
            <a:off x="1496550" y="1478550"/>
            <a:ext cx="1739100" cy="109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5"/>
          <p:cNvCxnSpPr>
            <a:endCxn id="295" idx="2"/>
          </p:cNvCxnSpPr>
          <p:nvPr/>
        </p:nvCxnSpPr>
        <p:spPr>
          <a:xfrm flipH="1" rot="10800000">
            <a:off x="4350225" y="1050200"/>
            <a:ext cx="3087600" cy="106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5"/>
          <p:cNvCxnSpPr>
            <a:stCxn id="294" idx="1"/>
            <a:endCxn id="292" idx="3"/>
          </p:cNvCxnSpPr>
          <p:nvPr/>
        </p:nvCxnSpPr>
        <p:spPr>
          <a:xfrm rot="10800000">
            <a:off x="5908499" y="2571900"/>
            <a:ext cx="1025400" cy="17052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5"/>
          <p:cNvCxnSpPr>
            <a:stCxn id="292" idx="2"/>
            <a:endCxn id="296" idx="0"/>
          </p:cNvCxnSpPr>
          <p:nvPr/>
        </p:nvCxnSpPr>
        <p:spPr>
          <a:xfrm rot="5400000">
            <a:off x="2806200" y="2054700"/>
            <a:ext cx="792000" cy="2739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5"/>
          <p:cNvSpPr txBox="1"/>
          <p:nvPr/>
        </p:nvSpPr>
        <p:spPr>
          <a:xfrm>
            <a:off x="2196800" y="31437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utiliza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5"/>
          <p:cNvSpPr txBox="1"/>
          <p:nvPr/>
        </p:nvSpPr>
        <p:spPr>
          <a:xfrm rot="-1380">
            <a:off x="6316419" y="2901977"/>
            <a:ext cx="22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realiza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reparaciones en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5765850" y="1194175"/>
            <a:ext cx="23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clasifica las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tareas en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1691275" y="1714700"/>
            <a:ext cx="9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asigna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/>
          <p:nvPr/>
        </p:nvSpPr>
        <p:spPr>
          <a:xfrm>
            <a:off x="713225" y="445025"/>
            <a:ext cx="72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419" sz="3000" u="none" cap="none" strike="noStrike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Procesos de la Gestión del Mantenimiento</a:t>
            </a:r>
            <a:endParaRPr b="0" i="0" sz="3000" u="none" cap="none" strike="noStrike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4422225" y="1655150"/>
            <a:ext cx="233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Realizar Reparaciones</a:t>
            </a:r>
            <a:endParaRPr b="0" i="0" sz="2400" u="none" cap="none" strike="noStrike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11" name="Google Shape;311;p6"/>
          <p:cNvSpPr txBox="1"/>
          <p:nvPr/>
        </p:nvSpPr>
        <p:spPr>
          <a:xfrm>
            <a:off x="483000" y="1655775"/>
            <a:ext cx="21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Recepción de Pedidos</a:t>
            </a:r>
            <a:endParaRPr b="0" i="0" sz="2400" u="none" cap="none" strike="noStrike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2022575" y="3346725"/>
            <a:ext cx="21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Autorización de Pedidos</a:t>
            </a:r>
            <a:endParaRPr b="0" i="0" sz="2400" u="none" cap="none" strike="noStrike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313" name="Google Shape;313;p6"/>
          <p:cNvGrpSpPr/>
          <p:nvPr/>
        </p:nvGrpSpPr>
        <p:grpSpPr>
          <a:xfrm>
            <a:off x="5405606" y="1298312"/>
            <a:ext cx="366052" cy="356831"/>
            <a:chOff x="-31817400" y="3910025"/>
            <a:chExt cx="301675" cy="294075"/>
          </a:xfrm>
        </p:grpSpPr>
        <p:sp>
          <p:nvSpPr>
            <p:cNvPr id="314" name="Google Shape;314;p6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1327446" y="1239471"/>
            <a:ext cx="437204" cy="474527"/>
            <a:chOff x="-31093575" y="3911725"/>
            <a:chExt cx="291450" cy="291425"/>
          </a:xfrm>
        </p:grpSpPr>
        <p:sp>
          <p:nvSpPr>
            <p:cNvPr id="318" name="Google Shape;318;p6"/>
            <p:cNvSpPr/>
            <p:nvPr/>
          </p:nvSpPr>
          <p:spPr>
            <a:xfrm>
              <a:off x="-31093575" y="3911725"/>
              <a:ext cx="291450" cy="291425"/>
            </a:xfrm>
            <a:custGeom>
              <a:rect b="b" l="l" r="r" t="t"/>
              <a:pathLst>
                <a:path extrusionOk="0" h="11657" w="11658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-31025825" y="3980250"/>
              <a:ext cx="156750" cy="154250"/>
            </a:xfrm>
            <a:custGeom>
              <a:rect b="b" l="l" r="r" t="t"/>
              <a:pathLst>
                <a:path extrusionOk="0" h="6170" w="627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2867125" y="2961046"/>
            <a:ext cx="544018" cy="474547"/>
            <a:chOff x="1492676" y="5138916"/>
            <a:chExt cx="599535" cy="335061"/>
          </a:xfrm>
        </p:grpSpPr>
        <p:sp>
          <p:nvSpPr>
            <p:cNvPr id="321" name="Google Shape;321;p6"/>
            <p:cNvSpPr/>
            <p:nvPr/>
          </p:nvSpPr>
          <p:spPr>
            <a:xfrm>
              <a:off x="1492676" y="5138916"/>
              <a:ext cx="599535" cy="335061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6"/>
          <p:cNvSpPr txBox="1"/>
          <p:nvPr/>
        </p:nvSpPr>
        <p:spPr>
          <a:xfrm>
            <a:off x="6145900" y="3311650"/>
            <a:ext cx="23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Controlar utilización de los Recursos</a:t>
            </a:r>
            <a:endParaRPr b="0" i="0" sz="2400" u="none" cap="none" strike="noStrike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324" name="Google Shape;324;p6"/>
          <p:cNvGrpSpPr/>
          <p:nvPr/>
        </p:nvGrpSpPr>
        <p:grpSpPr>
          <a:xfrm>
            <a:off x="7096435" y="2839925"/>
            <a:ext cx="544037" cy="474493"/>
            <a:chOff x="-62511900" y="4129100"/>
            <a:chExt cx="304050" cy="282000"/>
          </a:xfrm>
        </p:grpSpPr>
        <p:sp>
          <p:nvSpPr>
            <p:cNvPr id="325" name="Google Shape;325;p6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"/>
          <p:cNvSpPr txBox="1"/>
          <p:nvPr>
            <p:ph type="title"/>
          </p:nvPr>
        </p:nvSpPr>
        <p:spPr>
          <a:xfrm>
            <a:off x="946050" y="2780850"/>
            <a:ext cx="7251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ESTADÍSTICA DE LOS PEDIDOS</a:t>
            </a:r>
            <a:endParaRPr/>
          </a:p>
        </p:txBody>
      </p:sp>
      <p:sp>
        <p:nvSpPr>
          <p:cNvPr id="335" name="Google Shape;335;p7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 txBox="1"/>
          <p:nvPr>
            <p:ph idx="1" type="subTitle"/>
          </p:nvPr>
        </p:nvSpPr>
        <p:spPr>
          <a:xfrm>
            <a:off x="557584" y="16171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rPr lang="es-419"/>
              <a:t>PEDIDOS POR AÑO</a:t>
            </a:r>
            <a:endParaRPr/>
          </a:p>
        </p:txBody>
      </p:sp>
      <p:sp>
        <p:nvSpPr>
          <p:cNvPr id="341" name="Google Shape;341;p8"/>
          <p:cNvSpPr txBox="1"/>
          <p:nvPr>
            <p:ph idx="3" type="subTitle"/>
          </p:nvPr>
        </p:nvSpPr>
        <p:spPr>
          <a:xfrm>
            <a:off x="2364909" y="3400188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419"/>
              <a:t>AGENTES EN PROMEDIO POR </a:t>
            </a:r>
            <a:r>
              <a:rPr lang="es-419">
                <a:solidFill>
                  <a:schemeClr val="dk1"/>
                </a:solidFill>
              </a:rPr>
              <a:t>PEDIDOS </a:t>
            </a:r>
            <a:endParaRPr sz="1700">
              <a:solidFill>
                <a:srgbClr val="19191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42" name="Google Shape;342;p8"/>
          <p:cNvSpPr txBox="1"/>
          <p:nvPr>
            <p:ph idx="5" type="subTitle"/>
          </p:nvPr>
        </p:nvSpPr>
        <p:spPr>
          <a:xfrm>
            <a:off x="-464350" y="4822225"/>
            <a:ext cx="706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rPr lang="es-419"/>
              <a:t>*datos aproximados de las últimas mediciones realizadas. Marzo 2019</a:t>
            </a:r>
            <a:endParaRPr/>
          </a:p>
        </p:txBody>
      </p:sp>
      <p:sp>
        <p:nvSpPr>
          <p:cNvPr id="343" name="Google Shape;343;p8"/>
          <p:cNvSpPr txBox="1"/>
          <p:nvPr>
            <p:ph type="title"/>
          </p:nvPr>
        </p:nvSpPr>
        <p:spPr>
          <a:xfrm>
            <a:off x="1013575" y="9853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-419"/>
              <a:t>2000</a:t>
            </a:r>
            <a:endParaRPr/>
          </a:p>
        </p:txBody>
      </p:sp>
      <p:sp>
        <p:nvSpPr>
          <p:cNvPr id="344" name="Google Shape;344;p8"/>
          <p:cNvSpPr txBox="1"/>
          <p:nvPr>
            <p:ph idx="2" type="title"/>
          </p:nvPr>
        </p:nvSpPr>
        <p:spPr>
          <a:xfrm>
            <a:off x="2504000" y="285767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-419"/>
              <a:t>6</a:t>
            </a:r>
            <a:endParaRPr/>
          </a:p>
        </p:txBody>
      </p:sp>
      <p:sp>
        <p:nvSpPr>
          <p:cNvPr id="345" name="Google Shape;345;p8"/>
          <p:cNvSpPr txBox="1"/>
          <p:nvPr>
            <p:ph idx="1" type="subTitle"/>
          </p:nvPr>
        </p:nvSpPr>
        <p:spPr>
          <a:xfrm>
            <a:off x="4249634" y="16171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rPr lang="es-419"/>
              <a:t>PEDIDOS AL MES</a:t>
            </a:r>
            <a:endParaRPr/>
          </a:p>
        </p:txBody>
      </p:sp>
      <p:sp>
        <p:nvSpPr>
          <p:cNvPr id="346" name="Google Shape;346;p8"/>
          <p:cNvSpPr txBox="1"/>
          <p:nvPr>
            <p:ph type="title"/>
          </p:nvPr>
        </p:nvSpPr>
        <p:spPr>
          <a:xfrm>
            <a:off x="4705625" y="9853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-419"/>
              <a:t>160</a:t>
            </a:r>
            <a:endParaRPr/>
          </a:p>
        </p:txBody>
      </p:sp>
      <p:grpSp>
        <p:nvGrpSpPr>
          <p:cNvPr id="347" name="Google Shape;347;p8"/>
          <p:cNvGrpSpPr/>
          <p:nvPr/>
        </p:nvGrpSpPr>
        <p:grpSpPr>
          <a:xfrm>
            <a:off x="1853187" y="1031373"/>
            <a:ext cx="420811" cy="522864"/>
            <a:chOff x="-2310650" y="3525775"/>
            <a:chExt cx="292250" cy="363125"/>
          </a:xfrm>
        </p:grpSpPr>
        <p:sp>
          <p:nvSpPr>
            <p:cNvPr id="348" name="Google Shape;348;p8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8"/>
          <p:cNvGrpSpPr/>
          <p:nvPr/>
        </p:nvGrpSpPr>
        <p:grpSpPr>
          <a:xfrm>
            <a:off x="3983868" y="3041839"/>
            <a:ext cx="265755" cy="338841"/>
            <a:chOff x="3921718" y="2998514"/>
            <a:chExt cx="265755" cy="338841"/>
          </a:xfrm>
        </p:grpSpPr>
        <p:sp>
          <p:nvSpPr>
            <p:cNvPr id="353" name="Google Shape;353;p8"/>
            <p:cNvSpPr/>
            <p:nvPr/>
          </p:nvSpPr>
          <p:spPr>
            <a:xfrm>
              <a:off x="3980208" y="2998514"/>
              <a:ext cx="148818" cy="153423"/>
            </a:xfrm>
            <a:custGeom>
              <a:rect b="b" l="l" r="r" t="t"/>
              <a:pathLst>
                <a:path extrusionOk="0" h="3467" w="3529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921718" y="3144901"/>
              <a:ext cx="265755" cy="192454"/>
            </a:xfrm>
            <a:custGeom>
              <a:rect b="b" l="l" r="r" t="t"/>
              <a:pathLst>
                <a:path extrusionOk="0" h="4349" w="6302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8"/>
          <p:cNvGrpSpPr/>
          <p:nvPr/>
        </p:nvGrpSpPr>
        <p:grpSpPr>
          <a:xfrm>
            <a:off x="5782637" y="985298"/>
            <a:ext cx="420811" cy="522864"/>
            <a:chOff x="-2310650" y="3525775"/>
            <a:chExt cx="292250" cy="363125"/>
          </a:xfrm>
        </p:grpSpPr>
        <p:sp>
          <p:nvSpPr>
            <p:cNvPr id="356" name="Google Shape;356;p8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 txBox="1"/>
          <p:nvPr>
            <p:ph type="title"/>
          </p:nvPr>
        </p:nvSpPr>
        <p:spPr>
          <a:xfrm>
            <a:off x="946050" y="2543975"/>
            <a:ext cx="7251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PROBLEMÁTICAS</a:t>
            </a:r>
            <a:endParaRPr/>
          </a:p>
        </p:txBody>
      </p:sp>
      <p:sp>
        <p:nvSpPr>
          <p:cNvPr id="365" name="Google Shape;365;p9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