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13da13d5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3da13d5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13da13d5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3da13d5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13da13d5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3da13d5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13da13d5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3da13d5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13da13d5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3da13d5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13da13d5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3da13d5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13da13d5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3da13d5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13da13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3da13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213da13d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3da13d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13da13d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3da13d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213da13d5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3da13d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13da13d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3da13d5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13da13d5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3da13d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13da13d5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3da13d5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Servicios de Mensajes con JMS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42875" y="-669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 JMS - Tópicos</a:t>
            </a:r>
            <a:endParaRPr/>
          </a:p>
        </p:txBody>
      </p:sp>
      <p:pic>
        <p:nvPicPr>
          <p:cNvPr id="129" name="Google Shape;129;p22"/>
          <p:cNvPicPr preferRelativeResize="0"/>
          <p:nvPr/>
        </p:nvPicPr>
        <p:blipFill>
          <a:blip r:embed="rId3">
            <a:alphaModFix/>
          </a:blip>
          <a:stretch>
            <a:fillRect/>
          </a:stretch>
        </p:blipFill>
        <p:spPr>
          <a:xfrm>
            <a:off x="1100124" y="568425"/>
            <a:ext cx="5873500" cy="438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514300" y="-955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Composición de un Mensaje</a:t>
            </a:r>
            <a:endParaRPr/>
          </a:p>
        </p:txBody>
      </p:sp>
      <p:sp>
        <p:nvSpPr>
          <p:cNvPr id="135" name="Google Shape;135;p23"/>
          <p:cNvSpPr txBox="1"/>
          <p:nvPr>
            <p:ph idx="1" type="body"/>
          </p:nvPr>
        </p:nvSpPr>
        <p:spPr>
          <a:xfrm>
            <a:off x="2343150" y="642950"/>
            <a:ext cx="6489300" cy="392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Verdana"/>
              <a:buChar char="-"/>
            </a:pPr>
            <a:r>
              <a:rPr b="1" lang="es" sz="1400">
                <a:solidFill>
                  <a:srgbClr val="000000"/>
                </a:solidFill>
                <a:highlight>
                  <a:srgbClr val="FFFFFF"/>
                </a:highlight>
              </a:rPr>
              <a:t>Las cabeceras</a:t>
            </a:r>
            <a:r>
              <a:rPr lang="es" sz="1400">
                <a:solidFill>
                  <a:srgbClr val="000000"/>
                </a:solidFill>
                <a:highlight>
                  <a:srgbClr val="FFFFFF"/>
                </a:highlight>
              </a:rPr>
              <a:t> ofrecen metadatos sobre el mensaje utilizado por ambos clientes y el proveedor JMS.</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Font typeface="Verdana"/>
              <a:buChar char="-"/>
            </a:pPr>
            <a:r>
              <a:rPr lang="es" sz="1400">
                <a:solidFill>
                  <a:srgbClr val="000000"/>
                </a:solidFill>
                <a:highlight>
                  <a:srgbClr val="FFFFFF"/>
                </a:highlight>
              </a:rPr>
              <a:t> </a:t>
            </a:r>
            <a:r>
              <a:rPr b="1" lang="es" sz="1400">
                <a:solidFill>
                  <a:srgbClr val="000000"/>
                </a:solidFill>
                <a:highlight>
                  <a:srgbClr val="FFFFFF"/>
                </a:highlight>
              </a:rPr>
              <a:t>Las propiedades </a:t>
            </a:r>
            <a:r>
              <a:rPr lang="es" sz="1400">
                <a:solidFill>
                  <a:srgbClr val="000000"/>
                </a:solidFill>
                <a:highlight>
                  <a:srgbClr val="FFFFFF"/>
                </a:highlight>
              </a:rPr>
              <a:t>son campos opcionales dentro del mensaje para añadir información adicional al mensaje.</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Font typeface="Verdana"/>
              <a:buChar char="-"/>
            </a:pPr>
            <a:r>
              <a:rPr b="1" lang="es" sz="1400">
                <a:solidFill>
                  <a:srgbClr val="000000"/>
                </a:solidFill>
                <a:highlight>
                  <a:srgbClr val="FFFFFF"/>
                </a:highlight>
              </a:rPr>
              <a:t>El cuerpo </a:t>
            </a:r>
            <a:r>
              <a:rPr lang="es" sz="1400">
                <a:solidFill>
                  <a:srgbClr val="000000"/>
                </a:solidFill>
                <a:highlight>
                  <a:srgbClr val="FFFFFF"/>
                </a:highlight>
              </a:rPr>
              <a:t>puede contener tanto texto como datos binarios mediante los diferentes tipos de mensajes.</a:t>
            </a:r>
            <a:endParaRPr sz="1400">
              <a:solidFill>
                <a:srgbClr val="000000"/>
              </a:solidFill>
              <a:highlight>
                <a:srgbClr val="FFFFFF"/>
              </a:highlight>
            </a:endParaRPr>
          </a:p>
          <a:p>
            <a:pPr indent="0" lvl="0" marL="0" rtl="0" algn="l">
              <a:spcBef>
                <a:spcPts val="1600"/>
              </a:spcBef>
              <a:spcAft>
                <a:spcPts val="0"/>
              </a:spcAft>
              <a:buNone/>
            </a:pPr>
            <a:r>
              <a:rPr lang="es" sz="1400">
                <a:solidFill>
                  <a:srgbClr val="000000"/>
                </a:solidFill>
                <a:highlight>
                  <a:srgbClr val="FFFFFF"/>
                </a:highlight>
              </a:rPr>
              <a:t>En las cabeceras: a) Persistente o no Persistente. b) Expiración del mensaje (tiempo). c) Prioridad del mensaje. </a:t>
            </a:r>
            <a:endParaRPr sz="1400">
              <a:solidFill>
                <a:srgbClr val="000000"/>
              </a:solidFill>
              <a:highlight>
                <a:srgbClr val="FFFFFF"/>
              </a:highlight>
            </a:endParaRPr>
          </a:p>
          <a:p>
            <a:pPr indent="0" lvl="0" marL="0" rtl="0" algn="l">
              <a:spcBef>
                <a:spcPts val="1600"/>
              </a:spcBef>
              <a:spcAft>
                <a:spcPts val="0"/>
              </a:spcAft>
              <a:buNone/>
            </a:pPr>
            <a:r>
              <a:rPr lang="es" sz="1400">
                <a:solidFill>
                  <a:srgbClr val="000000"/>
                </a:solidFill>
                <a:highlight>
                  <a:srgbClr val="FFFFFF"/>
                </a:highlight>
              </a:rPr>
              <a:t>En las propiedades: a) Definidas por el modelo (ver manual), b) Propias</a:t>
            </a:r>
            <a:endParaRPr sz="1400">
              <a:solidFill>
                <a:srgbClr val="000000"/>
              </a:solidFill>
              <a:highlight>
                <a:srgbClr val="FFFFFF"/>
              </a:highlight>
            </a:endParaRPr>
          </a:p>
          <a:p>
            <a:pPr indent="0" lvl="0" marL="0" rtl="0" algn="l">
              <a:spcBef>
                <a:spcPts val="1600"/>
              </a:spcBef>
              <a:spcAft>
                <a:spcPts val="0"/>
              </a:spcAft>
              <a:buNone/>
            </a:pPr>
            <a:r>
              <a:rPr lang="es" sz="1400">
                <a:solidFill>
                  <a:srgbClr val="000000"/>
                </a:solidFill>
                <a:highlight>
                  <a:srgbClr val="FFFFFF"/>
                </a:highlight>
              </a:rPr>
              <a:t>En el cuerpo del mensaje: </a:t>
            </a:r>
            <a:endParaRPr sz="1400">
              <a:solidFill>
                <a:srgbClr val="000000"/>
              </a:solidFill>
              <a:highlight>
                <a:srgbClr val="FFFFFF"/>
              </a:highlight>
            </a:endParaRPr>
          </a:p>
          <a:p>
            <a:pPr indent="0" lvl="0" marL="0" rtl="0" algn="l">
              <a:spcBef>
                <a:spcPts val="1600"/>
              </a:spcBef>
              <a:spcAft>
                <a:spcPts val="0"/>
              </a:spcAft>
              <a:buNone/>
            </a:pPr>
            <a:r>
              <a:rPr lang="es" sz="1400">
                <a:solidFill>
                  <a:srgbClr val="000000"/>
                </a:solidFill>
                <a:highlight>
                  <a:srgbClr val="FFFFFF"/>
                </a:highlight>
              </a:rPr>
              <a:t>Tipos de mensaje. a) Map b) Bytes C) Stream d) Text e) Object (serializable)</a:t>
            </a:r>
            <a:endParaRPr sz="1400">
              <a:solidFill>
                <a:srgbClr val="000000"/>
              </a:solidFill>
              <a:highlight>
                <a:srgbClr val="FFFFFF"/>
              </a:highlight>
            </a:endParaRPr>
          </a:p>
          <a:p>
            <a:pPr indent="0" lvl="0" marL="0" rtl="0" algn="l">
              <a:spcBef>
                <a:spcPts val="1600"/>
              </a:spcBef>
              <a:spcAft>
                <a:spcPts val="1600"/>
              </a:spcAft>
              <a:buNone/>
            </a:pPr>
            <a:r>
              <a:t/>
            </a:r>
            <a:endParaRPr sz="950">
              <a:solidFill>
                <a:schemeClr val="dk1"/>
              </a:solidFill>
              <a:highlight>
                <a:srgbClr val="FFFFFF"/>
              </a:highlight>
              <a:latin typeface="Verdana"/>
              <a:ea typeface="Verdana"/>
              <a:cs typeface="Verdana"/>
              <a:sym typeface="Verdana"/>
            </a:endParaRPr>
          </a:p>
        </p:txBody>
      </p:sp>
      <p:pic>
        <p:nvPicPr>
          <p:cNvPr id="136" name="Google Shape;136;p23"/>
          <p:cNvPicPr preferRelativeResize="0"/>
          <p:nvPr/>
        </p:nvPicPr>
        <p:blipFill>
          <a:blip r:embed="rId3">
            <a:alphaModFix/>
          </a:blip>
          <a:stretch>
            <a:fillRect/>
          </a:stretch>
        </p:blipFill>
        <p:spPr>
          <a:xfrm>
            <a:off x="152400" y="1170125"/>
            <a:ext cx="22620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500000" y="-138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Acuse de Recibo (ACK)</a:t>
            </a:r>
            <a:endParaRPr/>
          </a:p>
        </p:txBody>
      </p:sp>
      <p:sp>
        <p:nvSpPr>
          <p:cNvPr id="142" name="Google Shape;142;p24"/>
          <p:cNvSpPr txBox="1"/>
          <p:nvPr>
            <p:ph idx="1" type="body"/>
          </p:nvPr>
        </p:nvSpPr>
        <p:spPr>
          <a:xfrm>
            <a:off x="228600" y="564300"/>
            <a:ext cx="8503200" cy="4014900"/>
          </a:xfrm>
          <a:prstGeom prst="rect">
            <a:avLst/>
          </a:prstGeom>
        </p:spPr>
        <p:txBody>
          <a:bodyPr anchorCtr="0" anchor="t" bIns="91425" lIns="91425" spcFirstLastPara="1" rIns="91425" wrap="square" tIns="91425">
            <a:noAutofit/>
          </a:bodyPr>
          <a:lstStyle/>
          <a:p>
            <a:pPr indent="0" lvl="0" marL="0" rtl="0" algn="l">
              <a:lnSpc>
                <a:spcPct val="41142"/>
              </a:lnSpc>
              <a:spcBef>
                <a:spcPts val="1400"/>
              </a:spcBef>
              <a:spcAft>
                <a:spcPts val="0"/>
              </a:spcAft>
              <a:buClr>
                <a:schemeClr val="dk1"/>
              </a:buClr>
              <a:buSzPts val="1100"/>
              <a:buFont typeface="Arial"/>
              <a:buNone/>
            </a:pPr>
            <a:r>
              <a:rPr lang="es" sz="1400">
                <a:solidFill>
                  <a:srgbClr val="000000"/>
                </a:solidFill>
                <a:highlight>
                  <a:srgbClr val="FFFFFF"/>
                </a:highlight>
              </a:rPr>
              <a:t>Hasta que no se recibe un acuse de recibo de un mensaje, éste no se considera consumido exitosamente. El consumo exitoso de un mensaje se lleva a cargo en tres fases:</a:t>
            </a:r>
            <a:endParaRPr sz="1400">
              <a:solidFill>
                <a:srgbClr val="000000"/>
              </a:solidFill>
              <a:highlight>
                <a:srgbClr val="FFFFFF"/>
              </a:highlight>
            </a:endParaRPr>
          </a:p>
          <a:p>
            <a:pPr indent="965200" lvl="0" marL="457200" rtl="0" algn="l">
              <a:lnSpc>
                <a:spcPct val="111157"/>
              </a:lnSpc>
              <a:spcBef>
                <a:spcPts val="2800"/>
              </a:spcBef>
              <a:spcAft>
                <a:spcPts val="0"/>
              </a:spcAft>
              <a:buClr>
                <a:srgbClr val="000000"/>
              </a:buClr>
              <a:buSzPts val="1400"/>
              <a:buFont typeface="Lato"/>
              <a:buAutoNum type="arabicPeriod"/>
            </a:pPr>
            <a:r>
              <a:rPr lang="es" sz="1400">
                <a:solidFill>
                  <a:srgbClr val="000000"/>
                </a:solidFill>
                <a:highlight>
                  <a:srgbClr val="FFFFFF"/>
                </a:highlight>
              </a:rPr>
              <a:t>El cliente recibe el mensaje</a:t>
            </a:r>
            <a:endParaRPr sz="1400">
              <a:solidFill>
                <a:srgbClr val="000000"/>
              </a:solidFill>
              <a:highlight>
                <a:srgbClr val="FFFFFF"/>
              </a:highlight>
            </a:endParaRPr>
          </a:p>
          <a:p>
            <a:pPr indent="965200" lvl="0" marL="457200" rtl="0" algn="l">
              <a:lnSpc>
                <a:spcPct val="111157"/>
              </a:lnSpc>
              <a:spcBef>
                <a:spcPts val="0"/>
              </a:spcBef>
              <a:spcAft>
                <a:spcPts val="0"/>
              </a:spcAft>
              <a:buClr>
                <a:srgbClr val="000000"/>
              </a:buClr>
              <a:buSzPts val="1400"/>
              <a:buFont typeface="Lato"/>
              <a:buAutoNum type="arabicPeriod"/>
            </a:pPr>
            <a:r>
              <a:rPr lang="es" sz="1400">
                <a:solidFill>
                  <a:srgbClr val="000000"/>
                </a:solidFill>
                <a:highlight>
                  <a:srgbClr val="FFFFFF"/>
                </a:highlight>
              </a:rPr>
              <a:t>El cliente procesa mensaje</a:t>
            </a:r>
            <a:endParaRPr sz="1400">
              <a:solidFill>
                <a:srgbClr val="000000"/>
              </a:solidFill>
              <a:highlight>
                <a:srgbClr val="FFFFFF"/>
              </a:highlight>
            </a:endParaRPr>
          </a:p>
          <a:p>
            <a:pPr indent="965200" lvl="0" marL="457200" rtl="0" algn="l">
              <a:lnSpc>
                <a:spcPct val="111157"/>
              </a:lnSpc>
              <a:spcBef>
                <a:spcPts val="0"/>
              </a:spcBef>
              <a:spcAft>
                <a:spcPts val="0"/>
              </a:spcAft>
              <a:buClr>
                <a:srgbClr val="000000"/>
              </a:buClr>
              <a:buSzPts val="1400"/>
              <a:buFont typeface="Lato"/>
              <a:buAutoNum type="arabicPeriod"/>
            </a:pPr>
            <a:r>
              <a:rPr lang="es" sz="1400">
                <a:solidFill>
                  <a:srgbClr val="000000"/>
                </a:solidFill>
                <a:highlight>
                  <a:srgbClr val="FFFFFF"/>
                </a:highlight>
              </a:rPr>
              <a:t>Se acusa el recibo del mensaje. Este acuse se inicia por parte del proveedor JMS o por el cliente, dependiendo del modo de acuse de la sesión.</a:t>
            </a:r>
            <a:endParaRPr sz="1400">
              <a:solidFill>
                <a:srgbClr val="000000"/>
              </a:solidFill>
              <a:highlight>
                <a:srgbClr val="FFFFFF"/>
              </a:highlight>
            </a:endParaRPr>
          </a:p>
          <a:p>
            <a:pPr indent="0" lvl="0" marL="0" rtl="0" algn="l">
              <a:spcBef>
                <a:spcPts val="100"/>
              </a:spcBef>
              <a:spcAft>
                <a:spcPts val="0"/>
              </a:spcAft>
              <a:buNone/>
            </a:pPr>
            <a:r>
              <a:t/>
            </a:r>
            <a:endParaRPr sz="1400">
              <a:solidFill>
                <a:srgbClr val="000000"/>
              </a:solidFill>
            </a:endParaRPr>
          </a:p>
          <a:p>
            <a:pPr indent="0" lvl="0" marL="0" rtl="0" algn="l">
              <a:spcBef>
                <a:spcPts val="1600"/>
              </a:spcBef>
              <a:spcAft>
                <a:spcPts val="0"/>
              </a:spcAft>
              <a:buNone/>
            </a:pPr>
            <a:r>
              <a:rPr lang="es" sz="1400">
                <a:solidFill>
                  <a:srgbClr val="000000"/>
                </a:solidFill>
              </a:rPr>
              <a:t>Sesiones Transaccionales: ACK automático</a:t>
            </a:r>
            <a:endParaRPr sz="1400">
              <a:solidFill>
                <a:srgbClr val="000000"/>
              </a:solidFill>
            </a:endParaRPr>
          </a:p>
          <a:p>
            <a:pPr indent="0" lvl="0" marL="0" rtl="0" algn="l">
              <a:spcBef>
                <a:spcPts val="1600"/>
              </a:spcBef>
              <a:spcAft>
                <a:spcPts val="0"/>
              </a:spcAft>
              <a:buNone/>
            </a:pPr>
            <a:r>
              <a:rPr lang="es" sz="1400">
                <a:solidFill>
                  <a:srgbClr val="000000"/>
                </a:solidFill>
              </a:rPr>
              <a:t>Sesiones No Transaccionales: 		a) AUTO_ACK -&gt; El Cliente automáticamente realiza ACK</a:t>
            </a:r>
            <a:endParaRPr sz="1400">
              <a:solidFill>
                <a:srgbClr val="000000"/>
              </a:solidFill>
            </a:endParaRPr>
          </a:p>
          <a:p>
            <a:pPr indent="0" lvl="0" marL="0" rtl="0" algn="l">
              <a:spcBef>
                <a:spcPts val="1600"/>
              </a:spcBef>
              <a:spcAft>
                <a:spcPts val="1600"/>
              </a:spcAft>
              <a:buNone/>
            </a:pPr>
            <a:r>
              <a:rPr lang="es" sz="1400">
                <a:solidFill>
                  <a:srgbClr val="000000"/>
                </a:solidFill>
              </a:rPr>
              <a:t>							b) CLIENT_ACK -&gt; el cliente avisa con acknowledge()</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03950" y="-85725"/>
            <a:ext cx="8336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Lectura síncrona y asíncrona de mensajes</a:t>
            </a:r>
            <a:endParaRPr/>
          </a:p>
        </p:txBody>
      </p:sp>
      <p:pic>
        <p:nvPicPr>
          <p:cNvPr id="148" name="Google Shape;148;p25"/>
          <p:cNvPicPr preferRelativeResize="0"/>
          <p:nvPr/>
        </p:nvPicPr>
        <p:blipFill>
          <a:blip r:embed="rId3">
            <a:alphaModFix/>
          </a:blip>
          <a:stretch>
            <a:fillRect/>
          </a:stretch>
        </p:blipFill>
        <p:spPr>
          <a:xfrm>
            <a:off x="1277927" y="1014402"/>
            <a:ext cx="6456375" cy="345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585750" y="-95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Filtrado de Mensajes (Selector)</a:t>
            </a:r>
            <a:endParaRPr/>
          </a:p>
        </p:txBody>
      </p:sp>
      <p:sp>
        <p:nvSpPr>
          <p:cNvPr id="154" name="Google Shape;154;p26"/>
          <p:cNvSpPr txBox="1"/>
          <p:nvPr>
            <p:ph idx="1" type="body"/>
          </p:nvPr>
        </p:nvSpPr>
        <p:spPr>
          <a:xfrm>
            <a:off x="256146" y="682700"/>
            <a:ext cx="84603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solidFill>
                  <a:srgbClr val="000000"/>
                </a:solidFill>
                <a:highlight>
                  <a:srgbClr val="FFFFFF"/>
                </a:highlight>
                <a:latin typeface="Verdana"/>
                <a:ea typeface="Verdana"/>
                <a:cs typeface="Verdana"/>
                <a:sym typeface="Verdana"/>
              </a:rPr>
              <a:t>En ocasiones necesitaremos ser más selectivos a la hora de recibir un mensaje de una determinada cola o tópico. El filtrado de mensajes nos va a permitir elegir qué mensajes consumir, de modo que no sea obligatorio consumir todos los mensajes de un destino.</a:t>
            </a:r>
            <a:endParaRPr sz="1400">
              <a:solidFill>
                <a:srgbClr val="000000"/>
              </a:solidFill>
            </a:endParaRPr>
          </a:p>
        </p:txBody>
      </p:sp>
      <p:pic>
        <p:nvPicPr>
          <p:cNvPr id="155" name="Google Shape;155;p26"/>
          <p:cNvPicPr preferRelativeResize="0"/>
          <p:nvPr/>
        </p:nvPicPr>
        <p:blipFill>
          <a:blip r:embed="rId3">
            <a:alphaModFix/>
          </a:blip>
          <a:stretch>
            <a:fillRect/>
          </a:stretch>
        </p:blipFill>
        <p:spPr>
          <a:xfrm>
            <a:off x="949313" y="1701125"/>
            <a:ext cx="6616725" cy="32280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557150" y="-955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Browser de Mensajes</a:t>
            </a:r>
            <a:endParaRPr/>
          </a:p>
        </p:txBody>
      </p:sp>
      <p:sp>
        <p:nvSpPr>
          <p:cNvPr id="161" name="Google Shape;161;p27"/>
          <p:cNvSpPr txBox="1"/>
          <p:nvPr>
            <p:ph idx="1" type="body"/>
          </p:nvPr>
        </p:nvSpPr>
        <p:spPr>
          <a:xfrm>
            <a:off x="285746" y="952850"/>
            <a:ext cx="83601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solidFill>
                  <a:srgbClr val="000000"/>
                </a:solidFill>
                <a:highlight>
                  <a:srgbClr val="FFFFFF"/>
                </a:highlight>
              </a:rPr>
              <a:t>Hasta ahora… Cómo consumir mensajes, pero supongamos que solo queremos consultar el contenido de la cola sin </a:t>
            </a:r>
            <a:r>
              <a:rPr i="1" lang="es" sz="1400">
                <a:solidFill>
                  <a:srgbClr val="000000"/>
                </a:solidFill>
                <a:highlight>
                  <a:srgbClr val="FFFFFF"/>
                </a:highlight>
              </a:rPr>
              <a:t>consumir los mensajes</a:t>
            </a:r>
            <a:r>
              <a:rPr lang="es" sz="1400">
                <a:solidFill>
                  <a:srgbClr val="000000"/>
                </a:solidFill>
                <a:highlight>
                  <a:srgbClr val="FFFFFF"/>
                </a:highlight>
              </a:rPr>
              <a:t>. Para este propósito, en vez de utilizar un Consumidor se crea un Browser.</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ÍNDICE</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Dominios de Mensajería</a:t>
            </a:r>
            <a:endParaRPr/>
          </a:p>
          <a:p>
            <a:pPr indent="-342900" lvl="0" marL="457200" rtl="0" algn="l">
              <a:spcBef>
                <a:spcPts val="0"/>
              </a:spcBef>
              <a:spcAft>
                <a:spcPts val="0"/>
              </a:spcAft>
              <a:buSzPts val="1800"/>
              <a:buChar char="-"/>
            </a:pPr>
            <a:r>
              <a:rPr lang="es"/>
              <a:t>JEE y Glassfish Server</a:t>
            </a:r>
            <a:endParaRPr/>
          </a:p>
          <a:p>
            <a:pPr indent="-342900" lvl="0" marL="457200" rtl="0" algn="l">
              <a:spcBef>
                <a:spcPts val="0"/>
              </a:spcBef>
              <a:spcAft>
                <a:spcPts val="0"/>
              </a:spcAft>
              <a:buSzPts val="1800"/>
              <a:buChar char="-"/>
            </a:pPr>
            <a:r>
              <a:rPr lang="es"/>
              <a:t>Arquitectura JMS </a:t>
            </a:r>
            <a:endParaRPr/>
          </a:p>
          <a:p>
            <a:pPr indent="-342900" lvl="0" marL="457200" rtl="0" algn="l">
              <a:spcBef>
                <a:spcPts val="0"/>
              </a:spcBef>
              <a:spcAft>
                <a:spcPts val="0"/>
              </a:spcAft>
              <a:buSzPts val="1800"/>
              <a:buChar char="-"/>
            </a:pPr>
            <a:r>
              <a:rPr lang="es"/>
              <a:t>Modelo de Programación JMS</a:t>
            </a:r>
            <a:endParaRPr/>
          </a:p>
          <a:p>
            <a:pPr indent="-342900" lvl="0" marL="457200" rtl="0" algn="l">
              <a:spcBef>
                <a:spcPts val="0"/>
              </a:spcBef>
              <a:spcAft>
                <a:spcPts val="0"/>
              </a:spcAft>
              <a:buSzPts val="1800"/>
              <a:buChar char="-"/>
            </a:pPr>
            <a:r>
              <a:rPr lang="es"/>
              <a:t>Composición de un Mensaje</a:t>
            </a:r>
            <a:endParaRPr/>
          </a:p>
          <a:p>
            <a:pPr indent="-342900" lvl="0" marL="457200" rtl="0" algn="l">
              <a:spcBef>
                <a:spcPts val="0"/>
              </a:spcBef>
              <a:spcAft>
                <a:spcPts val="0"/>
              </a:spcAft>
              <a:buSzPts val="1800"/>
              <a:buChar char="-"/>
            </a:pPr>
            <a:r>
              <a:rPr lang="es"/>
              <a:t>Recepción de mensajes y acuse de recibo</a:t>
            </a:r>
            <a:endParaRPr/>
          </a:p>
          <a:p>
            <a:pPr indent="-342900" lvl="0" marL="457200" rtl="0" algn="l">
              <a:spcBef>
                <a:spcPts val="0"/>
              </a:spcBef>
              <a:spcAft>
                <a:spcPts val="0"/>
              </a:spcAft>
              <a:buSzPts val="1800"/>
              <a:buChar char="-"/>
            </a:pPr>
            <a:r>
              <a:rPr lang="es"/>
              <a:t>Lectura síncrona y asíncrona de mensajes</a:t>
            </a:r>
            <a:endParaRPr/>
          </a:p>
          <a:p>
            <a:pPr indent="-342900" lvl="0" marL="457200" rtl="0" algn="l">
              <a:spcBef>
                <a:spcPts val="0"/>
              </a:spcBef>
              <a:spcAft>
                <a:spcPts val="0"/>
              </a:spcAft>
              <a:buSzPts val="1800"/>
              <a:buChar char="-"/>
            </a:pPr>
            <a:r>
              <a:rPr lang="es"/>
              <a:t>Filtrado de mensajes</a:t>
            </a:r>
            <a:endParaRPr/>
          </a:p>
          <a:p>
            <a:pPr indent="-342900" lvl="0" marL="457200" rtl="0" algn="l">
              <a:spcBef>
                <a:spcPts val="0"/>
              </a:spcBef>
              <a:spcAft>
                <a:spcPts val="0"/>
              </a:spcAft>
              <a:buSzPts val="1800"/>
              <a:buChar char="-"/>
            </a:pPr>
            <a:r>
              <a:rPr lang="es"/>
              <a:t>Browser de mensajes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Dominios de Mensajería</a:t>
            </a:r>
            <a:endParaRPr/>
          </a:p>
        </p:txBody>
      </p:sp>
      <p:sp>
        <p:nvSpPr>
          <p:cNvPr id="85" name="Google Shape;85;p15"/>
          <p:cNvSpPr txBox="1"/>
          <p:nvPr>
            <p:ph idx="1" type="body"/>
          </p:nvPr>
        </p:nvSpPr>
        <p:spPr>
          <a:xfrm>
            <a:off x="600075" y="1211350"/>
            <a:ext cx="81315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800">
                <a:solidFill>
                  <a:schemeClr val="dk1"/>
                </a:solidFill>
              </a:rPr>
              <a:t>Existen 2 modelos/dominios de mensajería:</a:t>
            </a:r>
            <a:endParaRPr sz="2800">
              <a:solidFill>
                <a:schemeClr val="dk1"/>
              </a:solidFill>
            </a:endParaRPr>
          </a:p>
          <a:p>
            <a:pPr indent="0" lvl="0" marL="0" rtl="0" algn="l">
              <a:spcBef>
                <a:spcPts val="0"/>
              </a:spcBef>
              <a:spcAft>
                <a:spcPts val="0"/>
              </a:spcAft>
              <a:buNone/>
            </a:pPr>
            <a:r>
              <a:rPr lang="es" sz="2800">
                <a:solidFill>
                  <a:schemeClr val="dk1"/>
                </a:solidFill>
              </a:rPr>
              <a:t>• Punto a Punto (PTP), en la que un mensaje se consume por un único consumidor.</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Clr>
                <a:schemeClr val="dk1"/>
              </a:buClr>
              <a:buSzPts val="1100"/>
              <a:buFont typeface="Arial"/>
              <a:buNone/>
            </a:pPr>
            <a:r>
              <a:rPr lang="es" sz="2800">
                <a:solidFill>
                  <a:schemeClr val="dk1"/>
                </a:solidFill>
              </a:rPr>
              <a:t>• Publicación/Subscripción(Pub/Sub), en la que un mensaje se consume por muchos consumidores.</a:t>
            </a:r>
            <a:endParaRPr sz="2800">
              <a:solidFill>
                <a:schemeClr val="dk1"/>
              </a:solidFill>
            </a:endParaRPr>
          </a:p>
          <a:p>
            <a:pPr indent="0" lvl="0" marL="0" rtl="0" algn="l">
              <a:spcBef>
                <a:spcPts val="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Punto a Punto</a:t>
            </a:r>
            <a:endParaRPr sz="2400"/>
          </a:p>
        </p:txBody>
      </p:sp>
      <p:sp>
        <p:nvSpPr>
          <p:cNvPr id="91" name="Google Shape;91;p16"/>
          <p:cNvSpPr txBox="1"/>
          <p:nvPr>
            <p:ph idx="1" type="body"/>
          </p:nvPr>
        </p:nvSpPr>
        <p:spPr>
          <a:xfrm>
            <a:off x="140250" y="5556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s" sz="1400">
                <a:solidFill>
                  <a:srgbClr val="000000"/>
                </a:solidFill>
              </a:rPr>
              <a:t>Un mensaje lo consume un único consumidor (1:1)</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rPr>
              <a:t>Puede haber varios emisores </a:t>
            </a:r>
            <a:endParaRPr sz="1400">
              <a:solidFill>
                <a:srgbClr val="000000"/>
              </a:solidFill>
            </a:endParaRPr>
          </a:p>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El destino del mensaje es un </a:t>
            </a:r>
            <a:r>
              <a:rPr b="1" lang="es" sz="1400">
                <a:solidFill>
                  <a:srgbClr val="000000"/>
                </a:solidFill>
                <a:highlight>
                  <a:srgbClr val="FFFFFF"/>
                </a:highlight>
              </a:rPr>
              <a:t>cola</a:t>
            </a:r>
            <a:r>
              <a:rPr lang="es" sz="1400">
                <a:solidFill>
                  <a:srgbClr val="000000"/>
                </a:solidFill>
                <a:highlight>
                  <a:srgbClr val="FFFFFF"/>
                </a:highlight>
              </a:rPr>
              <a:t> definida y con un nombre</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Orden FIFO (Si no se establece diferencia de prioridad)</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s" sz="1400">
                <a:solidFill>
                  <a:srgbClr val="000000"/>
                </a:solidFill>
                <a:highlight>
                  <a:srgbClr val="FFFFFF"/>
                </a:highlight>
              </a:rPr>
              <a:t>Receptor confirma recepción (ACK) </a:t>
            </a:r>
            <a:endParaRPr sz="1400">
              <a:solidFill>
                <a:srgbClr val="000000"/>
              </a:solidFill>
              <a:highlight>
                <a:srgbClr val="FFFFFF"/>
              </a:highlight>
            </a:endParaRPr>
          </a:p>
        </p:txBody>
      </p:sp>
      <p:pic>
        <p:nvPicPr>
          <p:cNvPr id="92" name="Google Shape;92;p16"/>
          <p:cNvPicPr preferRelativeResize="0"/>
          <p:nvPr/>
        </p:nvPicPr>
        <p:blipFill>
          <a:blip r:embed="rId3">
            <a:alphaModFix/>
          </a:blip>
          <a:stretch>
            <a:fillRect/>
          </a:stretch>
        </p:blipFill>
        <p:spPr>
          <a:xfrm>
            <a:off x="2346638" y="1859863"/>
            <a:ext cx="4619625" cy="311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594450" y="-92475"/>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b="1" lang="es" sz="1800">
                <a:highlight>
                  <a:srgbClr val="FFFFFF"/>
                </a:highlight>
                <a:latin typeface="Trebuchet MS"/>
                <a:ea typeface="Trebuchet MS"/>
                <a:cs typeface="Trebuchet MS"/>
                <a:sym typeface="Trebuchet MS"/>
              </a:rPr>
              <a:t>Publicación/Subscripción</a:t>
            </a:r>
            <a:endParaRPr b="1" sz="1800">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800"/>
          </a:p>
        </p:txBody>
      </p:sp>
      <p:sp>
        <p:nvSpPr>
          <p:cNvPr id="98" name="Google Shape;98;p17"/>
          <p:cNvSpPr txBox="1"/>
          <p:nvPr>
            <p:ph idx="1" type="body"/>
          </p:nvPr>
        </p:nvSpPr>
        <p:spPr>
          <a:xfrm>
            <a:off x="364500" y="542925"/>
            <a:ext cx="8520600" cy="382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Verdana"/>
              <a:buChar char="-"/>
            </a:pPr>
            <a:r>
              <a:rPr b="1" lang="es" sz="1400">
                <a:solidFill>
                  <a:srgbClr val="000000"/>
                </a:solidFill>
                <a:highlight>
                  <a:srgbClr val="FFFFFF"/>
                </a:highlight>
                <a:latin typeface="Verdana"/>
                <a:ea typeface="Verdana"/>
                <a:cs typeface="Verdana"/>
                <a:sym typeface="Verdana"/>
              </a:rPr>
              <a:t>Un mensaje puede consumirse por múltiples consumidores</a:t>
            </a:r>
            <a:r>
              <a:rPr lang="es" sz="1400">
                <a:solidFill>
                  <a:srgbClr val="000000"/>
                </a:solidFill>
                <a:highlight>
                  <a:srgbClr val="FFFFFF"/>
                </a:highlight>
                <a:latin typeface="Verdana"/>
                <a:ea typeface="Verdana"/>
                <a:cs typeface="Verdana"/>
                <a:sym typeface="Verdana"/>
              </a:rPr>
              <a:t> (1:N)</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es" sz="1400">
                <a:solidFill>
                  <a:srgbClr val="000000"/>
                </a:solidFill>
                <a:highlight>
                  <a:srgbClr val="FFFFFF"/>
                </a:highlight>
                <a:latin typeface="Verdana"/>
                <a:ea typeface="Verdana"/>
                <a:cs typeface="Verdana"/>
                <a:sym typeface="Verdana"/>
              </a:rPr>
              <a:t>El destino es un </a:t>
            </a:r>
            <a:r>
              <a:rPr b="1" lang="es" sz="1400">
                <a:solidFill>
                  <a:srgbClr val="000000"/>
                </a:solidFill>
                <a:highlight>
                  <a:srgbClr val="FFFFFF"/>
                </a:highlight>
                <a:latin typeface="Verdana"/>
                <a:ea typeface="Verdana"/>
                <a:cs typeface="Verdana"/>
                <a:sym typeface="Verdana"/>
              </a:rPr>
              <a:t>tópico</a:t>
            </a:r>
            <a:endParaRPr b="1"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b="1" lang="es" sz="1400">
                <a:solidFill>
                  <a:srgbClr val="000000"/>
                </a:solidFill>
                <a:highlight>
                  <a:srgbClr val="FFFFFF"/>
                </a:highlight>
                <a:latin typeface="Verdana"/>
                <a:ea typeface="Verdana"/>
                <a:cs typeface="Verdana"/>
                <a:sym typeface="Verdana"/>
              </a:rPr>
              <a:t>Funciona como una pila (sin encolar / sobreescribe)</a:t>
            </a:r>
            <a:endParaRPr b="1"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es" sz="1400">
                <a:solidFill>
                  <a:srgbClr val="000000"/>
                </a:solidFill>
                <a:highlight>
                  <a:srgbClr val="FFFFFF"/>
                </a:highlight>
                <a:latin typeface="Verdana"/>
                <a:ea typeface="Verdana"/>
                <a:cs typeface="Verdana"/>
                <a:sym typeface="Verdana"/>
              </a:rPr>
              <a:t>El sistema distribuye los mensajes que llegan al tópico a sus respectivos subscriptores</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es" sz="1400">
                <a:solidFill>
                  <a:srgbClr val="000000"/>
                </a:solidFill>
                <a:highlight>
                  <a:srgbClr val="FFFFFF"/>
                </a:highlight>
                <a:latin typeface="Verdana"/>
                <a:ea typeface="Verdana"/>
                <a:cs typeface="Verdana"/>
                <a:sym typeface="Verdana"/>
              </a:rPr>
              <a:t>Solo se obtienen los mensajes que se reciban luego de suscribirse</a:t>
            </a:r>
            <a:endParaRPr sz="1400">
              <a:solidFill>
                <a:srgbClr val="000000"/>
              </a:solidFill>
              <a:highlight>
                <a:srgbClr val="FFFFFF"/>
              </a:highlight>
              <a:latin typeface="Verdana"/>
              <a:ea typeface="Verdana"/>
              <a:cs typeface="Verdana"/>
              <a:sym typeface="Verdana"/>
            </a:endParaRPr>
          </a:p>
        </p:txBody>
      </p:sp>
      <p:pic>
        <p:nvPicPr>
          <p:cNvPr id="99" name="Google Shape;99;p17"/>
          <p:cNvPicPr preferRelativeResize="0"/>
          <p:nvPr/>
        </p:nvPicPr>
        <p:blipFill>
          <a:blip r:embed="rId3">
            <a:alphaModFix/>
          </a:blip>
          <a:stretch>
            <a:fillRect/>
          </a:stretch>
        </p:blipFill>
        <p:spPr>
          <a:xfrm>
            <a:off x="2064875" y="1933563"/>
            <a:ext cx="4457700" cy="309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JavaEE y Glassfish Server</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14350" y="-669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Arquitectura JMS</a:t>
            </a:r>
            <a:endParaRPr/>
          </a:p>
        </p:txBody>
      </p:sp>
      <p:sp>
        <p:nvSpPr>
          <p:cNvPr id="111" name="Google Shape;111;p19"/>
          <p:cNvSpPr txBox="1"/>
          <p:nvPr>
            <p:ph idx="1" type="body"/>
          </p:nvPr>
        </p:nvSpPr>
        <p:spPr>
          <a:xfrm>
            <a:off x="414350" y="568425"/>
            <a:ext cx="8586900" cy="40296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Char char="-"/>
            </a:pPr>
            <a:r>
              <a:rPr lang="es" sz="1400">
                <a:solidFill>
                  <a:srgbClr val="000000"/>
                </a:solidFill>
                <a:highlight>
                  <a:srgbClr val="FFFFFF"/>
                </a:highlight>
              </a:rPr>
              <a:t>Cliente JMS (Productor JMS / Consumidor JMS)</a:t>
            </a:r>
            <a:endParaRPr sz="1400">
              <a:solidFill>
                <a:srgbClr val="000000"/>
              </a:solidFill>
              <a:highlight>
                <a:srgbClr val="FFFFFF"/>
              </a:highlight>
            </a:endParaRPr>
          </a:p>
          <a:p>
            <a:pPr indent="-317500" lvl="0" marL="457200" rtl="0" algn="just">
              <a:lnSpc>
                <a:spcPct val="100000"/>
              </a:lnSpc>
              <a:spcBef>
                <a:spcPts val="0"/>
              </a:spcBef>
              <a:spcAft>
                <a:spcPts val="0"/>
              </a:spcAft>
              <a:buClr>
                <a:srgbClr val="000000"/>
              </a:buClr>
              <a:buSzPts val="1400"/>
              <a:buChar char="-"/>
            </a:pPr>
            <a:r>
              <a:rPr lang="es" sz="1400">
                <a:solidFill>
                  <a:srgbClr val="000000"/>
                </a:solidFill>
                <a:highlight>
                  <a:srgbClr val="FFFFFF"/>
                </a:highlight>
              </a:rPr>
              <a:t>Mensaje JMS (Cabecera / Propiedades / Cuerpo)</a:t>
            </a:r>
            <a:endParaRPr sz="1400">
              <a:solidFill>
                <a:srgbClr val="000000"/>
              </a:solidFill>
              <a:highlight>
                <a:srgbClr val="FFFFFF"/>
              </a:highlight>
            </a:endParaRPr>
          </a:p>
          <a:p>
            <a:pPr indent="-317500" lvl="0" marL="457200" rtl="0" algn="just">
              <a:lnSpc>
                <a:spcPct val="100000"/>
              </a:lnSpc>
              <a:spcBef>
                <a:spcPts val="0"/>
              </a:spcBef>
              <a:spcAft>
                <a:spcPts val="0"/>
              </a:spcAft>
              <a:buClr>
                <a:srgbClr val="000000"/>
              </a:buClr>
              <a:buSzPts val="1400"/>
              <a:buChar char="-"/>
            </a:pPr>
            <a:r>
              <a:rPr lang="es" sz="1400">
                <a:solidFill>
                  <a:srgbClr val="000000"/>
                </a:solidFill>
                <a:highlight>
                  <a:srgbClr val="FFFFFF"/>
                </a:highlight>
              </a:rPr>
              <a:t>Dominio JMS (Colas / Tópicos)</a:t>
            </a:r>
            <a:endParaRPr sz="1400">
              <a:solidFill>
                <a:srgbClr val="000000"/>
              </a:solidFill>
              <a:highlight>
                <a:srgbClr val="FFFFFF"/>
              </a:highlight>
            </a:endParaRPr>
          </a:p>
          <a:p>
            <a:pPr indent="-317500" lvl="0" marL="457200" rtl="0" algn="just">
              <a:lnSpc>
                <a:spcPct val="100000"/>
              </a:lnSpc>
              <a:spcBef>
                <a:spcPts val="0"/>
              </a:spcBef>
              <a:spcAft>
                <a:spcPts val="0"/>
              </a:spcAft>
              <a:buClr>
                <a:srgbClr val="000000"/>
              </a:buClr>
              <a:buSzPts val="1400"/>
              <a:buChar char="-"/>
            </a:pPr>
            <a:r>
              <a:rPr lang="es" sz="1400">
                <a:solidFill>
                  <a:srgbClr val="000000"/>
                </a:solidFill>
                <a:highlight>
                  <a:srgbClr val="FFFFFF"/>
                </a:highlight>
              </a:rPr>
              <a:t>Objetos Administrados (Factoría de Conexión / Destino)</a:t>
            </a:r>
            <a:endParaRPr sz="1400">
              <a:solidFill>
                <a:srgbClr val="000000"/>
              </a:solidFill>
              <a:highlight>
                <a:srgbClr val="FFFFFF"/>
              </a:highlight>
            </a:endParaRPr>
          </a:p>
          <a:p>
            <a:pPr indent="0" lvl="0" marL="0" rtl="0" algn="just">
              <a:lnSpc>
                <a:spcPct val="100000"/>
              </a:lnSpc>
              <a:spcBef>
                <a:spcPts val="0"/>
              </a:spcBef>
              <a:spcAft>
                <a:spcPts val="0"/>
              </a:spcAft>
              <a:buNone/>
            </a:pPr>
            <a:r>
              <a:rPr lang="es" sz="1400">
                <a:solidFill>
                  <a:srgbClr val="000000"/>
                </a:solidFill>
                <a:highlight>
                  <a:srgbClr val="FFFFFF"/>
                </a:highlight>
              </a:rPr>
              <a:t>	Objetos JMS preconfigurados que contienen datos de configuración específicos del proveedor, los cuales utilizarán los clientes. Los clientes acceden a estos objetos mediante JNDI</a:t>
            </a:r>
            <a:endParaRPr sz="1400">
              <a:solidFill>
                <a:srgbClr val="000000"/>
              </a:solidFill>
              <a:highlight>
                <a:srgbClr val="FFFFFF"/>
              </a:highlight>
            </a:endParaRPr>
          </a:p>
          <a:p>
            <a:pPr indent="0" lvl="0" marL="0" rtl="0" algn="just">
              <a:lnSpc>
                <a:spcPct val="100000"/>
              </a:lnSpc>
              <a:spcBef>
                <a:spcPts val="0"/>
              </a:spcBef>
              <a:spcAft>
                <a:spcPts val="0"/>
              </a:spcAft>
              <a:buNone/>
            </a:pPr>
            <a:r>
              <a:t/>
            </a:r>
            <a:endParaRPr sz="1400">
              <a:solidFill>
                <a:srgbClr val="000000"/>
              </a:solidFill>
              <a:highlight>
                <a:srgbClr val="FFFFFF"/>
              </a:highlight>
            </a:endParaRPr>
          </a:p>
          <a:p>
            <a:pPr indent="0" lvl="0" marL="0" rtl="0" algn="just">
              <a:lnSpc>
                <a:spcPct val="100000"/>
              </a:lnSpc>
              <a:spcBef>
                <a:spcPts val="0"/>
              </a:spcBef>
              <a:spcAft>
                <a:spcPts val="0"/>
              </a:spcAft>
              <a:buNone/>
            </a:pPr>
            <a:r>
              <a:rPr lang="es" sz="1400">
                <a:solidFill>
                  <a:srgbClr val="000000"/>
                </a:solidFill>
                <a:highlight>
                  <a:srgbClr val="FFFFFF"/>
                </a:highlight>
              </a:rPr>
              <a:t>	-- JNDI: El </a:t>
            </a:r>
            <a:r>
              <a:rPr b="1" lang="es" sz="1400">
                <a:solidFill>
                  <a:srgbClr val="000000"/>
                </a:solidFill>
                <a:highlight>
                  <a:srgbClr val="FFFFFF"/>
                </a:highlight>
              </a:rPr>
              <a:t>Java</a:t>
            </a:r>
            <a:r>
              <a:rPr lang="es" sz="1400">
                <a:solidFill>
                  <a:srgbClr val="000000"/>
                </a:solidFill>
                <a:highlight>
                  <a:srgbClr val="FFFFFF"/>
                </a:highlight>
              </a:rPr>
              <a:t> Naming and Directory Interface (</a:t>
            </a:r>
            <a:r>
              <a:rPr b="1" lang="es" sz="1400">
                <a:solidFill>
                  <a:srgbClr val="000000"/>
                </a:solidFill>
                <a:highlight>
                  <a:srgbClr val="FFFFFF"/>
                </a:highlight>
              </a:rPr>
              <a:t>JNDI</a:t>
            </a:r>
            <a:r>
              <a:rPr lang="es" sz="1400">
                <a:solidFill>
                  <a:srgbClr val="000000"/>
                </a:solidFill>
                <a:highlight>
                  <a:srgbClr val="FFFFFF"/>
                </a:highlight>
              </a:rPr>
              <a:t>) es un interface de programación (API) que proporciona funcionalidades de nombrado y directorio a las aplicaciones escritas usando </a:t>
            </a:r>
            <a:r>
              <a:rPr b="1" lang="es" sz="1400">
                <a:solidFill>
                  <a:srgbClr val="000000"/>
                </a:solidFill>
                <a:highlight>
                  <a:srgbClr val="FFFFFF"/>
                </a:highlight>
              </a:rPr>
              <a:t>Java</a:t>
            </a:r>
            <a:r>
              <a:rPr lang="es" sz="1400">
                <a:solidFill>
                  <a:srgbClr val="000000"/>
                </a:solidFill>
                <a:highlight>
                  <a:srgbClr val="FFFFFF"/>
                </a:highlight>
              </a:rPr>
              <a:t>.  De esta manera los clientes JMS pueden buscar un servicio y obtener referencias a los objetos administrados sin conocer los detalles de implementación</a:t>
            </a:r>
            <a:endParaRPr sz="1400">
              <a:solidFill>
                <a:srgbClr val="000000"/>
              </a:solidFill>
              <a:highlight>
                <a:srgbClr val="FFFFFF"/>
              </a:highlight>
            </a:endParaRPr>
          </a:p>
          <a:p>
            <a:pPr indent="0" lvl="0" marL="0" rtl="0" algn="just">
              <a:lnSpc>
                <a:spcPct val="100000"/>
              </a:lnSpc>
              <a:spcBef>
                <a:spcPts val="0"/>
              </a:spcBef>
              <a:spcAft>
                <a:spcPts val="0"/>
              </a:spcAft>
              <a:buNone/>
            </a:pPr>
            <a:r>
              <a:t/>
            </a:r>
            <a:endParaRPr sz="1400">
              <a:solidFill>
                <a:srgbClr val="000000"/>
              </a:solidFill>
              <a:highlight>
                <a:srgbClr val="FFFFFF"/>
              </a:highlight>
            </a:endParaRPr>
          </a:p>
          <a:p>
            <a:pPr indent="0" lvl="0" marL="0" rtl="0" algn="just">
              <a:lnSpc>
                <a:spcPct val="100000"/>
              </a:lnSpc>
              <a:spcBef>
                <a:spcPts val="0"/>
              </a:spcBef>
              <a:spcAft>
                <a:spcPts val="0"/>
              </a:spcAft>
              <a:buNone/>
            </a:pPr>
            <a:r>
              <a:rPr lang="es" sz="1400">
                <a:solidFill>
                  <a:srgbClr val="000000"/>
                </a:solidFill>
                <a:highlight>
                  <a:srgbClr val="FFFFFF"/>
                </a:highlight>
              </a:rPr>
              <a:t>	-- Objetos Administrados: </a:t>
            </a:r>
            <a:endParaRPr sz="1400">
              <a:solidFill>
                <a:srgbClr val="000000"/>
              </a:solidFill>
              <a:highlight>
                <a:srgbClr val="FFFFFF"/>
              </a:highlight>
            </a:endParaRPr>
          </a:p>
          <a:p>
            <a:pPr indent="457200" lvl="0" marL="457200" rtl="0" algn="just">
              <a:lnSpc>
                <a:spcPct val="100000"/>
              </a:lnSpc>
              <a:spcBef>
                <a:spcPts val="0"/>
              </a:spcBef>
              <a:spcAft>
                <a:spcPts val="0"/>
              </a:spcAft>
              <a:buNone/>
            </a:pPr>
            <a:r>
              <a:rPr lang="es" sz="1400">
                <a:solidFill>
                  <a:srgbClr val="000000"/>
                </a:solidFill>
                <a:highlight>
                  <a:srgbClr val="FFFFFF"/>
                </a:highlight>
              </a:rPr>
              <a:t>-- Factorías de Conexión: Los clientes utilizan una factoría para crear conexiones al proveedor JMS, encapsulando un conjunto de parámetros de configuración de la conexión que han sido previamente definidos por el administrador del servidor de mensajes</a:t>
            </a:r>
            <a:endParaRPr sz="1400">
              <a:solidFill>
                <a:srgbClr val="000000"/>
              </a:solidFill>
              <a:highlight>
                <a:srgbClr val="FFFFFF"/>
              </a:highlight>
            </a:endParaRPr>
          </a:p>
          <a:p>
            <a:pPr indent="457200" lvl="0" marL="457200" rtl="0" algn="just">
              <a:lnSpc>
                <a:spcPct val="111157"/>
              </a:lnSpc>
              <a:spcBef>
                <a:spcPts val="100"/>
              </a:spcBef>
              <a:spcAft>
                <a:spcPts val="0"/>
              </a:spcAft>
              <a:buNone/>
            </a:pPr>
            <a:r>
              <a:rPr i="1" lang="es" sz="1400">
                <a:solidFill>
                  <a:srgbClr val="000000"/>
                </a:solidFill>
                <a:highlight>
                  <a:srgbClr val="FFFFFF"/>
                </a:highlight>
              </a:rPr>
              <a:t>-- Destino</a:t>
            </a:r>
            <a:r>
              <a:rPr lang="es" sz="1400">
                <a:solidFill>
                  <a:srgbClr val="000000"/>
                </a:solidFill>
                <a:highlight>
                  <a:srgbClr val="FFFFFF"/>
                </a:highlight>
              </a:rPr>
              <a:t>: objeto (cola/tópico) al cual se direccionan y envían los mensajes, y desde donde se reciben los mensajes.</a:t>
            </a:r>
            <a:endParaRPr sz="1400">
              <a:solidFill>
                <a:srgbClr val="000000"/>
              </a:solidFill>
              <a:highlight>
                <a:srgbClr val="FFFFFF"/>
              </a:highlight>
            </a:endParaRPr>
          </a:p>
          <a:p>
            <a:pPr indent="0" lvl="0" marL="0" rtl="0" algn="l">
              <a:lnSpc>
                <a:spcPct val="100000"/>
              </a:lnSpc>
              <a:spcBef>
                <a:spcPts val="100"/>
              </a:spcBef>
              <a:spcAft>
                <a:spcPts val="0"/>
              </a:spcAft>
              <a:buNone/>
            </a:pPr>
            <a:r>
              <a:t/>
            </a:r>
            <a:endParaRPr sz="1200">
              <a:solidFill>
                <a:srgbClr val="222222"/>
              </a:solidFill>
              <a:highlight>
                <a:srgbClr val="FFFFFF"/>
              </a:highlight>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500025" y="-670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de Programación JMS</a:t>
            </a:r>
            <a:endParaRPr/>
          </a:p>
        </p:txBody>
      </p:sp>
      <p:pic>
        <p:nvPicPr>
          <p:cNvPr id="117" name="Google Shape;117;p20"/>
          <p:cNvPicPr preferRelativeResize="0"/>
          <p:nvPr/>
        </p:nvPicPr>
        <p:blipFill>
          <a:blip r:embed="rId3">
            <a:alphaModFix/>
          </a:blip>
          <a:stretch>
            <a:fillRect/>
          </a:stretch>
        </p:blipFill>
        <p:spPr>
          <a:xfrm>
            <a:off x="1357675" y="568400"/>
            <a:ext cx="5959930" cy="423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514300" y="-955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 JMS - Colas</a:t>
            </a:r>
            <a:endParaRPr/>
          </a:p>
        </p:txBody>
      </p:sp>
      <p:pic>
        <p:nvPicPr>
          <p:cNvPr id="123" name="Google Shape;123;p21"/>
          <p:cNvPicPr preferRelativeResize="0"/>
          <p:nvPr/>
        </p:nvPicPr>
        <p:blipFill>
          <a:blip r:embed="rId3">
            <a:alphaModFix/>
          </a:blip>
          <a:stretch>
            <a:fillRect/>
          </a:stretch>
        </p:blipFill>
        <p:spPr>
          <a:xfrm>
            <a:off x="1220874" y="539822"/>
            <a:ext cx="6321600" cy="45215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