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7.xml"/><Relationship Id="rId22" Type="http://schemas.openxmlformats.org/officeDocument/2006/relationships/font" Target="fonts/Corbel-bold.fntdata"/><Relationship Id="rId10" Type="http://schemas.openxmlformats.org/officeDocument/2006/relationships/slide" Target="slides/slide6.xml"/><Relationship Id="rId21" Type="http://schemas.openxmlformats.org/officeDocument/2006/relationships/font" Target="fonts/Corbel-regular.fntdata"/><Relationship Id="rId13" Type="http://schemas.openxmlformats.org/officeDocument/2006/relationships/slide" Target="slides/slide9.xml"/><Relationship Id="rId24" Type="http://schemas.openxmlformats.org/officeDocument/2006/relationships/font" Target="fonts/Corbel-boldItalic.fntdata"/><Relationship Id="rId12" Type="http://schemas.openxmlformats.org/officeDocument/2006/relationships/slide" Target="slides/slide8.xml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2.xml"/><Relationship Id="rId18" Type="http://schemas.openxmlformats.org/officeDocument/2006/relationships/font" Target="fonts/Arial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Comunicación en SD</a:t>
            </a:r>
            <a:endParaRPr b="0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Sockets – RPC - RMI</a:t>
            </a:r>
            <a:endParaRPr b="0" i="0" sz="21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2323070" y="33959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Llamadas a Procedimiento Remoto (RPC)</a:t>
            </a:r>
            <a:endParaRPr/>
          </a:p>
        </p:txBody>
      </p:sp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2399270" y="1052384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99" lvl="0" marL="6286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facilidad de RPC usa un esquema de pasaje de mensajes para intercambiar información entre los procesos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llamador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(proceso cliente) y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llamado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(proceso servidor).</a:t>
            </a:r>
            <a:endParaRPr/>
          </a:p>
          <a:p>
            <a:pPr indent="-342899" lvl="0" marL="6286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Normalmente el proceso servidor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duerme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esperando la llegada de un mensaje de requerimiento.</a:t>
            </a:r>
            <a:endParaRPr/>
          </a:p>
          <a:p>
            <a:pPr indent="-342899" lvl="0" marL="6286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cliente se bloquea cuando envía el mensaje de requerimiento hasta recibir la respuesta.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9"/>
          <p:cNvGrpSpPr/>
          <p:nvPr/>
        </p:nvGrpSpPr>
        <p:grpSpPr>
          <a:xfrm>
            <a:off x="3225113" y="2260901"/>
            <a:ext cx="2133600" cy="609600"/>
            <a:chOff x="960" y="1584"/>
            <a:chExt cx="1200" cy="384"/>
          </a:xfrm>
        </p:grpSpPr>
        <p:sp>
          <p:nvSpPr>
            <p:cNvPr id="357" name="Google Shape;357;p29"/>
            <p:cNvSpPr/>
            <p:nvPr/>
          </p:nvSpPr>
          <p:spPr>
            <a:xfrm>
              <a:off x="960" y="1584"/>
              <a:ext cx="1200" cy="384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 txBox="1"/>
            <p:nvPr/>
          </p:nvSpPr>
          <p:spPr>
            <a:xfrm>
              <a:off x="1008" y="1632"/>
              <a:ext cx="106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Ret          Llam</a:t>
              </a:r>
              <a:endParaRPr sz="20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29"/>
          <p:cNvGrpSpPr/>
          <p:nvPr/>
        </p:nvGrpSpPr>
        <p:grpSpPr>
          <a:xfrm>
            <a:off x="3225113" y="3480101"/>
            <a:ext cx="2133600" cy="609600"/>
            <a:chOff x="960" y="1584"/>
            <a:chExt cx="1200" cy="384"/>
          </a:xfrm>
        </p:grpSpPr>
        <p:sp>
          <p:nvSpPr>
            <p:cNvPr id="360" name="Google Shape;360;p29"/>
            <p:cNvSpPr/>
            <p:nvPr/>
          </p:nvSpPr>
          <p:spPr>
            <a:xfrm>
              <a:off x="960" y="1584"/>
              <a:ext cx="1200" cy="384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9"/>
            <p:cNvSpPr txBox="1"/>
            <p:nvPr/>
          </p:nvSpPr>
          <p:spPr>
            <a:xfrm>
              <a:off x="1008" y="1632"/>
              <a:ext cx="10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0099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Unpck          Pack</a:t>
              </a:r>
              <a:endParaRPr b="1" sz="2000">
                <a:solidFill>
                  <a:srgbClr val="009999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62" name="Google Shape;362;p29"/>
          <p:cNvGrpSpPr/>
          <p:nvPr/>
        </p:nvGrpSpPr>
        <p:grpSpPr>
          <a:xfrm>
            <a:off x="3225113" y="4775501"/>
            <a:ext cx="2133600" cy="609600"/>
            <a:chOff x="960" y="1584"/>
            <a:chExt cx="1200" cy="384"/>
          </a:xfrm>
        </p:grpSpPr>
        <p:sp>
          <p:nvSpPr>
            <p:cNvPr id="363" name="Google Shape;363;p29"/>
            <p:cNvSpPr/>
            <p:nvPr/>
          </p:nvSpPr>
          <p:spPr>
            <a:xfrm>
              <a:off x="960" y="1584"/>
              <a:ext cx="1200" cy="384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9"/>
            <p:cNvSpPr txBox="1"/>
            <p:nvPr/>
          </p:nvSpPr>
          <p:spPr>
            <a:xfrm>
              <a:off x="1008" y="1632"/>
              <a:ext cx="10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0099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Receive       Send</a:t>
              </a:r>
              <a:endParaRPr b="1" sz="2000">
                <a:solidFill>
                  <a:srgbClr val="009999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365" name="Google Shape;365;p29"/>
          <p:cNvGrpSpPr/>
          <p:nvPr/>
        </p:nvGrpSpPr>
        <p:grpSpPr>
          <a:xfrm>
            <a:off x="7416113" y="2260901"/>
            <a:ext cx="2133600" cy="3124200"/>
            <a:chOff x="3648" y="1632"/>
            <a:chExt cx="1200" cy="1968"/>
          </a:xfrm>
        </p:grpSpPr>
        <p:sp>
          <p:nvSpPr>
            <p:cNvPr id="366" name="Google Shape;366;p29"/>
            <p:cNvSpPr/>
            <p:nvPr/>
          </p:nvSpPr>
          <p:spPr>
            <a:xfrm>
              <a:off x="3648" y="1632"/>
              <a:ext cx="1200" cy="384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9"/>
            <p:cNvSpPr txBox="1"/>
            <p:nvPr/>
          </p:nvSpPr>
          <p:spPr>
            <a:xfrm>
              <a:off x="3696" y="1680"/>
              <a:ext cx="10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rPr>
                <a:t>Llam        Ret</a:t>
              </a:r>
              <a:endParaRPr sz="20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3648" y="2400"/>
              <a:ext cx="1200" cy="384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 txBox="1"/>
            <p:nvPr/>
          </p:nvSpPr>
          <p:spPr>
            <a:xfrm>
              <a:off x="3696" y="2448"/>
              <a:ext cx="10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0099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Unpck          Pack</a:t>
              </a:r>
              <a:endParaRPr b="1" sz="2000">
                <a:solidFill>
                  <a:srgbClr val="009999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648" y="3216"/>
              <a:ext cx="1200" cy="384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 txBox="1"/>
            <p:nvPr/>
          </p:nvSpPr>
          <p:spPr>
            <a:xfrm>
              <a:off x="3696" y="3264"/>
              <a:ext cx="106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rgbClr val="009999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Receive       Send</a:t>
              </a:r>
              <a:endParaRPr b="1" sz="2000">
                <a:solidFill>
                  <a:srgbClr val="009999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372" name="Google Shape;372;p29"/>
          <p:cNvSpPr/>
          <p:nvPr/>
        </p:nvSpPr>
        <p:spPr>
          <a:xfrm>
            <a:off x="3072713" y="2032301"/>
            <a:ext cx="2514600" cy="365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9"/>
          <p:cNvSpPr/>
          <p:nvPr/>
        </p:nvSpPr>
        <p:spPr>
          <a:xfrm>
            <a:off x="7187513" y="2032301"/>
            <a:ext cx="2514600" cy="365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29"/>
          <p:cNvCxnSpPr/>
          <p:nvPr/>
        </p:nvCxnSpPr>
        <p:spPr>
          <a:xfrm>
            <a:off x="8940113" y="2718101"/>
            <a:ext cx="0" cy="838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75" name="Google Shape;375;p29"/>
          <p:cNvCxnSpPr/>
          <p:nvPr/>
        </p:nvCxnSpPr>
        <p:spPr>
          <a:xfrm>
            <a:off x="8940113" y="3937301"/>
            <a:ext cx="0" cy="9144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76" name="Google Shape;376;p29"/>
          <p:cNvCxnSpPr/>
          <p:nvPr/>
        </p:nvCxnSpPr>
        <p:spPr>
          <a:xfrm>
            <a:off x="4825313" y="2718101"/>
            <a:ext cx="0" cy="838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77" name="Google Shape;377;p29"/>
          <p:cNvCxnSpPr/>
          <p:nvPr/>
        </p:nvCxnSpPr>
        <p:spPr>
          <a:xfrm>
            <a:off x="4825313" y="3937301"/>
            <a:ext cx="0" cy="9144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78" name="Google Shape;378;p29"/>
          <p:cNvCxnSpPr/>
          <p:nvPr/>
        </p:nvCxnSpPr>
        <p:spPr>
          <a:xfrm rot="10800000">
            <a:off x="3682313" y="2718101"/>
            <a:ext cx="0" cy="838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79" name="Google Shape;379;p29"/>
          <p:cNvCxnSpPr/>
          <p:nvPr/>
        </p:nvCxnSpPr>
        <p:spPr>
          <a:xfrm rot="10800000">
            <a:off x="3682313" y="3937301"/>
            <a:ext cx="0" cy="9144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0" name="Google Shape;380;p29"/>
          <p:cNvCxnSpPr/>
          <p:nvPr/>
        </p:nvCxnSpPr>
        <p:spPr>
          <a:xfrm rot="10800000">
            <a:off x="7873313" y="4013501"/>
            <a:ext cx="0" cy="838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1" name="Google Shape;381;p29"/>
          <p:cNvCxnSpPr/>
          <p:nvPr/>
        </p:nvCxnSpPr>
        <p:spPr>
          <a:xfrm rot="10800000">
            <a:off x="7873313" y="2718101"/>
            <a:ext cx="0" cy="8382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2" name="Google Shape;382;p29"/>
          <p:cNvCxnSpPr/>
          <p:nvPr/>
        </p:nvCxnSpPr>
        <p:spPr>
          <a:xfrm>
            <a:off x="4825313" y="5385101"/>
            <a:ext cx="0" cy="2286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" name="Google Shape;383;p29"/>
          <p:cNvCxnSpPr/>
          <p:nvPr/>
        </p:nvCxnSpPr>
        <p:spPr>
          <a:xfrm>
            <a:off x="4825313" y="5613701"/>
            <a:ext cx="3048000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4" name="Google Shape;384;p29"/>
          <p:cNvCxnSpPr/>
          <p:nvPr/>
        </p:nvCxnSpPr>
        <p:spPr>
          <a:xfrm rot="10800000">
            <a:off x="7873313" y="5232701"/>
            <a:ext cx="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5" name="Google Shape;385;p29"/>
          <p:cNvCxnSpPr/>
          <p:nvPr/>
        </p:nvCxnSpPr>
        <p:spPr>
          <a:xfrm>
            <a:off x="8940113" y="5232701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6" name="Google Shape;386;p29"/>
          <p:cNvCxnSpPr/>
          <p:nvPr/>
        </p:nvCxnSpPr>
        <p:spPr>
          <a:xfrm>
            <a:off x="3682313" y="5842301"/>
            <a:ext cx="5257800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7" name="Google Shape;387;p29"/>
          <p:cNvCxnSpPr/>
          <p:nvPr/>
        </p:nvCxnSpPr>
        <p:spPr>
          <a:xfrm rot="10800000">
            <a:off x="3682313" y="5308901"/>
            <a:ext cx="0" cy="5334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8" name="Google Shape;388;p29"/>
          <p:cNvSpPr txBox="1"/>
          <p:nvPr/>
        </p:nvSpPr>
        <p:spPr>
          <a:xfrm>
            <a:off x="3682313" y="1684638"/>
            <a:ext cx="1295400" cy="43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Cliente</a:t>
            </a:r>
            <a:endParaRPr b="1" sz="2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7797113" y="1684638"/>
            <a:ext cx="1600200" cy="43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Servidor</a:t>
            </a:r>
            <a:endParaRPr b="1" sz="2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5739713" y="4775501"/>
            <a:ext cx="1371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endParaRPr b="1" i="1" sz="20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5968331" y="3632500"/>
            <a:ext cx="1143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1" lang="en-US" sz="200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Stub</a:t>
            </a:r>
            <a:endParaRPr b="1" i="1" sz="200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29"/>
          <p:cNvCxnSpPr/>
          <p:nvPr/>
        </p:nvCxnSpPr>
        <p:spPr>
          <a:xfrm rot="10800000">
            <a:off x="3834713" y="4623101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3" name="Google Shape;393;p29"/>
          <p:cNvCxnSpPr/>
          <p:nvPr/>
        </p:nvCxnSpPr>
        <p:spPr>
          <a:xfrm>
            <a:off x="8025713" y="3022901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4" name="Google Shape;394;p29"/>
          <p:cNvSpPr txBox="1"/>
          <p:nvPr/>
        </p:nvSpPr>
        <p:spPr>
          <a:xfrm>
            <a:off x="3834713" y="4165901"/>
            <a:ext cx="838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espera</a:t>
            </a:r>
            <a:endParaRPr sz="2000">
              <a:solidFill>
                <a:srgbClr val="0033CC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7949513" y="3099101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rPr>
              <a:t>ejecuta</a:t>
            </a:r>
            <a:endParaRPr sz="2000">
              <a:solidFill>
                <a:srgbClr val="0033CC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2463113" y="389238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6699"/>
                </a:solidFill>
                <a:latin typeface="Calibri"/>
                <a:ea typeface="Calibri"/>
                <a:cs typeface="Calibri"/>
                <a:sym typeface="Calibri"/>
              </a:rPr>
              <a:t>Llamadas a Procedimiento Remoto (RPC)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/>
          <p:nvPr/>
        </p:nvSpPr>
        <p:spPr>
          <a:xfrm>
            <a:off x="2032000" y="1295400"/>
            <a:ext cx="5943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Pasaje de Parámetros por Valor </a:t>
            </a:r>
            <a:endParaRPr/>
          </a:p>
        </p:txBody>
      </p:sp>
      <p:sp>
        <p:nvSpPr>
          <p:cNvPr id="402" name="Google Shape;402;p30"/>
          <p:cNvSpPr txBox="1"/>
          <p:nvPr>
            <p:ph type="title"/>
          </p:nvPr>
        </p:nvSpPr>
        <p:spPr>
          <a:xfrm>
            <a:off x="1532732" y="-44449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Llamadas a Procedimiento Remoto (RPC)</a:t>
            </a:r>
            <a:endParaRPr/>
          </a:p>
        </p:txBody>
      </p:sp>
      <p:sp>
        <p:nvSpPr>
          <p:cNvPr id="403" name="Google Shape;403;p30"/>
          <p:cNvSpPr txBox="1"/>
          <p:nvPr>
            <p:ph idx="1" type="body"/>
          </p:nvPr>
        </p:nvSpPr>
        <p:spPr>
          <a:xfrm>
            <a:off x="1981200" y="586740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Pasos que involucra hacer una computación remota por medio de RPC</a:t>
            </a:r>
            <a:endParaRPr/>
          </a:p>
        </p:txBody>
      </p:sp>
      <p:grpSp>
        <p:nvGrpSpPr>
          <p:cNvPr id="404" name="Google Shape;404;p30"/>
          <p:cNvGrpSpPr/>
          <p:nvPr/>
        </p:nvGrpSpPr>
        <p:grpSpPr>
          <a:xfrm>
            <a:off x="1959764" y="1708150"/>
            <a:ext cx="8272463" cy="4021138"/>
            <a:chOff x="320" y="1200"/>
            <a:chExt cx="5211" cy="2533"/>
          </a:xfrm>
        </p:grpSpPr>
        <p:sp>
          <p:nvSpPr>
            <p:cNvPr id="405" name="Google Shape;405;p30"/>
            <p:cNvSpPr txBox="1"/>
            <p:nvPr/>
          </p:nvSpPr>
          <p:spPr>
            <a:xfrm>
              <a:off x="1709" y="1752"/>
              <a:ext cx="148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2-8</a:t>
              </a:r>
              <a:endParaRPr/>
            </a:p>
          </p:txBody>
        </p:sp>
        <p:pic>
          <p:nvPicPr>
            <p:cNvPr id="406" name="Google Shape;406;p30"/>
            <p:cNvPicPr preferRelativeResize="0"/>
            <p:nvPr/>
          </p:nvPicPr>
          <p:blipFill rotWithShape="1">
            <a:blip r:embed="rId3">
              <a:alphaModFix/>
            </a:blip>
            <a:srcRect b="36252" l="18814" r="17531" t="41541"/>
            <a:stretch/>
          </p:blipFill>
          <p:spPr>
            <a:xfrm>
              <a:off x="320" y="1200"/>
              <a:ext cx="5130" cy="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30"/>
            <p:cNvSpPr txBox="1"/>
            <p:nvPr/>
          </p:nvSpPr>
          <p:spPr>
            <a:xfrm>
              <a:off x="521" y="1278"/>
              <a:ext cx="1296" cy="1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Máquina cliente</a:t>
              </a:r>
              <a:endParaRPr/>
            </a:p>
          </p:txBody>
        </p:sp>
        <p:sp>
          <p:nvSpPr>
            <p:cNvPr id="408" name="Google Shape;408;p30"/>
            <p:cNvSpPr txBox="1"/>
            <p:nvPr/>
          </p:nvSpPr>
          <p:spPr>
            <a:xfrm>
              <a:off x="3029" y="1284"/>
              <a:ext cx="1296" cy="1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Máquina servidor</a:t>
              </a:r>
              <a:endParaRPr/>
            </a:p>
          </p:txBody>
        </p:sp>
        <p:sp>
          <p:nvSpPr>
            <p:cNvPr id="409" name="Google Shape;409;p30"/>
            <p:cNvSpPr txBox="1"/>
            <p:nvPr/>
          </p:nvSpPr>
          <p:spPr>
            <a:xfrm>
              <a:off x="707" y="1689"/>
              <a:ext cx="918" cy="1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33CC"/>
                  </a:solidFill>
                  <a:latin typeface="Arial"/>
                  <a:ea typeface="Arial"/>
                  <a:cs typeface="Arial"/>
                  <a:sym typeface="Arial"/>
                </a:rPr>
                <a:t>proceso cliente</a:t>
              </a:r>
              <a:endParaRPr/>
            </a:p>
          </p:txBody>
        </p:sp>
        <p:sp>
          <p:nvSpPr>
            <p:cNvPr id="410" name="Google Shape;410;p30"/>
            <p:cNvSpPr txBox="1"/>
            <p:nvPr/>
          </p:nvSpPr>
          <p:spPr>
            <a:xfrm>
              <a:off x="3206" y="1641"/>
              <a:ext cx="918" cy="1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33CC"/>
                  </a:solidFill>
                  <a:latin typeface="Arial"/>
                  <a:ea typeface="Arial"/>
                  <a:cs typeface="Arial"/>
                  <a:sym typeface="Arial"/>
                </a:rPr>
                <a:t>proceso serv</a:t>
              </a:r>
              <a:endParaRPr/>
            </a:p>
          </p:txBody>
        </p:sp>
        <p:sp>
          <p:nvSpPr>
            <p:cNvPr id="411" name="Google Shape;411;p30"/>
            <p:cNvSpPr txBox="1"/>
            <p:nvPr/>
          </p:nvSpPr>
          <p:spPr>
            <a:xfrm>
              <a:off x="479" y="2928"/>
              <a:ext cx="666" cy="1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33CC"/>
                  </a:solidFill>
                  <a:latin typeface="Arial"/>
                  <a:ea typeface="Arial"/>
                  <a:cs typeface="Arial"/>
                  <a:sym typeface="Arial"/>
                </a:rPr>
                <a:t>SO cliente</a:t>
              </a:r>
              <a:endParaRPr/>
            </a:p>
          </p:txBody>
        </p:sp>
        <p:sp>
          <p:nvSpPr>
            <p:cNvPr id="412" name="Google Shape;412;p30"/>
            <p:cNvSpPr txBox="1"/>
            <p:nvPr/>
          </p:nvSpPr>
          <p:spPr>
            <a:xfrm>
              <a:off x="2978" y="2925"/>
              <a:ext cx="666" cy="1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33CC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33CC"/>
                  </a:solidFill>
                  <a:latin typeface="Arial"/>
                  <a:ea typeface="Arial"/>
                  <a:cs typeface="Arial"/>
                  <a:sym typeface="Arial"/>
                </a:rPr>
                <a:t>SO serv</a:t>
              </a:r>
              <a:endParaRPr/>
            </a:p>
          </p:txBody>
        </p:sp>
        <p:sp>
          <p:nvSpPr>
            <p:cNvPr id="413" name="Google Shape;413;p30"/>
            <p:cNvSpPr txBox="1"/>
            <p:nvPr/>
          </p:nvSpPr>
          <p:spPr>
            <a:xfrm>
              <a:off x="1925" y="1791"/>
              <a:ext cx="999" cy="2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8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1.Llamada del cliente al procedimiento</a:t>
              </a:r>
              <a:endParaRPr/>
            </a:p>
          </p:txBody>
        </p:sp>
        <p:sp>
          <p:nvSpPr>
            <p:cNvPr id="414" name="Google Shape;414;p30"/>
            <p:cNvSpPr txBox="1"/>
            <p:nvPr/>
          </p:nvSpPr>
          <p:spPr>
            <a:xfrm>
              <a:off x="1934" y="2562"/>
              <a:ext cx="999" cy="2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8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2.El stub construye     el mensaje</a:t>
              </a:r>
              <a:endParaRPr/>
            </a:p>
          </p:txBody>
        </p:sp>
        <p:sp>
          <p:nvSpPr>
            <p:cNvPr id="415" name="Google Shape;415;p30"/>
            <p:cNvSpPr txBox="1"/>
            <p:nvPr/>
          </p:nvSpPr>
          <p:spPr>
            <a:xfrm>
              <a:off x="2072" y="3423"/>
              <a:ext cx="1089" cy="2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8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3.El mensaje es enviado por la red</a:t>
              </a:r>
              <a:endParaRPr/>
            </a:p>
          </p:txBody>
        </p:sp>
        <p:sp>
          <p:nvSpPr>
            <p:cNvPr id="416" name="Google Shape;416;p30"/>
            <p:cNvSpPr txBox="1"/>
            <p:nvPr/>
          </p:nvSpPr>
          <p:spPr>
            <a:xfrm>
              <a:off x="4400" y="1872"/>
              <a:ext cx="1044" cy="2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8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6.El stub hace una llamada local a “add”</a:t>
              </a:r>
              <a:endParaRPr/>
            </a:p>
          </p:txBody>
        </p:sp>
        <p:sp>
          <p:nvSpPr>
            <p:cNvPr id="417" name="Google Shape;417;p30"/>
            <p:cNvSpPr txBox="1"/>
            <p:nvPr/>
          </p:nvSpPr>
          <p:spPr>
            <a:xfrm>
              <a:off x="4442" y="2472"/>
              <a:ext cx="1089" cy="2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8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5.El stub desempaca el mensaje</a:t>
              </a:r>
              <a:endParaRPr/>
            </a:p>
          </p:txBody>
        </p:sp>
        <p:sp>
          <p:nvSpPr>
            <p:cNvPr id="418" name="Google Shape;418;p30"/>
            <p:cNvSpPr txBox="1"/>
            <p:nvPr/>
          </p:nvSpPr>
          <p:spPr>
            <a:xfrm>
              <a:off x="4466" y="2856"/>
              <a:ext cx="999" cy="4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008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4.El SO del servidor maneja el mensaje al stub del servidor</a:t>
              </a:r>
              <a:endParaRPr/>
            </a:p>
          </p:txBody>
        </p:sp>
        <p:sp>
          <p:nvSpPr>
            <p:cNvPr id="419" name="Google Shape;419;p30"/>
            <p:cNvSpPr txBox="1"/>
            <p:nvPr/>
          </p:nvSpPr>
          <p:spPr>
            <a:xfrm>
              <a:off x="1970" y="2268"/>
              <a:ext cx="594" cy="1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66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9966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Stub cliente </a:t>
              </a:r>
              <a:endParaRPr/>
            </a:p>
          </p:txBody>
        </p:sp>
        <p:sp>
          <p:nvSpPr>
            <p:cNvPr id="420" name="Google Shape;420;p30"/>
            <p:cNvSpPr txBox="1"/>
            <p:nvPr/>
          </p:nvSpPr>
          <p:spPr>
            <a:xfrm>
              <a:off x="2246" y="2112"/>
              <a:ext cx="693" cy="1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9966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rgbClr val="9966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Stub servidor</a:t>
              </a:r>
              <a:endParaRPr/>
            </a:p>
          </p:txBody>
        </p:sp>
        <p:sp>
          <p:nvSpPr>
            <p:cNvPr id="421" name="Google Shape;421;p30"/>
            <p:cNvSpPr txBox="1"/>
            <p:nvPr/>
          </p:nvSpPr>
          <p:spPr>
            <a:xfrm>
              <a:off x="3296" y="1824"/>
              <a:ext cx="768" cy="30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Implementación</a:t>
              </a:r>
              <a:endParaRPr/>
            </a:p>
            <a:p>
              <a:pPr indent="0" lvl="0" marL="0" marR="0" rtl="0" algn="ctr">
                <a:lnSpc>
                  <a:spcPct val="5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2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de “add”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1671252" y="203201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Calibri"/>
              <a:buNone/>
            </a:pPr>
            <a:r>
              <a:rPr b="0" i="0" lang="en-US" sz="37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en Sistemas Distribuidos</a:t>
            </a:r>
            <a:endParaRPr b="0" i="0" sz="37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595051" y="1144588"/>
            <a:ext cx="1159269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Permite la interacción entre aplicaciones y servicios del sistema: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 Datos compartidos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Pasajes de mensajes o copias compartidas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50" name="Google Shape;150;p20"/>
          <p:cNvGrpSpPr/>
          <p:nvPr/>
        </p:nvGrpSpPr>
        <p:grpSpPr>
          <a:xfrm>
            <a:off x="1600200" y="4724400"/>
            <a:ext cx="5791200" cy="1524000"/>
            <a:chOff x="864" y="2592"/>
            <a:chExt cx="4224" cy="1104"/>
          </a:xfrm>
        </p:grpSpPr>
        <p:sp>
          <p:nvSpPr>
            <p:cNvPr id="151" name="Google Shape;151;p20"/>
            <p:cNvSpPr/>
            <p:nvPr/>
          </p:nvSpPr>
          <p:spPr>
            <a:xfrm>
              <a:off x="864" y="2736"/>
              <a:ext cx="788" cy="806"/>
            </a:xfrm>
            <a:prstGeom prst="ellipse">
              <a:avLst/>
            </a:prstGeom>
            <a:solidFill>
              <a:srgbClr val="FFFFFF"/>
            </a:solidFill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311" y="2736"/>
              <a:ext cx="777" cy="806"/>
            </a:xfrm>
            <a:prstGeom prst="ellipse">
              <a:avLst/>
            </a:prstGeom>
            <a:solidFill>
              <a:srgbClr val="FFFFFF"/>
            </a:solidFill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20"/>
            <p:cNvCxnSpPr/>
            <p:nvPr/>
          </p:nvCxnSpPr>
          <p:spPr>
            <a:xfrm>
              <a:off x="1573" y="2851"/>
              <a:ext cx="783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20"/>
            <p:cNvCxnSpPr/>
            <p:nvPr/>
          </p:nvCxnSpPr>
          <p:spPr>
            <a:xfrm>
              <a:off x="3529" y="2851"/>
              <a:ext cx="861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20"/>
            <p:cNvCxnSpPr/>
            <p:nvPr/>
          </p:nvCxnSpPr>
          <p:spPr>
            <a:xfrm rot="10800000">
              <a:off x="3529" y="3427"/>
              <a:ext cx="861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" name="Google Shape;156;p20"/>
            <p:cNvSpPr txBox="1"/>
            <p:nvPr/>
          </p:nvSpPr>
          <p:spPr>
            <a:xfrm>
              <a:off x="1104" y="2928"/>
              <a:ext cx="313" cy="4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4530" y="2880"/>
              <a:ext cx="391" cy="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 rot="10800000">
              <a:off x="1573" y="3427"/>
              <a:ext cx="783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descr="bd04914_" id="159" name="Google Shape;15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0" y="2592"/>
              <a:ext cx="1152" cy="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d04914_" id="160" name="Google Shape;16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0" y="3168"/>
              <a:ext cx="1152" cy="5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" name="Google Shape;161;p20"/>
          <p:cNvGrpSpPr/>
          <p:nvPr/>
        </p:nvGrpSpPr>
        <p:grpSpPr>
          <a:xfrm>
            <a:off x="1600200" y="2562225"/>
            <a:ext cx="5603875" cy="1096963"/>
            <a:chOff x="864" y="2736"/>
            <a:chExt cx="4224" cy="835"/>
          </a:xfrm>
        </p:grpSpPr>
        <p:sp>
          <p:nvSpPr>
            <p:cNvPr id="162" name="Google Shape;162;p20"/>
            <p:cNvSpPr/>
            <p:nvPr/>
          </p:nvSpPr>
          <p:spPr>
            <a:xfrm>
              <a:off x="864" y="2736"/>
              <a:ext cx="788" cy="806"/>
            </a:xfrm>
            <a:prstGeom prst="ellipse">
              <a:avLst/>
            </a:prstGeom>
            <a:solidFill>
              <a:srgbClr val="FFFFFF"/>
            </a:solidFill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311" y="2736"/>
              <a:ext cx="777" cy="806"/>
            </a:xfrm>
            <a:prstGeom prst="ellipse">
              <a:avLst/>
            </a:prstGeom>
            <a:solidFill>
              <a:srgbClr val="FFFFFF"/>
            </a:solidFill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2434" y="2736"/>
              <a:ext cx="1118" cy="69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Area común de  memoria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compartida</a:t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2352" y="2736"/>
              <a:ext cx="1173" cy="806"/>
            </a:xfrm>
            <a:prstGeom prst="rect">
              <a:avLst/>
            </a:prstGeom>
            <a:noFill/>
            <a:ln cap="flat" cmpd="sng" w="5715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20"/>
            <p:cNvCxnSpPr/>
            <p:nvPr/>
          </p:nvCxnSpPr>
          <p:spPr>
            <a:xfrm>
              <a:off x="1573" y="2851"/>
              <a:ext cx="783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20"/>
            <p:cNvCxnSpPr/>
            <p:nvPr/>
          </p:nvCxnSpPr>
          <p:spPr>
            <a:xfrm>
              <a:off x="3529" y="2851"/>
              <a:ext cx="861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20"/>
            <p:cNvCxnSpPr/>
            <p:nvPr/>
          </p:nvCxnSpPr>
          <p:spPr>
            <a:xfrm rot="10800000">
              <a:off x="3529" y="3427"/>
              <a:ext cx="861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9" name="Google Shape;169;p20"/>
            <p:cNvSpPr txBox="1"/>
            <p:nvPr/>
          </p:nvSpPr>
          <p:spPr>
            <a:xfrm>
              <a:off x="1104" y="2928"/>
              <a:ext cx="313" cy="4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4483" y="2880"/>
              <a:ext cx="391" cy="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i="0" lang="en-US" sz="3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/>
            </a:p>
          </p:txBody>
        </p:sp>
        <p:cxnSp>
          <p:nvCxnSpPr>
            <p:cNvPr id="171" name="Google Shape;171;p20"/>
            <p:cNvCxnSpPr/>
            <p:nvPr/>
          </p:nvCxnSpPr>
          <p:spPr>
            <a:xfrm rot="10800000">
              <a:off x="1573" y="3427"/>
              <a:ext cx="783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1595521" y="1429276"/>
            <a:ext cx="10018713" cy="194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Nivel de abstracción en la comunicación: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1" marL="4762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Paso de mensajes puro (Cliente-Servidor). -/- Llamadas a procedimientos remotos (RPC)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82019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en Sistemas Distribuidos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42" y="3519040"/>
            <a:ext cx="3444703" cy="300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2979" y="3519040"/>
            <a:ext cx="3143766" cy="3024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2075934" y="314883"/>
            <a:ext cx="1102222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en Sistemas Distribuidos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313076" y="1369413"/>
            <a:ext cx="10623551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Tipos de Comunicación</a:t>
            </a:r>
            <a:endParaRPr b="1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0070C0"/>
              </a:buClr>
              <a:buSzPts val="348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asincrónica: el emisor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continúa inmediatamente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después de que ha pasado su mensaje para la transmisión.</a:t>
            </a:r>
            <a:endParaRPr/>
          </a:p>
          <a:p>
            <a:pPr indent="-6477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0070C0"/>
              </a:buClr>
              <a:buSzPts val="34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0070C0"/>
              </a:buClr>
              <a:buSzPts val="348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sincrónica: el emisor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bloqueado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que se sabe que su petición es aceptada.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669662" y="-10696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en Sistemas Distribuidos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>
            <a:off x="9144000" y="524772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2" name="Google Shape;192;p23"/>
          <p:cNvSpPr/>
          <p:nvPr/>
        </p:nvSpPr>
        <p:spPr>
          <a:xfrm>
            <a:off x="8991600" y="4942928"/>
            <a:ext cx="1905000" cy="457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TCP/UDP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8991600" y="4104728"/>
            <a:ext cx="1905000" cy="8382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Protocolo y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Representación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8991600" y="3647528"/>
            <a:ext cx="1905000" cy="457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RMI/RPC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8991600" y="3190328"/>
            <a:ext cx="1905000" cy="457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App./Servicios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10896600" y="540012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11049000" y="524772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3"/>
          <p:cNvCxnSpPr/>
          <p:nvPr/>
        </p:nvCxnSpPr>
        <p:spPr>
          <a:xfrm>
            <a:off x="8991600" y="5400128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9" name="Google Shape;199;p23"/>
          <p:cNvSpPr txBox="1"/>
          <p:nvPr/>
        </p:nvSpPr>
        <p:spPr>
          <a:xfrm>
            <a:off x="8915400" y="1464276"/>
            <a:ext cx="1981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2) Llamadas a procedimientos remotos (RPC)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0" name="Google Shape;200;p23"/>
          <p:cNvCxnSpPr/>
          <p:nvPr/>
        </p:nvCxnSpPr>
        <p:spPr>
          <a:xfrm>
            <a:off x="2935217" y="5274276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1" name="Google Shape;201;p23"/>
          <p:cNvSpPr/>
          <p:nvPr/>
        </p:nvSpPr>
        <p:spPr>
          <a:xfrm>
            <a:off x="2782817" y="4969476"/>
            <a:ext cx="1905000" cy="4572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TCP/UDP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782817" y="4740876"/>
            <a:ext cx="1905000" cy="228600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API (sockets)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2782817" y="3216876"/>
            <a:ext cx="1905000" cy="152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Aplicaciones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Servicios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4" name="Google Shape;204;p23"/>
          <p:cNvCxnSpPr/>
          <p:nvPr/>
        </p:nvCxnSpPr>
        <p:spPr>
          <a:xfrm>
            <a:off x="4687817" y="5426676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4840217" y="5274276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2782817" y="5426676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/>
        </p:nvSpPr>
        <p:spPr>
          <a:xfrm>
            <a:off x="2782817" y="1464276"/>
            <a:ext cx="198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1) Paso de mensajes puro. Aplicaciones en red. (API SOCKETS)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5029597" y="1733540"/>
            <a:ext cx="3620222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EDC38A"/>
                </a:solidFill>
                <a:latin typeface="Corbel"/>
                <a:ea typeface="Corbel"/>
                <a:cs typeface="Corbel"/>
                <a:sym typeface="Corbel"/>
              </a:rPr>
              <a:t>Niveles de Comunicación</a:t>
            </a:r>
            <a:endParaRPr b="1" sz="2500">
              <a:solidFill>
                <a:srgbClr val="EDC38A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484310" y="129746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Comunicación por API de Sockets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484310" y="2061518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 sockets son utilizados como medios de comunicación entre procesos ejecutados en maquinas distintas (comunicación bidireccional), que permite que estos procesos intercambien información (envió y recepción).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 sockets están basados en tecnología Cliente-Servidor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 socket se encuentran en la capa de transporte del modelo OSI, es decir pueden ser UDP(no orientado a conexión) y TCP (orientado a conexión).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2423211" y="257025"/>
            <a:ext cx="82296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orbel"/>
              <a:buNone/>
            </a:pPr>
            <a:r>
              <a:rPr lang="en-US" sz="3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Escenario de Uso de Sockets </a:t>
            </a:r>
            <a:r>
              <a:rPr i="1" lang="en-US" sz="3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streams (TCP)</a:t>
            </a:r>
            <a:endParaRPr i="1" sz="3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3830766" y="2754957"/>
            <a:ext cx="1673225" cy="322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830766" y="2754957"/>
            <a:ext cx="1673225" cy="32258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3900627" y="2815275"/>
            <a:ext cx="2041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b="1" i="0" lang="en-US" sz="17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6815266" y="1664345"/>
            <a:ext cx="2711450" cy="43164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6815266" y="1664345"/>
            <a:ext cx="2711450" cy="4316412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6872429" y="1672275"/>
            <a:ext cx="25548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b="1" i="0" lang="en-US" sz="17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4129216" y="3167707"/>
            <a:ext cx="914400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129216" y="3167707"/>
            <a:ext cx="914400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4335591" y="3204220"/>
            <a:ext cx="5349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socket()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7085141" y="2124720"/>
            <a:ext cx="744538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7085141" y="2124720"/>
            <a:ext cx="744538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7185154" y="2161232"/>
            <a:ext cx="534987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socket()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7085141" y="2607320"/>
            <a:ext cx="744538" cy="24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7085141" y="2607320"/>
            <a:ext cx="744538" cy="241300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7240716" y="2669232"/>
            <a:ext cx="3873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bind()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p25"/>
          <p:cNvCxnSpPr/>
          <p:nvPr/>
        </p:nvCxnSpPr>
        <p:spPr>
          <a:xfrm>
            <a:off x="7494716" y="2366020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5"/>
          <p:cNvSpPr/>
          <p:nvPr/>
        </p:nvSpPr>
        <p:spPr>
          <a:xfrm>
            <a:off x="7085141" y="3089920"/>
            <a:ext cx="744538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7085141" y="3089920"/>
            <a:ext cx="744538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7231191" y="3137545"/>
            <a:ext cx="45561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listen()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p25"/>
          <p:cNvCxnSpPr/>
          <p:nvPr/>
        </p:nvCxnSpPr>
        <p:spPr>
          <a:xfrm>
            <a:off x="7494716" y="2848620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5"/>
          <p:cNvSpPr/>
          <p:nvPr/>
        </p:nvSpPr>
        <p:spPr>
          <a:xfrm>
            <a:off x="7085141" y="3572520"/>
            <a:ext cx="744538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7085141" y="3572520"/>
            <a:ext cx="744538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7170866" y="3613795"/>
            <a:ext cx="5349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accept()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>
            <a:off x="7494716" y="3331220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5"/>
          <p:cNvSpPr/>
          <p:nvPr/>
        </p:nvSpPr>
        <p:spPr>
          <a:xfrm>
            <a:off x="8777416" y="3653482"/>
            <a:ext cx="744538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Posible</a:t>
            </a: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Ejecución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en Paralelo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8636129" y="3820170"/>
            <a:ext cx="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p25"/>
          <p:cNvCxnSpPr/>
          <p:nvPr/>
        </p:nvCxnSpPr>
        <p:spPr>
          <a:xfrm>
            <a:off x="7821741" y="3732857"/>
            <a:ext cx="9048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5"/>
          <p:cNvCxnSpPr/>
          <p:nvPr/>
        </p:nvCxnSpPr>
        <p:spPr>
          <a:xfrm>
            <a:off x="8734554" y="3732857"/>
            <a:ext cx="0" cy="885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5"/>
          <p:cNvSpPr/>
          <p:nvPr/>
        </p:nvSpPr>
        <p:spPr>
          <a:xfrm>
            <a:off x="7085141" y="4055120"/>
            <a:ext cx="744538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7085141" y="4055120"/>
            <a:ext cx="744538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7170866" y="4091632"/>
            <a:ext cx="5349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accept()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1" name="Google Shape;251;p25"/>
          <p:cNvCxnSpPr/>
          <p:nvPr/>
        </p:nvCxnSpPr>
        <p:spPr>
          <a:xfrm>
            <a:off x="7494716" y="3813820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/>
          <p:nvPr/>
        </p:nvCxnSpPr>
        <p:spPr>
          <a:xfrm>
            <a:off x="7494716" y="4296420"/>
            <a:ext cx="0" cy="1447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53" name="Google Shape;253;p25"/>
          <p:cNvSpPr/>
          <p:nvPr/>
        </p:nvSpPr>
        <p:spPr>
          <a:xfrm>
            <a:off x="4129216" y="3650307"/>
            <a:ext cx="914400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4129216" y="3650307"/>
            <a:ext cx="914400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4260979" y="3694757"/>
            <a:ext cx="6286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connect()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5729416" y="3507432"/>
            <a:ext cx="1076325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Abrir</a:t>
            </a:r>
            <a:r>
              <a:rPr b="1" i="0" lang="en-US" sz="12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conexión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7" name="Google Shape;257;p25"/>
          <p:cNvCxnSpPr/>
          <p:nvPr/>
        </p:nvCxnSpPr>
        <p:spPr>
          <a:xfrm>
            <a:off x="5043616" y="3734445"/>
            <a:ext cx="20415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5"/>
          <p:cNvCxnSpPr/>
          <p:nvPr/>
        </p:nvCxnSpPr>
        <p:spPr>
          <a:xfrm>
            <a:off x="4629279" y="3412182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5"/>
          <p:cNvSpPr/>
          <p:nvPr/>
        </p:nvSpPr>
        <p:spPr>
          <a:xfrm>
            <a:off x="4129216" y="5099695"/>
            <a:ext cx="914400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4129216" y="5099695"/>
            <a:ext cx="914400" cy="242887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61" name="Google Shape;261;p25"/>
          <p:cNvCxnSpPr/>
          <p:nvPr/>
        </p:nvCxnSpPr>
        <p:spPr>
          <a:xfrm>
            <a:off x="4629279" y="4859982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5"/>
          <p:cNvSpPr/>
          <p:nvPr/>
        </p:nvSpPr>
        <p:spPr>
          <a:xfrm>
            <a:off x="4129216" y="5583882"/>
            <a:ext cx="914400" cy="24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4129216" y="5583882"/>
            <a:ext cx="914400" cy="241300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4383216" y="5602932"/>
            <a:ext cx="44926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25"/>
          <p:cNvCxnSpPr/>
          <p:nvPr/>
        </p:nvCxnSpPr>
        <p:spPr>
          <a:xfrm>
            <a:off x="4629279" y="5342582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5"/>
          <p:cNvSpPr/>
          <p:nvPr/>
        </p:nvSpPr>
        <p:spPr>
          <a:xfrm>
            <a:off x="5804029" y="4494857"/>
            <a:ext cx="593725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Petición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4129216" y="4617095"/>
            <a:ext cx="912813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4129216" y="4617095"/>
            <a:ext cx="912813" cy="242887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4145091" y="4652020"/>
            <a:ext cx="87312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send()/write()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0" name="Google Shape;270;p25"/>
          <p:cNvCxnSpPr/>
          <p:nvPr/>
        </p:nvCxnSpPr>
        <p:spPr>
          <a:xfrm>
            <a:off x="4629279" y="3894782"/>
            <a:ext cx="0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5"/>
          <p:cNvCxnSpPr/>
          <p:nvPr/>
        </p:nvCxnSpPr>
        <p:spPr>
          <a:xfrm>
            <a:off x="5043616" y="4699645"/>
            <a:ext cx="318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5"/>
          <p:cNvSpPr/>
          <p:nvPr/>
        </p:nvSpPr>
        <p:spPr>
          <a:xfrm>
            <a:off x="5811966" y="4983807"/>
            <a:ext cx="76835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Respuesta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 rot="10800000">
            <a:off x="5043616" y="5182245"/>
            <a:ext cx="318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5"/>
          <p:cNvSpPr/>
          <p:nvPr/>
        </p:nvSpPr>
        <p:spPr>
          <a:xfrm>
            <a:off x="8244016" y="5099695"/>
            <a:ext cx="914400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8244016" y="5099695"/>
            <a:ext cx="914400" cy="242887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76" name="Google Shape;276;p25"/>
          <p:cNvCxnSpPr/>
          <p:nvPr/>
        </p:nvCxnSpPr>
        <p:spPr>
          <a:xfrm>
            <a:off x="8744079" y="4859982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5"/>
          <p:cNvSpPr/>
          <p:nvPr/>
        </p:nvSpPr>
        <p:spPr>
          <a:xfrm>
            <a:off x="8244016" y="5583882"/>
            <a:ext cx="914400" cy="24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8244016" y="5583882"/>
            <a:ext cx="914400" cy="241300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8498016" y="5602932"/>
            <a:ext cx="44926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>
            <a:off x="8744079" y="5342582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5"/>
          <p:cNvSpPr/>
          <p:nvPr/>
        </p:nvSpPr>
        <p:spPr>
          <a:xfrm>
            <a:off x="8244016" y="4617095"/>
            <a:ext cx="912813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8244016" y="4617095"/>
            <a:ext cx="912813" cy="242887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8320216" y="4644082"/>
            <a:ext cx="80486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recv()/read()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8267829" y="5134620"/>
            <a:ext cx="87312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send()/write()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4195891" y="5134620"/>
            <a:ext cx="80486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recv()/read()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2015095" y="418156"/>
            <a:ext cx="9266624" cy="57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Escenario de Uso de Sockets Datagrama (UDP)</a:t>
            </a:r>
            <a:endParaRPr b="0" i="1" sz="3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4082020" y="2053281"/>
            <a:ext cx="1673225" cy="322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4082020" y="2053281"/>
            <a:ext cx="1673225" cy="3225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4151878" y="2113600"/>
            <a:ext cx="1290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4380470" y="2466031"/>
            <a:ext cx="914400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4380470" y="2466031"/>
            <a:ext cx="914400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4586845" y="2502544"/>
            <a:ext cx="5349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socket()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8277783" y="3820169"/>
            <a:ext cx="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4380470" y="2948631"/>
            <a:ext cx="914400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4380470" y="2948631"/>
            <a:ext cx="914400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4672570" y="2985144"/>
            <a:ext cx="3873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bind()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1" name="Google Shape;301;p26"/>
          <p:cNvCxnSpPr/>
          <p:nvPr/>
        </p:nvCxnSpPr>
        <p:spPr>
          <a:xfrm>
            <a:off x="4880533" y="2710506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6"/>
          <p:cNvSpPr/>
          <p:nvPr/>
        </p:nvSpPr>
        <p:spPr>
          <a:xfrm>
            <a:off x="4380470" y="4398019"/>
            <a:ext cx="914400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4380470" y="4398019"/>
            <a:ext cx="914400" cy="242887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04" name="Google Shape;304;p26"/>
          <p:cNvCxnSpPr/>
          <p:nvPr/>
        </p:nvCxnSpPr>
        <p:spPr>
          <a:xfrm>
            <a:off x="4880533" y="4158306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6"/>
          <p:cNvSpPr/>
          <p:nvPr/>
        </p:nvSpPr>
        <p:spPr>
          <a:xfrm>
            <a:off x="4380470" y="4882206"/>
            <a:ext cx="914400" cy="24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4380470" y="4882206"/>
            <a:ext cx="914400" cy="241300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4634470" y="4901256"/>
            <a:ext cx="44926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8" name="Google Shape;308;p26"/>
          <p:cNvCxnSpPr/>
          <p:nvPr/>
        </p:nvCxnSpPr>
        <p:spPr>
          <a:xfrm>
            <a:off x="4880533" y="4640906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6"/>
          <p:cNvSpPr/>
          <p:nvPr/>
        </p:nvSpPr>
        <p:spPr>
          <a:xfrm>
            <a:off x="6055283" y="3793181"/>
            <a:ext cx="593725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Petición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4380470" y="3915419"/>
            <a:ext cx="912813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4380470" y="3915419"/>
            <a:ext cx="912813" cy="242887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4594783" y="3950344"/>
            <a:ext cx="550862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sendto()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3" name="Google Shape;313;p26"/>
          <p:cNvCxnSpPr/>
          <p:nvPr/>
        </p:nvCxnSpPr>
        <p:spPr>
          <a:xfrm>
            <a:off x="4880533" y="3193106"/>
            <a:ext cx="0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6"/>
          <p:cNvSpPr/>
          <p:nvPr/>
        </p:nvSpPr>
        <p:spPr>
          <a:xfrm>
            <a:off x="6063220" y="4282131"/>
            <a:ext cx="768350" cy="18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Respuesta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4528108" y="4425006"/>
            <a:ext cx="68897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recvfrom()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7123670" y="2053281"/>
            <a:ext cx="1673225" cy="322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7123670" y="2053281"/>
            <a:ext cx="1673225" cy="3225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7193520" y="2113606"/>
            <a:ext cx="914400" cy="258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b="1" i="0" lang="en-US" sz="17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7422120" y="2466031"/>
            <a:ext cx="914400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7422120" y="2466031"/>
            <a:ext cx="914400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7628495" y="2502544"/>
            <a:ext cx="534988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socket()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7422120" y="2948631"/>
            <a:ext cx="914400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7422120" y="2948631"/>
            <a:ext cx="914400" cy="244475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26"/>
          <p:cNvSpPr/>
          <p:nvPr/>
        </p:nvSpPr>
        <p:spPr>
          <a:xfrm>
            <a:off x="7714220" y="2985144"/>
            <a:ext cx="3873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bind()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p26"/>
          <p:cNvCxnSpPr/>
          <p:nvPr/>
        </p:nvCxnSpPr>
        <p:spPr>
          <a:xfrm>
            <a:off x="7922183" y="2710506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6"/>
          <p:cNvSpPr/>
          <p:nvPr/>
        </p:nvSpPr>
        <p:spPr>
          <a:xfrm>
            <a:off x="7422120" y="4398019"/>
            <a:ext cx="914400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7422120" y="4398019"/>
            <a:ext cx="914400" cy="242887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28" name="Google Shape;328;p26"/>
          <p:cNvCxnSpPr/>
          <p:nvPr/>
        </p:nvCxnSpPr>
        <p:spPr>
          <a:xfrm>
            <a:off x="7922183" y="4158306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26"/>
          <p:cNvSpPr/>
          <p:nvPr/>
        </p:nvSpPr>
        <p:spPr>
          <a:xfrm>
            <a:off x="7422120" y="4882206"/>
            <a:ext cx="914400" cy="24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7422120" y="4882206"/>
            <a:ext cx="914400" cy="241300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7676120" y="4901256"/>
            <a:ext cx="44926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2" name="Google Shape;332;p26"/>
          <p:cNvCxnSpPr/>
          <p:nvPr/>
        </p:nvCxnSpPr>
        <p:spPr>
          <a:xfrm>
            <a:off x="7922183" y="4640906"/>
            <a:ext cx="0" cy="2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6"/>
          <p:cNvSpPr/>
          <p:nvPr/>
        </p:nvSpPr>
        <p:spPr>
          <a:xfrm>
            <a:off x="7422120" y="3915419"/>
            <a:ext cx="912813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7422120" y="3915419"/>
            <a:ext cx="912813" cy="242887"/>
          </a:xfrm>
          <a:prstGeom prst="rect">
            <a:avLst/>
          </a:prstGeom>
          <a:noFill/>
          <a:ln cap="flat" cmpd="sng" w="9525">
            <a:solidFill>
              <a:srgbClr val="1F1A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7563408" y="3956694"/>
            <a:ext cx="688975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recvfrom()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6" name="Google Shape;336;p26"/>
          <p:cNvCxnSpPr/>
          <p:nvPr/>
        </p:nvCxnSpPr>
        <p:spPr>
          <a:xfrm>
            <a:off x="7922183" y="3193106"/>
            <a:ext cx="0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6"/>
          <p:cNvSpPr/>
          <p:nvPr/>
        </p:nvSpPr>
        <p:spPr>
          <a:xfrm>
            <a:off x="7634845" y="4436119"/>
            <a:ext cx="550863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>
                <a:solidFill>
                  <a:srgbClr val="1F1A17"/>
                </a:solidFill>
                <a:latin typeface="Arial"/>
                <a:ea typeface="Arial"/>
                <a:cs typeface="Arial"/>
                <a:sym typeface="Arial"/>
              </a:rPr>
              <a:t>sendto()</a:t>
            </a:r>
            <a:endParaRPr i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8" name="Google Shape;338;p26"/>
          <p:cNvCxnSpPr/>
          <p:nvPr/>
        </p:nvCxnSpPr>
        <p:spPr>
          <a:xfrm>
            <a:off x="5294870" y="3997969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6"/>
          <p:cNvCxnSpPr/>
          <p:nvPr/>
        </p:nvCxnSpPr>
        <p:spPr>
          <a:xfrm rot="10800000">
            <a:off x="5294870" y="4480569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1865870" y="302526"/>
            <a:ext cx="9978441" cy="671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Llamadas a Procedimiento Remoto (RPC)</a:t>
            </a:r>
            <a:endParaRPr/>
          </a:p>
        </p:txBody>
      </p:sp>
      <p:sp>
        <p:nvSpPr>
          <p:cNvPr id="345" name="Google Shape;345;p27"/>
          <p:cNvSpPr txBox="1"/>
          <p:nvPr>
            <p:ph idx="1" type="body"/>
          </p:nvPr>
        </p:nvSpPr>
        <p:spPr>
          <a:xfrm>
            <a:off x="1671424" y="1221130"/>
            <a:ext cx="9647366" cy="5278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899" lvl="0" marL="628650" marR="0" rtl="0" algn="just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caso especial del modelo general de pasaje de mensajes.</a:t>
            </a:r>
            <a:endParaRPr/>
          </a:p>
          <a:p>
            <a:pPr indent="-342899" lvl="0" marL="6286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mecanismo ampliamente aceptado para la intercomunicación de procesos en sistemas distribuidos.</a:t>
            </a:r>
            <a:endParaRPr/>
          </a:p>
          <a:p>
            <a:pPr indent="-342899" lvl="0" marL="6286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similar al bien conocido y entendido modelo de llamadas a procedimientos usado para transferir control y datos.</a:t>
            </a:r>
            <a:endParaRPr/>
          </a:p>
          <a:p>
            <a:pPr indent="-342899" lvl="0" marL="6286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mecanismo de RPC es una extensión del anterior porque habilita a hacer una llamada a un procedimiento que no reside en el mismo espacio de direcciones.</a:t>
            </a:r>
            <a:endParaRPr/>
          </a:p>
          <a:p>
            <a:pPr indent="0" lvl="0" marL="285750" marR="0" rtl="0" algn="just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