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8" r:id="rId2"/>
    <p:sldId id="260" r:id="rId3"/>
    <p:sldId id="261" r:id="rId4"/>
    <p:sldId id="262" r:id="rId5"/>
    <p:sldId id="263" r:id="rId6"/>
    <p:sldId id="265" r:id="rId7"/>
    <p:sldId id="264"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1" r:id="rId23"/>
    <p:sldId id="282" r:id="rId24"/>
    <p:sldId id="283" r:id="rId25"/>
    <p:sldId id="285" r:id="rId26"/>
    <p:sldId id="286" r:id="rId27"/>
    <p:sldId id="287" r:id="rId28"/>
    <p:sldId id="288" r:id="rId29"/>
    <p:sldId id="290" r:id="rId30"/>
    <p:sldId id="289" r:id="rId31"/>
    <p:sldId id="291" r:id="rId32"/>
    <p:sldId id="292" r:id="rId33"/>
    <p:sldId id="293" r:id="rId34"/>
    <p:sldId id="294" r:id="rId35"/>
    <p:sldId id="295" r:id="rId36"/>
    <p:sldId id="296" r:id="rId37"/>
    <p:sldId id="298" r:id="rId38"/>
    <p:sldId id="297" r:id="rId39"/>
    <p:sldId id="300" r:id="rId40"/>
    <p:sldId id="299" r:id="rId41"/>
    <p:sldId id="301" r:id="rId42"/>
    <p:sldId id="302" r:id="rId43"/>
    <p:sldId id="303" r:id="rId44"/>
    <p:sldId id="304" r:id="rId45"/>
    <p:sldId id="306" r:id="rId46"/>
    <p:sldId id="305" r:id="rId47"/>
    <p:sldId id="308" r:id="rId48"/>
    <p:sldId id="307" r:id="rId49"/>
    <p:sldId id="310" r:id="rId50"/>
    <p:sldId id="309" r:id="rId51"/>
    <p:sldId id="316" r:id="rId52"/>
    <p:sldId id="311" r:id="rId53"/>
    <p:sldId id="312" r:id="rId54"/>
    <p:sldId id="313" r:id="rId55"/>
    <p:sldId id="314"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71936-4684-4ADD-B58C-A918FA6D2DA4}" type="datetimeFigureOut">
              <a:rPr lang="en-US" smtClean="0"/>
              <a:t>3/12/2019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F6A892-A4C8-48B6-AC8B-63C4DDBFB6BF}" type="slidenum">
              <a:rPr lang="en-US" smtClean="0"/>
              <a:t>‹#›</a:t>
            </a:fld>
            <a:endParaRPr lang="en-US"/>
          </a:p>
        </p:txBody>
      </p:sp>
    </p:spTree>
    <p:extLst>
      <p:ext uri="{BB962C8B-B14F-4D97-AF65-F5344CB8AC3E}">
        <p14:creationId xmlns:p14="http://schemas.microsoft.com/office/powerpoint/2010/main" val="220397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grpSp>
        <p:nvGrpSpPr>
          <p:cNvPr id="27" name="Shape 27"/>
          <p:cNvGrpSpPr/>
          <p:nvPr/>
        </p:nvGrpSpPr>
        <p:grpSpPr>
          <a:xfrm>
            <a:off x="0" y="-8466"/>
            <a:ext cx="9144000" cy="6866467"/>
            <a:chOff x="0" y="-8466"/>
            <a:chExt cx="12192000" cy="6866467"/>
          </a:xfrm>
        </p:grpSpPr>
        <p:cxnSp>
          <p:nvCxnSpPr>
            <p:cNvPr id="28" name="Shape 28"/>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9" name="Shape 29"/>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30" name="Shape 30"/>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31" name="Shape 31"/>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32" name="Shape 32"/>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33" name="Shape 33"/>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4" name="Shape 34"/>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5" name="Shape 35"/>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6" name="Shape 36"/>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37" name="Shape 37"/>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grpSp>
      <p:sp>
        <p:nvSpPr>
          <p:cNvPr id="38" name="Shape 38"/>
          <p:cNvSpPr txBox="1">
            <a:spLocks noGrp="1"/>
          </p:cNvSpPr>
          <p:nvPr>
            <p:ph type="ctrTitle"/>
          </p:nvPr>
        </p:nvSpPr>
        <p:spPr>
          <a:xfrm>
            <a:off x="1130300" y="2404534"/>
            <a:ext cx="5825202"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9" name="Shape 39"/>
          <p:cNvSpPr txBox="1">
            <a:spLocks noGrp="1"/>
          </p:cNvSpPr>
          <p:nvPr>
            <p:ph type="subTitle" idx="1"/>
          </p:nvPr>
        </p:nvSpPr>
        <p:spPr>
          <a:xfrm>
            <a:off x="1130300" y="4050833"/>
            <a:ext cx="5825202"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40" name="Shape 40"/>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29118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508001" y="609601"/>
            <a:ext cx="6447501"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6" name="Shape 96"/>
          <p:cNvSpPr txBox="1">
            <a:spLocks noGrp="1"/>
          </p:cNvSpPr>
          <p:nvPr>
            <p:ph type="body" idx="1"/>
          </p:nvPr>
        </p:nvSpPr>
        <p:spPr>
          <a:xfrm>
            <a:off x="508001" y="4470401"/>
            <a:ext cx="6447501"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7" name="Shape 97"/>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Shape 98"/>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9" name="Shape 99"/>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62109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98500" y="609601"/>
            <a:ext cx="6070601"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2" name="Shape 102"/>
          <p:cNvSpPr txBox="1">
            <a:spLocks noGrp="1"/>
          </p:cNvSpPr>
          <p:nvPr>
            <p:ph type="body" idx="1"/>
          </p:nvPr>
        </p:nvSpPr>
        <p:spPr>
          <a:xfrm>
            <a:off x="1024604" y="3632200"/>
            <a:ext cx="5418393"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03" name="Shape 103"/>
          <p:cNvSpPr txBox="1">
            <a:spLocks noGrp="1"/>
          </p:cNvSpPr>
          <p:nvPr>
            <p:ph type="body" idx="2"/>
          </p:nvPr>
        </p:nvSpPr>
        <p:spPr>
          <a:xfrm>
            <a:off x="508001" y="4470401"/>
            <a:ext cx="6447501"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4" name="Shape 104"/>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5" name="Shape 105"/>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6" name="Shape 106"/>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
        <p:nvSpPr>
          <p:cNvPr id="107" name="Shape 107"/>
          <p:cNvSpPr txBox="1"/>
          <p:nvPr/>
        </p:nvSpPr>
        <p:spPr>
          <a:xfrm>
            <a:off x="406403" y="790377"/>
            <a:ext cx="457199" cy="584776"/>
          </a:xfrm>
          <a:prstGeom prst="rect">
            <a:avLst/>
          </a:prstGeom>
          <a:noFill/>
          <a:ln>
            <a:noFill/>
          </a:ln>
        </p:spPr>
        <p:txBody>
          <a:bodyPr lIns="91425" tIns="45700" rIns="91425" bIns="45700" anchor="ctr" anchorCtr="0">
            <a:noAutofit/>
          </a:bodyPr>
          <a:lstStyle/>
          <a:p>
            <a:pPr>
              <a:buSzPct val="25000"/>
            </a:pPr>
            <a:r>
              <a:rPr lang="es-ES" sz="8000" kern="0">
                <a:solidFill>
                  <a:srgbClr val="BFE471"/>
                </a:solidFill>
                <a:ea typeface="Arial"/>
                <a:cs typeface="Arial"/>
                <a:sym typeface="Arial"/>
              </a:rPr>
              <a:t>“</a:t>
            </a:r>
          </a:p>
        </p:txBody>
      </p:sp>
      <p:sp>
        <p:nvSpPr>
          <p:cNvPr id="108" name="Shape 108"/>
          <p:cNvSpPr txBox="1"/>
          <p:nvPr/>
        </p:nvSpPr>
        <p:spPr>
          <a:xfrm>
            <a:off x="6669758" y="2886556"/>
            <a:ext cx="457199" cy="584776"/>
          </a:xfrm>
          <a:prstGeom prst="rect">
            <a:avLst/>
          </a:prstGeom>
          <a:noFill/>
          <a:ln>
            <a:noFill/>
          </a:ln>
        </p:spPr>
        <p:txBody>
          <a:bodyPr lIns="91425" tIns="45700" rIns="91425" bIns="45700" anchor="ctr" anchorCtr="0">
            <a:noAutofit/>
          </a:bodyPr>
          <a:lstStyle/>
          <a:p>
            <a:pPr>
              <a:buSzPct val="25000"/>
            </a:pPr>
            <a:r>
              <a:rPr lang="es-ES" sz="8000" kern="0">
                <a:solidFill>
                  <a:srgbClr val="BFE471"/>
                </a:solidFill>
                <a:ea typeface="Arial"/>
                <a:cs typeface="Arial"/>
                <a:sym typeface="Arial"/>
              </a:rPr>
              <a:t>”</a:t>
            </a:r>
          </a:p>
        </p:txBody>
      </p:sp>
    </p:spTree>
    <p:extLst>
      <p:ext uri="{BB962C8B-B14F-4D97-AF65-F5344CB8AC3E}">
        <p14:creationId xmlns:p14="http://schemas.microsoft.com/office/powerpoint/2010/main" val="2575753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08001" y="1931989"/>
            <a:ext cx="6447501"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1" name="Shape 111"/>
          <p:cNvSpPr txBox="1">
            <a:spLocks noGrp="1"/>
          </p:cNvSpPr>
          <p:nvPr>
            <p:ph type="body" idx="1"/>
          </p:nvPr>
        </p:nvSpPr>
        <p:spPr>
          <a:xfrm>
            <a:off x="508001" y="4527448"/>
            <a:ext cx="6447501"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2" name="Shape 112"/>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3" name="Shape 113"/>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4" name="Shape 114"/>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29488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98500" y="609601"/>
            <a:ext cx="6070601"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507998" y="4013201"/>
            <a:ext cx="6447501"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8" name="Shape 118"/>
          <p:cNvSpPr txBox="1">
            <a:spLocks noGrp="1"/>
          </p:cNvSpPr>
          <p:nvPr>
            <p:ph type="body" idx="2"/>
          </p:nvPr>
        </p:nvSpPr>
        <p:spPr>
          <a:xfrm>
            <a:off x="508001" y="4527448"/>
            <a:ext cx="6447501"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1" name="Shape 121"/>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
        <p:nvSpPr>
          <p:cNvPr id="122" name="Shape 122"/>
          <p:cNvSpPr txBox="1"/>
          <p:nvPr/>
        </p:nvSpPr>
        <p:spPr>
          <a:xfrm>
            <a:off x="406403" y="790377"/>
            <a:ext cx="457199" cy="584776"/>
          </a:xfrm>
          <a:prstGeom prst="rect">
            <a:avLst/>
          </a:prstGeom>
          <a:noFill/>
          <a:ln>
            <a:noFill/>
          </a:ln>
        </p:spPr>
        <p:txBody>
          <a:bodyPr lIns="91425" tIns="45700" rIns="91425" bIns="45700" anchor="ctr" anchorCtr="0">
            <a:noAutofit/>
          </a:bodyPr>
          <a:lstStyle/>
          <a:p>
            <a:pPr>
              <a:buSzPct val="25000"/>
            </a:pPr>
            <a:r>
              <a:rPr lang="es-ES" sz="8000" kern="0">
                <a:solidFill>
                  <a:srgbClr val="BFE471"/>
                </a:solidFill>
                <a:ea typeface="Arial"/>
                <a:cs typeface="Arial"/>
                <a:sym typeface="Arial"/>
              </a:rPr>
              <a:t>“</a:t>
            </a:r>
          </a:p>
        </p:txBody>
      </p:sp>
      <p:sp>
        <p:nvSpPr>
          <p:cNvPr id="123" name="Shape 123"/>
          <p:cNvSpPr txBox="1"/>
          <p:nvPr/>
        </p:nvSpPr>
        <p:spPr>
          <a:xfrm>
            <a:off x="6669758" y="2886556"/>
            <a:ext cx="457199" cy="584776"/>
          </a:xfrm>
          <a:prstGeom prst="rect">
            <a:avLst/>
          </a:prstGeom>
          <a:noFill/>
          <a:ln>
            <a:noFill/>
          </a:ln>
        </p:spPr>
        <p:txBody>
          <a:bodyPr lIns="91425" tIns="45700" rIns="91425" bIns="45700" anchor="ctr" anchorCtr="0">
            <a:noAutofit/>
          </a:bodyPr>
          <a:lstStyle/>
          <a:p>
            <a:pPr>
              <a:buSzPct val="25000"/>
            </a:pPr>
            <a:r>
              <a:rPr lang="es-ES" sz="8000" kern="0">
                <a:solidFill>
                  <a:srgbClr val="BFE471"/>
                </a:solidFill>
                <a:ea typeface="Arial"/>
                <a:cs typeface="Arial"/>
                <a:sym typeface="Arial"/>
              </a:rPr>
              <a:t>”</a:t>
            </a:r>
          </a:p>
        </p:txBody>
      </p:sp>
    </p:spTree>
    <p:extLst>
      <p:ext uri="{BB962C8B-B14F-4D97-AF65-F5344CB8AC3E}">
        <p14:creationId xmlns:p14="http://schemas.microsoft.com/office/powerpoint/2010/main" val="220149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514349" y="609601"/>
            <a:ext cx="644115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6" name="Shape 126"/>
          <p:cNvSpPr txBox="1">
            <a:spLocks noGrp="1"/>
          </p:cNvSpPr>
          <p:nvPr>
            <p:ph type="body" idx="1"/>
          </p:nvPr>
        </p:nvSpPr>
        <p:spPr>
          <a:xfrm>
            <a:off x="507998" y="4013201"/>
            <a:ext cx="6447501"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7" name="Shape 127"/>
          <p:cNvSpPr txBox="1">
            <a:spLocks noGrp="1"/>
          </p:cNvSpPr>
          <p:nvPr>
            <p:ph type="body" idx="2"/>
          </p:nvPr>
        </p:nvSpPr>
        <p:spPr>
          <a:xfrm>
            <a:off x="508001" y="4527448"/>
            <a:ext cx="6447501"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8" name="Shape 128"/>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9" name="Shape 129"/>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0" name="Shape 130"/>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84425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3" name="Shape 133"/>
          <p:cNvSpPr txBox="1">
            <a:spLocks noGrp="1"/>
          </p:cNvSpPr>
          <p:nvPr>
            <p:ph type="body" idx="1"/>
          </p:nvPr>
        </p:nvSpPr>
        <p:spPr>
          <a:xfrm rot="5400000">
            <a:off x="1791365" y="877226"/>
            <a:ext cx="3880773" cy="644750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5" name="Shape 135"/>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6" name="Shape 136"/>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626759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3839307" y="2746045"/>
            <a:ext cx="5251450" cy="978557"/>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9" name="Shape 139"/>
          <p:cNvSpPr txBox="1">
            <a:spLocks noGrp="1"/>
          </p:cNvSpPr>
          <p:nvPr>
            <p:ph type="body" idx="1"/>
          </p:nvPr>
        </p:nvSpPr>
        <p:spPr>
          <a:xfrm rot="5400000">
            <a:off x="529833" y="587769"/>
            <a:ext cx="5251449" cy="5295112"/>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40" name="Shape 140"/>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2" name="Shape 142"/>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58766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5" name="Shape 45"/>
          <p:cNvSpPr txBox="1">
            <a:spLocks noGrp="1"/>
          </p:cNvSpPr>
          <p:nvPr>
            <p:ph type="body" idx="1"/>
          </p:nvPr>
        </p:nvSpPr>
        <p:spPr>
          <a:xfrm>
            <a:off x="508000" y="2160590"/>
            <a:ext cx="6447501"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Shape 46"/>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69126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508000" y="2160590"/>
            <a:ext cx="3138026"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2" name="Shape 52"/>
          <p:cNvSpPr txBox="1">
            <a:spLocks noGrp="1"/>
          </p:cNvSpPr>
          <p:nvPr>
            <p:ph type="body" idx="2"/>
          </p:nvPr>
        </p:nvSpPr>
        <p:spPr>
          <a:xfrm>
            <a:off x="3817477" y="2160590"/>
            <a:ext cx="3138025"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3" name="Shape 53"/>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70713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508001" y="2700866"/>
            <a:ext cx="6447501"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508001" y="4527449"/>
            <a:ext cx="6447501"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59" name="Shape 59"/>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1" name="Shape 61"/>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67709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4" name="Shape 64"/>
          <p:cNvSpPr txBox="1">
            <a:spLocks noGrp="1"/>
          </p:cNvSpPr>
          <p:nvPr>
            <p:ph type="body" idx="1"/>
          </p:nvPr>
        </p:nvSpPr>
        <p:spPr>
          <a:xfrm>
            <a:off x="506809" y="2160983"/>
            <a:ext cx="31392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5" name="Shape 65"/>
          <p:cNvSpPr txBox="1">
            <a:spLocks noGrp="1"/>
          </p:cNvSpPr>
          <p:nvPr>
            <p:ph type="body" idx="2"/>
          </p:nvPr>
        </p:nvSpPr>
        <p:spPr>
          <a:xfrm>
            <a:off x="506809" y="2737245"/>
            <a:ext cx="3139217"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6" name="Shape 66"/>
          <p:cNvSpPr txBox="1">
            <a:spLocks noGrp="1"/>
          </p:cNvSpPr>
          <p:nvPr>
            <p:ph type="body" idx="3"/>
          </p:nvPr>
        </p:nvSpPr>
        <p:spPr>
          <a:xfrm>
            <a:off x="3816287" y="2160983"/>
            <a:ext cx="3139213"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7" name="Shape 67"/>
          <p:cNvSpPr txBox="1">
            <a:spLocks noGrp="1"/>
          </p:cNvSpPr>
          <p:nvPr>
            <p:ph type="body" idx="4"/>
          </p:nvPr>
        </p:nvSpPr>
        <p:spPr>
          <a:xfrm>
            <a:off x="3816287" y="2737245"/>
            <a:ext cx="313921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8" name="Shape 68"/>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162924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416838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8" name="Shape 78"/>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9" name="Shape 79"/>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174701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508000" y="1498605"/>
            <a:ext cx="2890895"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2" name="Shape 82"/>
          <p:cNvSpPr txBox="1">
            <a:spLocks noGrp="1"/>
          </p:cNvSpPr>
          <p:nvPr>
            <p:ph type="body" idx="1"/>
          </p:nvPr>
        </p:nvSpPr>
        <p:spPr>
          <a:xfrm>
            <a:off x="3570345" y="514925"/>
            <a:ext cx="3385155"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83" name="Shape 83"/>
          <p:cNvSpPr txBox="1">
            <a:spLocks noGrp="1"/>
          </p:cNvSpPr>
          <p:nvPr>
            <p:ph type="body" idx="2"/>
          </p:nvPr>
        </p:nvSpPr>
        <p:spPr>
          <a:xfrm>
            <a:off x="508000" y="2777068"/>
            <a:ext cx="2890895"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6" name="Shape 86"/>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2288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508000" y="4800601"/>
            <a:ext cx="6447500"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9" name="Shape 89"/>
          <p:cNvSpPr>
            <a:spLocks noGrp="1"/>
          </p:cNvSpPr>
          <p:nvPr>
            <p:ph type="pic" idx="2"/>
          </p:nvPr>
        </p:nvSpPr>
        <p:spPr>
          <a:xfrm>
            <a:off x="508000" y="609600"/>
            <a:ext cx="6447501"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Shape 90"/>
          <p:cNvSpPr txBox="1">
            <a:spLocks noGrp="1"/>
          </p:cNvSpPr>
          <p:nvPr>
            <p:ph type="body" idx="1"/>
          </p:nvPr>
        </p:nvSpPr>
        <p:spPr>
          <a:xfrm>
            <a:off x="508000" y="5367337"/>
            <a:ext cx="6447500"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1" name="Shape 91"/>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3" name="Shape 93"/>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a:solidFill>
                  <a:srgbClr val="90C226"/>
                </a:solidFill>
                <a:latin typeface="Trebuchet MS"/>
                <a:ea typeface="Trebuchet MS"/>
                <a:cs typeface="Trebuchet MS"/>
                <a:sym typeface="Trebuchet MS"/>
              </a:rPr>
              <a:pPr algn="r">
                <a:buSzPct val="25000"/>
              </a:pPr>
              <a:t>‹#›</a:t>
            </a:fld>
            <a:endParaRPr lang="es-ES" sz="90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309483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0" y="-8466"/>
            <a:ext cx="9144000" cy="6866467"/>
            <a:chOff x="0" y="-8466"/>
            <a:chExt cx="12192000" cy="6866467"/>
          </a:xfrm>
        </p:grpSpPr>
        <p:cxnSp>
          <p:nvCxnSpPr>
            <p:cNvPr id="11" name="Shape 11"/>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12" name="Shape 12"/>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13" name="Shape 13"/>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4" name="Shape 14"/>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5" name="Shape 15"/>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16" name="Shape 16"/>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7" name="Shape 17"/>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8" name="Shape 18"/>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9" name="Shape 19"/>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20" name="Shape 20"/>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endParaRPr sz="1400" kern="0">
                <a:solidFill>
                  <a:srgbClr val="000000"/>
                </a:solidFill>
                <a:cs typeface="Arial"/>
                <a:sym typeface="Arial"/>
              </a:endParaRPr>
            </a:p>
          </p:txBody>
        </p:sp>
      </p:grpSp>
      <p:sp>
        <p:nvSpPr>
          <p:cNvPr id="21" name="Shape 21"/>
          <p:cNvSpPr txBox="1">
            <a:spLocks noGrp="1"/>
          </p:cNvSpPr>
          <p:nvPr>
            <p:ph type="title"/>
          </p:nvPr>
        </p:nvSpPr>
        <p:spPr>
          <a:xfrm>
            <a:off x="508000" y="609600"/>
            <a:ext cx="6447501"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 name="Shape 22"/>
          <p:cNvSpPr txBox="1">
            <a:spLocks noGrp="1"/>
          </p:cNvSpPr>
          <p:nvPr>
            <p:ph type="body" idx="1"/>
          </p:nvPr>
        </p:nvSpPr>
        <p:spPr>
          <a:xfrm>
            <a:off x="508000" y="2160590"/>
            <a:ext cx="6447501"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Shape 23"/>
          <p:cNvSpPr txBox="1">
            <a:spLocks noGrp="1"/>
          </p:cNvSpPr>
          <p:nvPr>
            <p:ph type="dt" idx="10"/>
          </p:nvPr>
        </p:nvSpPr>
        <p:spPr>
          <a:xfrm>
            <a:off x="5403849" y="6041363"/>
            <a:ext cx="683954"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kern="0"/>
          </a:p>
        </p:txBody>
      </p:sp>
      <p:sp>
        <p:nvSpPr>
          <p:cNvPr id="24" name="Shape 24"/>
          <p:cNvSpPr txBox="1">
            <a:spLocks noGrp="1"/>
          </p:cNvSpPr>
          <p:nvPr>
            <p:ph type="ftr" idx="11"/>
          </p:nvPr>
        </p:nvSpPr>
        <p:spPr>
          <a:xfrm>
            <a:off x="508000" y="6041363"/>
            <a:ext cx="472320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kern="0"/>
          </a:p>
        </p:txBody>
      </p:sp>
      <p:sp>
        <p:nvSpPr>
          <p:cNvPr id="25" name="Shape 25"/>
          <p:cNvSpPr txBox="1">
            <a:spLocks noGrp="1"/>
          </p:cNvSpPr>
          <p:nvPr>
            <p:ph type="sldNum" idx="12"/>
          </p:nvPr>
        </p:nvSpPr>
        <p:spPr>
          <a:xfrm>
            <a:off x="6442998" y="6041363"/>
            <a:ext cx="512504"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ES" sz="900" kern="0">
                <a:solidFill>
                  <a:srgbClr val="90C226"/>
                </a:solidFill>
                <a:latin typeface="Trebuchet MS"/>
                <a:ea typeface="Trebuchet MS"/>
                <a:cs typeface="Trebuchet MS"/>
                <a:sym typeface="Trebuchet MS"/>
              </a:rPr>
              <a:pPr algn="r">
                <a:buSzPct val="25000"/>
              </a:pPr>
              <a:t>‹#›</a:t>
            </a:fld>
            <a:endParaRPr lang="es-ES" sz="900" kern="0">
              <a:solidFill>
                <a:srgbClr val="90C226"/>
              </a:solidFill>
              <a:latin typeface="Trebuchet MS"/>
              <a:ea typeface="Trebuchet MS"/>
              <a:cs typeface="Trebuchet MS"/>
              <a:sym typeface="Trebuchet MS"/>
            </a:endParaRPr>
          </a:p>
        </p:txBody>
      </p:sp>
    </p:spTree>
    <p:extLst>
      <p:ext uri="{BB962C8B-B14F-4D97-AF65-F5344CB8AC3E}">
        <p14:creationId xmlns:p14="http://schemas.microsoft.com/office/powerpoint/2010/main" val="3546372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Shape 148"/>
          <p:cNvSpPr/>
          <p:nvPr/>
        </p:nvSpPr>
        <p:spPr>
          <a:xfrm>
            <a:off x="325582" y="6360055"/>
            <a:ext cx="7294417" cy="323166"/>
          </a:xfrm>
          <a:prstGeom prst="rect">
            <a:avLst/>
          </a:prstGeom>
          <a:noFill/>
          <a:ln>
            <a:noFill/>
          </a:ln>
        </p:spPr>
        <p:txBody>
          <a:bodyPr lIns="91425" tIns="45700" rIns="91425" bIns="45700" anchor="t" anchorCtr="0">
            <a:noAutofit/>
          </a:bodyPr>
          <a:lstStyle/>
          <a:p>
            <a:pPr>
              <a:buSzPct val="25000"/>
            </a:pPr>
            <a:r>
              <a:rPr lang="es-ES" sz="1200" b="1" kern="0" dirty="0">
                <a:solidFill>
                  <a:srgbClr val="000000"/>
                </a:solidFill>
                <a:latin typeface="Trebuchet MS"/>
                <a:ea typeface="Trebuchet MS"/>
                <a:cs typeface="Trebuchet MS"/>
                <a:sym typeface="Trebuchet MS"/>
              </a:rPr>
              <a:t>Sistemas Distribuidos y Programación Paralela</a:t>
            </a:r>
          </a:p>
          <a:p>
            <a:pPr>
              <a:buSzPct val="25000"/>
            </a:pPr>
            <a:r>
              <a:rPr lang="es-ES" sz="1200" kern="0" dirty="0">
                <a:solidFill>
                  <a:srgbClr val="C00000"/>
                </a:solidFill>
                <a:latin typeface="Trebuchet MS"/>
                <a:ea typeface="Trebuchet MS"/>
                <a:cs typeface="Trebuchet MS"/>
                <a:sym typeface="Trebuchet MS"/>
              </a:rPr>
              <a:t>Curso </a:t>
            </a:r>
            <a:r>
              <a:rPr lang="es-ES" sz="1200" kern="0" dirty="0" smtClean="0">
                <a:solidFill>
                  <a:srgbClr val="C00000"/>
                </a:solidFill>
                <a:latin typeface="Trebuchet MS"/>
                <a:ea typeface="Trebuchet MS"/>
                <a:cs typeface="Trebuchet MS"/>
                <a:sym typeface="Trebuchet MS"/>
              </a:rPr>
              <a:t>2019 </a:t>
            </a:r>
            <a:r>
              <a:rPr lang="es-ES" sz="1200" kern="0" dirty="0">
                <a:solidFill>
                  <a:srgbClr val="C00000"/>
                </a:solidFill>
                <a:latin typeface="Trebuchet MS"/>
                <a:ea typeface="Trebuchet MS"/>
                <a:cs typeface="Trebuchet MS"/>
                <a:sym typeface="Trebuchet MS"/>
              </a:rPr>
              <a:t>– Universidad Nacional de Luján</a:t>
            </a:r>
          </a:p>
        </p:txBody>
      </p:sp>
      <p:sp>
        <p:nvSpPr>
          <p:cNvPr id="4" name="Rectangle 2"/>
          <p:cNvSpPr>
            <a:spLocks noChangeArrowheads="1"/>
          </p:cNvSpPr>
          <p:nvPr/>
        </p:nvSpPr>
        <p:spPr bwMode="auto">
          <a:xfrm>
            <a:off x="2286000" y="609600"/>
            <a:ext cx="4572000" cy="2743200"/>
          </a:xfrm>
          <a:prstGeom prst="rect">
            <a:avLst/>
          </a:prstGeom>
          <a:solidFill>
            <a:srgbClr val="FFFFFF"/>
          </a:solidFill>
          <a:ln w="9525">
            <a:solidFill>
              <a:srgbClr val="000000"/>
            </a:solidFill>
            <a:miter lim="800000"/>
            <a:headEnd/>
            <a:tailEnd/>
          </a:ln>
          <a:effectLst>
            <a:outerShdw dist="143684" dir="2700000" algn="ctr" rotWithShape="0">
              <a:srgbClr val="808080"/>
            </a:outerShdw>
          </a:effectLst>
        </p:spPr>
        <p:txBody>
          <a:bodyPr wrap="none" lIns="92075" tIns="46038" rIns="92075" bIns="46038"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 name="Rectangle 3"/>
          <p:cNvSpPr txBox="1">
            <a:spLocks noChangeArrowheads="1"/>
          </p:cNvSpPr>
          <p:nvPr/>
        </p:nvSpPr>
        <p:spPr bwMode="auto">
          <a:xfrm>
            <a:off x="2172586" y="609600"/>
            <a:ext cx="4521200" cy="2590800"/>
          </a:xfrm>
          <a:prstGeom prst="rect">
            <a:avLst/>
          </a:prstGeom>
          <a:noFill/>
          <a:ln w="6350" cap="rnd">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noAutofit/>
          </a:bodyPr>
          <a:lstStyle>
            <a:lvl1pPr algn="ctr" rtl="0" eaLnBrk="0" fontAlgn="base" hangingPunct="0">
              <a:spcBef>
                <a:spcPct val="0"/>
              </a:spcBef>
              <a:spcAft>
                <a:spcPct val="0"/>
              </a:spcAft>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4800" b="1" i="0" u="none" strike="noStrike" kern="0" cap="none" spc="0" normalizeH="0" baseline="0" noProof="0" dirty="0" smtClean="0">
                <a:ln w="3200">
                  <a:solidFill>
                    <a:srgbClr val="666600">
                      <a:shade val="75000"/>
                      <a:alpha val="25000"/>
                    </a:srgbClr>
                  </a:solidFill>
                  <a:prstDash val="solid"/>
                  <a:round/>
                </a:ln>
                <a:solidFill>
                  <a:srgbClr val="0066CC"/>
                </a:solidFill>
                <a:effectLst>
                  <a:innerShdw blurRad="50800" dist="25400" dir="13500000">
                    <a:srgbClr val="000000">
                      <a:alpha val="70000"/>
                    </a:srgbClr>
                  </a:innerShdw>
                </a:effectLst>
                <a:uLnTx/>
                <a:uFillTx/>
                <a:latin typeface="Arial"/>
                <a:ea typeface="ＭＳ Ｐゴシック" charset="-128"/>
                <a:cs typeface="+mj-cs"/>
              </a:rPr>
              <a:t>Sistemas Distribuidos</a:t>
            </a:r>
            <a:r>
              <a:rPr kumimoji="0" lang="es-ES" sz="4800" b="1" i="0" u="none" strike="noStrike" kern="0" cap="none" spc="0" normalizeH="0" baseline="0" noProof="0" dirty="0" smtClean="0">
                <a:ln w="3200">
                  <a:solidFill>
                    <a:srgbClr val="666600">
                      <a:shade val="75000"/>
                      <a:alpha val="25000"/>
                    </a:srgbClr>
                  </a:solidFill>
                  <a:prstDash val="solid"/>
                  <a:round/>
                </a:ln>
                <a:solidFill>
                  <a:srgbClr val="CAE2AA">
                    <a:lumMod val="50000"/>
                  </a:srgbClr>
                </a:solidFill>
                <a:effectLst>
                  <a:innerShdw blurRad="50800" dist="25400" dir="13500000">
                    <a:srgbClr val="000000">
                      <a:alpha val="70000"/>
                    </a:srgbClr>
                  </a:innerShdw>
                </a:effectLst>
                <a:uLnTx/>
                <a:uFillTx/>
                <a:latin typeface="Arial"/>
                <a:ea typeface="ＭＳ Ｐゴシック" charset="-128"/>
                <a:cs typeface="+mj-cs"/>
              </a:rPr>
              <a:t/>
            </a:r>
            <a:br>
              <a:rPr kumimoji="0" lang="es-ES" sz="4800" b="1" i="0" u="none" strike="noStrike" kern="0" cap="none" spc="0" normalizeH="0" baseline="0" noProof="0" dirty="0" smtClean="0">
                <a:ln w="3200">
                  <a:solidFill>
                    <a:srgbClr val="666600">
                      <a:shade val="75000"/>
                      <a:alpha val="25000"/>
                    </a:srgbClr>
                  </a:solidFill>
                  <a:prstDash val="solid"/>
                  <a:round/>
                </a:ln>
                <a:solidFill>
                  <a:srgbClr val="CAE2AA">
                    <a:lumMod val="50000"/>
                  </a:srgbClr>
                </a:solidFill>
                <a:effectLst>
                  <a:innerShdw blurRad="50800" dist="25400" dir="13500000">
                    <a:srgbClr val="000000">
                      <a:alpha val="70000"/>
                    </a:srgbClr>
                  </a:innerShdw>
                </a:effectLst>
                <a:uLnTx/>
                <a:uFillTx/>
                <a:latin typeface="Arial"/>
                <a:ea typeface="ＭＳ Ｐゴシック" charset="-128"/>
                <a:cs typeface="+mj-cs"/>
              </a:rPr>
            </a:br>
            <a:r>
              <a:rPr kumimoji="0" lang="es-ES" sz="4800" b="0" i="0" u="none" strike="noStrike" kern="0" cap="none" spc="0" normalizeH="0" baseline="0" noProof="0" dirty="0" smtClean="0">
                <a:ln w="3200">
                  <a:solidFill>
                    <a:srgbClr val="666600">
                      <a:shade val="75000"/>
                      <a:alpha val="25000"/>
                    </a:srgbClr>
                  </a:solidFill>
                  <a:prstDash val="solid"/>
                  <a:round/>
                </a:ln>
                <a:solidFill>
                  <a:srgbClr val="0066CC"/>
                </a:solidFill>
                <a:effectLst>
                  <a:innerShdw blurRad="50800" dist="25400" dir="13500000">
                    <a:srgbClr val="000000">
                      <a:alpha val="70000"/>
                    </a:srgbClr>
                  </a:innerShdw>
                </a:effectLst>
                <a:uLnTx/>
                <a:uFillTx/>
                <a:latin typeface="Arial"/>
                <a:ea typeface="ＭＳ Ｐゴシック" charset="-128"/>
                <a:cs typeface="+mj-cs"/>
              </a:rPr>
              <a:t>Módulo 1</a:t>
            </a:r>
            <a:r>
              <a:rPr kumimoji="0" lang="es-ES" sz="4800" b="0" i="0" u="none" strike="noStrike" kern="0" cap="none" spc="0" normalizeH="0" baseline="0" noProof="0" dirty="0" smtClean="0">
                <a:ln w="3200">
                  <a:solidFill>
                    <a:srgbClr val="666600">
                      <a:shade val="75000"/>
                      <a:alpha val="25000"/>
                    </a:srgbClr>
                  </a:solidFill>
                  <a:prstDash val="solid"/>
                  <a:round/>
                </a:ln>
                <a:solidFill>
                  <a:srgbClr val="0033CC"/>
                </a:solidFill>
                <a:effectLst>
                  <a:innerShdw blurRad="50800" dist="25400" dir="13500000">
                    <a:srgbClr val="000000">
                      <a:alpha val="70000"/>
                    </a:srgbClr>
                  </a:innerShdw>
                </a:effectLst>
                <a:uLnTx/>
                <a:uFillTx/>
                <a:latin typeface="Arial"/>
                <a:ea typeface="ＭＳ Ｐゴシック" charset="-128"/>
                <a:cs typeface="+mj-cs"/>
              </a:rPr>
              <a:t> </a:t>
            </a:r>
          </a:p>
        </p:txBody>
      </p:sp>
      <p:sp>
        <p:nvSpPr>
          <p:cNvPr id="6" name="Rectangle 5"/>
          <p:cNvSpPr>
            <a:spLocks noChangeArrowheads="1"/>
          </p:cNvSpPr>
          <p:nvPr/>
        </p:nvSpPr>
        <p:spPr bwMode="auto">
          <a:xfrm>
            <a:off x="2209800" y="609600"/>
            <a:ext cx="464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4"/>
          <p:cNvSpPr txBox="1">
            <a:spLocks noChangeArrowheads="1"/>
          </p:cNvSpPr>
          <p:nvPr/>
        </p:nvSpPr>
        <p:spPr bwMode="auto">
          <a:xfrm>
            <a:off x="528084" y="3833440"/>
            <a:ext cx="81534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noAutofit/>
          </a:bodyPr>
          <a:lstStyle>
            <a:lvl1pPr marL="0" indent="0" algn="ctr" rtl="0" eaLnBrk="0" fontAlgn="base" hangingPunct="0">
              <a:spcBef>
                <a:spcPct val="35000"/>
              </a:spcBef>
              <a:spcAft>
                <a:spcPct val="0"/>
              </a:spcAft>
              <a:buClr>
                <a:srgbClr val="993300"/>
              </a:buClr>
              <a:buSzPct val="90000"/>
              <a:buFont typeface="Monotype Sorts" pitchFamily="2" charset="2"/>
              <a:buNone/>
              <a:defRPr kumimoji="1" sz="2200" spc="100" baseline="0">
                <a:solidFill>
                  <a:schemeClr val="tx2"/>
                </a:solidFill>
                <a:latin typeface="+mj-lt"/>
                <a:ea typeface="MS PGothic" pitchFamily="34" charset="-128"/>
                <a:cs typeface="+mn-cs"/>
              </a:defRPr>
            </a:lvl1pPr>
            <a:lvl2pPr marL="457200" indent="0" algn="ctr" rtl="0" eaLnBrk="0" fontAlgn="base" hangingPunct="0">
              <a:spcBef>
                <a:spcPct val="35000"/>
              </a:spcBef>
              <a:spcAft>
                <a:spcPct val="0"/>
              </a:spcAft>
              <a:buClr>
                <a:srgbClr val="CC6600"/>
              </a:buClr>
              <a:buSzPct val="80000"/>
              <a:buFont typeface="Monotype Sorts" pitchFamily="2" charset="2"/>
              <a:buNone/>
              <a:defRPr kumimoji="1">
                <a:solidFill>
                  <a:schemeClr val="tx1"/>
                </a:solidFill>
                <a:latin typeface="+mj-lt"/>
                <a:ea typeface="MS PGothic" pitchFamily="34" charset="-128"/>
              </a:defRPr>
            </a:lvl2pPr>
            <a:lvl3pPr marL="914400" indent="0" algn="ctr" rtl="0" eaLnBrk="0" fontAlgn="base" hangingPunct="0">
              <a:spcBef>
                <a:spcPct val="35000"/>
              </a:spcBef>
              <a:spcAft>
                <a:spcPct val="0"/>
              </a:spcAft>
              <a:buClr>
                <a:srgbClr val="009900"/>
              </a:buClr>
              <a:buSzPct val="75000"/>
              <a:buFont typeface="Webdings" pitchFamily="18" charset="2"/>
              <a:buNone/>
              <a:defRPr kumimoji="1">
                <a:solidFill>
                  <a:schemeClr val="tx1"/>
                </a:solidFill>
                <a:latin typeface="+mj-lt"/>
                <a:ea typeface="MS PGothic" pitchFamily="34" charset="-128"/>
              </a:defRPr>
            </a:lvl3pPr>
            <a:lvl4pPr marL="1371600" indent="0" algn="ctr" rtl="0" eaLnBrk="0" fontAlgn="base" hangingPunct="0">
              <a:spcBef>
                <a:spcPct val="35000"/>
              </a:spcBef>
              <a:spcAft>
                <a:spcPct val="0"/>
              </a:spcAft>
              <a:buClr>
                <a:schemeClr val="hlink"/>
              </a:buClr>
              <a:buSzPct val="75000"/>
              <a:buNone/>
              <a:defRPr kumimoji="1">
                <a:solidFill>
                  <a:schemeClr val="tx1"/>
                </a:solidFill>
                <a:latin typeface="+mj-lt"/>
                <a:ea typeface="MS PGothic" pitchFamily="34" charset="-128"/>
              </a:defRPr>
            </a:lvl4pPr>
            <a:lvl5pPr marL="1828800" indent="0" algn="ctr" rtl="0" eaLnBrk="0" fontAlgn="base" hangingPunct="0">
              <a:spcBef>
                <a:spcPct val="35000"/>
              </a:spcBef>
              <a:spcAft>
                <a:spcPct val="0"/>
              </a:spcAft>
              <a:buClr>
                <a:srgbClr val="FF0066"/>
              </a:buClr>
              <a:buSzPct val="75000"/>
              <a:buNone/>
              <a:defRPr kumimoji="1">
                <a:solidFill>
                  <a:schemeClr val="tx1"/>
                </a:solidFill>
                <a:latin typeface="+mj-lt"/>
                <a:ea typeface="MS PGothic" pitchFamily="34" charset="-128"/>
              </a:defRPr>
            </a:lvl5pPr>
            <a:lvl6pPr marL="2286000" indent="0" algn="ctr" rtl="0" eaLnBrk="1" fontAlgn="base" hangingPunct="1">
              <a:spcBef>
                <a:spcPct val="35000"/>
              </a:spcBef>
              <a:spcAft>
                <a:spcPct val="0"/>
              </a:spcAft>
              <a:buClr>
                <a:srgbClr val="FF0066"/>
              </a:buClr>
              <a:buSzPct val="75000"/>
              <a:buNone/>
              <a:defRPr kumimoji="1">
                <a:solidFill>
                  <a:schemeClr val="tx1"/>
                </a:solidFill>
                <a:latin typeface="+mn-lt"/>
                <a:ea typeface="ＭＳ Ｐゴシック" charset="-128"/>
              </a:defRPr>
            </a:lvl6pPr>
            <a:lvl7pPr marL="2743200" indent="0" algn="ctr" rtl="0" eaLnBrk="1" fontAlgn="base" hangingPunct="1">
              <a:spcBef>
                <a:spcPct val="35000"/>
              </a:spcBef>
              <a:spcAft>
                <a:spcPct val="0"/>
              </a:spcAft>
              <a:buClr>
                <a:srgbClr val="FF0066"/>
              </a:buClr>
              <a:buSzPct val="75000"/>
              <a:buNone/>
              <a:defRPr kumimoji="1">
                <a:solidFill>
                  <a:schemeClr val="tx1"/>
                </a:solidFill>
                <a:latin typeface="+mn-lt"/>
                <a:ea typeface="ＭＳ Ｐゴシック" charset="-128"/>
              </a:defRPr>
            </a:lvl7pPr>
            <a:lvl8pPr marL="3200400" indent="0" algn="ctr" rtl="0" eaLnBrk="1" fontAlgn="base" hangingPunct="1">
              <a:spcBef>
                <a:spcPct val="35000"/>
              </a:spcBef>
              <a:spcAft>
                <a:spcPct val="0"/>
              </a:spcAft>
              <a:buClr>
                <a:srgbClr val="FF0066"/>
              </a:buClr>
              <a:buSzPct val="75000"/>
              <a:buNone/>
              <a:defRPr kumimoji="1">
                <a:solidFill>
                  <a:schemeClr val="tx1"/>
                </a:solidFill>
                <a:latin typeface="+mn-lt"/>
                <a:ea typeface="ＭＳ Ｐゴシック" charset="-128"/>
              </a:defRPr>
            </a:lvl8pPr>
            <a:lvl9pPr marL="3657600" indent="0" algn="ctr" rtl="0" eaLnBrk="1" fontAlgn="base" hangingPunct="1">
              <a:spcBef>
                <a:spcPct val="35000"/>
              </a:spcBef>
              <a:spcAft>
                <a:spcPct val="0"/>
              </a:spcAft>
              <a:buClr>
                <a:srgbClr val="FF0066"/>
              </a:buClr>
              <a:buSzPct val="75000"/>
              <a:buNone/>
              <a:defRPr kumimoji="1">
                <a:solidFill>
                  <a:schemeClr val="tx1"/>
                </a:solidFill>
                <a:latin typeface="+mn-lt"/>
                <a:ea typeface="ＭＳ Ｐゴシック" charset="-128"/>
              </a:defRPr>
            </a:lvl9pPr>
          </a:lstStyle>
          <a:p>
            <a:pPr eaLnBrk="1" hangingPunct="1">
              <a:buFont typeface="Monotype Sorts" charset="2"/>
              <a:buNone/>
              <a:defRPr/>
            </a:pPr>
            <a:r>
              <a:rPr lang="es-ES" sz="4000" b="1" kern="0" dirty="0" smtClean="0">
                <a:solidFill>
                  <a:srgbClr val="0070C0"/>
                </a:solidFill>
                <a:ea typeface="ＭＳ Ｐゴシック" charset="-128"/>
              </a:rPr>
              <a:t>Introducción:</a:t>
            </a:r>
          </a:p>
          <a:p>
            <a:pPr eaLnBrk="1" hangingPunct="1">
              <a:buFont typeface="Monotype Sorts" charset="2"/>
              <a:buNone/>
              <a:defRPr/>
            </a:pPr>
            <a:r>
              <a:rPr lang="es-ES" sz="4000" b="1" kern="0" dirty="0" smtClean="0">
                <a:solidFill>
                  <a:srgbClr val="0070C0"/>
                </a:solidFill>
                <a:ea typeface="ＭＳ Ｐゴシック" charset="-128"/>
              </a:rPr>
              <a:t>Concurrencia, Computación Paralela y Distribuida</a:t>
            </a:r>
          </a:p>
        </p:txBody>
      </p:sp>
    </p:spTree>
    <p:extLst>
      <p:ext uri="{BB962C8B-B14F-4D97-AF65-F5344CB8AC3E}">
        <p14:creationId xmlns:p14="http://schemas.microsoft.com/office/powerpoint/2010/main" val="3126473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AR" altLang="en-US" sz="3200" b="1" i="0" u="none" strike="noStrike" kern="0" cap="none" spc="0" normalizeH="0" baseline="0" noProof="0" smtClean="0">
                <a:ln>
                  <a:noFill/>
                </a:ln>
                <a:solidFill>
                  <a:srgbClr val="006699"/>
                </a:solidFill>
                <a:effectLst/>
                <a:uLnTx/>
                <a:uFillTx/>
                <a:latin typeface="Arial"/>
                <a:ea typeface="MS PGothic" pitchFamily="34" charset="-128"/>
                <a:cs typeface="+mj-cs"/>
              </a:rPr>
              <a:t>Rendimiento de Aplicaciones Simples</a:t>
            </a:r>
            <a:endParaRPr kumimoji="0" lang="es-AR" altLang="en-US" sz="3200" b="1" i="0" u="none" strike="noStrike" kern="0" cap="none" spc="0" normalizeH="0" baseline="0" noProof="0" dirty="0" smtClean="0">
              <a:ln>
                <a:noFill/>
              </a:ln>
              <a:solidFill>
                <a:srgbClr val="006699"/>
              </a:solidFill>
              <a:effectLst/>
              <a:uLnTx/>
              <a:uFillTx/>
              <a:latin typeface="Arial"/>
              <a:ea typeface="MS PGothic" pitchFamily="34" charset="-128"/>
              <a:cs typeface="+mj-cs"/>
            </a:endParaRPr>
          </a:p>
        </p:txBody>
      </p:sp>
      <p:sp>
        <p:nvSpPr>
          <p:cNvPr id="9" name="Rectangle 3"/>
          <p:cNvSpPr txBox="1">
            <a:spLocks noChangeArrowheads="1"/>
          </p:cNvSpPr>
          <p:nvPr/>
        </p:nvSpPr>
        <p:spPr bwMode="auto">
          <a:xfrm>
            <a:off x="611188" y="11969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indent="-533400" algn="just" eaLnBrk="1" hangingPunct="1">
              <a:lnSpc>
                <a:spcPct val="80000"/>
              </a:lnSpc>
              <a:buFont typeface="Monotype Sorts" pitchFamily="2" charset="2"/>
              <a:buNone/>
              <a:defRPr/>
            </a:pPr>
            <a:r>
              <a:rPr lang="es-AR" altLang="en-US" sz="2200" kern="0" smtClean="0">
                <a:latin typeface="Calibri" panose="020F0502020204030204" pitchFamily="34" charset="0"/>
              </a:rPr>
              <a:t>Métrica obvia: </a:t>
            </a:r>
            <a:r>
              <a:rPr lang="es-AR" altLang="en-US" sz="2200" b="1" kern="0" smtClean="0">
                <a:solidFill>
                  <a:srgbClr val="0033CC"/>
                </a:solidFill>
                <a:latin typeface="Calibri" panose="020F0502020204030204" pitchFamily="34" charset="0"/>
              </a:rPr>
              <a:t>“tiempo de corrida” </a:t>
            </a:r>
            <a:r>
              <a:rPr lang="es-AR" altLang="en-US" sz="2200" kern="0" smtClean="0">
                <a:latin typeface="Calibri" panose="020F0502020204030204" pitchFamily="34" charset="0"/>
              </a:rPr>
              <a:t>(o costo de ejecución).</a:t>
            </a:r>
          </a:p>
          <a:p>
            <a:pPr marL="533400" indent="-533400" algn="just" eaLnBrk="1" hangingPunct="1">
              <a:lnSpc>
                <a:spcPct val="80000"/>
              </a:lnSpc>
              <a:buFont typeface="Monotype Sorts" pitchFamily="2" charset="2"/>
              <a:buNone/>
              <a:defRPr/>
            </a:pPr>
            <a:r>
              <a:rPr lang="es-AR" altLang="en-US" sz="2200" b="1" kern="0" smtClean="0">
                <a:solidFill>
                  <a:srgbClr val="0033CC"/>
                </a:solidFill>
                <a:latin typeface="Calibri" panose="020F0502020204030204" pitchFamily="34" charset="0"/>
              </a:rPr>
              <a:t>Speed-up</a:t>
            </a:r>
            <a:r>
              <a:rPr lang="es-AR" altLang="en-US" sz="2200" kern="0" smtClean="0">
                <a:latin typeface="Calibri" panose="020F0502020204030204" pitchFamily="34" charset="0"/>
              </a:rPr>
              <a:t>:</a:t>
            </a:r>
          </a:p>
          <a:p>
            <a:pPr marL="533400" indent="-533400" algn="ctr" eaLnBrk="1" hangingPunct="1">
              <a:lnSpc>
                <a:spcPct val="80000"/>
              </a:lnSpc>
              <a:buFont typeface="Monotype Sorts" pitchFamily="2" charset="2"/>
              <a:buNone/>
              <a:defRPr/>
            </a:pPr>
            <a:r>
              <a:rPr lang="es-AR" altLang="en-US" sz="2200" b="1" kern="0" smtClean="0">
                <a:solidFill>
                  <a:srgbClr val="006600"/>
                </a:solidFill>
                <a:latin typeface="Calibri" panose="020F0502020204030204" pitchFamily="34" charset="0"/>
              </a:rPr>
              <a:t>speed-up(P)=T</a:t>
            </a:r>
            <a:r>
              <a:rPr lang="es-AR" altLang="en-US" sz="2200" b="1" kern="0" baseline="-25000" smtClean="0">
                <a:solidFill>
                  <a:srgbClr val="006600"/>
                </a:solidFill>
                <a:latin typeface="Calibri" panose="020F0502020204030204" pitchFamily="34" charset="0"/>
              </a:rPr>
              <a:t>1</a:t>
            </a:r>
            <a:r>
              <a:rPr lang="es-AR" altLang="en-US" sz="2200" b="1" kern="0" smtClean="0">
                <a:solidFill>
                  <a:srgbClr val="006600"/>
                </a:solidFill>
                <a:latin typeface="Calibri" panose="020F0502020204030204" pitchFamily="34" charset="0"/>
              </a:rPr>
              <a:t>/T(P)</a:t>
            </a:r>
          </a:p>
          <a:p>
            <a:pPr marL="533400" indent="-533400" eaLnBrk="1" hangingPunct="1">
              <a:lnSpc>
                <a:spcPct val="80000"/>
              </a:lnSpc>
              <a:buFont typeface="Monotype Sorts" pitchFamily="2" charset="2"/>
              <a:buNone/>
              <a:defRPr/>
            </a:pPr>
            <a:r>
              <a:rPr lang="es-AR" altLang="en-US" sz="2200" kern="0" smtClean="0">
                <a:latin typeface="Calibri" panose="020F0502020204030204" pitchFamily="34" charset="0"/>
              </a:rPr>
              <a:t>donde:</a:t>
            </a:r>
          </a:p>
          <a:p>
            <a:pPr marL="914400" lvl="1" indent="-457200" eaLnBrk="1" hangingPunct="1">
              <a:lnSpc>
                <a:spcPct val="80000"/>
              </a:lnSpc>
              <a:buFont typeface="Monotype Sorts" pitchFamily="2" charset="2"/>
              <a:buNone/>
              <a:defRPr/>
            </a:pPr>
            <a:r>
              <a:rPr lang="es-AR" altLang="en-US" sz="2200" b="1" kern="0" smtClean="0">
                <a:solidFill>
                  <a:srgbClr val="006600"/>
                </a:solidFill>
                <a:latin typeface="Calibri" panose="020F0502020204030204" pitchFamily="34" charset="0"/>
              </a:rPr>
              <a:t>T(P)</a:t>
            </a:r>
            <a:r>
              <a:rPr lang="es-AR" altLang="en-US" sz="2200" kern="0" smtClean="0">
                <a:latin typeface="Calibri" panose="020F0502020204030204" pitchFamily="34" charset="0"/>
              </a:rPr>
              <a:t>: tiempo de corrida del programa paralelo en </a:t>
            </a:r>
            <a:r>
              <a:rPr lang="es-AR" altLang="en-US" sz="2200" b="1" kern="0" smtClean="0">
                <a:solidFill>
                  <a:srgbClr val="006600"/>
                </a:solidFill>
                <a:latin typeface="Calibri" panose="020F0502020204030204" pitchFamily="34" charset="0"/>
              </a:rPr>
              <a:t>P</a:t>
            </a:r>
            <a:r>
              <a:rPr lang="es-AR" altLang="en-US" sz="2200" kern="0" smtClean="0">
                <a:latin typeface="Calibri" panose="020F0502020204030204" pitchFamily="34" charset="0"/>
              </a:rPr>
              <a:t> procesadores.</a:t>
            </a:r>
          </a:p>
          <a:p>
            <a:pPr marL="914400" lvl="1" indent="-457200" eaLnBrk="1" hangingPunct="1">
              <a:lnSpc>
                <a:spcPct val="80000"/>
              </a:lnSpc>
              <a:buFont typeface="Monotype Sorts" pitchFamily="2" charset="2"/>
              <a:buNone/>
              <a:defRPr/>
            </a:pPr>
            <a:r>
              <a:rPr lang="es-AR" altLang="en-US" sz="2200" b="1" kern="0" smtClean="0">
                <a:solidFill>
                  <a:srgbClr val="006600"/>
                </a:solidFill>
                <a:latin typeface="Calibri" panose="020F0502020204030204" pitchFamily="34" charset="0"/>
              </a:rPr>
              <a:t>T</a:t>
            </a:r>
            <a:r>
              <a:rPr lang="es-AR" altLang="en-US" sz="2200" b="1" kern="0" baseline="-25000" smtClean="0">
                <a:solidFill>
                  <a:srgbClr val="006600"/>
                </a:solidFill>
                <a:latin typeface="Calibri" panose="020F0502020204030204" pitchFamily="34" charset="0"/>
              </a:rPr>
              <a:t>1</a:t>
            </a:r>
            <a:r>
              <a:rPr lang="es-AR" altLang="en-US" sz="2200" kern="0" smtClean="0">
                <a:latin typeface="Calibri" panose="020F0502020204030204" pitchFamily="34" charset="0"/>
              </a:rPr>
              <a:t>: tiempo de corrida de un programa secuencial de referencia.</a:t>
            </a:r>
          </a:p>
          <a:p>
            <a:pPr marL="533400" indent="0" eaLnBrk="1" hangingPunct="1">
              <a:lnSpc>
                <a:spcPct val="80000"/>
              </a:lnSpc>
              <a:buFont typeface="Monotype Sorts" pitchFamily="2" charset="2"/>
              <a:buNone/>
              <a:defRPr/>
            </a:pPr>
            <a:r>
              <a:rPr lang="es-AR" altLang="en-US" sz="2200" kern="0" smtClean="0">
                <a:latin typeface="Calibri" panose="020F0502020204030204" pitchFamily="34" charset="0"/>
              </a:rPr>
              <a:t>En general, este último es el programa secuencial más rápido que soluciona el problema.</a:t>
            </a:r>
          </a:p>
          <a:p>
            <a:pPr marL="533400" indent="0" eaLnBrk="1" hangingPunct="1">
              <a:lnSpc>
                <a:spcPct val="80000"/>
              </a:lnSpc>
              <a:buFont typeface="Monotype Sorts" pitchFamily="2" charset="2"/>
              <a:buNone/>
              <a:defRPr/>
            </a:pPr>
            <a:endParaRPr lang="es-AR" altLang="en-US" sz="2200" kern="0" smtClean="0">
              <a:latin typeface="Calibri" panose="020F0502020204030204" pitchFamily="34" charset="0"/>
            </a:endParaRPr>
          </a:p>
          <a:p>
            <a:pPr marL="533400" indent="-533400" eaLnBrk="1" hangingPunct="1">
              <a:lnSpc>
                <a:spcPct val="80000"/>
              </a:lnSpc>
              <a:buFont typeface="Monotype Sorts" pitchFamily="2" charset="2"/>
              <a:buNone/>
              <a:defRPr/>
            </a:pPr>
            <a:r>
              <a:rPr lang="es-AR" altLang="en-US" sz="2200" b="1" kern="0" smtClean="0">
                <a:solidFill>
                  <a:srgbClr val="0033CC"/>
                </a:solidFill>
                <a:latin typeface="Calibri" panose="020F0502020204030204" pitchFamily="34" charset="0"/>
              </a:rPr>
              <a:t>Eficiencia</a:t>
            </a:r>
            <a:r>
              <a:rPr lang="es-AR" altLang="en-US" sz="2200" kern="0" smtClean="0">
                <a:latin typeface="Calibri" panose="020F0502020204030204" pitchFamily="34" charset="0"/>
              </a:rPr>
              <a:t>:</a:t>
            </a:r>
          </a:p>
          <a:p>
            <a:pPr marL="533400" indent="-533400" algn="ctr" eaLnBrk="1" hangingPunct="1">
              <a:lnSpc>
                <a:spcPct val="80000"/>
              </a:lnSpc>
              <a:buFont typeface="Monotype Sorts" pitchFamily="2" charset="2"/>
              <a:buNone/>
              <a:defRPr/>
            </a:pPr>
            <a:r>
              <a:rPr lang="es-AR" altLang="en-US" sz="2200" b="1" kern="0" smtClean="0">
                <a:solidFill>
                  <a:srgbClr val="006600"/>
                </a:solidFill>
                <a:latin typeface="Calibri" panose="020F0502020204030204" pitchFamily="34" charset="0"/>
              </a:rPr>
              <a:t>eficiencia(P)=speed-up(P) / P</a:t>
            </a:r>
          </a:p>
          <a:p>
            <a:pPr marL="533400" indent="-533400" eaLnBrk="1" hangingPunct="1">
              <a:lnSpc>
                <a:spcPct val="80000"/>
              </a:lnSpc>
              <a:buFont typeface="Monotype Sorts" pitchFamily="2" charset="2"/>
              <a:buNone/>
              <a:defRPr/>
            </a:pPr>
            <a:r>
              <a:rPr lang="es-AR" altLang="en-US" sz="2200" kern="0" smtClean="0">
                <a:latin typeface="Calibri" panose="020F0502020204030204" pitchFamily="34" charset="0"/>
              </a:rPr>
              <a:t>donde:</a:t>
            </a:r>
          </a:p>
          <a:p>
            <a:pPr marL="914400" lvl="1" indent="-457200" eaLnBrk="1" hangingPunct="1">
              <a:lnSpc>
                <a:spcPct val="80000"/>
              </a:lnSpc>
              <a:buFont typeface="Monotype Sorts" pitchFamily="2" charset="2"/>
              <a:buNone/>
              <a:defRPr/>
            </a:pPr>
            <a:r>
              <a:rPr lang="es-AR" altLang="en-US" sz="2200" b="1" kern="0" smtClean="0">
                <a:solidFill>
                  <a:srgbClr val="006600"/>
                </a:solidFill>
                <a:latin typeface="Calibri" panose="020F0502020204030204" pitchFamily="34" charset="0"/>
              </a:rPr>
              <a:t>P</a:t>
            </a:r>
            <a:r>
              <a:rPr lang="es-AR" altLang="en-US" sz="2200" kern="0" smtClean="0">
                <a:latin typeface="Calibri" panose="020F0502020204030204" pitchFamily="34" charset="0"/>
              </a:rPr>
              <a:t>: número de procesadores</a:t>
            </a:r>
            <a:endParaRPr lang="es-AR" altLang="en-US" sz="2200" kern="0" baseline="-25000" dirty="0" smtClean="0">
              <a:latin typeface="Calibri" panose="020F0502020204030204" pitchFamily="34" charset="0"/>
            </a:endParaRPr>
          </a:p>
        </p:txBody>
      </p:sp>
    </p:spTree>
    <p:extLst>
      <p:ext uri="{BB962C8B-B14F-4D97-AF65-F5344CB8AC3E}">
        <p14:creationId xmlns:p14="http://schemas.microsoft.com/office/powerpoint/2010/main" val="1318416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528638" y="1889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Rendimiento de Aplicaciones Simples</a:t>
            </a:r>
          </a:p>
        </p:txBody>
      </p:sp>
      <p:sp>
        <p:nvSpPr>
          <p:cNvPr id="18" name="Rectangle 3"/>
          <p:cNvSpPr txBox="1">
            <a:spLocks noChangeArrowheads="1"/>
          </p:cNvSpPr>
          <p:nvPr/>
        </p:nvSpPr>
        <p:spPr bwMode="auto">
          <a:xfrm>
            <a:off x="528638" y="141605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Idealmente se espera que el speed-up crezca linealmente y la eficiencia sea </a:t>
            </a:r>
            <a:r>
              <a:rPr kumimoji="1" lang="es-AR" altLang="en-US" sz="2400" b="0" i="0" u="none" strike="noStrike" kern="0" cap="none" spc="0" normalizeH="0" baseline="0" noProof="0" smtClean="0">
                <a:ln>
                  <a:noFill/>
                </a:ln>
                <a:solidFill>
                  <a:srgbClr val="006600"/>
                </a:solidFill>
                <a:effectLst/>
                <a:uLnTx/>
                <a:uFillTx/>
                <a:latin typeface="Calibri" pitchFamily="34" charset="0"/>
                <a:ea typeface="MS PGothic" pitchFamily="34" charset="-128"/>
                <a:cs typeface="+mn-cs"/>
              </a:rPr>
              <a:t>1(uno)</a:t>
            </a: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 para todo P.</a:t>
            </a:r>
          </a:p>
          <a:p>
            <a:pPr marL="5334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Hay casos donde el speed-up es </a:t>
            </a:r>
            <a:r>
              <a:rPr kumimoji="1" lang="es-AR" altLang="en-US" sz="2400" b="0" i="1" u="none" strike="noStrike" kern="0" cap="none" spc="0" normalizeH="0" baseline="0" noProof="0" smtClean="0">
                <a:ln>
                  <a:noFill/>
                </a:ln>
                <a:solidFill>
                  <a:srgbClr val="0070C0"/>
                </a:solidFill>
                <a:effectLst/>
                <a:uLnTx/>
                <a:uFillTx/>
                <a:latin typeface="Calibri" pitchFamily="34" charset="0"/>
                <a:ea typeface="MS PGothic" pitchFamily="34" charset="-128"/>
                <a:cs typeface="+mn-cs"/>
              </a:rPr>
              <a:t>superlineal </a:t>
            </a: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o sea que k procesadores resuelven una tarea en menos que </a:t>
            </a:r>
            <a:r>
              <a:rPr kumimoji="1" lang="es-AR" altLang="en-US" sz="2400" b="0" i="1" u="none" strike="noStrike" kern="0" cap="none" spc="0" normalizeH="0" baseline="0" noProof="0" smtClean="0">
                <a:ln>
                  <a:noFill/>
                </a:ln>
                <a:solidFill>
                  <a:srgbClr val="006600"/>
                </a:solidFill>
                <a:effectLst/>
                <a:uLnTx/>
                <a:uFillTx/>
                <a:latin typeface="Calibri" pitchFamily="34" charset="0"/>
                <a:ea typeface="MS PGothic" pitchFamily="34" charset="-128"/>
                <a:cs typeface="+mn-cs"/>
              </a:rPr>
              <a:t>un k-ésimo</a:t>
            </a: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 del tiempo de corrida secuencial.</a:t>
            </a:r>
          </a:p>
          <a:p>
            <a:pPr marL="5334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000000"/>
                </a:solidFill>
                <a:effectLst/>
                <a:uLnTx/>
                <a:uFillTx/>
                <a:latin typeface="Calibri" pitchFamily="34" charset="0"/>
                <a:ea typeface="MS PGothic" pitchFamily="34" charset="-128"/>
                <a:cs typeface="+mn-cs"/>
              </a:rPr>
              <a:t>Comportamiento explicable por el aumento del tamaño del caché</a:t>
            </a:r>
            <a:r>
              <a:rPr kumimoji="1" lang="es-AR" altLang="en-US" sz="2400" b="0" i="0" u="none" strike="noStrike" kern="0" cap="none" spc="0" normalizeH="0" baseline="0" noProof="0" smtClean="0">
                <a:ln>
                  <a:noFill/>
                </a:ln>
                <a:solidFill>
                  <a:srgbClr val="000000"/>
                </a:solidFill>
                <a:effectLst/>
                <a:uLnTx/>
                <a:uFillTx/>
                <a:latin typeface="Arial"/>
                <a:ea typeface="MS PGothic" pitchFamily="34" charset="-128"/>
                <a:cs typeface="+mn-cs"/>
              </a:rPr>
              <a:t>.</a:t>
            </a:r>
          </a:p>
        </p:txBody>
      </p:sp>
      <p:grpSp>
        <p:nvGrpSpPr>
          <p:cNvPr id="19" name="Group 13"/>
          <p:cNvGrpSpPr>
            <a:grpSpLocks/>
          </p:cNvGrpSpPr>
          <p:nvPr/>
        </p:nvGrpSpPr>
        <p:grpSpPr bwMode="auto">
          <a:xfrm>
            <a:off x="1692275" y="4286250"/>
            <a:ext cx="4103688" cy="2382838"/>
            <a:chOff x="1066" y="2568"/>
            <a:chExt cx="2585" cy="1501"/>
          </a:xfrm>
        </p:grpSpPr>
        <p:sp>
          <p:nvSpPr>
            <p:cNvPr id="20" name="Line 4"/>
            <p:cNvSpPr>
              <a:spLocks noChangeShapeType="1"/>
            </p:cNvSpPr>
            <p:nvPr/>
          </p:nvSpPr>
          <p:spPr bwMode="auto">
            <a:xfrm flipV="1">
              <a:off x="1701" y="2614"/>
              <a:ext cx="0" cy="1179"/>
            </a:xfrm>
            <a:prstGeom prst="line">
              <a:avLst/>
            </a:prstGeom>
            <a:noFill/>
            <a:ln w="9525">
              <a:solidFill>
                <a:srgbClr val="99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Line 5"/>
            <p:cNvSpPr>
              <a:spLocks noChangeShapeType="1"/>
            </p:cNvSpPr>
            <p:nvPr/>
          </p:nvSpPr>
          <p:spPr bwMode="auto">
            <a:xfrm>
              <a:off x="1701" y="3793"/>
              <a:ext cx="1542" cy="0"/>
            </a:xfrm>
            <a:prstGeom prst="line">
              <a:avLst/>
            </a:prstGeom>
            <a:noFill/>
            <a:ln w="9525">
              <a:solidFill>
                <a:srgbClr val="99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Line 6"/>
            <p:cNvSpPr>
              <a:spLocks noChangeShapeType="1"/>
            </p:cNvSpPr>
            <p:nvPr/>
          </p:nvSpPr>
          <p:spPr bwMode="auto">
            <a:xfrm flipV="1">
              <a:off x="1701" y="2659"/>
              <a:ext cx="1134" cy="113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Freeform 8"/>
            <p:cNvSpPr>
              <a:spLocks/>
            </p:cNvSpPr>
            <p:nvPr/>
          </p:nvSpPr>
          <p:spPr bwMode="auto">
            <a:xfrm>
              <a:off x="1701" y="3158"/>
              <a:ext cx="1360" cy="635"/>
            </a:xfrm>
            <a:custGeom>
              <a:avLst/>
              <a:gdLst>
                <a:gd name="T0" fmla="*/ 0 w 1360"/>
                <a:gd name="T1" fmla="*/ 635 h 635"/>
                <a:gd name="T2" fmla="*/ 635 w 1360"/>
                <a:gd name="T3" fmla="*/ 181 h 635"/>
                <a:gd name="T4" fmla="*/ 1360 w 1360"/>
                <a:gd name="T5" fmla="*/ 0 h 635"/>
                <a:gd name="T6" fmla="*/ 0 60000 65536"/>
                <a:gd name="T7" fmla="*/ 0 60000 65536"/>
                <a:gd name="T8" fmla="*/ 0 60000 65536"/>
                <a:gd name="T9" fmla="*/ 0 w 1360"/>
                <a:gd name="T10" fmla="*/ 0 h 635"/>
                <a:gd name="T11" fmla="*/ 1360 w 1360"/>
                <a:gd name="T12" fmla="*/ 635 h 635"/>
              </a:gdLst>
              <a:ahLst/>
              <a:cxnLst>
                <a:cxn ang="T6">
                  <a:pos x="T0" y="T1"/>
                </a:cxn>
                <a:cxn ang="T7">
                  <a:pos x="T2" y="T3"/>
                </a:cxn>
                <a:cxn ang="T8">
                  <a:pos x="T4" y="T5"/>
                </a:cxn>
              </a:cxnLst>
              <a:rect l="T9" t="T10" r="T11" b="T12"/>
              <a:pathLst>
                <a:path w="1360" h="635">
                  <a:moveTo>
                    <a:pt x="0" y="635"/>
                  </a:moveTo>
                  <a:cubicBezTo>
                    <a:pt x="204" y="461"/>
                    <a:pt x="408" y="287"/>
                    <a:pt x="635" y="181"/>
                  </a:cubicBezTo>
                  <a:cubicBezTo>
                    <a:pt x="862" y="75"/>
                    <a:pt x="1111" y="37"/>
                    <a:pt x="1360" y="0"/>
                  </a:cubicBezTo>
                </a:path>
              </a:pathLst>
            </a:custGeom>
            <a:noFill/>
            <a:ln w="38100">
              <a:solidFill>
                <a:srgbClr val="99CC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Text Box 9"/>
            <p:cNvSpPr txBox="1">
              <a:spLocks noChangeArrowheads="1"/>
            </p:cNvSpPr>
            <p:nvPr/>
          </p:nvSpPr>
          <p:spPr bwMode="auto">
            <a:xfrm>
              <a:off x="1066" y="284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Speed-up</a:t>
              </a:r>
            </a:p>
          </p:txBody>
        </p:sp>
        <p:sp>
          <p:nvSpPr>
            <p:cNvPr id="25" name="Text Box 10"/>
            <p:cNvSpPr txBox="1">
              <a:spLocks noChangeArrowheads="1"/>
            </p:cNvSpPr>
            <p:nvPr/>
          </p:nvSpPr>
          <p:spPr bwMode="auto">
            <a:xfrm>
              <a:off x="2925" y="383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0" i="0" u="none" strike="noStrike" kern="0" cap="none" spc="0" normalizeH="0" baseline="0" noProof="0" smtClean="0">
                  <a:ln>
                    <a:noFill/>
                  </a:ln>
                  <a:solidFill>
                    <a:srgbClr val="0033CC"/>
                  </a:solidFill>
                  <a:effectLst/>
                  <a:uLnTx/>
                  <a:uFillTx/>
                  <a:latin typeface="Arial" pitchFamily="34" charset="0"/>
                  <a:ea typeface="MS PGothic" pitchFamily="34" charset="-128"/>
                </a:rPr>
                <a:t>P</a:t>
              </a:r>
            </a:p>
          </p:txBody>
        </p:sp>
        <p:sp>
          <p:nvSpPr>
            <p:cNvPr id="26" name="Text Box 11"/>
            <p:cNvSpPr txBox="1">
              <a:spLocks noChangeArrowheads="1"/>
            </p:cNvSpPr>
            <p:nvPr/>
          </p:nvSpPr>
          <p:spPr bwMode="auto">
            <a:xfrm>
              <a:off x="2880" y="2568"/>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0" i="0" u="none" strike="noStrike" kern="0" cap="none" spc="0" normalizeH="0" baseline="0" noProof="0" smtClean="0">
                  <a:ln>
                    <a:noFill/>
                  </a:ln>
                  <a:solidFill>
                    <a:srgbClr val="006600"/>
                  </a:solidFill>
                  <a:effectLst/>
                  <a:uLnTx/>
                  <a:uFillTx/>
                  <a:latin typeface="Arial" pitchFamily="34" charset="0"/>
                  <a:ea typeface="MS PGothic" pitchFamily="34" charset="-128"/>
                </a:rPr>
                <a:t>ideal</a:t>
              </a:r>
            </a:p>
          </p:txBody>
        </p:sp>
        <p:sp>
          <p:nvSpPr>
            <p:cNvPr id="27" name="Text Box 12"/>
            <p:cNvSpPr txBox="1">
              <a:spLocks noChangeArrowheads="1"/>
            </p:cNvSpPr>
            <p:nvPr/>
          </p:nvSpPr>
          <p:spPr bwMode="auto">
            <a:xfrm>
              <a:off x="3152" y="302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0" i="0" u="none" strike="noStrike" kern="0" cap="none" spc="0" normalizeH="0" baseline="0" noProof="0" smtClean="0">
                  <a:ln>
                    <a:noFill/>
                  </a:ln>
                  <a:solidFill>
                    <a:srgbClr val="006600"/>
                  </a:solidFill>
                  <a:effectLst/>
                  <a:uLnTx/>
                  <a:uFillTx/>
                  <a:latin typeface="Arial" pitchFamily="34" charset="0"/>
                  <a:ea typeface="MS PGothic" pitchFamily="34" charset="-128"/>
                </a:rPr>
                <a:t>típico</a:t>
              </a:r>
            </a:p>
          </p:txBody>
        </p:sp>
      </p:grpSp>
    </p:spTree>
    <p:extLst>
      <p:ext uri="{BB962C8B-B14F-4D97-AF65-F5344CB8AC3E}">
        <p14:creationId xmlns:p14="http://schemas.microsoft.com/office/powerpoint/2010/main" val="243849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9750" y="260350"/>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Rendimiento de Aplicaciones Simples</a:t>
            </a:r>
          </a:p>
        </p:txBody>
      </p:sp>
      <p:sp>
        <p:nvSpPr>
          <p:cNvPr id="5" name="Rectangle 3"/>
          <p:cNvSpPr txBox="1">
            <a:spLocks noChangeArrowheads="1"/>
          </p:cNvSpPr>
          <p:nvPr/>
        </p:nvSpPr>
        <p:spPr bwMode="auto">
          <a:xfrm>
            <a:off x="468313" y="13716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indent="-533400" algn="just" eaLnBrk="1" hangingPunct="1">
              <a:lnSpc>
                <a:spcPct val="90000"/>
              </a:lnSpc>
              <a:buFont typeface="Monotype Sorts" pitchFamily="2" charset="2"/>
              <a:buNone/>
              <a:defRPr/>
            </a:pPr>
            <a:r>
              <a:rPr lang="es-AR" altLang="en-US" sz="2200" kern="0" dirty="0" smtClean="0">
                <a:latin typeface="Calibri" panose="020F0502020204030204" pitchFamily="34" charset="0"/>
              </a:rPr>
              <a:t>Razones de la diferencia entre el </a:t>
            </a:r>
            <a:r>
              <a:rPr lang="es-AR" altLang="en-US" sz="2200" kern="0" dirty="0" err="1" smtClean="0">
                <a:latin typeface="Calibri" panose="020F0502020204030204" pitchFamily="34" charset="0"/>
              </a:rPr>
              <a:t>speed</a:t>
            </a:r>
            <a:r>
              <a:rPr lang="es-AR" altLang="en-US" sz="2200" kern="0" dirty="0" smtClean="0">
                <a:latin typeface="Calibri" panose="020F0502020204030204" pitchFamily="34" charset="0"/>
              </a:rPr>
              <a:t>-up ideal y típico:</a:t>
            </a:r>
          </a:p>
          <a:p>
            <a:pPr marL="0" indent="0" algn="just" eaLnBrk="1" hangingPunct="1">
              <a:lnSpc>
                <a:spcPct val="90000"/>
              </a:lnSpc>
              <a:buClr>
                <a:srgbClr val="0070C0"/>
              </a:buClr>
              <a:buNone/>
              <a:defRPr/>
            </a:pPr>
            <a:r>
              <a:rPr lang="es-AR" altLang="en-US" sz="2200" b="1" i="1" kern="0" dirty="0" smtClean="0">
                <a:solidFill>
                  <a:srgbClr val="0033CC"/>
                </a:solidFill>
                <a:latin typeface="Calibri" panose="020F0502020204030204" pitchFamily="34" charset="0"/>
              </a:rPr>
              <a:t>Ley de </a:t>
            </a:r>
            <a:r>
              <a:rPr lang="es-AR" altLang="en-US" sz="2200" b="1" i="1" kern="0" dirty="0" err="1" smtClean="0">
                <a:solidFill>
                  <a:srgbClr val="0033CC"/>
                </a:solidFill>
                <a:latin typeface="Calibri" panose="020F0502020204030204" pitchFamily="34" charset="0"/>
              </a:rPr>
              <a:t>Amdahl</a:t>
            </a:r>
            <a:r>
              <a:rPr lang="es-AR" altLang="en-US" sz="2200" kern="0" dirty="0" smtClean="0">
                <a:latin typeface="Calibri" panose="020F0502020204030204" pitchFamily="34" charset="0"/>
              </a:rPr>
              <a:t>: </a:t>
            </a:r>
          </a:p>
          <a:p>
            <a:pPr algn="just" eaLnBrk="1" hangingPunct="1">
              <a:lnSpc>
                <a:spcPct val="90000"/>
              </a:lnSpc>
              <a:buClr>
                <a:srgbClr val="0070C0"/>
              </a:buClr>
              <a:buFont typeface="Wingdings" panose="05000000000000000000" pitchFamily="2" charset="2"/>
              <a:buChar char="ü"/>
              <a:defRPr/>
            </a:pPr>
            <a:r>
              <a:rPr lang="es-AR" altLang="en-US" sz="2200" kern="0" dirty="0" smtClean="0">
                <a:latin typeface="Calibri" panose="020F0502020204030204" pitchFamily="34" charset="0"/>
              </a:rPr>
              <a:t>primera observación [</a:t>
            </a:r>
            <a:r>
              <a:rPr lang="es-AR" altLang="en-US" sz="2200" kern="0" dirty="0" err="1" smtClean="0">
                <a:solidFill>
                  <a:srgbClr val="008080"/>
                </a:solidFill>
                <a:latin typeface="Calibri" panose="020F0502020204030204" pitchFamily="34" charset="0"/>
              </a:rPr>
              <a:t>Amdahl</a:t>
            </a:r>
            <a:r>
              <a:rPr lang="es-AR" altLang="en-US" sz="2200"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Validity</a:t>
            </a:r>
            <a:r>
              <a:rPr lang="es-AR" altLang="en-US" sz="2200" i="1" kern="0" dirty="0" smtClean="0">
                <a:solidFill>
                  <a:srgbClr val="008080"/>
                </a:solidFill>
                <a:latin typeface="Calibri" panose="020F0502020204030204" pitchFamily="34" charset="0"/>
              </a:rPr>
              <a:t> of </a:t>
            </a:r>
            <a:r>
              <a:rPr lang="es-AR" altLang="en-US" sz="2200" i="1" kern="0" dirty="0" err="1" smtClean="0">
                <a:solidFill>
                  <a:srgbClr val="008080"/>
                </a:solidFill>
                <a:latin typeface="Calibri" panose="020F0502020204030204" pitchFamily="34" charset="0"/>
              </a:rPr>
              <a:t>the</a:t>
            </a:r>
            <a:r>
              <a:rPr lang="es-AR" altLang="en-US" sz="2200" i="1" kern="0" dirty="0" smtClean="0">
                <a:solidFill>
                  <a:srgbClr val="008080"/>
                </a:solidFill>
                <a:latin typeface="Calibri" panose="020F0502020204030204" pitchFamily="34" charset="0"/>
              </a:rPr>
              <a:t> single </a:t>
            </a:r>
            <a:r>
              <a:rPr lang="es-AR" altLang="en-US" sz="2200" i="1" kern="0" dirty="0" err="1" smtClean="0">
                <a:solidFill>
                  <a:srgbClr val="008080"/>
                </a:solidFill>
                <a:latin typeface="Calibri" panose="020F0502020204030204" pitchFamily="34" charset="0"/>
              </a:rPr>
              <a:t>processor</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approach</a:t>
            </a:r>
            <a:r>
              <a:rPr lang="es-AR" altLang="en-US" sz="2200" i="1" kern="0" dirty="0" smtClean="0">
                <a:solidFill>
                  <a:srgbClr val="008080"/>
                </a:solidFill>
                <a:latin typeface="Calibri" panose="020F0502020204030204" pitchFamily="34" charset="0"/>
              </a:rPr>
              <a:t> to </a:t>
            </a:r>
            <a:r>
              <a:rPr lang="es-AR" altLang="en-US" sz="2200" i="1" kern="0" dirty="0" err="1" smtClean="0">
                <a:solidFill>
                  <a:srgbClr val="008080"/>
                </a:solidFill>
                <a:latin typeface="Calibri" panose="020F0502020204030204" pitchFamily="34" charset="0"/>
              </a:rPr>
              <a:t>achieving</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large</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scale</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computer</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capabilities</a:t>
            </a:r>
            <a:r>
              <a:rPr lang="es-AR" altLang="en-US" sz="2200" kern="0" dirty="0" smtClean="0">
                <a:solidFill>
                  <a:srgbClr val="008080"/>
                </a:solidFill>
                <a:latin typeface="Calibri" panose="020F0502020204030204" pitchFamily="34" charset="0"/>
              </a:rPr>
              <a:t>; </a:t>
            </a:r>
            <a:r>
              <a:rPr lang="es-AR" altLang="en-US" sz="2200" kern="0" dirty="0" err="1" smtClean="0">
                <a:solidFill>
                  <a:srgbClr val="008080"/>
                </a:solidFill>
                <a:latin typeface="Calibri" panose="020F0502020204030204" pitchFamily="34" charset="0"/>
              </a:rPr>
              <a:t>Proc</a:t>
            </a:r>
            <a:r>
              <a:rPr lang="es-AR" altLang="en-US" sz="2200" kern="0" dirty="0" smtClean="0">
                <a:solidFill>
                  <a:srgbClr val="008080"/>
                </a:solidFill>
                <a:latin typeface="Calibri" panose="020F0502020204030204" pitchFamily="34" charset="0"/>
              </a:rPr>
              <a:t>. AFIPS, pp30, 1967</a:t>
            </a:r>
            <a:r>
              <a:rPr lang="es-AR" altLang="en-US" sz="2200" b="1" kern="0" dirty="0" smtClean="0">
                <a:latin typeface="Calibri" panose="020F0502020204030204" pitchFamily="34" charset="0"/>
              </a:rPr>
              <a:t>]</a:t>
            </a:r>
            <a:r>
              <a:rPr lang="es-AR" altLang="en-US" sz="2200" kern="0" dirty="0" smtClean="0">
                <a:latin typeface="Calibri" panose="020F0502020204030204" pitchFamily="34" charset="0"/>
              </a:rPr>
              <a:t>: cada computación contiene una porción serial de ejecución, es decir, alguna parte </a:t>
            </a:r>
            <a:r>
              <a:rPr lang="es-AR" altLang="en-US" sz="2200" b="1" i="1" kern="0" dirty="0" smtClean="0">
                <a:solidFill>
                  <a:srgbClr val="FF0000"/>
                </a:solidFill>
                <a:latin typeface="Calibri" panose="020F0502020204030204" pitchFamily="34" charset="0"/>
              </a:rPr>
              <a:t>s</a:t>
            </a:r>
            <a:r>
              <a:rPr lang="es-AR" altLang="en-US" sz="2200" kern="0" dirty="0" smtClean="0">
                <a:latin typeface="Calibri" panose="020F0502020204030204" pitchFamily="34" charset="0"/>
              </a:rPr>
              <a:t> del código no es posible paralelizarlo; </a:t>
            </a:r>
          </a:p>
          <a:p>
            <a:pPr algn="just" eaLnBrk="1" hangingPunct="1">
              <a:lnSpc>
                <a:spcPct val="90000"/>
              </a:lnSpc>
              <a:buClr>
                <a:srgbClr val="0070C0"/>
              </a:buClr>
              <a:buFont typeface="Wingdings" panose="05000000000000000000" pitchFamily="2" charset="2"/>
              <a:buChar char="ü"/>
              <a:defRPr/>
            </a:pPr>
            <a:r>
              <a:rPr lang="es-AR" altLang="en-US" sz="2200" kern="0" dirty="0" smtClean="0">
                <a:latin typeface="Calibri" panose="020F0502020204030204" pitchFamily="34" charset="0"/>
              </a:rPr>
              <a:t>segunda observación (ley </a:t>
            </a:r>
            <a:r>
              <a:rPr lang="es-AR" altLang="en-US" sz="2200" kern="0" dirty="0" err="1" smtClean="0">
                <a:latin typeface="Calibri" panose="020F0502020204030204" pitchFamily="34" charset="0"/>
              </a:rPr>
              <a:t>Gustafson-Barsis</a:t>
            </a:r>
            <a:r>
              <a:rPr lang="es-AR" altLang="en-US" sz="2200" kern="0" dirty="0" smtClean="0">
                <a:latin typeface="Calibri" panose="020F0502020204030204" pitchFamily="34" charset="0"/>
              </a:rPr>
              <a:t>)[</a:t>
            </a:r>
            <a:r>
              <a:rPr lang="es-AR" altLang="en-US" sz="2200" kern="0" dirty="0" smtClean="0">
                <a:solidFill>
                  <a:srgbClr val="008080"/>
                </a:solidFill>
                <a:latin typeface="Calibri" panose="020F0502020204030204" pitchFamily="34" charset="0"/>
              </a:rPr>
              <a:t>El-</a:t>
            </a:r>
            <a:r>
              <a:rPr lang="es-AR" altLang="en-US" sz="2200" kern="0" dirty="0" err="1" smtClean="0">
                <a:solidFill>
                  <a:srgbClr val="008080"/>
                </a:solidFill>
                <a:latin typeface="Calibri" panose="020F0502020204030204" pitchFamily="34" charset="0"/>
              </a:rPr>
              <a:t>Rewini,Lewis</a:t>
            </a:r>
            <a:r>
              <a:rPr lang="es-AR" altLang="en-US" sz="2200" kern="0" dirty="0" smtClean="0">
                <a:solidFill>
                  <a:srgbClr val="008080"/>
                </a:solidFill>
                <a:latin typeface="Calibri" panose="020F0502020204030204" pitchFamily="34" charset="0"/>
              </a:rPr>
              <a:t>; </a:t>
            </a:r>
            <a:r>
              <a:rPr lang="es-AR" altLang="en-US" sz="2200" kern="0" dirty="0" err="1" smtClean="0">
                <a:solidFill>
                  <a:srgbClr val="008080"/>
                </a:solidFill>
                <a:latin typeface="Calibri" panose="020F0502020204030204" pitchFamily="34" charset="0"/>
              </a:rPr>
              <a:t>Distributed</a:t>
            </a:r>
            <a:r>
              <a:rPr lang="es-AR" altLang="en-US" sz="2200" kern="0" dirty="0" smtClean="0">
                <a:solidFill>
                  <a:srgbClr val="008080"/>
                </a:solidFill>
                <a:latin typeface="Calibri" panose="020F0502020204030204" pitchFamily="34" charset="0"/>
              </a:rPr>
              <a:t> and </a:t>
            </a:r>
            <a:r>
              <a:rPr lang="es-AR" altLang="en-US" sz="2200" kern="0" dirty="0" err="1" smtClean="0">
                <a:solidFill>
                  <a:srgbClr val="008080"/>
                </a:solidFill>
                <a:latin typeface="Calibri" panose="020F0502020204030204" pitchFamily="34" charset="0"/>
              </a:rPr>
              <a:t>Parallel</a:t>
            </a:r>
            <a:r>
              <a:rPr lang="es-AR" altLang="en-US" sz="2200" kern="0" dirty="0" smtClean="0">
                <a:solidFill>
                  <a:srgbClr val="008080"/>
                </a:solidFill>
                <a:latin typeface="Calibri" panose="020F0502020204030204" pitchFamily="34" charset="0"/>
              </a:rPr>
              <a:t> Computing, </a:t>
            </a:r>
            <a:r>
              <a:rPr lang="es-AR" altLang="en-US" sz="2200" i="1" kern="0" dirty="0" err="1" smtClean="0">
                <a:solidFill>
                  <a:srgbClr val="008080"/>
                </a:solidFill>
                <a:latin typeface="Calibri" panose="020F0502020204030204" pitchFamily="34" charset="0"/>
              </a:rPr>
              <a:t>Manning</a:t>
            </a:r>
            <a:r>
              <a:rPr lang="es-AR" altLang="en-US" sz="2200" i="1" kern="0" dirty="0" smtClean="0">
                <a:solidFill>
                  <a:srgbClr val="008080"/>
                </a:solidFill>
                <a:latin typeface="Calibri" panose="020F0502020204030204" pitchFamily="34" charset="0"/>
              </a:rPr>
              <a:t> </a:t>
            </a:r>
            <a:r>
              <a:rPr lang="es-AR" altLang="en-US" sz="2200" i="1" kern="0" dirty="0" err="1" smtClean="0">
                <a:solidFill>
                  <a:srgbClr val="008080"/>
                </a:solidFill>
                <a:latin typeface="Calibri" panose="020F0502020204030204" pitchFamily="34" charset="0"/>
              </a:rPr>
              <a:t>Publications</a:t>
            </a:r>
            <a:r>
              <a:rPr lang="es-AR" altLang="en-US" sz="2200" kern="0" dirty="0" smtClean="0">
                <a:solidFill>
                  <a:srgbClr val="008080"/>
                </a:solidFill>
                <a:latin typeface="Calibri" panose="020F0502020204030204" pitchFamily="34" charset="0"/>
              </a:rPr>
              <a:t>, 1998</a:t>
            </a:r>
            <a:r>
              <a:rPr lang="es-AR" altLang="en-US" sz="2200" kern="0" dirty="0" smtClean="0">
                <a:latin typeface="Calibri" panose="020F0502020204030204" pitchFamily="34" charset="0"/>
              </a:rPr>
              <a:t>]: establece que se usan programas paralelo muy frecuentemente para resolver instancias más grandes de un problema que su contraparte secuencial; así en la medida que el número de procesadores crece, </a:t>
            </a:r>
            <a:r>
              <a:rPr lang="es-AR" altLang="en-US" sz="2200" i="1" kern="0" dirty="0" smtClean="0">
                <a:latin typeface="Calibri" panose="020F0502020204030204" pitchFamily="34" charset="0"/>
              </a:rPr>
              <a:t>T</a:t>
            </a:r>
            <a:r>
              <a:rPr lang="es-AR" altLang="en-US" sz="2200" i="1" kern="0" baseline="-25000" dirty="0" smtClean="0">
                <a:latin typeface="Calibri" panose="020F0502020204030204" pitchFamily="34" charset="0"/>
              </a:rPr>
              <a:t>1</a:t>
            </a:r>
            <a:r>
              <a:rPr lang="es-AR" altLang="en-US" sz="2200" kern="0" baseline="-25000" dirty="0" smtClean="0">
                <a:latin typeface="Calibri" panose="020F0502020204030204" pitchFamily="34" charset="0"/>
              </a:rPr>
              <a:t> </a:t>
            </a:r>
            <a:r>
              <a:rPr lang="es-AR" altLang="en-US" sz="2200" kern="0" dirty="0" smtClean="0">
                <a:latin typeface="Calibri" panose="020F0502020204030204" pitchFamily="34" charset="0"/>
              </a:rPr>
              <a:t>crece mientras que </a:t>
            </a:r>
            <a:r>
              <a:rPr lang="es-AR" altLang="en-US" sz="2200" b="1" i="1" kern="0" dirty="0" smtClean="0">
                <a:solidFill>
                  <a:srgbClr val="FF0000"/>
                </a:solidFill>
                <a:latin typeface="Calibri" panose="020F0502020204030204" pitchFamily="34" charset="0"/>
              </a:rPr>
              <a:t>s</a:t>
            </a:r>
            <a:r>
              <a:rPr lang="es-AR" altLang="en-US" sz="2200" kern="0" dirty="0" smtClean="0">
                <a:latin typeface="Calibri" panose="020F0502020204030204" pitchFamily="34" charset="0"/>
              </a:rPr>
              <a:t> permanece casi constante, en la práctica </a:t>
            </a:r>
            <a:r>
              <a:rPr lang="es-AR" altLang="en-US" sz="2200" i="1" kern="0" dirty="0" smtClean="0">
                <a:latin typeface="Calibri" panose="020F0502020204030204" pitchFamily="34" charset="0"/>
              </a:rPr>
              <a:t>T</a:t>
            </a:r>
            <a:r>
              <a:rPr lang="es-AR" altLang="en-US" sz="2200" i="1" kern="0" baseline="-25000" dirty="0" smtClean="0">
                <a:latin typeface="Calibri" panose="020F0502020204030204" pitchFamily="34" charset="0"/>
              </a:rPr>
              <a:t>1</a:t>
            </a:r>
            <a:r>
              <a:rPr lang="es-AR" altLang="en-US" sz="2200" i="1" kern="0" dirty="0" smtClean="0">
                <a:latin typeface="Calibri" panose="020F0502020204030204" pitchFamily="34" charset="0"/>
              </a:rPr>
              <a:t>/s</a:t>
            </a:r>
            <a:r>
              <a:rPr lang="es-AR" altLang="en-US" sz="2200" kern="0" dirty="0" smtClean="0">
                <a:latin typeface="Calibri" panose="020F0502020204030204" pitchFamily="34" charset="0"/>
              </a:rPr>
              <a:t> no es una constante.</a:t>
            </a:r>
          </a:p>
        </p:txBody>
      </p:sp>
    </p:spTree>
    <p:extLst>
      <p:ext uri="{BB962C8B-B14F-4D97-AF65-F5344CB8AC3E}">
        <p14:creationId xmlns:p14="http://schemas.microsoft.com/office/powerpoint/2010/main" val="1821708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11188" y="11588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Rendimiento de Aplicaciones Simples</a:t>
            </a:r>
          </a:p>
        </p:txBody>
      </p:sp>
      <p:sp>
        <p:nvSpPr>
          <p:cNvPr id="5" name="Rectangle 3"/>
          <p:cNvSpPr txBox="1">
            <a:spLocks noChangeArrowheads="1"/>
          </p:cNvSpPr>
          <p:nvPr/>
        </p:nvSpPr>
        <p:spPr bwMode="auto">
          <a:xfrm>
            <a:off x="611188" y="1268413"/>
            <a:ext cx="82296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eaLnBrk="1" hangingPunct="1">
              <a:lnSpc>
                <a:spcPct val="90000"/>
              </a:lnSpc>
              <a:buClr>
                <a:srgbClr val="0070C0"/>
              </a:buClr>
              <a:buFont typeface="Wingdings" pitchFamily="2" charset="2"/>
              <a:buChar char="ü"/>
            </a:pPr>
            <a:r>
              <a:rPr lang="es-AR" altLang="en-US" sz="2200" b="1" kern="0" smtClean="0">
                <a:solidFill>
                  <a:srgbClr val="0033CC"/>
                </a:solidFill>
                <a:latin typeface="Calibri" pitchFamily="34" charset="0"/>
              </a:rPr>
              <a:t>Administración de tareas y balance de carga</a:t>
            </a:r>
            <a:r>
              <a:rPr lang="es-AR" altLang="en-US" sz="2200" kern="0" smtClean="0">
                <a:latin typeface="Calibri" pitchFamily="34" charset="0"/>
              </a:rPr>
              <a:t>: El manejo de un conjunto de tareas induce cierta sobrecarga. Es mas, a veces es difícil sino imposible tratar de dividir el trabajo entre procesadores.</a:t>
            </a:r>
          </a:p>
          <a:p>
            <a:pPr algn="just" eaLnBrk="1" hangingPunct="1">
              <a:lnSpc>
                <a:spcPct val="90000"/>
              </a:lnSpc>
              <a:buClr>
                <a:srgbClr val="0070C0"/>
              </a:buClr>
              <a:buFont typeface="Wingdings" pitchFamily="2" charset="2"/>
              <a:buChar char="ü"/>
            </a:pPr>
            <a:endParaRPr lang="es-AR" altLang="en-US" sz="1400" kern="0" smtClean="0">
              <a:latin typeface="Calibri" pitchFamily="34" charset="0"/>
            </a:endParaRPr>
          </a:p>
          <a:p>
            <a:pPr algn="just" eaLnBrk="1" hangingPunct="1">
              <a:lnSpc>
                <a:spcPct val="90000"/>
              </a:lnSpc>
              <a:buClr>
                <a:srgbClr val="0070C0"/>
              </a:buClr>
              <a:buFont typeface="Wingdings" pitchFamily="2" charset="2"/>
              <a:buChar char="ü"/>
            </a:pPr>
            <a:r>
              <a:rPr lang="es-AR" altLang="en-US" sz="2200" b="1" kern="0" smtClean="0">
                <a:solidFill>
                  <a:srgbClr val="0033CC"/>
                </a:solidFill>
                <a:latin typeface="Calibri" pitchFamily="34" charset="0"/>
              </a:rPr>
              <a:t>Comunicación y sincronización</a:t>
            </a:r>
            <a:r>
              <a:rPr lang="es-AR" altLang="en-US" sz="2200" kern="0" smtClean="0">
                <a:latin typeface="Calibri" pitchFamily="34" charset="0"/>
              </a:rPr>
              <a:t>: La paralelización introduce la necesidad de comunicación y sincronización En las arquitecturas actuales estas actividades son lentas comparadas con la computación (por órdenes de magnitud) Los costos de comunicación son medidos en términos de latencia y ancho de banda. </a:t>
            </a:r>
          </a:p>
          <a:p>
            <a:pPr marL="400050" lvl="1" indent="0" algn="just" eaLnBrk="1" hangingPunct="1">
              <a:lnSpc>
                <a:spcPct val="90000"/>
              </a:lnSpc>
              <a:buClr>
                <a:srgbClr val="0070C0"/>
              </a:buClr>
              <a:buFont typeface="Monotype Sorts" pitchFamily="2" charset="2"/>
              <a:buNone/>
            </a:pPr>
            <a:r>
              <a:rPr lang="es-AR" altLang="en-US" sz="2200" b="1" i="1" kern="0" smtClean="0">
                <a:solidFill>
                  <a:srgbClr val="008080"/>
                </a:solidFill>
                <a:latin typeface="Calibri" pitchFamily="34" charset="0"/>
              </a:rPr>
              <a:t>Latencia</a:t>
            </a:r>
            <a:r>
              <a:rPr lang="es-AR" altLang="en-US" sz="2200" b="1" kern="0" smtClean="0">
                <a:latin typeface="Calibri" pitchFamily="34" charset="0"/>
              </a:rPr>
              <a:t> </a:t>
            </a:r>
            <a:r>
              <a:rPr lang="es-AR" altLang="en-US" sz="2200" kern="0" smtClean="0">
                <a:latin typeface="Calibri" pitchFamily="34" charset="0"/>
              </a:rPr>
              <a:t>es el tiempo que se toma un mensaje para ir de una locación a otra. </a:t>
            </a:r>
          </a:p>
          <a:p>
            <a:pPr marL="400050" lvl="1" indent="0" algn="just" eaLnBrk="1" hangingPunct="1">
              <a:lnSpc>
                <a:spcPct val="90000"/>
              </a:lnSpc>
              <a:buClr>
                <a:srgbClr val="0070C0"/>
              </a:buClr>
              <a:buFont typeface="Monotype Sorts" pitchFamily="2" charset="2"/>
              <a:buNone/>
            </a:pPr>
            <a:r>
              <a:rPr lang="es-AR" altLang="en-US" sz="2200" b="1" i="1" kern="0" smtClean="0">
                <a:solidFill>
                  <a:srgbClr val="008080"/>
                </a:solidFill>
                <a:latin typeface="Calibri" pitchFamily="34" charset="0"/>
              </a:rPr>
              <a:t>Ancho de banda</a:t>
            </a:r>
            <a:r>
              <a:rPr lang="es-AR" altLang="en-US" sz="2200" b="1" kern="0" smtClean="0">
                <a:latin typeface="Calibri" pitchFamily="34" charset="0"/>
              </a:rPr>
              <a:t> </a:t>
            </a:r>
            <a:r>
              <a:rPr lang="es-AR" altLang="en-US" sz="2200" kern="0" smtClean="0">
                <a:latin typeface="Calibri" pitchFamily="34" charset="0"/>
              </a:rPr>
              <a:t>es la cantidad de datos que pueden ser transferidos por unidad de tiempo en estado estable. </a:t>
            </a:r>
          </a:p>
          <a:p>
            <a:pPr marL="400050" lvl="1" indent="0" algn="just" eaLnBrk="1" hangingPunct="1">
              <a:lnSpc>
                <a:spcPct val="90000"/>
              </a:lnSpc>
              <a:buClr>
                <a:srgbClr val="0070C0"/>
              </a:buClr>
              <a:buFont typeface="Monotype Sorts" pitchFamily="2" charset="2"/>
              <a:buNone/>
            </a:pPr>
            <a:r>
              <a:rPr lang="es-AR" altLang="en-US" sz="2200" b="1" kern="0" smtClean="0">
                <a:latin typeface="Calibri" pitchFamily="34" charset="0"/>
              </a:rPr>
              <a:t>Los costos de comunicación pueden ser reducidos pero no evitados. </a:t>
            </a:r>
            <a:endParaRPr lang="es-AR" altLang="en-US" sz="2200" b="1" kern="0" dirty="0" smtClean="0">
              <a:latin typeface="Calibri" pitchFamily="34" charset="0"/>
            </a:endParaRPr>
          </a:p>
        </p:txBody>
      </p:sp>
    </p:spTree>
    <p:extLst>
      <p:ext uri="{BB962C8B-B14F-4D97-AF65-F5344CB8AC3E}">
        <p14:creationId xmlns:p14="http://schemas.microsoft.com/office/powerpoint/2010/main" val="3085255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Rendimiento en Aplicaciones Múltiples</a:t>
            </a:r>
          </a:p>
        </p:txBody>
      </p:sp>
      <p:sp>
        <p:nvSpPr>
          <p:cNvPr id="5" name="Rectangle 3"/>
          <p:cNvSpPr txBox="1">
            <a:spLocks noChangeArrowheads="1"/>
          </p:cNvSpPr>
          <p:nvPr/>
        </p:nvSpPr>
        <p:spPr bwMode="auto">
          <a:xfrm>
            <a:off x="611188" y="1268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marR="0" lvl="0" indent="0" algn="just" defTabSz="914400" rtl="0" eaLnBrk="1" fontAlgn="base" latinLnBrk="0" hangingPunct="1">
              <a:lnSpc>
                <a:spcPct val="90000"/>
              </a:lnSpc>
              <a:spcBef>
                <a:spcPct val="35000"/>
              </a:spcBef>
              <a:spcAft>
                <a:spcPct val="0"/>
              </a:spcAft>
              <a:buClr>
                <a:srgbClr val="993300"/>
              </a:buClr>
              <a:buSzPct val="90000"/>
              <a:buFont typeface="Monotype Sorts" pitchFamily="2" charset="2"/>
              <a:buNone/>
              <a:tabLst/>
              <a:defRPr/>
            </a:pP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En aplicaciones cliente-servidor, en la cual hay múltiples tareas enviados al servidor, el rendimiento es medido por el </a:t>
            </a:r>
            <a:r>
              <a:rPr kumimoji="1" lang="es-AR" altLang="en-US" sz="2100" b="0" i="1" u="none" strike="noStrike" kern="0" cap="none" spc="0" normalizeH="0" baseline="0" noProof="0" dirty="0" smtClean="0">
                <a:ln>
                  <a:noFill/>
                </a:ln>
                <a:solidFill>
                  <a:srgbClr val="0033CC"/>
                </a:solidFill>
                <a:effectLst/>
                <a:uLnTx/>
                <a:uFillTx/>
                <a:latin typeface="Calibri" pitchFamily="34" charset="0"/>
                <a:ea typeface="MS PGothic" pitchFamily="34" charset="-128"/>
                <a:cs typeface="+mn-cs"/>
              </a:rPr>
              <a:t>tiempo de respuesta</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El número de tareas es un factor importante de rendimiento.</a:t>
            </a:r>
          </a:p>
          <a:p>
            <a:pPr marL="533400" marR="0" lvl="0" indent="0" algn="just" defTabSz="914400" rtl="0" eaLnBrk="1" fontAlgn="base" latinLnBrk="0" hangingPunct="1">
              <a:lnSpc>
                <a:spcPct val="90000"/>
              </a:lnSpc>
              <a:spcBef>
                <a:spcPct val="35000"/>
              </a:spcBef>
              <a:spcAft>
                <a:spcPct val="0"/>
              </a:spcAft>
              <a:buClr>
                <a:srgbClr val="993300"/>
              </a:buClr>
              <a:buSzPct val="90000"/>
              <a:buFont typeface="Monotype Sorts" pitchFamily="2" charset="2"/>
              <a:buNone/>
              <a:tabLst/>
              <a:defRPr/>
            </a:pP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Influye la forma en que el servidor trata internamente las tareas (secuencial vs. paralelo).</a:t>
            </a:r>
          </a:p>
          <a:p>
            <a:pPr marL="533400" marR="0" lvl="0" indent="0" algn="just" defTabSz="914400" rtl="0" eaLnBrk="1" fontAlgn="base" latinLnBrk="0" hangingPunct="1">
              <a:lnSpc>
                <a:spcPct val="90000"/>
              </a:lnSpc>
              <a:spcBef>
                <a:spcPct val="35000"/>
              </a:spcBef>
              <a:spcAft>
                <a:spcPct val="0"/>
              </a:spcAft>
              <a:buClr>
                <a:srgbClr val="993300"/>
              </a:buClr>
              <a:buSzPct val="90000"/>
              <a:buFont typeface="Monotype Sorts" pitchFamily="2" charset="2"/>
              <a:buNone/>
              <a:tabLst/>
              <a:defRPr/>
            </a:pP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La habilidad del sistema para manejar cargas grandes es referida como </a:t>
            </a:r>
            <a:r>
              <a:rPr kumimoji="1" lang="es-AR" altLang="en-US" sz="2100" b="0" i="1" u="none" strike="noStrike" kern="0" cap="none" spc="0" normalizeH="0" baseline="0" noProof="0" dirty="0" smtClean="0">
                <a:ln>
                  <a:noFill/>
                </a:ln>
                <a:solidFill>
                  <a:srgbClr val="0033CC"/>
                </a:solidFill>
                <a:effectLst/>
                <a:uLnTx/>
                <a:uFillTx/>
                <a:latin typeface="Calibri" pitchFamily="34" charset="0"/>
                <a:ea typeface="MS PGothic" pitchFamily="34" charset="-128"/>
                <a:cs typeface="+mn-cs"/>
              </a:rPr>
              <a:t>procesamiento total</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a:t>
            </a:r>
            <a:r>
              <a:rPr kumimoji="1" lang="es-AR" altLang="en-US" sz="2100" b="0" i="0" u="none" strike="noStrike" kern="0" cap="none" spc="0" normalizeH="0" baseline="0" noProof="0" dirty="0" err="1" smtClean="0">
                <a:ln>
                  <a:noFill/>
                </a:ln>
                <a:solidFill>
                  <a:srgbClr val="000000"/>
                </a:solidFill>
                <a:effectLst/>
                <a:uLnTx/>
                <a:uFillTx/>
                <a:latin typeface="Calibri" pitchFamily="34" charset="0"/>
                <a:ea typeface="MS PGothic" pitchFamily="34" charset="-128"/>
                <a:cs typeface="+mn-cs"/>
              </a:rPr>
              <a:t>throughput</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a:t>
            </a:r>
          </a:p>
          <a:p>
            <a:pPr marL="533400" marR="0" lvl="0" indent="0" algn="just" defTabSz="914400" rtl="0" eaLnBrk="1" fontAlgn="base" latinLnBrk="0" hangingPunct="1">
              <a:lnSpc>
                <a:spcPct val="90000"/>
              </a:lnSpc>
              <a:spcBef>
                <a:spcPct val="35000"/>
              </a:spcBef>
              <a:spcAft>
                <a:spcPct val="0"/>
              </a:spcAft>
              <a:buClr>
                <a:srgbClr val="993300"/>
              </a:buClr>
              <a:buSzPct val="90000"/>
              <a:buFont typeface="Monotype Sorts" pitchFamily="2" charset="2"/>
              <a:buNone/>
              <a:tabLst/>
              <a:defRPr/>
            </a:pP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El rendimiento también puede medirse como la </a:t>
            </a:r>
            <a:r>
              <a:rPr kumimoji="1" lang="es-AR" altLang="en-US" sz="2200" b="0" i="1" u="none" strike="noStrike" kern="0" cap="none" spc="0" normalizeH="0" baseline="0" noProof="0" dirty="0" smtClean="0">
                <a:ln>
                  <a:noFill/>
                </a:ln>
                <a:solidFill>
                  <a:srgbClr val="0033CC"/>
                </a:solidFill>
                <a:effectLst/>
                <a:uLnTx/>
                <a:uFillTx/>
                <a:latin typeface="Calibri" pitchFamily="34" charset="0"/>
                <a:ea typeface="MS PGothic" pitchFamily="34" charset="-128"/>
                <a:cs typeface="+mn-cs"/>
              </a:rPr>
              <a:t>utilización de recursos</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a:t>
            </a:r>
            <a:r>
              <a:rPr kumimoji="1" lang="es-AR" altLang="en-US" sz="2100" b="0" i="0" u="none" strike="noStrike" kern="0" cap="none" spc="0" normalizeH="0" baseline="0" noProof="0" dirty="0" err="1" smtClean="0">
                <a:ln>
                  <a:noFill/>
                </a:ln>
                <a:solidFill>
                  <a:srgbClr val="000000"/>
                </a:solidFill>
                <a:effectLst/>
                <a:uLnTx/>
                <a:uFillTx/>
                <a:latin typeface="Calibri" pitchFamily="34" charset="0"/>
                <a:ea typeface="MS PGothic" pitchFamily="34" charset="-128"/>
                <a:cs typeface="+mn-cs"/>
              </a:rPr>
              <a:t>p.e</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a:t>
            </a:r>
            <a:r>
              <a:rPr kumimoji="1" lang="es-AR" altLang="en-US" sz="2200" b="0" i="1" u="none" strike="noStrike" kern="0" cap="none" spc="0" normalizeH="0" baseline="0" noProof="0" dirty="0" smtClean="0">
                <a:ln>
                  <a:noFill/>
                </a:ln>
                <a:solidFill>
                  <a:srgbClr val="0033CC"/>
                </a:solidFill>
                <a:effectLst/>
                <a:uLnTx/>
                <a:uFillTx/>
                <a:latin typeface="Calibri" pitchFamily="34" charset="0"/>
                <a:ea typeface="MS PGothic" pitchFamily="34" charset="-128"/>
                <a:cs typeface="+mn-cs"/>
              </a:rPr>
              <a:t>utilización del procesador</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a:t>
            </a:r>
          </a:p>
          <a:p>
            <a:pPr marL="533400" marR="0" lvl="0" indent="0" algn="just" defTabSz="914400" rtl="0" eaLnBrk="1" fontAlgn="base" latinLnBrk="0" hangingPunct="1">
              <a:lnSpc>
                <a:spcPct val="90000"/>
              </a:lnSpc>
              <a:spcBef>
                <a:spcPct val="35000"/>
              </a:spcBef>
              <a:spcAft>
                <a:spcPct val="0"/>
              </a:spcAft>
              <a:buClr>
                <a:srgbClr val="993300"/>
              </a:buClr>
              <a:buSzPct val="90000"/>
              <a:buFont typeface="Monotype Sorts" pitchFamily="2" charset="2"/>
              <a:buNone/>
              <a:tabLst/>
              <a:defRPr/>
            </a:pP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Aplicaciones como video por demanda dependen de la disponibilidad de recursos que se comparten con otras aplicaciones, </a:t>
            </a:r>
            <a:r>
              <a:rPr kumimoji="1" lang="es-AR" altLang="en-US" sz="2100" b="0" i="0" u="none" strike="noStrike" kern="0" cap="none" spc="0" normalizeH="0" baseline="0" noProof="0" dirty="0" err="1" smtClean="0">
                <a:ln>
                  <a:noFill/>
                </a:ln>
                <a:solidFill>
                  <a:srgbClr val="000000"/>
                </a:solidFill>
                <a:effectLst/>
                <a:uLnTx/>
                <a:uFillTx/>
                <a:latin typeface="Calibri" pitchFamily="34" charset="0"/>
                <a:ea typeface="MS PGothic" pitchFamily="34" charset="-128"/>
                <a:cs typeface="+mn-cs"/>
              </a:rPr>
              <a:t>p.e</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a:t>
            </a:r>
            <a:r>
              <a:rPr kumimoji="1" lang="es-AR" altLang="en-US" sz="2100" b="0" i="1"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ancho de banda</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y </a:t>
            </a:r>
            <a:r>
              <a:rPr kumimoji="1" lang="es-AR" altLang="en-US" sz="2100" b="0" i="1"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espacio de buffers</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a:t>
            </a:r>
            <a:r>
              <a:rPr kumimoji="1" lang="es-AR" altLang="en-US" sz="2100" b="0" i="1" u="none" strike="noStrike" kern="0" cap="none" spc="0" normalizeH="0" baseline="0" noProof="0" dirty="0" smtClean="0">
                <a:ln>
                  <a:noFill/>
                </a:ln>
                <a:solidFill>
                  <a:srgbClr val="0033CC"/>
                </a:solidFill>
                <a:effectLst/>
                <a:uLnTx/>
                <a:uFillTx/>
                <a:latin typeface="Calibri" pitchFamily="34" charset="0"/>
                <a:ea typeface="MS PGothic" pitchFamily="34" charset="-128"/>
                <a:cs typeface="+mn-cs"/>
              </a:rPr>
              <a:t>Calidad de Servicios</a:t>
            </a:r>
            <a:r>
              <a:rPr kumimoji="1" lang="es-AR" altLang="en-US" sz="2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es concerniente con la provisión de una cantidad garantizada de esos recursos</a:t>
            </a:r>
            <a:r>
              <a:rPr kumimoji="1" lang="es-AR" altLang="en-US" sz="2100" b="0" i="0" u="none" strike="noStrike" kern="0" cap="none" spc="0" normalizeH="0" baseline="0" noProof="0" dirty="0" smtClean="0">
                <a:ln>
                  <a:noFill/>
                </a:ln>
                <a:solidFill>
                  <a:srgbClr val="000000"/>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51059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Optimización del Rendimiento</a:t>
            </a:r>
          </a:p>
        </p:txBody>
      </p:sp>
      <p:sp>
        <p:nvSpPr>
          <p:cNvPr id="27" name="Text Box 4"/>
          <p:cNvSpPr txBox="1">
            <a:spLocks noChangeArrowheads="1"/>
          </p:cNvSpPr>
          <p:nvPr/>
        </p:nvSpPr>
        <p:spPr bwMode="auto">
          <a:xfrm>
            <a:off x="2987675" y="1628775"/>
            <a:ext cx="3313113" cy="336550"/>
          </a:xfrm>
          <a:prstGeom prst="rect">
            <a:avLst/>
          </a:prstGeom>
          <a:solidFill>
            <a:srgbClr val="FFFFFF"/>
          </a:solidFill>
          <a:ln w="9525">
            <a:solidFill>
              <a:srgbClr val="0033CC"/>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Optimización del Rendimiento</a:t>
            </a:r>
          </a:p>
        </p:txBody>
      </p:sp>
      <p:sp>
        <p:nvSpPr>
          <p:cNvPr id="28" name="Text Box 11"/>
          <p:cNvSpPr txBox="1">
            <a:spLocks noChangeArrowheads="1"/>
          </p:cNvSpPr>
          <p:nvPr/>
        </p:nvSpPr>
        <p:spPr bwMode="auto">
          <a:xfrm>
            <a:off x="7323138" y="2622550"/>
            <a:ext cx="1108075" cy="554038"/>
          </a:xfrm>
          <a:prstGeom prst="rect">
            <a:avLst/>
          </a:prstGeom>
          <a:solidFill>
            <a:srgbClr val="FFFFFF"/>
          </a:solidFill>
          <a:ln w="9525">
            <a:solidFill>
              <a:srgbClr val="0033CC"/>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Técnicas</a:t>
            </a:r>
          </a:p>
          <a:p>
            <a:pPr marL="533400" marR="0" lvl="0" indent="-533400" algn="ctr" defTabSz="914400" eaLnBrk="0" fontAlgn="base" latinLnBrk="0" hangingPunct="0">
              <a:lnSpc>
                <a:spcPct val="50000"/>
              </a:lnSpc>
              <a:spcBef>
                <a:spcPct val="4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Específicas</a:t>
            </a:r>
          </a:p>
        </p:txBody>
      </p:sp>
      <p:sp>
        <p:nvSpPr>
          <p:cNvPr id="29" name="Text Box 12"/>
          <p:cNvSpPr txBox="1">
            <a:spLocks noChangeArrowheads="1"/>
          </p:cNvSpPr>
          <p:nvPr/>
        </p:nvSpPr>
        <p:spPr bwMode="auto">
          <a:xfrm>
            <a:off x="4737100" y="2606675"/>
            <a:ext cx="1443038" cy="554038"/>
          </a:xfrm>
          <a:prstGeom prst="rect">
            <a:avLst/>
          </a:prstGeom>
          <a:solidFill>
            <a:srgbClr val="FFFFFF"/>
          </a:solidFill>
          <a:ln w="9525">
            <a:solidFill>
              <a:srgbClr val="0033CC"/>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Optimización</a:t>
            </a:r>
          </a:p>
          <a:p>
            <a:pPr marL="533400" marR="0" lvl="0" indent="-533400" algn="ctr" defTabSz="914400" eaLnBrk="0" fontAlgn="base" latinLnBrk="0" hangingPunct="0">
              <a:lnSpc>
                <a:spcPct val="50000"/>
              </a:lnSpc>
              <a:spcBef>
                <a:spcPct val="4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Comunicación</a:t>
            </a:r>
          </a:p>
        </p:txBody>
      </p:sp>
      <p:sp>
        <p:nvSpPr>
          <p:cNvPr id="30" name="Text Box 13"/>
          <p:cNvSpPr txBox="1">
            <a:spLocks noChangeArrowheads="1"/>
          </p:cNvSpPr>
          <p:nvPr/>
        </p:nvSpPr>
        <p:spPr bwMode="auto">
          <a:xfrm>
            <a:off x="2574925" y="2620963"/>
            <a:ext cx="1223963" cy="554037"/>
          </a:xfrm>
          <a:prstGeom prst="rect">
            <a:avLst/>
          </a:prstGeom>
          <a:solidFill>
            <a:srgbClr val="FFFFFF"/>
          </a:solidFill>
          <a:ln w="9525">
            <a:solidFill>
              <a:srgbClr val="0033CC"/>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Balance de</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Carga</a:t>
            </a:r>
          </a:p>
        </p:txBody>
      </p:sp>
      <p:sp>
        <p:nvSpPr>
          <p:cNvPr id="31" name="Text Box 14"/>
          <p:cNvSpPr txBox="1">
            <a:spLocks noChangeArrowheads="1"/>
          </p:cNvSpPr>
          <p:nvPr/>
        </p:nvSpPr>
        <p:spPr bwMode="auto">
          <a:xfrm>
            <a:off x="755650" y="2636838"/>
            <a:ext cx="1368425" cy="554037"/>
          </a:xfrm>
          <a:prstGeom prst="rect">
            <a:avLst/>
          </a:prstGeom>
          <a:solidFill>
            <a:srgbClr val="FFFFFF"/>
          </a:solidFill>
          <a:ln w="9525">
            <a:solidFill>
              <a:srgbClr val="0033CC"/>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Reducción</a:t>
            </a:r>
          </a:p>
          <a:p>
            <a:pPr marL="533400" marR="0" lvl="0" indent="-533400" algn="ctr" defTabSz="914400" eaLnBrk="0" fontAlgn="base" latinLnBrk="0" hangingPunct="0">
              <a:lnSpc>
                <a:spcPct val="50000"/>
              </a:lnSpc>
              <a:spcBef>
                <a:spcPct val="4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Costos Comp</a:t>
            </a:r>
          </a:p>
        </p:txBody>
      </p:sp>
      <p:sp>
        <p:nvSpPr>
          <p:cNvPr id="32" name="Text Box 15"/>
          <p:cNvSpPr txBox="1">
            <a:spLocks noChangeArrowheads="1"/>
          </p:cNvSpPr>
          <p:nvPr/>
        </p:nvSpPr>
        <p:spPr bwMode="auto">
          <a:xfrm>
            <a:off x="3292475" y="3716338"/>
            <a:ext cx="1223963" cy="554037"/>
          </a:xfrm>
          <a:prstGeom prst="rect">
            <a:avLst/>
          </a:prstGeom>
          <a:solidFill>
            <a:srgbClr val="FFFFFF"/>
          </a:solidFill>
          <a:ln w="9525">
            <a:solidFill>
              <a:srgbClr val="0066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Reducción</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de Latencia</a:t>
            </a:r>
          </a:p>
        </p:txBody>
      </p:sp>
      <p:sp>
        <p:nvSpPr>
          <p:cNvPr id="33" name="Text Box 16"/>
          <p:cNvSpPr txBox="1">
            <a:spLocks noChangeArrowheads="1"/>
          </p:cNvSpPr>
          <p:nvPr/>
        </p:nvSpPr>
        <p:spPr bwMode="auto">
          <a:xfrm>
            <a:off x="4889500" y="3716338"/>
            <a:ext cx="1223963" cy="554037"/>
          </a:xfrm>
          <a:prstGeom prst="rect">
            <a:avLst/>
          </a:prstGeom>
          <a:solidFill>
            <a:srgbClr val="FFFFFF"/>
          </a:solidFill>
          <a:ln w="9525">
            <a:solidFill>
              <a:srgbClr val="0066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Evitar</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 Latencia</a:t>
            </a:r>
          </a:p>
        </p:txBody>
      </p:sp>
      <p:sp>
        <p:nvSpPr>
          <p:cNvPr id="34" name="Text Box 17"/>
          <p:cNvSpPr txBox="1">
            <a:spLocks noChangeArrowheads="1"/>
          </p:cNvSpPr>
          <p:nvPr/>
        </p:nvSpPr>
        <p:spPr bwMode="auto">
          <a:xfrm>
            <a:off x="6457950" y="3716338"/>
            <a:ext cx="1223963" cy="554037"/>
          </a:xfrm>
          <a:prstGeom prst="rect">
            <a:avLst/>
          </a:prstGeom>
          <a:solidFill>
            <a:srgbClr val="FFFFFF"/>
          </a:solidFill>
          <a:ln w="9525">
            <a:solidFill>
              <a:srgbClr val="0066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Tolerancia a</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la Latencia</a:t>
            </a:r>
          </a:p>
        </p:txBody>
      </p:sp>
      <p:sp>
        <p:nvSpPr>
          <p:cNvPr id="35" name="Text Box 18"/>
          <p:cNvSpPr txBox="1">
            <a:spLocks noChangeArrowheads="1"/>
          </p:cNvSpPr>
          <p:nvPr/>
        </p:nvSpPr>
        <p:spPr bwMode="auto">
          <a:xfrm>
            <a:off x="3306763" y="4710113"/>
            <a:ext cx="1223962" cy="803275"/>
          </a:xfrm>
          <a:prstGeom prst="rect">
            <a:avLst/>
          </a:prstGeom>
          <a:solidFill>
            <a:srgbClr val="FFFFFF"/>
          </a:solidFill>
          <a:ln w="9525">
            <a:solidFill>
              <a:srgbClr val="FF00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Tecnología,</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Sobrecarga</a:t>
            </a:r>
          </a:p>
          <a:p>
            <a:pPr marL="533400" marR="0" lvl="0" indent="-533400" algn="ctr" defTabSz="914400" eaLnBrk="0" fontAlgn="base" latinLnBrk="0" hangingPunct="0">
              <a:lnSpc>
                <a:spcPct val="50000"/>
              </a:lnSpc>
              <a:spcBef>
                <a:spcPct val="2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de Protocolo</a:t>
            </a:r>
          </a:p>
        </p:txBody>
      </p:sp>
      <p:sp>
        <p:nvSpPr>
          <p:cNvPr id="36" name="Text Box 19"/>
          <p:cNvSpPr txBox="1">
            <a:spLocks noChangeArrowheads="1"/>
          </p:cNvSpPr>
          <p:nvPr/>
        </p:nvSpPr>
        <p:spPr bwMode="auto">
          <a:xfrm>
            <a:off x="4702175" y="4725988"/>
            <a:ext cx="1527175" cy="814387"/>
          </a:xfrm>
          <a:prstGeom prst="rect">
            <a:avLst/>
          </a:prstGeom>
          <a:solidFill>
            <a:srgbClr val="FFFFFF"/>
          </a:solidFill>
          <a:ln w="9525">
            <a:solidFill>
              <a:srgbClr val="FF00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Reordenamiento</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de sentencias,</a:t>
            </a:r>
          </a:p>
          <a:p>
            <a:pPr marL="533400" marR="0" lvl="0" indent="-533400" algn="ctr" defTabSz="914400" eaLnBrk="0" fontAlgn="base" latinLnBrk="0" hangingPunct="0">
              <a:lnSpc>
                <a:spcPct val="50000"/>
              </a:lnSpc>
              <a:spcBef>
                <a:spcPct val="2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FF0000"/>
                </a:solidFill>
                <a:effectLst/>
                <a:uLnTx/>
                <a:uFillTx/>
                <a:latin typeface="Arial Narrow" pitchFamily="34" charset="0"/>
                <a:ea typeface="MS PGothic" pitchFamily="34" charset="-128"/>
              </a:rPr>
              <a:t>Replicación</a:t>
            </a:r>
          </a:p>
        </p:txBody>
      </p:sp>
      <p:sp>
        <p:nvSpPr>
          <p:cNvPr id="37" name="Text Box 20"/>
          <p:cNvSpPr txBox="1">
            <a:spLocks noChangeArrowheads="1"/>
          </p:cNvSpPr>
          <p:nvPr/>
        </p:nvSpPr>
        <p:spPr bwMode="auto">
          <a:xfrm>
            <a:off x="6372225" y="4868863"/>
            <a:ext cx="1439863" cy="509587"/>
          </a:xfrm>
          <a:prstGeom prst="rect">
            <a:avLst/>
          </a:prstGeom>
          <a:solidFill>
            <a:srgbClr val="FFFFFF"/>
          </a:solidFill>
          <a:ln w="9525">
            <a:solidFill>
              <a:srgbClr val="FF00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dirty="0" smtClean="0">
                <a:ln>
                  <a:noFill/>
                </a:ln>
                <a:solidFill>
                  <a:srgbClr val="FF0000"/>
                </a:solidFill>
                <a:effectLst/>
                <a:uLnTx/>
                <a:uFillTx/>
                <a:latin typeface="Arial Narrow" pitchFamily="34" charset="0"/>
                <a:ea typeface="MS PGothic" pitchFamily="34" charset="-128"/>
              </a:rPr>
              <a:t>Prefetching</a:t>
            </a:r>
          </a:p>
          <a:p>
            <a:pPr marL="533400" marR="0" lvl="0" indent="-533400" algn="ctr" defTabSz="914400" eaLnBrk="0" fontAlgn="base" latinLnBrk="0" hangingPunct="0">
              <a:lnSpc>
                <a:spcPct val="50000"/>
              </a:lnSpc>
              <a:spcBef>
                <a:spcPct val="2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dirty="0" err="1" smtClean="0">
                <a:ln>
                  <a:noFill/>
                </a:ln>
                <a:solidFill>
                  <a:srgbClr val="FF0000"/>
                </a:solidFill>
                <a:effectLst/>
                <a:uLnTx/>
                <a:uFillTx/>
                <a:latin typeface="Arial Narrow" pitchFamily="34" charset="0"/>
                <a:ea typeface="MS PGothic" pitchFamily="34" charset="-128"/>
              </a:rPr>
              <a:t>Multihilos</a:t>
            </a:r>
            <a:endParaRPr kumimoji="1" lang="en-US" altLang="en-US" sz="1800" b="1" i="0" u="none" strike="noStrike" kern="0" cap="none" spc="0" normalizeH="0" baseline="0" noProof="0" dirty="0" smtClean="0">
              <a:ln>
                <a:noFill/>
              </a:ln>
              <a:solidFill>
                <a:srgbClr val="FF0000"/>
              </a:solidFill>
              <a:effectLst/>
              <a:uLnTx/>
              <a:uFillTx/>
              <a:latin typeface="Arial Narrow" pitchFamily="34" charset="0"/>
              <a:ea typeface="MS PGothic" pitchFamily="34" charset="-128"/>
            </a:endParaRPr>
          </a:p>
        </p:txBody>
      </p:sp>
      <p:sp>
        <p:nvSpPr>
          <p:cNvPr id="38" name="Text Box 22"/>
          <p:cNvSpPr txBox="1">
            <a:spLocks noChangeArrowheads="1"/>
          </p:cNvSpPr>
          <p:nvPr/>
        </p:nvSpPr>
        <p:spPr bwMode="auto">
          <a:xfrm>
            <a:off x="723900" y="3683000"/>
            <a:ext cx="1439863" cy="803275"/>
          </a:xfrm>
          <a:prstGeom prst="rect">
            <a:avLst/>
          </a:prstGeom>
          <a:solidFill>
            <a:srgbClr val="FFFFFF"/>
          </a:solidFill>
          <a:ln w="9525">
            <a:solidFill>
              <a:srgbClr val="006600"/>
            </a:solidFill>
            <a:miter lim="800000"/>
            <a:headEnd/>
            <a:tailEnd/>
          </a:ln>
        </p:spPr>
        <p:txBody>
          <a:bodyPr lIns="0" tIns="10800" rIns="0" bIns="1080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ctr" defTabSz="914400" eaLnBrk="0" fontAlgn="base" latinLnBrk="0" hangingPunct="0">
              <a:lnSpc>
                <a:spcPct val="100000"/>
              </a:lnSpc>
              <a:spcBef>
                <a:spcPct val="40000"/>
              </a:spcBef>
              <a:spcAft>
                <a:spcPct val="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Como en </a:t>
            </a:r>
          </a:p>
          <a:p>
            <a:pPr marL="533400" marR="0" lvl="0" indent="-533400" algn="ctr" defTabSz="914400" eaLnBrk="0" fontAlgn="base" latinLnBrk="0" hangingPunct="0">
              <a:lnSpc>
                <a:spcPct val="50000"/>
              </a:lnSpc>
              <a:spcBef>
                <a:spcPct val="4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computación</a:t>
            </a:r>
          </a:p>
          <a:p>
            <a:pPr marL="533400" marR="0" lvl="0" indent="-533400" algn="ctr" defTabSz="914400" eaLnBrk="0" fontAlgn="base" latinLnBrk="0" hangingPunct="0">
              <a:lnSpc>
                <a:spcPct val="50000"/>
              </a:lnSpc>
              <a:spcBef>
                <a:spcPct val="20000"/>
              </a:spcBef>
              <a:spcAft>
                <a:spcPct val="20000"/>
              </a:spcAft>
              <a:buClr>
                <a:srgbClr val="CCCC66"/>
              </a:buClr>
              <a:buSzTx/>
              <a:buFont typeface="Monotype Sorts" pitchFamily="2" charset="2"/>
              <a:buNone/>
              <a:tabLst/>
              <a:defRPr/>
            </a:pPr>
            <a:r>
              <a:rPr kumimoji="1" lang="en-US" altLang="en-US" sz="18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secuencial</a:t>
            </a:r>
          </a:p>
        </p:txBody>
      </p:sp>
      <p:sp>
        <p:nvSpPr>
          <p:cNvPr id="39" name="Line 23"/>
          <p:cNvSpPr>
            <a:spLocks noChangeShapeType="1"/>
          </p:cNvSpPr>
          <p:nvPr/>
        </p:nvSpPr>
        <p:spPr bwMode="auto">
          <a:xfrm flipH="1">
            <a:off x="1403350" y="1989138"/>
            <a:ext cx="3240088" cy="6477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 name="Line 24"/>
          <p:cNvSpPr>
            <a:spLocks noChangeShapeType="1"/>
          </p:cNvSpPr>
          <p:nvPr/>
        </p:nvSpPr>
        <p:spPr bwMode="auto">
          <a:xfrm flipH="1">
            <a:off x="3135313" y="1989138"/>
            <a:ext cx="1508125" cy="6096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 name="Line 25"/>
          <p:cNvSpPr>
            <a:spLocks noChangeShapeType="1"/>
          </p:cNvSpPr>
          <p:nvPr/>
        </p:nvSpPr>
        <p:spPr bwMode="auto">
          <a:xfrm>
            <a:off x="4643438" y="1989138"/>
            <a:ext cx="792162" cy="606425"/>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 name="Line 26"/>
          <p:cNvSpPr>
            <a:spLocks noChangeShapeType="1"/>
          </p:cNvSpPr>
          <p:nvPr/>
        </p:nvSpPr>
        <p:spPr bwMode="auto">
          <a:xfrm>
            <a:off x="4643438" y="1989138"/>
            <a:ext cx="3238500" cy="623887"/>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 name="Line 27"/>
          <p:cNvSpPr>
            <a:spLocks noChangeShapeType="1"/>
          </p:cNvSpPr>
          <p:nvPr/>
        </p:nvSpPr>
        <p:spPr bwMode="auto">
          <a:xfrm>
            <a:off x="1422400" y="3178175"/>
            <a:ext cx="0" cy="493713"/>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 name="Line 28"/>
          <p:cNvSpPr>
            <a:spLocks noChangeShapeType="1"/>
          </p:cNvSpPr>
          <p:nvPr/>
        </p:nvSpPr>
        <p:spPr bwMode="auto">
          <a:xfrm flipH="1">
            <a:off x="3903663" y="3141663"/>
            <a:ext cx="1531937" cy="574675"/>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 name="Line 29"/>
          <p:cNvSpPr>
            <a:spLocks noChangeShapeType="1"/>
          </p:cNvSpPr>
          <p:nvPr/>
        </p:nvSpPr>
        <p:spPr bwMode="auto">
          <a:xfrm>
            <a:off x="5435600" y="3141663"/>
            <a:ext cx="0" cy="574675"/>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 name="Line 30"/>
          <p:cNvSpPr>
            <a:spLocks noChangeShapeType="1"/>
          </p:cNvSpPr>
          <p:nvPr/>
        </p:nvSpPr>
        <p:spPr bwMode="auto">
          <a:xfrm>
            <a:off x="5435600" y="3141663"/>
            <a:ext cx="1647825" cy="574675"/>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Line 31"/>
          <p:cNvSpPr>
            <a:spLocks noChangeShapeType="1"/>
          </p:cNvSpPr>
          <p:nvPr/>
        </p:nvSpPr>
        <p:spPr bwMode="auto">
          <a:xfrm>
            <a:off x="3924300" y="4292600"/>
            <a:ext cx="0" cy="3746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 name="Line 32"/>
          <p:cNvSpPr>
            <a:spLocks noChangeShapeType="1"/>
          </p:cNvSpPr>
          <p:nvPr/>
        </p:nvSpPr>
        <p:spPr bwMode="auto">
          <a:xfrm>
            <a:off x="5461000" y="4291013"/>
            <a:ext cx="0" cy="4175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 name="Line 33"/>
          <p:cNvSpPr>
            <a:spLocks noChangeShapeType="1"/>
          </p:cNvSpPr>
          <p:nvPr/>
        </p:nvSpPr>
        <p:spPr bwMode="auto">
          <a:xfrm>
            <a:off x="7005638" y="4262438"/>
            <a:ext cx="4762" cy="5889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Tree>
    <p:extLst>
      <p:ext uri="{BB962C8B-B14F-4D97-AF65-F5344CB8AC3E}">
        <p14:creationId xmlns:p14="http://schemas.microsoft.com/office/powerpoint/2010/main" val="2364875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Complejidad de Diseño de Programa</a:t>
            </a:r>
          </a:p>
        </p:txBody>
      </p:sp>
      <p:sp>
        <p:nvSpPr>
          <p:cNvPr id="5" name="Rectangle 3"/>
          <p:cNvSpPr txBox="1">
            <a:spLocks noChangeArrowheads="1"/>
          </p:cNvSpPr>
          <p:nvPr/>
        </p:nvSpPr>
        <p:spPr bwMode="auto">
          <a:xfrm>
            <a:off x="457200" y="1341438"/>
            <a:ext cx="81788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8775" indent="0" algn="just" eaLnBrk="1" hangingPunct="1">
              <a:lnSpc>
                <a:spcPct val="80000"/>
              </a:lnSpc>
              <a:buFont typeface="Monotype Sorts" pitchFamily="2" charset="2"/>
              <a:buNone/>
            </a:pPr>
            <a:r>
              <a:rPr lang="es-AR" altLang="en-US" sz="2200" kern="0" smtClean="0">
                <a:latin typeface="Calibri" pitchFamily="34" charset="0"/>
              </a:rPr>
              <a:t>No solo la optimización del rendimiento es complejo sino que también lo es el diseño de programas con respecto al caso secuencial.</a:t>
            </a:r>
          </a:p>
          <a:p>
            <a:pPr marL="358775" indent="0" algn="just" eaLnBrk="1" hangingPunct="1">
              <a:lnSpc>
                <a:spcPct val="80000"/>
              </a:lnSpc>
              <a:buFont typeface="Monotype Sorts" pitchFamily="2" charset="2"/>
              <a:buNone/>
            </a:pPr>
            <a:r>
              <a:rPr lang="es-AR" altLang="en-US" sz="2200" kern="0" smtClean="0">
                <a:latin typeface="Calibri" pitchFamily="34" charset="0"/>
              </a:rPr>
              <a:t>La aplicación debe ser dividida en tareas individuales, esto implica la elección de una apropiada </a:t>
            </a:r>
            <a:r>
              <a:rPr lang="es-AR" altLang="en-US" sz="2200" i="1" kern="0" smtClean="0">
                <a:solidFill>
                  <a:srgbClr val="0033CC"/>
                </a:solidFill>
                <a:latin typeface="Calibri" pitchFamily="34" charset="0"/>
              </a:rPr>
              <a:t>granularidad</a:t>
            </a:r>
            <a:r>
              <a:rPr lang="es-AR" altLang="en-US" sz="2200" kern="0" smtClean="0">
                <a:latin typeface="Calibri" pitchFamily="34" charset="0"/>
              </a:rPr>
              <a:t> o </a:t>
            </a:r>
            <a:r>
              <a:rPr lang="es-AR" altLang="en-US" sz="2200" i="1" kern="0" smtClean="0">
                <a:solidFill>
                  <a:srgbClr val="0033CC"/>
                </a:solidFill>
                <a:latin typeface="Calibri" pitchFamily="34" charset="0"/>
              </a:rPr>
              <a:t>tamaño de tarea</a:t>
            </a:r>
            <a:r>
              <a:rPr lang="es-AR" altLang="en-US" sz="2200" kern="0" smtClean="0">
                <a:latin typeface="Calibri" pitchFamily="34" charset="0"/>
              </a:rPr>
              <a:t>. Puede ser </a:t>
            </a:r>
            <a:r>
              <a:rPr lang="es-AR" altLang="en-US" sz="2200" i="1" kern="0" smtClean="0">
                <a:solidFill>
                  <a:srgbClr val="0033CC"/>
                </a:solidFill>
                <a:latin typeface="Calibri" pitchFamily="34" charset="0"/>
              </a:rPr>
              <a:t>fina</a:t>
            </a:r>
            <a:r>
              <a:rPr lang="es-AR" altLang="en-US" sz="2200" kern="0" smtClean="0">
                <a:latin typeface="Calibri" pitchFamily="34" charset="0"/>
              </a:rPr>
              <a:t>, </a:t>
            </a:r>
            <a:r>
              <a:rPr lang="es-AR" altLang="en-US" sz="2200" i="1" kern="0" smtClean="0">
                <a:solidFill>
                  <a:srgbClr val="0033CC"/>
                </a:solidFill>
                <a:latin typeface="Calibri" pitchFamily="34" charset="0"/>
              </a:rPr>
              <a:t>media</a:t>
            </a:r>
            <a:r>
              <a:rPr lang="es-AR" altLang="en-US" sz="2200" kern="0" smtClean="0">
                <a:latin typeface="Calibri" pitchFamily="34" charset="0"/>
              </a:rPr>
              <a:t> o </a:t>
            </a:r>
            <a:r>
              <a:rPr lang="es-AR" altLang="en-US" sz="2200" i="1" kern="0" smtClean="0">
                <a:solidFill>
                  <a:srgbClr val="0033CC"/>
                </a:solidFill>
                <a:latin typeface="Calibri" pitchFamily="34" charset="0"/>
              </a:rPr>
              <a:t>gruesa</a:t>
            </a:r>
            <a:r>
              <a:rPr lang="es-AR" altLang="en-US" sz="2200" kern="0" smtClean="0">
                <a:latin typeface="Calibri" pitchFamily="34" charset="0"/>
              </a:rPr>
              <a:t>. En general una granularidad gruesa da una buena relación </a:t>
            </a:r>
            <a:r>
              <a:rPr lang="es-AR" altLang="en-US" sz="2200" kern="0" smtClean="0">
                <a:solidFill>
                  <a:srgbClr val="006600"/>
                </a:solidFill>
                <a:latin typeface="Calibri" pitchFamily="34" charset="0"/>
              </a:rPr>
              <a:t>alta computación-comunicación</a:t>
            </a:r>
            <a:r>
              <a:rPr lang="es-AR" altLang="en-US" sz="2200" kern="0" smtClean="0">
                <a:latin typeface="Calibri" pitchFamily="34" charset="0"/>
              </a:rPr>
              <a:t>.</a:t>
            </a:r>
          </a:p>
          <a:p>
            <a:pPr marL="358775" indent="0" algn="just" eaLnBrk="1" hangingPunct="1">
              <a:lnSpc>
                <a:spcPct val="80000"/>
              </a:lnSpc>
              <a:buFont typeface="Monotype Sorts" pitchFamily="2" charset="2"/>
              <a:buNone/>
            </a:pPr>
            <a:r>
              <a:rPr lang="es-AR" altLang="en-US" sz="2200" kern="0" smtClean="0">
                <a:latin typeface="Calibri" pitchFamily="34" charset="0"/>
              </a:rPr>
              <a:t>Otro punto es la </a:t>
            </a:r>
            <a:r>
              <a:rPr lang="es-AR" altLang="en-US" sz="2200" i="1" kern="0" smtClean="0">
                <a:solidFill>
                  <a:srgbClr val="0033CC"/>
                </a:solidFill>
                <a:latin typeface="Calibri" pitchFamily="34" charset="0"/>
              </a:rPr>
              <a:t>planificación de tareas</a:t>
            </a:r>
            <a:r>
              <a:rPr lang="es-AR" altLang="en-US" sz="2200" kern="0" smtClean="0">
                <a:latin typeface="Calibri" pitchFamily="34" charset="0"/>
              </a:rPr>
              <a:t> en sentido espacial y temporal y la </a:t>
            </a:r>
            <a:r>
              <a:rPr lang="es-AR" altLang="en-US" sz="2200" i="1" kern="0" smtClean="0">
                <a:solidFill>
                  <a:srgbClr val="0033CC"/>
                </a:solidFill>
                <a:latin typeface="Calibri" pitchFamily="34" charset="0"/>
              </a:rPr>
              <a:t>distribución de datos</a:t>
            </a:r>
            <a:r>
              <a:rPr lang="es-AR" altLang="en-US" sz="2200" kern="0" smtClean="0">
                <a:latin typeface="Calibri" pitchFamily="34" charset="0"/>
              </a:rPr>
              <a:t>. Esto tiene una gran influencia en el rendimiento.</a:t>
            </a:r>
          </a:p>
          <a:p>
            <a:pPr marL="358775" indent="0" algn="just" eaLnBrk="1" hangingPunct="1">
              <a:lnSpc>
                <a:spcPct val="80000"/>
              </a:lnSpc>
              <a:buFont typeface="Monotype Sorts" pitchFamily="2" charset="2"/>
              <a:buNone/>
            </a:pPr>
            <a:r>
              <a:rPr lang="es-AR" altLang="en-US" sz="2200" kern="0" smtClean="0">
                <a:latin typeface="Calibri" pitchFamily="34" charset="0"/>
              </a:rPr>
              <a:t>El </a:t>
            </a:r>
            <a:r>
              <a:rPr lang="es-AR" altLang="en-US" sz="2200" i="1" kern="0" smtClean="0">
                <a:solidFill>
                  <a:srgbClr val="0033CC"/>
                </a:solidFill>
                <a:latin typeface="Calibri" pitchFamily="34" charset="0"/>
              </a:rPr>
              <a:t>manejo de las comunicaciones</a:t>
            </a:r>
            <a:r>
              <a:rPr lang="es-AR" altLang="en-US" sz="2200" kern="0" smtClean="0">
                <a:latin typeface="Calibri" pitchFamily="34" charset="0"/>
              </a:rPr>
              <a:t> y la </a:t>
            </a:r>
            <a:r>
              <a:rPr lang="es-AR" altLang="en-US" sz="2200" i="1" kern="0" smtClean="0">
                <a:solidFill>
                  <a:srgbClr val="0033CC"/>
                </a:solidFill>
                <a:latin typeface="Calibri" pitchFamily="34" charset="0"/>
              </a:rPr>
              <a:t>sincronización</a:t>
            </a:r>
            <a:r>
              <a:rPr lang="es-AR" altLang="en-US" sz="2200" kern="0" smtClean="0">
                <a:latin typeface="Calibri" pitchFamily="34" charset="0"/>
              </a:rPr>
              <a:t> (llamado en conjunto </a:t>
            </a:r>
            <a:r>
              <a:rPr lang="es-AR" altLang="en-US" sz="2200" i="1" kern="0" smtClean="0">
                <a:solidFill>
                  <a:srgbClr val="0033CC"/>
                </a:solidFill>
                <a:latin typeface="Calibri" pitchFamily="34" charset="0"/>
              </a:rPr>
              <a:t>coordinación</a:t>
            </a:r>
            <a:r>
              <a:rPr lang="es-AR" altLang="en-US" sz="2200" kern="0" smtClean="0">
                <a:latin typeface="Calibri" pitchFamily="34" charset="0"/>
              </a:rPr>
              <a:t>) son muy importantes. Solo coordinadamente pueden cooperar los procesos y compartir recursos. La </a:t>
            </a:r>
            <a:r>
              <a:rPr lang="es-AR" altLang="en-US" sz="2200" i="1" kern="0" smtClean="0">
                <a:solidFill>
                  <a:srgbClr val="0033CC"/>
                </a:solidFill>
                <a:latin typeface="Calibri" pitchFamily="34" charset="0"/>
              </a:rPr>
              <a:t>correctitud</a:t>
            </a:r>
            <a:r>
              <a:rPr lang="es-AR" altLang="en-US" sz="2200" kern="0" smtClean="0">
                <a:latin typeface="Calibri" pitchFamily="34" charset="0"/>
              </a:rPr>
              <a:t> es fundamental dado que la coordinación puede generar efectos no deseados.</a:t>
            </a:r>
          </a:p>
          <a:p>
            <a:pPr marL="358775" indent="0" algn="just" eaLnBrk="1" hangingPunct="1">
              <a:lnSpc>
                <a:spcPct val="80000"/>
              </a:lnSpc>
              <a:buFont typeface="Monotype Sorts" pitchFamily="2" charset="2"/>
              <a:buNone/>
            </a:pPr>
            <a:r>
              <a:rPr lang="es-AR" altLang="en-US" sz="2200" kern="0" smtClean="0">
                <a:latin typeface="Calibri" pitchFamily="34" charset="0"/>
              </a:rPr>
              <a:t>Otro aspecto importante es el </a:t>
            </a:r>
            <a:r>
              <a:rPr lang="es-AR" altLang="en-US" sz="2200" i="1" kern="0" smtClean="0">
                <a:solidFill>
                  <a:srgbClr val="0033CC"/>
                </a:solidFill>
                <a:latin typeface="Calibri" pitchFamily="34" charset="0"/>
              </a:rPr>
              <a:t>interbloqueo</a:t>
            </a:r>
            <a:r>
              <a:rPr lang="es-AR" altLang="en-US" sz="2200" kern="0" smtClean="0">
                <a:latin typeface="Calibri" pitchFamily="34" charset="0"/>
              </a:rPr>
              <a:t>.</a:t>
            </a:r>
            <a:endParaRPr lang="es-AR" altLang="en-US" sz="2200" kern="0" dirty="0" smtClean="0">
              <a:latin typeface="Calibri" pitchFamily="34" charset="0"/>
            </a:endParaRPr>
          </a:p>
        </p:txBody>
      </p:sp>
    </p:spTree>
    <p:extLst>
      <p:ext uri="{BB962C8B-B14F-4D97-AF65-F5344CB8AC3E}">
        <p14:creationId xmlns:p14="http://schemas.microsoft.com/office/powerpoint/2010/main" val="2974660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Transparencia</a:t>
            </a:r>
          </a:p>
        </p:txBody>
      </p:sp>
      <p:sp>
        <p:nvSpPr>
          <p:cNvPr id="3" name="Rectangle 3"/>
          <p:cNvSpPr txBox="1">
            <a:spLocks noChangeArrowheads="1"/>
          </p:cNvSpPr>
          <p:nvPr/>
        </p:nvSpPr>
        <p:spPr bwMode="auto">
          <a:xfrm>
            <a:off x="611188"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La </a:t>
            </a:r>
            <a:r>
              <a:rPr kumimoji="1" lang="es-AR" altLang="en-US" sz="2200" b="0" i="1" u="none" strike="noStrike" kern="0" cap="none" spc="0" normalizeH="0" baseline="0" noProof="0" dirty="0" smtClean="0">
                <a:ln>
                  <a:noFill/>
                </a:ln>
                <a:solidFill>
                  <a:srgbClr val="008080"/>
                </a:solidFill>
                <a:effectLst/>
                <a:uLnTx/>
                <a:uFillTx/>
                <a:latin typeface="Calibri" pitchFamily="34" charset="0"/>
                <a:ea typeface="MS PGothic" pitchFamily="34" charset="-128"/>
                <a:cs typeface="+mn-cs"/>
              </a:rPr>
              <a:t>transparencia</a:t>
            </a: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es el ocultamiento al usuario o al programador de los componentes, su distribución, </a:t>
            </a:r>
            <a:r>
              <a:rPr lang="es-AR" altLang="en-US" sz="2200" kern="0" noProof="0" dirty="0" smtClean="0">
                <a:solidFill>
                  <a:srgbClr val="000000"/>
                </a:solidFill>
                <a:latin typeface="Calibri" pitchFamily="34" charset="0"/>
              </a:rPr>
              <a:t>arquitectura</a:t>
            </a: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 y algunas funcionalidades del sistema,</a:t>
            </a:r>
            <a:r>
              <a:rPr kumimoji="1" lang="es-AR" altLang="en-US" sz="2200" b="0" i="0" u="none" strike="noStrike" kern="0" cap="none" spc="0" normalizeH="0" noProof="0" dirty="0" smtClean="0">
                <a:ln>
                  <a:noFill/>
                </a:ln>
                <a:solidFill>
                  <a:srgbClr val="000000"/>
                </a:solidFill>
                <a:effectLst/>
                <a:uLnTx/>
                <a:uFillTx/>
                <a:latin typeface="Calibri" pitchFamily="34" charset="0"/>
                <a:ea typeface="MS PGothic" pitchFamily="34" charset="-128"/>
                <a:cs typeface="+mn-cs"/>
              </a:rPr>
              <a:t> de forma tal que se lo perciba como un todo.</a:t>
            </a:r>
            <a:endPar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endParaRP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14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endParaRP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La funcionalidad escondida es manejada automáticamente de manera que el usuario no necesite conocer el detalle.</a:t>
            </a: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14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endParaRP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Hay diferentes grados de transparencia exhibida a usuarios y programadores que trabajan en diferentes niveles del sistema. Por ejemplo: un programador que maneja la distribución de datos entre procesadores, e implementa una interfaz de usuario para el cual esa distribución es transparente.</a:t>
            </a: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14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endParaRPr>
          </a:p>
          <a:p>
            <a:pPr marL="358775"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mn-cs"/>
              </a:rPr>
              <a:t>El concepto de transparencia se asocia cercanamente a la imagen de un sistema simple</a:t>
            </a:r>
            <a:r>
              <a:rPr kumimoji="1" lang="es-AR" altLang="en-US" sz="2200" b="0" i="0" u="none" strike="noStrike" kern="0" cap="none" spc="0" normalizeH="0" baseline="0" noProof="0" dirty="0" smtClean="0">
                <a:ln>
                  <a:noFill/>
                </a:ln>
                <a:solidFill>
                  <a:srgbClr val="000000"/>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2720861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22288" y="38100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Portabilidad del Código y del Rendimiento</a:t>
            </a:r>
            <a:endParaRPr lang="es-AR" altLang="en-US" kern="0" smtClean="0">
              <a:latin typeface="Calibri" pitchFamily="34" charset="0"/>
            </a:endParaRPr>
          </a:p>
        </p:txBody>
      </p:sp>
      <p:sp>
        <p:nvSpPr>
          <p:cNvPr id="3" name="Rectangle 3"/>
          <p:cNvSpPr txBox="1">
            <a:spLocks noChangeArrowheads="1"/>
          </p:cNvSpPr>
          <p:nvPr/>
        </p:nvSpPr>
        <p:spPr bwMode="auto">
          <a:xfrm>
            <a:off x="523875" y="1408112"/>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80000" indent="0" algn="just" eaLnBrk="1" hangingPunct="1">
              <a:lnSpc>
                <a:spcPct val="90000"/>
              </a:lnSpc>
              <a:buFont typeface="Monotype Sorts" pitchFamily="2" charset="2"/>
              <a:buNone/>
              <a:defRPr/>
            </a:pPr>
            <a:r>
              <a:rPr lang="es-AR" altLang="en-US" sz="2400" kern="0" dirty="0" smtClean="0">
                <a:latin typeface="Calibri" panose="020F0502020204030204" pitchFamily="34" charset="0"/>
              </a:rPr>
              <a:t>Un programa es </a:t>
            </a:r>
            <a:r>
              <a:rPr lang="es-AR" altLang="en-US" sz="2400" i="1" kern="0" dirty="0" smtClean="0">
                <a:solidFill>
                  <a:srgbClr val="008080"/>
                </a:solidFill>
                <a:latin typeface="Calibri" panose="020F0502020204030204" pitchFamily="34" charset="0"/>
              </a:rPr>
              <a:t>portable</a:t>
            </a:r>
            <a:r>
              <a:rPr lang="es-AR" altLang="en-US" sz="2400" kern="0" dirty="0" smtClean="0">
                <a:latin typeface="Calibri" panose="020F0502020204030204" pitchFamily="34" charset="0"/>
              </a:rPr>
              <a:t> si corre en una variedad de arquitecturas, inclusive las futuras.  Tiene claras ventajas:</a:t>
            </a:r>
          </a:p>
          <a:p>
            <a:pPr algn="just" eaLnBrk="1" hangingPunct="1">
              <a:lnSpc>
                <a:spcPct val="9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El esfuerzo de escribir un programa se amortiza en el tiempo si es muy usado.</a:t>
            </a:r>
          </a:p>
          <a:p>
            <a:pPr algn="just" eaLnBrk="1" hangingPunct="1">
              <a:lnSpc>
                <a:spcPct val="9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Se puede pasar fácilmente a arquitecturas mas potentes si es necesario más poder de computación.</a:t>
            </a:r>
          </a:p>
          <a:p>
            <a:pPr algn="just" eaLnBrk="1" hangingPunct="1">
              <a:lnSpc>
                <a:spcPct val="9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Se puede pasar fácilmente a arquitecturas alternativas si el sistema original se discontinuó.</a:t>
            </a:r>
          </a:p>
          <a:p>
            <a:pPr algn="just" eaLnBrk="1" hangingPunct="1">
              <a:lnSpc>
                <a:spcPct val="9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Los programas pueden ser desarrollados en plataformas relativamente baratas.</a:t>
            </a:r>
          </a:p>
        </p:txBody>
      </p:sp>
    </p:spTree>
    <p:extLst>
      <p:ext uri="{BB962C8B-B14F-4D97-AF65-F5344CB8AC3E}">
        <p14:creationId xmlns:p14="http://schemas.microsoft.com/office/powerpoint/2010/main" val="3852219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5288" y="36036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Portabilidad del Código y del Rendimiento </a:t>
            </a:r>
            <a:endParaRPr lang="es-AR" altLang="en-US" kern="0" smtClean="0">
              <a:latin typeface="Calibri" pitchFamily="34" charset="0"/>
            </a:endParaRPr>
          </a:p>
        </p:txBody>
      </p:sp>
      <p:sp>
        <p:nvSpPr>
          <p:cNvPr id="3" name="Rectangle 3"/>
          <p:cNvSpPr txBox="1">
            <a:spLocks noChangeArrowheads="1"/>
          </p:cNvSpPr>
          <p:nvPr/>
        </p:nvSpPr>
        <p:spPr bwMode="auto">
          <a:xfrm>
            <a:off x="539750" y="163512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79388" indent="0" algn="just" eaLnBrk="1" hangingPunct="1">
              <a:buFont typeface="Monotype Sorts" pitchFamily="2" charset="2"/>
              <a:buNone/>
            </a:pPr>
            <a:r>
              <a:rPr lang="es-AR" altLang="en-US" sz="2400" kern="0" smtClean="0">
                <a:latin typeface="Calibri" pitchFamily="34" charset="0"/>
              </a:rPr>
              <a:t>El siguiente aspecto de la portabilidad, la </a:t>
            </a:r>
            <a:r>
              <a:rPr lang="es-AR" altLang="en-US" sz="2400" i="1" kern="0" smtClean="0">
                <a:solidFill>
                  <a:srgbClr val="0033CC"/>
                </a:solidFill>
                <a:latin typeface="Calibri" pitchFamily="34" charset="0"/>
              </a:rPr>
              <a:t>portabilidad del rendimiento</a:t>
            </a:r>
            <a:r>
              <a:rPr lang="es-AR" altLang="en-US" sz="2400" kern="0" smtClean="0">
                <a:latin typeface="Calibri" pitchFamily="34" charset="0"/>
              </a:rPr>
              <a:t>, no está suficientemente resuelto. Requiere que un programa corra en una variedad de arquitecturas de modo que el rendimiento observado refleje el rendimiento potencial de la respectiva arquitectura.</a:t>
            </a:r>
          </a:p>
          <a:p>
            <a:pPr marL="179388" indent="0" algn="just" eaLnBrk="1" hangingPunct="1">
              <a:buFont typeface="Monotype Sorts" pitchFamily="2" charset="2"/>
              <a:buNone/>
            </a:pPr>
            <a:r>
              <a:rPr lang="es-AR" altLang="en-US" sz="2400" kern="0" smtClean="0">
                <a:latin typeface="Calibri" pitchFamily="34" charset="0"/>
              </a:rPr>
              <a:t>La portabilidad de rendimiento es difícil de lograr, dado que portabilidad y rendimiento son objetivos conflictivos.</a:t>
            </a:r>
          </a:p>
          <a:p>
            <a:pPr marL="179388" indent="0" algn="just" eaLnBrk="1" hangingPunct="1">
              <a:buFont typeface="Monotype Sorts" pitchFamily="2" charset="2"/>
              <a:buNone/>
            </a:pPr>
            <a:r>
              <a:rPr lang="es-AR" altLang="en-US" sz="2400" kern="0" smtClean="0">
                <a:latin typeface="Calibri" pitchFamily="34" charset="0"/>
              </a:rPr>
              <a:t>El problema es que no se pueden aprovechar las especificidades de las arquitecturas.</a:t>
            </a:r>
            <a:endParaRPr lang="es-AR" altLang="en-US" sz="2400" kern="0" dirty="0" smtClean="0">
              <a:latin typeface="Calibri" pitchFamily="34" charset="0"/>
            </a:endParaRPr>
          </a:p>
        </p:txBody>
      </p:sp>
    </p:spTree>
    <p:extLst>
      <p:ext uri="{BB962C8B-B14F-4D97-AF65-F5344CB8AC3E}">
        <p14:creationId xmlns:p14="http://schemas.microsoft.com/office/powerpoint/2010/main" val="302375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dirty="0" smtClean="0">
                <a:latin typeface="Calibri" pitchFamily="34" charset="0"/>
              </a:rPr>
              <a:t>Concurrencia</a:t>
            </a:r>
          </a:p>
        </p:txBody>
      </p:sp>
      <p:sp>
        <p:nvSpPr>
          <p:cNvPr id="7" name="Rectangle 3"/>
          <p:cNvSpPr txBox="1">
            <a:spLocks noChangeArrowheads="1"/>
          </p:cNvSpPr>
          <p:nvPr/>
        </p:nvSpPr>
        <p:spPr bwMode="auto">
          <a:xfrm>
            <a:off x="152400" y="1412874"/>
            <a:ext cx="83629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indent="0" algn="just" eaLnBrk="1" hangingPunct="1">
              <a:lnSpc>
                <a:spcPct val="90000"/>
              </a:lnSpc>
              <a:buFont typeface="Monotype Sorts" pitchFamily="2" charset="2"/>
              <a:buNone/>
            </a:pPr>
            <a:r>
              <a:rPr lang="es-AR" altLang="en-US" sz="2800" kern="0" dirty="0" smtClean="0">
                <a:latin typeface="Calibri" pitchFamily="34" charset="0"/>
              </a:rPr>
              <a:t>El concepto de </a:t>
            </a:r>
            <a:r>
              <a:rPr lang="es-AR" altLang="en-US" sz="2800" b="1" kern="0" dirty="0" smtClean="0">
                <a:solidFill>
                  <a:srgbClr val="0033CC"/>
                </a:solidFill>
                <a:latin typeface="Calibri" pitchFamily="34" charset="0"/>
              </a:rPr>
              <a:t>concurrencia</a:t>
            </a:r>
            <a:r>
              <a:rPr lang="es-AR" altLang="en-US" sz="2800" kern="0" dirty="0" smtClean="0">
                <a:latin typeface="Calibri" pitchFamily="34" charset="0"/>
              </a:rPr>
              <a:t> está fuertemente relacionado con la utilización de dispositivos únicos.</a:t>
            </a:r>
          </a:p>
          <a:p>
            <a:pPr marL="533400" indent="0" algn="just" eaLnBrk="1" hangingPunct="1">
              <a:lnSpc>
                <a:spcPct val="90000"/>
              </a:lnSpc>
              <a:buFont typeface="Monotype Sorts" pitchFamily="2" charset="2"/>
              <a:buNone/>
            </a:pPr>
            <a:r>
              <a:rPr lang="es-AR" altLang="en-US" sz="2800" kern="0" dirty="0" smtClean="0">
                <a:latin typeface="Calibri" pitchFamily="34" charset="0"/>
              </a:rPr>
              <a:t>Puede verse un ejemplo claro en el diseño de un sistema operativo para una arquitectura </a:t>
            </a:r>
            <a:r>
              <a:rPr lang="es-AR" altLang="en-US" sz="2800" kern="0" dirty="0" err="1" smtClean="0">
                <a:latin typeface="Calibri" pitchFamily="34" charset="0"/>
              </a:rPr>
              <a:t>mononúcleo</a:t>
            </a:r>
            <a:r>
              <a:rPr lang="es-AR" altLang="en-US" sz="2800" kern="0" dirty="0" smtClean="0">
                <a:latin typeface="Calibri" pitchFamily="34" charset="0"/>
              </a:rPr>
              <a:t>.</a:t>
            </a:r>
          </a:p>
          <a:p>
            <a:pPr marL="533400" indent="0" algn="just" eaLnBrk="1" hangingPunct="1">
              <a:lnSpc>
                <a:spcPct val="90000"/>
              </a:lnSpc>
              <a:buFont typeface="Monotype Sorts" pitchFamily="2" charset="2"/>
              <a:buNone/>
            </a:pPr>
            <a:r>
              <a:rPr lang="es-AR" altLang="en-US" sz="2800" kern="0" dirty="0" smtClean="0">
                <a:latin typeface="Calibri" pitchFamily="34" charset="0"/>
              </a:rPr>
              <a:t>En este diseño la CPU es compartida por todos los procesos que “concurren” a ella, originándose un procesamiento entrelazado entre dichos procesos.</a:t>
            </a:r>
          </a:p>
        </p:txBody>
      </p:sp>
    </p:spTree>
    <p:extLst>
      <p:ext uri="{BB962C8B-B14F-4D97-AF65-F5344CB8AC3E}">
        <p14:creationId xmlns:p14="http://schemas.microsoft.com/office/powerpoint/2010/main" val="438289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Sistemas Distribuidos</a:t>
            </a:r>
            <a:endParaRPr lang="es-AR" altLang="en-US" kern="0" dirty="0" smtClean="0">
              <a:latin typeface="Calibri" pitchFamily="34" charset="0"/>
            </a:endParaRPr>
          </a:p>
        </p:txBody>
      </p:sp>
      <p:sp>
        <p:nvSpPr>
          <p:cNvPr id="3" name="Rectangle 3"/>
          <p:cNvSpPr txBox="1">
            <a:spLocks noChangeArrowheads="1"/>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indent="-533400" algn="just" eaLnBrk="1" hangingPunct="1">
              <a:buFont typeface="Monotype Sorts" pitchFamily="2" charset="2"/>
              <a:buNone/>
              <a:defRPr/>
            </a:pPr>
            <a:r>
              <a:rPr lang="es-ES" altLang="en-US" sz="2400" b="1" kern="0" smtClean="0">
                <a:latin typeface="Calibri" panose="020F0502020204030204" pitchFamily="34" charset="0"/>
              </a:rPr>
              <a:t>Definici</a:t>
            </a:r>
            <a:r>
              <a:rPr lang="es-AR" altLang="en-US" sz="2400" b="1" kern="0" smtClean="0">
                <a:latin typeface="Calibri" panose="020F0502020204030204" pitchFamily="34" charset="0"/>
              </a:rPr>
              <a:t>ones </a:t>
            </a:r>
          </a:p>
          <a:p>
            <a:pPr marL="533400" indent="0" algn="just" eaLnBrk="1" hangingPunct="1">
              <a:buFont typeface="Monotype Sorts" pitchFamily="2" charset="2"/>
              <a:buNone/>
              <a:defRPr/>
            </a:pPr>
            <a:r>
              <a:rPr lang="es-ES" altLang="en-US" sz="2400" b="1" kern="0" smtClean="0">
                <a:latin typeface="Calibri" panose="020F0502020204030204" pitchFamily="34" charset="0"/>
              </a:rPr>
              <a:t>«Un sistema distribuido es una colección de computadoras independientes que aparecen ante los usuarios del sistema como una única computadora» Tanenbaum.</a:t>
            </a:r>
          </a:p>
          <a:p>
            <a:pPr marL="533400" indent="0" algn="just" eaLnBrk="1" hangingPunct="1">
              <a:buFont typeface="Monotype Sorts" pitchFamily="2" charset="2"/>
              <a:buNone/>
              <a:defRPr/>
            </a:pPr>
            <a:endParaRPr lang="es-ES" altLang="en-US" sz="2400" b="1" kern="0" smtClean="0">
              <a:latin typeface="Calibri" panose="020F0502020204030204" pitchFamily="34" charset="0"/>
            </a:endParaRPr>
          </a:p>
          <a:p>
            <a:pPr marL="533400" indent="0" algn="just" eaLnBrk="1" hangingPunct="1">
              <a:buFont typeface="Monotype Sorts" pitchFamily="2" charset="2"/>
              <a:buNone/>
              <a:defRPr/>
            </a:pPr>
            <a:r>
              <a:rPr lang="es-ES" altLang="en-US" sz="2400" b="1" kern="0" smtClean="0">
                <a:latin typeface="Calibri" panose="020F0502020204030204" pitchFamily="34" charset="0"/>
              </a:rPr>
              <a:t>«Sistemas Distribuidos son aquellos en el cuales los componentes de hardware y software están ubicados en computadoras de una red y se comunican y coordinan sus acciones solamente por medio de mensajes» Coulouris.</a:t>
            </a:r>
          </a:p>
          <a:p>
            <a:pPr marL="533400" indent="-533400" algn="ctr" eaLnBrk="1" hangingPunct="1">
              <a:buFont typeface="Monotype Sorts" pitchFamily="2" charset="2"/>
              <a:buNone/>
              <a:defRPr/>
            </a:pPr>
            <a:endParaRPr lang="es-ES" altLang="en-US" sz="2400" b="1" kern="0" smtClean="0">
              <a:latin typeface="Calibri" panose="020F0502020204030204" pitchFamily="34" charset="0"/>
            </a:endParaRPr>
          </a:p>
          <a:p>
            <a:pPr marL="533400" indent="-533400" algn="just" eaLnBrk="1" hangingPunct="1">
              <a:buFont typeface="Monotype Sorts" pitchFamily="2" charset="2"/>
              <a:buNone/>
              <a:defRPr/>
            </a:pPr>
            <a:endParaRPr lang="es-AR" altLang="en-US" sz="2400" kern="0" dirty="0" smtClean="0">
              <a:latin typeface="Calibri" panose="020F0502020204030204" pitchFamily="34" charset="0"/>
            </a:endParaRPr>
          </a:p>
        </p:txBody>
      </p:sp>
    </p:spTree>
    <p:extLst>
      <p:ext uri="{BB962C8B-B14F-4D97-AF65-F5344CB8AC3E}">
        <p14:creationId xmlns:p14="http://schemas.microsoft.com/office/powerpoint/2010/main" val="96711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n-US" altLang="en-US" kern="0" smtClean="0">
                <a:latin typeface="Calibri" panose="020F0502020204030204" pitchFamily="34" charset="0"/>
              </a:rPr>
              <a:t>Sistemas Distribuidos</a:t>
            </a:r>
            <a:r>
              <a:rPr lang="pt-BR" altLang="en-US" kern="0" smtClean="0">
                <a:latin typeface="Calibri" panose="020F0502020204030204" pitchFamily="34" charset="0"/>
              </a:rPr>
              <a:t>: </a:t>
            </a:r>
            <a:r>
              <a:rPr lang="pt-BR" altLang="en-US" kern="0" cap="small" smtClean="0">
                <a:latin typeface="Calibri" panose="020F0502020204030204" pitchFamily="34" charset="0"/>
              </a:rPr>
              <a:t>Desventajas</a:t>
            </a:r>
            <a:endParaRPr lang="es-AR" altLang="en-US" kern="0" cap="small" dirty="0" smtClean="0">
              <a:latin typeface="Calibri" panose="020F0502020204030204" pitchFamily="34" charset="0"/>
            </a:endParaRPr>
          </a:p>
        </p:txBody>
      </p:sp>
      <p:sp>
        <p:nvSpPr>
          <p:cNvPr id="3" name="Rectangle 3"/>
          <p:cNvSpPr txBox="1">
            <a:spLocks noChangeArrowheads="1"/>
          </p:cNvSpPr>
          <p:nvPr/>
        </p:nvSpPr>
        <p:spPr bwMode="auto">
          <a:xfrm>
            <a:off x="788729" y="9906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buFont typeface="Monotype Sorts" pitchFamily="2" charset="2"/>
              <a:buNone/>
              <a:defRPr/>
            </a:pPr>
            <a:r>
              <a:rPr lang="es-AR" altLang="en-US" sz="2400" b="1" kern="0" cap="small" dirty="0" smtClean="0">
                <a:solidFill>
                  <a:srgbClr val="FF0000"/>
                </a:solidFill>
                <a:latin typeface="Calibri" panose="020F0502020204030204" pitchFamily="34" charset="0"/>
              </a:rPr>
              <a:t>Desventajas</a:t>
            </a:r>
            <a:r>
              <a:rPr lang="es-AR" altLang="en-US" sz="2400" kern="0" dirty="0" smtClean="0">
                <a:latin typeface="Calibri" panose="020F0502020204030204" pitchFamily="34" charset="0"/>
              </a:rPr>
              <a:t> de los sistemas distribuidos</a:t>
            </a:r>
          </a:p>
          <a:p>
            <a:pPr eaLnBrk="1" hangingPunct="1">
              <a:buFont typeface="Monotype Sorts" pitchFamily="2" charset="2"/>
              <a:buBlip>
                <a:blip r:embed="rId2"/>
              </a:buBlip>
              <a:defRPr/>
            </a:pPr>
            <a:r>
              <a:rPr lang="es-AR" altLang="en-US" sz="2400" b="1" i="1" kern="0" dirty="0" smtClean="0">
                <a:solidFill>
                  <a:srgbClr val="0066CC"/>
                </a:solidFill>
                <a:latin typeface="Calibri" panose="020F0502020204030204" pitchFamily="34" charset="0"/>
              </a:rPr>
              <a:t>Software</a:t>
            </a:r>
            <a:r>
              <a:rPr lang="es-AR" altLang="en-US" sz="2400" kern="0" dirty="0" smtClean="0">
                <a:latin typeface="Calibri" panose="020F0502020204030204" pitchFamily="34" charset="0"/>
              </a:rPr>
              <a:t>: Hay poco software disponible para sistemas distribuidos. La algorítmica es menos controlable.</a:t>
            </a:r>
          </a:p>
          <a:p>
            <a:pPr eaLnBrk="1" hangingPunct="1">
              <a:buFont typeface="Monotype Sorts" pitchFamily="2" charset="2"/>
              <a:buBlip>
                <a:blip r:embed="rId2"/>
              </a:buBlip>
              <a:defRPr/>
            </a:pPr>
            <a:r>
              <a:rPr lang="es-AR" altLang="en-US" sz="2400" b="1" i="1" kern="0" dirty="0" smtClean="0">
                <a:solidFill>
                  <a:srgbClr val="0066CC"/>
                </a:solidFill>
                <a:latin typeface="Calibri" panose="020F0502020204030204" pitchFamily="34" charset="0"/>
              </a:rPr>
              <a:t>Redes</a:t>
            </a:r>
            <a:r>
              <a:rPr lang="es-AR" altLang="en-US" sz="2400" kern="0" dirty="0" smtClean="0">
                <a:latin typeface="Calibri" panose="020F0502020204030204" pitchFamily="34" charset="0"/>
              </a:rPr>
              <a:t>: Se pueden saturar o causar otros problemas</a:t>
            </a:r>
          </a:p>
          <a:p>
            <a:pPr eaLnBrk="1" hangingPunct="1">
              <a:buFont typeface="Monotype Sorts" pitchFamily="2" charset="2"/>
              <a:buBlip>
                <a:blip r:embed="rId2"/>
              </a:buBlip>
              <a:defRPr/>
            </a:pPr>
            <a:r>
              <a:rPr lang="es-AR" altLang="en-US" sz="2400" b="1" i="1" kern="0" dirty="0" smtClean="0">
                <a:solidFill>
                  <a:srgbClr val="0066CC"/>
                </a:solidFill>
                <a:latin typeface="Calibri" panose="020F0502020204030204" pitchFamily="34" charset="0"/>
              </a:rPr>
              <a:t>Seguridad</a:t>
            </a:r>
          </a:p>
          <a:p>
            <a:pPr marL="0" indent="0" eaLnBrk="1" hangingPunct="1">
              <a:buNone/>
              <a:defRPr/>
            </a:pPr>
            <a:endParaRPr lang="es-AR" altLang="en-US" sz="2400" b="1" i="1" kern="0" dirty="0" smtClean="0">
              <a:solidFill>
                <a:srgbClr val="0066CC"/>
              </a:solidFill>
              <a:latin typeface="Calibri" panose="020F0502020204030204" pitchFamily="34" charset="0"/>
            </a:endParaRPr>
          </a:p>
          <a:p>
            <a:pPr marL="0" indent="0" eaLnBrk="1" hangingPunct="1">
              <a:buNone/>
              <a:defRPr/>
            </a:pPr>
            <a:endParaRPr lang="es-AR" altLang="en-US" sz="2400" b="1" i="1" kern="0" dirty="0" smtClean="0">
              <a:solidFill>
                <a:srgbClr val="0066CC"/>
              </a:solidFill>
              <a:latin typeface="Calibri" panose="020F0502020204030204" pitchFamily="34" charset="0"/>
            </a:endParaRPr>
          </a:p>
        </p:txBody>
      </p:sp>
      <p:sp>
        <p:nvSpPr>
          <p:cNvPr id="5" name="Rounded Rectangle 4"/>
          <p:cNvSpPr/>
          <p:nvPr/>
        </p:nvSpPr>
        <p:spPr bwMode="auto">
          <a:xfrm>
            <a:off x="788729" y="4013997"/>
            <a:ext cx="7880350" cy="2133600"/>
          </a:xfrm>
          <a:prstGeom prst="roundRect">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
        <p:nvSpPr>
          <p:cNvPr id="6" name="Rectangle 3"/>
          <p:cNvSpPr txBox="1">
            <a:spLocks noChangeArrowheads="1"/>
          </p:cNvSpPr>
          <p:nvPr/>
        </p:nvSpPr>
        <p:spPr bwMode="auto">
          <a:xfrm>
            <a:off x="788729" y="31242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endPar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endParaRPr>
          </a:p>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rPr>
              <a:t>Limitaciones que crean problemas tecnológicos en los SD.</a:t>
            </a:r>
          </a:p>
          <a:p>
            <a:pPr marL="342900" marR="0" lvl="0" indent="-342900" algn="l" defTabSz="914400" rtl="0" eaLnBrk="1" fontAlgn="base" latinLnBrk="0" hangingPunct="1">
              <a:lnSpc>
                <a:spcPct val="100000"/>
              </a:lnSpc>
              <a:spcBef>
                <a:spcPct val="35000"/>
              </a:spcBef>
              <a:spcAft>
                <a:spcPct val="0"/>
              </a:spcAft>
              <a:buClr>
                <a:srgbClr val="0070C0"/>
              </a:buClr>
              <a:buSzPct val="90000"/>
              <a:buFont typeface="Wingdings"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rPr>
              <a:t>No existe una memoria global (cada nodo tiene su memoria local).</a:t>
            </a:r>
          </a:p>
          <a:p>
            <a:pPr marL="342900" marR="0" lvl="0" indent="-342900" algn="l" defTabSz="914400" rtl="0" eaLnBrk="1" fontAlgn="base" latinLnBrk="0" hangingPunct="1">
              <a:lnSpc>
                <a:spcPct val="100000"/>
              </a:lnSpc>
              <a:spcBef>
                <a:spcPct val="40000"/>
              </a:spcBef>
              <a:spcAft>
                <a:spcPct val="0"/>
              </a:spcAft>
              <a:buClr>
                <a:srgbClr val="0070C0"/>
              </a:buClr>
              <a:buSzPct val="90000"/>
              <a:buFont typeface="Wingdings"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rPr>
              <a:t>Establecer un estado global es complejo.</a:t>
            </a:r>
          </a:p>
          <a:p>
            <a:pPr marL="342900" marR="0" lvl="0" indent="-342900" algn="l" defTabSz="914400" rtl="0" eaLnBrk="1" fontAlgn="base" latinLnBrk="0" hangingPunct="1">
              <a:lnSpc>
                <a:spcPct val="100000"/>
              </a:lnSpc>
              <a:spcBef>
                <a:spcPct val="40000"/>
              </a:spcBef>
              <a:spcAft>
                <a:spcPct val="0"/>
              </a:spcAft>
              <a:buClr>
                <a:srgbClr val="0070C0"/>
              </a:buClr>
              <a:buSzPct val="90000"/>
              <a:buFont typeface="Wingdings"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rPr>
              <a:t>No se puede asegurar un tiempo global.</a:t>
            </a:r>
          </a:p>
        </p:txBody>
      </p:sp>
    </p:spTree>
    <p:extLst>
      <p:ext uri="{BB962C8B-B14F-4D97-AF65-F5344CB8AC3E}">
        <p14:creationId xmlns:p14="http://schemas.microsoft.com/office/powerpoint/2010/main" val="3898933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Sistemas distribuidos</a:t>
            </a:r>
            <a:r>
              <a:rPr lang="pt-BR" altLang="en-US" kern="0" smtClean="0">
                <a:latin typeface="Calibri" pitchFamily="34" charset="0"/>
              </a:rPr>
              <a:t>: Ejemplos</a:t>
            </a:r>
            <a:endParaRPr lang="es-AR" altLang="en-US" kern="0" smtClean="0">
              <a:latin typeface="Calibri" pitchFamily="34" charset="0"/>
            </a:endParaRPr>
          </a:p>
        </p:txBody>
      </p:sp>
      <p:grpSp>
        <p:nvGrpSpPr>
          <p:cNvPr id="3" name="Group 3"/>
          <p:cNvGrpSpPr>
            <a:grpSpLocks/>
          </p:cNvGrpSpPr>
          <p:nvPr/>
        </p:nvGrpSpPr>
        <p:grpSpPr bwMode="auto">
          <a:xfrm>
            <a:off x="533400" y="1417638"/>
            <a:ext cx="8323263" cy="4316412"/>
            <a:chOff x="336" y="894"/>
            <a:chExt cx="5243" cy="2718"/>
          </a:xfrm>
        </p:grpSpPr>
        <p:sp>
          <p:nvSpPr>
            <p:cNvPr id="4" name="Line 4"/>
            <p:cNvSpPr>
              <a:spLocks noChangeShapeType="1"/>
            </p:cNvSpPr>
            <p:nvPr/>
          </p:nvSpPr>
          <p:spPr bwMode="auto">
            <a:xfrm flipH="1" flipV="1">
              <a:off x="3110" y="1915"/>
              <a:ext cx="110" cy="26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 name="Line 5"/>
            <p:cNvSpPr>
              <a:spLocks noChangeShapeType="1"/>
            </p:cNvSpPr>
            <p:nvPr/>
          </p:nvSpPr>
          <p:spPr bwMode="auto">
            <a:xfrm>
              <a:off x="3317" y="2370"/>
              <a:ext cx="124"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 name="Freeform 6"/>
            <p:cNvSpPr>
              <a:spLocks/>
            </p:cNvSpPr>
            <p:nvPr/>
          </p:nvSpPr>
          <p:spPr bwMode="auto">
            <a:xfrm>
              <a:off x="1951" y="3143"/>
              <a:ext cx="138" cy="27"/>
            </a:xfrm>
            <a:custGeom>
              <a:avLst/>
              <a:gdLst>
                <a:gd name="T0" fmla="*/ 13 w 138"/>
                <a:gd name="T1" fmla="*/ 0 h 27"/>
                <a:gd name="T2" fmla="*/ 0 w 138"/>
                <a:gd name="T3" fmla="*/ 27 h 27"/>
                <a:gd name="T4" fmla="*/ 138 w 138"/>
                <a:gd name="T5" fmla="*/ 27 h 27"/>
                <a:gd name="T6" fmla="*/ 124 w 138"/>
                <a:gd name="T7" fmla="*/ 0 h 27"/>
                <a:gd name="T8" fmla="*/ 13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 name="Line 7"/>
            <p:cNvSpPr>
              <a:spLocks noChangeShapeType="1"/>
            </p:cNvSpPr>
            <p:nvPr/>
          </p:nvSpPr>
          <p:spPr bwMode="auto">
            <a:xfrm>
              <a:off x="1978" y="3143"/>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 name="Rectangle 8"/>
            <p:cNvSpPr>
              <a:spLocks noChangeArrowheads="1"/>
            </p:cNvSpPr>
            <p:nvPr/>
          </p:nvSpPr>
          <p:spPr bwMode="auto">
            <a:xfrm>
              <a:off x="1128" y="3415"/>
              <a:ext cx="9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 enlace de red:</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9" name="Rectangle 9"/>
            <p:cNvSpPr>
              <a:spLocks noChangeArrowheads="1"/>
            </p:cNvSpPr>
            <p:nvPr/>
          </p:nvSpPr>
          <p:spPr bwMode="auto">
            <a:xfrm>
              <a:off x="1454" y="3259"/>
              <a:ext cx="5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0" name="Rectangle 10"/>
            <p:cNvSpPr>
              <a:spLocks noChangeArrowheads="1"/>
            </p:cNvSpPr>
            <p:nvPr/>
          </p:nvSpPr>
          <p:spPr bwMode="auto">
            <a:xfrm>
              <a:off x="930" y="3005"/>
              <a:ext cx="1365" cy="60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 name="Freeform 11"/>
            <p:cNvSpPr>
              <a:spLocks/>
            </p:cNvSpPr>
            <p:nvPr/>
          </p:nvSpPr>
          <p:spPr bwMode="auto">
            <a:xfrm>
              <a:off x="364" y="1570"/>
              <a:ext cx="359" cy="207"/>
            </a:xfrm>
            <a:custGeom>
              <a:avLst/>
              <a:gdLst>
                <a:gd name="T0" fmla="*/ 359 w 359"/>
                <a:gd name="T1" fmla="*/ 0 h 207"/>
                <a:gd name="T2" fmla="*/ 345 w 359"/>
                <a:gd name="T3" fmla="*/ 41 h 207"/>
                <a:gd name="T4" fmla="*/ 290 w 359"/>
                <a:gd name="T5" fmla="*/ 83 h 207"/>
                <a:gd name="T6" fmla="*/ 165 w 359"/>
                <a:gd name="T7" fmla="*/ 138 h 207"/>
                <a:gd name="T8" fmla="*/ 69 w 359"/>
                <a:gd name="T9" fmla="*/ 193 h 207"/>
                <a:gd name="T10" fmla="*/ 0 w 359"/>
                <a:gd name="T11" fmla="*/ 207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 name="Freeform 12"/>
            <p:cNvSpPr>
              <a:spLocks/>
            </p:cNvSpPr>
            <p:nvPr/>
          </p:nvSpPr>
          <p:spPr bwMode="auto">
            <a:xfrm>
              <a:off x="529" y="1625"/>
              <a:ext cx="235" cy="442"/>
            </a:xfrm>
            <a:custGeom>
              <a:avLst/>
              <a:gdLst>
                <a:gd name="T0" fmla="*/ 235 w 235"/>
                <a:gd name="T1" fmla="*/ 0 h 442"/>
                <a:gd name="T2" fmla="*/ 194 w 235"/>
                <a:gd name="T3" fmla="*/ 166 h 442"/>
                <a:gd name="T4" fmla="*/ 111 w 235"/>
                <a:gd name="T5" fmla="*/ 290 h 442"/>
                <a:gd name="T6" fmla="*/ 42 w 235"/>
                <a:gd name="T7" fmla="*/ 400 h 442"/>
                <a:gd name="T8" fmla="*/ 28 w 235"/>
                <a:gd name="T9" fmla="*/ 442 h 442"/>
                <a:gd name="T10" fmla="*/ 0 w 235"/>
                <a:gd name="T11" fmla="*/ 414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 name="Freeform 13"/>
            <p:cNvSpPr>
              <a:spLocks/>
            </p:cNvSpPr>
            <p:nvPr/>
          </p:nvSpPr>
          <p:spPr bwMode="auto">
            <a:xfrm>
              <a:off x="985" y="1529"/>
              <a:ext cx="69" cy="496"/>
            </a:xfrm>
            <a:custGeom>
              <a:avLst/>
              <a:gdLst>
                <a:gd name="T0" fmla="*/ 0 w 69"/>
                <a:gd name="T1" fmla="*/ 0 h 496"/>
                <a:gd name="T2" fmla="*/ 13 w 69"/>
                <a:gd name="T3" fmla="*/ 193 h 496"/>
                <a:gd name="T4" fmla="*/ 41 w 69"/>
                <a:gd name="T5" fmla="*/ 331 h 496"/>
                <a:gd name="T6" fmla="*/ 55 w 69"/>
                <a:gd name="T7" fmla="*/ 455 h 496"/>
                <a:gd name="T8" fmla="*/ 69 w 69"/>
                <a:gd name="T9" fmla="*/ 496 h 496"/>
                <a:gd name="T10" fmla="*/ 69 w 69"/>
                <a:gd name="T11" fmla="*/ 469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 name="Freeform 14"/>
            <p:cNvSpPr>
              <a:spLocks/>
            </p:cNvSpPr>
            <p:nvPr/>
          </p:nvSpPr>
          <p:spPr bwMode="auto">
            <a:xfrm>
              <a:off x="805" y="1597"/>
              <a:ext cx="97" cy="483"/>
            </a:xfrm>
            <a:custGeom>
              <a:avLst/>
              <a:gdLst>
                <a:gd name="T0" fmla="*/ 97 w 97"/>
                <a:gd name="T1" fmla="*/ 0 h 483"/>
                <a:gd name="T2" fmla="*/ 69 w 97"/>
                <a:gd name="T3" fmla="*/ 180 h 483"/>
                <a:gd name="T4" fmla="*/ 42 w 97"/>
                <a:gd name="T5" fmla="*/ 318 h 483"/>
                <a:gd name="T6" fmla="*/ 14 w 97"/>
                <a:gd name="T7" fmla="*/ 442 h 483"/>
                <a:gd name="T8" fmla="*/ 14 w 97"/>
                <a:gd name="T9" fmla="*/ 483 h 483"/>
                <a:gd name="T10" fmla="*/ 0 w 97"/>
                <a:gd name="T11" fmla="*/ 456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 name="Freeform 15"/>
            <p:cNvSpPr>
              <a:spLocks/>
            </p:cNvSpPr>
            <p:nvPr/>
          </p:nvSpPr>
          <p:spPr bwMode="auto">
            <a:xfrm>
              <a:off x="2158" y="1253"/>
              <a:ext cx="165" cy="496"/>
            </a:xfrm>
            <a:custGeom>
              <a:avLst/>
              <a:gdLst>
                <a:gd name="T0" fmla="*/ 165 w 165"/>
                <a:gd name="T1" fmla="*/ 0 h 496"/>
                <a:gd name="T2" fmla="*/ 137 w 165"/>
                <a:gd name="T3" fmla="*/ 193 h 496"/>
                <a:gd name="T4" fmla="*/ 82 w 165"/>
                <a:gd name="T5" fmla="*/ 331 h 496"/>
                <a:gd name="T6" fmla="*/ 27 w 165"/>
                <a:gd name="T7" fmla="*/ 455 h 496"/>
                <a:gd name="T8" fmla="*/ 13 w 165"/>
                <a:gd name="T9" fmla="*/ 496 h 496"/>
                <a:gd name="T10" fmla="*/ 0 w 165"/>
                <a:gd name="T11" fmla="*/ 469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 name="Freeform 16"/>
            <p:cNvSpPr>
              <a:spLocks/>
            </p:cNvSpPr>
            <p:nvPr/>
          </p:nvSpPr>
          <p:spPr bwMode="auto">
            <a:xfrm>
              <a:off x="2489" y="1266"/>
              <a:ext cx="165" cy="497"/>
            </a:xfrm>
            <a:custGeom>
              <a:avLst/>
              <a:gdLst>
                <a:gd name="T0" fmla="*/ 165 w 165"/>
                <a:gd name="T1" fmla="*/ 0 h 497"/>
                <a:gd name="T2" fmla="*/ 138 w 165"/>
                <a:gd name="T3" fmla="*/ 194 h 497"/>
                <a:gd name="T4" fmla="*/ 82 w 165"/>
                <a:gd name="T5" fmla="*/ 345 h 497"/>
                <a:gd name="T6" fmla="*/ 27 w 165"/>
                <a:gd name="T7" fmla="*/ 469 h 497"/>
                <a:gd name="T8" fmla="*/ 13 w 165"/>
                <a:gd name="T9" fmla="*/ 497 h 497"/>
                <a:gd name="T10" fmla="*/ 0 w 165"/>
                <a:gd name="T11" fmla="*/ 483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 name="Freeform 17"/>
            <p:cNvSpPr>
              <a:spLocks/>
            </p:cNvSpPr>
            <p:nvPr/>
          </p:nvSpPr>
          <p:spPr bwMode="auto">
            <a:xfrm>
              <a:off x="5027" y="2191"/>
              <a:ext cx="373" cy="69"/>
            </a:xfrm>
            <a:custGeom>
              <a:avLst/>
              <a:gdLst>
                <a:gd name="T0" fmla="*/ 373 w 373"/>
                <a:gd name="T1" fmla="*/ 0 h 69"/>
                <a:gd name="T2" fmla="*/ 290 w 373"/>
                <a:gd name="T3" fmla="*/ 27 h 69"/>
                <a:gd name="T4" fmla="*/ 152 w 373"/>
                <a:gd name="T5" fmla="*/ 55 h 69"/>
                <a:gd name="T6" fmla="*/ 56 w 373"/>
                <a:gd name="T7" fmla="*/ 69 h 69"/>
                <a:gd name="T8" fmla="*/ 0 w 373"/>
                <a:gd name="T9" fmla="*/ 69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 name="Freeform 18"/>
            <p:cNvSpPr>
              <a:spLocks/>
            </p:cNvSpPr>
            <p:nvPr/>
          </p:nvSpPr>
          <p:spPr bwMode="auto">
            <a:xfrm>
              <a:off x="5027" y="1873"/>
              <a:ext cx="373" cy="318"/>
            </a:xfrm>
            <a:custGeom>
              <a:avLst/>
              <a:gdLst>
                <a:gd name="T0" fmla="*/ 373 w 373"/>
                <a:gd name="T1" fmla="*/ 0 h 318"/>
                <a:gd name="T2" fmla="*/ 345 w 373"/>
                <a:gd name="T3" fmla="*/ 56 h 318"/>
                <a:gd name="T4" fmla="*/ 304 w 373"/>
                <a:gd name="T5" fmla="*/ 125 h 318"/>
                <a:gd name="T6" fmla="*/ 166 w 373"/>
                <a:gd name="T7" fmla="*/ 207 h 318"/>
                <a:gd name="T8" fmla="*/ 69 w 373"/>
                <a:gd name="T9" fmla="*/ 290 h 318"/>
                <a:gd name="T10" fmla="*/ 28 w 373"/>
                <a:gd name="T11" fmla="*/ 318 h 318"/>
                <a:gd name="T12" fmla="*/ 0 w 373"/>
                <a:gd name="T13" fmla="*/ 304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 name="Freeform 19"/>
            <p:cNvSpPr>
              <a:spLocks/>
            </p:cNvSpPr>
            <p:nvPr/>
          </p:nvSpPr>
          <p:spPr bwMode="auto">
            <a:xfrm>
              <a:off x="4862" y="1777"/>
              <a:ext cx="165" cy="497"/>
            </a:xfrm>
            <a:custGeom>
              <a:avLst/>
              <a:gdLst>
                <a:gd name="T0" fmla="*/ 165 w 165"/>
                <a:gd name="T1" fmla="*/ 0 h 497"/>
                <a:gd name="T2" fmla="*/ 138 w 165"/>
                <a:gd name="T3" fmla="*/ 193 h 497"/>
                <a:gd name="T4" fmla="*/ 83 w 165"/>
                <a:gd name="T5" fmla="*/ 331 h 497"/>
                <a:gd name="T6" fmla="*/ 28 w 165"/>
                <a:gd name="T7" fmla="*/ 455 h 497"/>
                <a:gd name="T8" fmla="*/ 14 w 165"/>
                <a:gd name="T9" fmla="*/ 497 h 497"/>
                <a:gd name="T10" fmla="*/ 0 w 165"/>
                <a:gd name="T11" fmla="*/ 469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Freeform 20"/>
            <p:cNvSpPr>
              <a:spLocks/>
            </p:cNvSpPr>
            <p:nvPr/>
          </p:nvSpPr>
          <p:spPr bwMode="auto">
            <a:xfrm>
              <a:off x="1357" y="1018"/>
              <a:ext cx="663" cy="538"/>
            </a:xfrm>
            <a:custGeom>
              <a:avLst/>
              <a:gdLst>
                <a:gd name="T0" fmla="*/ 28 w 663"/>
                <a:gd name="T1" fmla="*/ 124 h 538"/>
                <a:gd name="T2" fmla="*/ 28 w 663"/>
                <a:gd name="T3" fmla="*/ 97 h 538"/>
                <a:gd name="T4" fmla="*/ 69 w 663"/>
                <a:gd name="T5" fmla="*/ 55 h 538"/>
                <a:gd name="T6" fmla="*/ 111 w 663"/>
                <a:gd name="T7" fmla="*/ 28 h 538"/>
                <a:gd name="T8" fmla="*/ 138 w 663"/>
                <a:gd name="T9" fmla="*/ 41 h 538"/>
                <a:gd name="T10" fmla="*/ 152 w 663"/>
                <a:gd name="T11" fmla="*/ 28 h 538"/>
                <a:gd name="T12" fmla="*/ 193 w 663"/>
                <a:gd name="T13" fmla="*/ 28 h 538"/>
                <a:gd name="T14" fmla="*/ 249 w 663"/>
                <a:gd name="T15" fmla="*/ 41 h 538"/>
                <a:gd name="T16" fmla="*/ 304 w 663"/>
                <a:gd name="T17" fmla="*/ 41 h 538"/>
                <a:gd name="T18" fmla="*/ 345 w 663"/>
                <a:gd name="T19" fmla="*/ 55 h 538"/>
                <a:gd name="T20" fmla="*/ 373 w 663"/>
                <a:gd name="T21" fmla="*/ 28 h 538"/>
                <a:gd name="T22" fmla="*/ 400 w 663"/>
                <a:gd name="T23" fmla="*/ 0 h 538"/>
                <a:gd name="T24" fmla="*/ 442 w 663"/>
                <a:gd name="T25" fmla="*/ 0 h 538"/>
                <a:gd name="T26" fmla="*/ 469 w 663"/>
                <a:gd name="T27" fmla="*/ 0 h 538"/>
                <a:gd name="T28" fmla="*/ 511 w 663"/>
                <a:gd name="T29" fmla="*/ 0 h 538"/>
                <a:gd name="T30" fmla="*/ 538 w 663"/>
                <a:gd name="T31" fmla="*/ 14 h 538"/>
                <a:gd name="T32" fmla="*/ 552 w 663"/>
                <a:gd name="T33" fmla="*/ 28 h 538"/>
                <a:gd name="T34" fmla="*/ 580 w 663"/>
                <a:gd name="T35" fmla="*/ 41 h 538"/>
                <a:gd name="T36" fmla="*/ 607 w 663"/>
                <a:gd name="T37" fmla="*/ 97 h 538"/>
                <a:gd name="T38" fmla="*/ 649 w 663"/>
                <a:gd name="T39" fmla="*/ 166 h 538"/>
                <a:gd name="T40" fmla="*/ 663 w 663"/>
                <a:gd name="T41" fmla="*/ 262 h 538"/>
                <a:gd name="T42" fmla="*/ 663 w 663"/>
                <a:gd name="T43" fmla="*/ 331 h 538"/>
                <a:gd name="T44" fmla="*/ 649 w 663"/>
                <a:gd name="T45" fmla="*/ 386 h 538"/>
                <a:gd name="T46" fmla="*/ 635 w 663"/>
                <a:gd name="T47" fmla="*/ 469 h 538"/>
                <a:gd name="T48" fmla="*/ 607 w 663"/>
                <a:gd name="T49" fmla="*/ 524 h 538"/>
                <a:gd name="T50" fmla="*/ 552 w 663"/>
                <a:gd name="T51" fmla="*/ 538 h 538"/>
                <a:gd name="T52" fmla="*/ 511 w 663"/>
                <a:gd name="T53" fmla="*/ 538 h 538"/>
                <a:gd name="T54" fmla="*/ 456 w 663"/>
                <a:gd name="T55" fmla="*/ 524 h 538"/>
                <a:gd name="T56" fmla="*/ 414 w 663"/>
                <a:gd name="T57" fmla="*/ 511 h 538"/>
                <a:gd name="T58" fmla="*/ 373 w 663"/>
                <a:gd name="T59" fmla="*/ 497 h 538"/>
                <a:gd name="T60" fmla="*/ 331 w 663"/>
                <a:gd name="T61" fmla="*/ 497 h 538"/>
                <a:gd name="T62" fmla="*/ 290 w 663"/>
                <a:gd name="T63" fmla="*/ 497 h 538"/>
                <a:gd name="T64" fmla="*/ 262 w 663"/>
                <a:gd name="T65" fmla="*/ 511 h 538"/>
                <a:gd name="T66" fmla="*/ 221 w 663"/>
                <a:gd name="T67" fmla="*/ 511 h 538"/>
                <a:gd name="T68" fmla="*/ 193 w 663"/>
                <a:gd name="T69" fmla="*/ 524 h 538"/>
                <a:gd name="T70" fmla="*/ 166 w 663"/>
                <a:gd name="T71" fmla="*/ 524 h 538"/>
                <a:gd name="T72" fmla="*/ 124 w 663"/>
                <a:gd name="T73" fmla="*/ 524 h 538"/>
                <a:gd name="T74" fmla="*/ 97 w 663"/>
                <a:gd name="T75" fmla="*/ 524 h 538"/>
                <a:gd name="T76" fmla="*/ 83 w 663"/>
                <a:gd name="T77" fmla="*/ 511 h 538"/>
                <a:gd name="T78" fmla="*/ 55 w 663"/>
                <a:gd name="T79" fmla="*/ 497 h 538"/>
                <a:gd name="T80" fmla="*/ 55 w 663"/>
                <a:gd name="T81" fmla="*/ 483 h 538"/>
                <a:gd name="T82" fmla="*/ 42 w 663"/>
                <a:gd name="T83" fmla="*/ 469 h 538"/>
                <a:gd name="T84" fmla="*/ 28 w 663"/>
                <a:gd name="T85" fmla="*/ 428 h 538"/>
                <a:gd name="T86" fmla="*/ 14 w 663"/>
                <a:gd name="T87" fmla="*/ 359 h 538"/>
                <a:gd name="T88" fmla="*/ 0 w 663"/>
                <a:gd name="T89" fmla="*/ 317 h 538"/>
                <a:gd name="T90" fmla="*/ 0 w 663"/>
                <a:gd name="T91" fmla="*/ 262 h 538"/>
                <a:gd name="T92" fmla="*/ 14 w 663"/>
                <a:gd name="T93" fmla="*/ 207 h 538"/>
                <a:gd name="T94" fmla="*/ 14 w 663"/>
                <a:gd name="T95" fmla="*/ 152 h 538"/>
                <a:gd name="T96" fmla="*/ 28 w 663"/>
                <a:gd name="T97" fmla="*/ 124 h 538"/>
                <a:gd name="T98" fmla="*/ 28 w 663"/>
                <a:gd name="T99" fmla="*/ 124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3"/>
                <a:gd name="T151" fmla="*/ 0 h 538"/>
                <a:gd name="T152" fmla="*/ 663 w 663"/>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3" h="538">
                  <a:moveTo>
                    <a:pt x="28" y="124"/>
                  </a:moveTo>
                  <a:lnTo>
                    <a:pt x="28" y="97"/>
                  </a:lnTo>
                  <a:lnTo>
                    <a:pt x="69" y="55"/>
                  </a:lnTo>
                  <a:lnTo>
                    <a:pt x="111" y="28"/>
                  </a:lnTo>
                  <a:lnTo>
                    <a:pt x="138" y="41"/>
                  </a:lnTo>
                  <a:lnTo>
                    <a:pt x="152" y="28"/>
                  </a:lnTo>
                  <a:lnTo>
                    <a:pt x="193" y="28"/>
                  </a:lnTo>
                  <a:lnTo>
                    <a:pt x="249" y="41"/>
                  </a:lnTo>
                  <a:lnTo>
                    <a:pt x="304" y="41"/>
                  </a:lnTo>
                  <a:lnTo>
                    <a:pt x="345" y="55"/>
                  </a:lnTo>
                  <a:lnTo>
                    <a:pt x="373" y="28"/>
                  </a:lnTo>
                  <a:lnTo>
                    <a:pt x="400" y="0"/>
                  </a:lnTo>
                  <a:lnTo>
                    <a:pt x="442" y="0"/>
                  </a:lnTo>
                  <a:lnTo>
                    <a:pt x="469" y="0"/>
                  </a:lnTo>
                  <a:lnTo>
                    <a:pt x="511" y="0"/>
                  </a:lnTo>
                  <a:lnTo>
                    <a:pt x="538" y="14"/>
                  </a:lnTo>
                  <a:lnTo>
                    <a:pt x="552" y="28"/>
                  </a:lnTo>
                  <a:lnTo>
                    <a:pt x="580" y="41"/>
                  </a:lnTo>
                  <a:lnTo>
                    <a:pt x="607" y="97"/>
                  </a:lnTo>
                  <a:lnTo>
                    <a:pt x="649" y="166"/>
                  </a:lnTo>
                  <a:lnTo>
                    <a:pt x="663" y="262"/>
                  </a:lnTo>
                  <a:lnTo>
                    <a:pt x="663" y="331"/>
                  </a:lnTo>
                  <a:lnTo>
                    <a:pt x="649" y="386"/>
                  </a:lnTo>
                  <a:lnTo>
                    <a:pt x="635" y="469"/>
                  </a:lnTo>
                  <a:lnTo>
                    <a:pt x="607" y="524"/>
                  </a:lnTo>
                  <a:lnTo>
                    <a:pt x="552" y="538"/>
                  </a:lnTo>
                  <a:lnTo>
                    <a:pt x="511" y="538"/>
                  </a:lnTo>
                  <a:lnTo>
                    <a:pt x="456" y="524"/>
                  </a:lnTo>
                  <a:lnTo>
                    <a:pt x="414" y="511"/>
                  </a:lnTo>
                  <a:lnTo>
                    <a:pt x="373" y="497"/>
                  </a:lnTo>
                  <a:lnTo>
                    <a:pt x="331" y="497"/>
                  </a:lnTo>
                  <a:lnTo>
                    <a:pt x="290" y="497"/>
                  </a:lnTo>
                  <a:lnTo>
                    <a:pt x="262" y="511"/>
                  </a:lnTo>
                  <a:lnTo>
                    <a:pt x="221" y="511"/>
                  </a:lnTo>
                  <a:lnTo>
                    <a:pt x="193" y="524"/>
                  </a:lnTo>
                  <a:lnTo>
                    <a:pt x="166" y="524"/>
                  </a:lnTo>
                  <a:lnTo>
                    <a:pt x="124" y="524"/>
                  </a:lnTo>
                  <a:lnTo>
                    <a:pt x="97" y="524"/>
                  </a:lnTo>
                  <a:lnTo>
                    <a:pt x="83" y="511"/>
                  </a:lnTo>
                  <a:lnTo>
                    <a:pt x="55" y="497"/>
                  </a:lnTo>
                  <a:lnTo>
                    <a:pt x="55" y="483"/>
                  </a:lnTo>
                  <a:lnTo>
                    <a:pt x="42" y="469"/>
                  </a:lnTo>
                  <a:lnTo>
                    <a:pt x="28" y="428"/>
                  </a:lnTo>
                  <a:lnTo>
                    <a:pt x="14" y="359"/>
                  </a:lnTo>
                  <a:lnTo>
                    <a:pt x="0" y="317"/>
                  </a:lnTo>
                  <a:lnTo>
                    <a:pt x="0" y="262"/>
                  </a:lnTo>
                  <a:lnTo>
                    <a:pt x="14" y="207"/>
                  </a:lnTo>
                  <a:lnTo>
                    <a:pt x="14" y="152"/>
                  </a:lnTo>
                  <a:lnTo>
                    <a:pt x="28" y="124"/>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Rectangle 21"/>
            <p:cNvSpPr>
              <a:spLocks noChangeArrowheads="1"/>
            </p:cNvSpPr>
            <p:nvPr/>
          </p:nvSpPr>
          <p:spPr bwMode="auto">
            <a:xfrm>
              <a:off x="1501" y="1300"/>
              <a:ext cx="3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intranet</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22" name="Freeform 22"/>
            <p:cNvSpPr>
              <a:spLocks/>
            </p:cNvSpPr>
            <p:nvPr/>
          </p:nvSpPr>
          <p:spPr bwMode="auto">
            <a:xfrm>
              <a:off x="1964" y="1391"/>
              <a:ext cx="359" cy="358"/>
            </a:xfrm>
            <a:custGeom>
              <a:avLst/>
              <a:gdLst>
                <a:gd name="T0" fmla="*/ 359 w 359"/>
                <a:gd name="T1" fmla="*/ 331 h 358"/>
                <a:gd name="T2" fmla="*/ 331 w 359"/>
                <a:gd name="T3" fmla="*/ 358 h 358"/>
                <a:gd name="T4" fmla="*/ 0 w 359"/>
                <a:gd name="T5" fmla="*/ 27 h 358"/>
                <a:gd name="T6" fmla="*/ 28 w 359"/>
                <a:gd name="T7" fmla="*/ 0 h 358"/>
                <a:gd name="T8" fmla="*/ 359 w 359"/>
                <a:gd name="T9" fmla="*/ 331 h 358"/>
                <a:gd name="T10" fmla="*/ 0 60000 65536"/>
                <a:gd name="T11" fmla="*/ 0 60000 65536"/>
                <a:gd name="T12" fmla="*/ 0 60000 65536"/>
                <a:gd name="T13" fmla="*/ 0 60000 65536"/>
                <a:gd name="T14" fmla="*/ 0 60000 65536"/>
                <a:gd name="T15" fmla="*/ 0 w 359"/>
                <a:gd name="T16" fmla="*/ 0 h 358"/>
                <a:gd name="T17" fmla="*/ 359 w 359"/>
                <a:gd name="T18" fmla="*/ 358 h 358"/>
              </a:gdLst>
              <a:ahLst/>
              <a:cxnLst>
                <a:cxn ang="T10">
                  <a:pos x="T0" y="T1"/>
                </a:cxn>
                <a:cxn ang="T11">
                  <a:pos x="T2" y="T3"/>
                </a:cxn>
                <a:cxn ang="T12">
                  <a:pos x="T4" y="T5"/>
                </a:cxn>
                <a:cxn ang="T13">
                  <a:pos x="T6" y="T7"/>
                </a:cxn>
                <a:cxn ang="T14">
                  <a:pos x="T8" y="T9"/>
                </a:cxn>
              </a:cxnLst>
              <a:rect l="T15" t="T16" r="T17" b="T18"/>
              <a:pathLst>
                <a:path w="359" h="358">
                  <a:moveTo>
                    <a:pt x="359" y="331"/>
                  </a:moveTo>
                  <a:lnTo>
                    <a:pt x="331" y="358"/>
                  </a:lnTo>
                  <a:lnTo>
                    <a:pt x="0" y="27"/>
                  </a:lnTo>
                  <a:lnTo>
                    <a:pt x="28" y="0"/>
                  </a:lnTo>
                  <a:lnTo>
                    <a:pt x="359" y="331"/>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Freeform 23"/>
            <p:cNvSpPr>
              <a:spLocks/>
            </p:cNvSpPr>
            <p:nvPr/>
          </p:nvSpPr>
          <p:spPr bwMode="auto">
            <a:xfrm>
              <a:off x="2627" y="1308"/>
              <a:ext cx="2469" cy="2083"/>
            </a:xfrm>
            <a:custGeom>
              <a:avLst/>
              <a:gdLst>
                <a:gd name="T0" fmla="*/ 2428 w 2469"/>
                <a:gd name="T1" fmla="*/ 0 h 2083"/>
                <a:gd name="T2" fmla="*/ 2469 w 2469"/>
                <a:gd name="T3" fmla="*/ 55 h 2083"/>
                <a:gd name="T4" fmla="*/ 41 w 2469"/>
                <a:gd name="T5" fmla="*/ 2083 h 2083"/>
                <a:gd name="T6" fmla="*/ 0 w 2469"/>
                <a:gd name="T7" fmla="*/ 2042 h 2083"/>
                <a:gd name="T8" fmla="*/ 2428 w 2469"/>
                <a:gd name="T9" fmla="*/ 0 h 2083"/>
                <a:gd name="T10" fmla="*/ 0 60000 65536"/>
                <a:gd name="T11" fmla="*/ 0 60000 65536"/>
                <a:gd name="T12" fmla="*/ 0 60000 65536"/>
                <a:gd name="T13" fmla="*/ 0 60000 65536"/>
                <a:gd name="T14" fmla="*/ 0 60000 65536"/>
                <a:gd name="T15" fmla="*/ 0 w 2469"/>
                <a:gd name="T16" fmla="*/ 0 h 2083"/>
                <a:gd name="T17" fmla="*/ 2469 w 2469"/>
                <a:gd name="T18" fmla="*/ 2083 h 2083"/>
              </a:gdLst>
              <a:ahLst/>
              <a:cxnLst>
                <a:cxn ang="T10">
                  <a:pos x="T0" y="T1"/>
                </a:cxn>
                <a:cxn ang="T11">
                  <a:pos x="T2" y="T3"/>
                </a:cxn>
                <a:cxn ang="T12">
                  <a:pos x="T4" y="T5"/>
                </a:cxn>
                <a:cxn ang="T13">
                  <a:pos x="T6" y="T7"/>
                </a:cxn>
                <a:cxn ang="T14">
                  <a:pos x="T8" y="T9"/>
                </a:cxn>
              </a:cxnLst>
              <a:rect l="T15" t="T16" r="T17" b="T18"/>
              <a:pathLst>
                <a:path w="2469" h="2083">
                  <a:moveTo>
                    <a:pt x="2428" y="0"/>
                  </a:moveTo>
                  <a:lnTo>
                    <a:pt x="2469" y="55"/>
                  </a:lnTo>
                  <a:lnTo>
                    <a:pt x="41" y="2083"/>
                  </a:lnTo>
                  <a:lnTo>
                    <a:pt x="0" y="2042"/>
                  </a:lnTo>
                  <a:lnTo>
                    <a:pt x="2428" y="0"/>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Freeform 24"/>
            <p:cNvSpPr>
              <a:spLocks/>
            </p:cNvSpPr>
            <p:nvPr/>
          </p:nvSpPr>
          <p:spPr bwMode="auto">
            <a:xfrm>
              <a:off x="3924" y="894"/>
              <a:ext cx="855" cy="510"/>
            </a:xfrm>
            <a:custGeom>
              <a:avLst/>
              <a:gdLst>
                <a:gd name="T0" fmla="*/ 27 w 855"/>
                <a:gd name="T1" fmla="*/ 124 h 510"/>
                <a:gd name="T2" fmla="*/ 41 w 855"/>
                <a:gd name="T3" fmla="*/ 83 h 510"/>
                <a:gd name="T4" fmla="*/ 82 w 855"/>
                <a:gd name="T5" fmla="*/ 55 h 510"/>
                <a:gd name="T6" fmla="*/ 138 w 855"/>
                <a:gd name="T7" fmla="*/ 27 h 510"/>
                <a:gd name="T8" fmla="*/ 179 w 855"/>
                <a:gd name="T9" fmla="*/ 41 h 510"/>
                <a:gd name="T10" fmla="*/ 207 w 855"/>
                <a:gd name="T11" fmla="*/ 27 h 510"/>
                <a:gd name="T12" fmla="*/ 262 w 855"/>
                <a:gd name="T13" fmla="*/ 27 h 510"/>
                <a:gd name="T14" fmla="*/ 317 w 855"/>
                <a:gd name="T15" fmla="*/ 41 h 510"/>
                <a:gd name="T16" fmla="*/ 386 w 855"/>
                <a:gd name="T17" fmla="*/ 41 h 510"/>
                <a:gd name="T18" fmla="*/ 455 w 855"/>
                <a:gd name="T19" fmla="*/ 41 h 510"/>
                <a:gd name="T20" fmla="*/ 483 w 855"/>
                <a:gd name="T21" fmla="*/ 27 h 510"/>
                <a:gd name="T22" fmla="*/ 510 w 855"/>
                <a:gd name="T23" fmla="*/ 14 h 510"/>
                <a:gd name="T24" fmla="*/ 565 w 855"/>
                <a:gd name="T25" fmla="*/ 0 h 510"/>
                <a:gd name="T26" fmla="*/ 607 w 855"/>
                <a:gd name="T27" fmla="*/ 0 h 510"/>
                <a:gd name="T28" fmla="*/ 648 w 855"/>
                <a:gd name="T29" fmla="*/ 0 h 510"/>
                <a:gd name="T30" fmla="*/ 690 w 855"/>
                <a:gd name="T31" fmla="*/ 14 h 510"/>
                <a:gd name="T32" fmla="*/ 703 w 855"/>
                <a:gd name="T33" fmla="*/ 27 h 510"/>
                <a:gd name="T34" fmla="*/ 745 w 855"/>
                <a:gd name="T35" fmla="*/ 41 h 510"/>
                <a:gd name="T36" fmla="*/ 786 w 855"/>
                <a:gd name="T37" fmla="*/ 83 h 510"/>
                <a:gd name="T38" fmla="*/ 841 w 855"/>
                <a:gd name="T39" fmla="*/ 165 h 510"/>
                <a:gd name="T40" fmla="*/ 855 w 855"/>
                <a:gd name="T41" fmla="*/ 248 h 510"/>
                <a:gd name="T42" fmla="*/ 855 w 855"/>
                <a:gd name="T43" fmla="*/ 317 h 510"/>
                <a:gd name="T44" fmla="*/ 841 w 855"/>
                <a:gd name="T45" fmla="*/ 359 h 510"/>
                <a:gd name="T46" fmla="*/ 828 w 855"/>
                <a:gd name="T47" fmla="*/ 455 h 510"/>
                <a:gd name="T48" fmla="*/ 772 w 855"/>
                <a:gd name="T49" fmla="*/ 497 h 510"/>
                <a:gd name="T50" fmla="*/ 717 w 855"/>
                <a:gd name="T51" fmla="*/ 510 h 510"/>
                <a:gd name="T52" fmla="*/ 662 w 855"/>
                <a:gd name="T53" fmla="*/ 497 h 510"/>
                <a:gd name="T54" fmla="*/ 593 w 855"/>
                <a:gd name="T55" fmla="*/ 497 h 510"/>
                <a:gd name="T56" fmla="*/ 538 w 855"/>
                <a:gd name="T57" fmla="*/ 483 h 510"/>
                <a:gd name="T58" fmla="*/ 483 w 855"/>
                <a:gd name="T59" fmla="*/ 469 h 510"/>
                <a:gd name="T60" fmla="*/ 427 w 855"/>
                <a:gd name="T61" fmla="*/ 469 h 510"/>
                <a:gd name="T62" fmla="*/ 372 w 855"/>
                <a:gd name="T63" fmla="*/ 469 h 510"/>
                <a:gd name="T64" fmla="*/ 331 w 855"/>
                <a:gd name="T65" fmla="*/ 483 h 510"/>
                <a:gd name="T66" fmla="*/ 289 w 855"/>
                <a:gd name="T67" fmla="*/ 483 h 510"/>
                <a:gd name="T68" fmla="*/ 248 w 855"/>
                <a:gd name="T69" fmla="*/ 497 h 510"/>
                <a:gd name="T70" fmla="*/ 207 w 855"/>
                <a:gd name="T71" fmla="*/ 497 h 510"/>
                <a:gd name="T72" fmla="*/ 165 w 855"/>
                <a:gd name="T73" fmla="*/ 497 h 510"/>
                <a:gd name="T74" fmla="*/ 138 w 855"/>
                <a:gd name="T75" fmla="*/ 497 h 510"/>
                <a:gd name="T76" fmla="*/ 96 w 855"/>
                <a:gd name="T77" fmla="*/ 483 h 510"/>
                <a:gd name="T78" fmla="*/ 82 w 855"/>
                <a:gd name="T79" fmla="*/ 469 h 510"/>
                <a:gd name="T80" fmla="*/ 69 w 855"/>
                <a:gd name="T81" fmla="*/ 455 h 510"/>
                <a:gd name="T82" fmla="*/ 55 w 855"/>
                <a:gd name="T83" fmla="*/ 441 h 510"/>
                <a:gd name="T84" fmla="*/ 41 w 855"/>
                <a:gd name="T85" fmla="*/ 400 h 510"/>
                <a:gd name="T86" fmla="*/ 13 w 855"/>
                <a:gd name="T87" fmla="*/ 345 h 510"/>
                <a:gd name="T88" fmla="*/ 13 w 855"/>
                <a:gd name="T89" fmla="*/ 290 h 510"/>
                <a:gd name="T90" fmla="*/ 0 w 855"/>
                <a:gd name="T91" fmla="*/ 248 h 510"/>
                <a:gd name="T92" fmla="*/ 13 w 855"/>
                <a:gd name="T93" fmla="*/ 193 h 510"/>
                <a:gd name="T94" fmla="*/ 13 w 855"/>
                <a:gd name="T95" fmla="*/ 152 h 510"/>
                <a:gd name="T96" fmla="*/ 27 w 855"/>
                <a:gd name="T97" fmla="*/ 124 h 510"/>
                <a:gd name="T98" fmla="*/ 27 w 855"/>
                <a:gd name="T99" fmla="*/ 124 h 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10"/>
                <a:gd name="T152" fmla="*/ 855 w 855"/>
                <a:gd name="T153" fmla="*/ 510 h 5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10">
                  <a:moveTo>
                    <a:pt x="27" y="124"/>
                  </a:moveTo>
                  <a:lnTo>
                    <a:pt x="41" y="83"/>
                  </a:lnTo>
                  <a:lnTo>
                    <a:pt x="82" y="55"/>
                  </a:lnTo>
                  <a:lnTo>
                    <a:pt x="138" y="27"/>
                  </a:lnTo>
                  <a:lnTo>
                    <a:pt x="179" y="41"/>
                  </a:lnTo>
                  <a:lnTo>
                    <a:pt x="207" y="27"/>
                  </a:lnTo>
                  <a:lnTo>
                    <a:pt x="262" y="27"/>
                  </a:lnTo>
                  <a:lnTo>
                    <a:pt x="317" y="41"/>
                  </a:lnTo>
                  <a:lnTo>
                    <a:pt x="386" y="41"/>
                  </a:lnTo>
                  <a:lnTo>
                    <a:pt x="455" y="41"/>
                  </a:lnTo>
                  <a:lnTo>
                    <a:pt x="483" y="27"/>
                  </a:lnTo>
                  <a:lnTo>
                    <a:pt x="510" y="14"/>
                  </a:lnTo>
                  <a:lnTo>
                    <a:pt x="565" y="0"/>
                  </a:lnTo>
                  <a:lnTo>
                    <a:pt x="607" y="0"/>
                  </a:lnTo>
                  <a:lnTo>
                    <a:pt x="648" y="0"/>
                  </a:lnTo>
                  <a:lnTo>
                    <a:pt x="690" y="14"/>
                  </a:lnTo>
                  <a:lnTo>
                    <a:pt x="703" y="27"/>
                  </a:lnTo>
                  <a:lnTo>
                    <a:pt x="745" y="41"/>
                  </a:lnTo>
                  <a:lnTo>
                    <a:pt x="786" y="83"/>
                  </a:lnTo>
                  <a:lnTo>
                    <a:pt x="841" y="165"/>
                  </a:lnTo>
                  <a:lnTo>
                    <a:pt x="855" y="248"/>
                  </a:lnTo>
                  <a:lnTo>
                    <a:pt x="855" y="317"/>
                  </a:lnTo>
                  <a:lnTo>
                    <a:pt x="841" y="359"/>
                  </a:lnTo>
                  <a:lnTo>
                    <a:pt x="828" y="455"/>
                  </a:lnTo>
                  <a:lnTo>
                    <a:pt x="772" y="497"/>
                  </a:lnTo>
                  <a:lnTo>
                    <a:pt x="717" y="510"/>
                  </a:lnTo>
                  <a:lnTo>
                    <a:pt x="662" y="497"/>
                  </a:lnTo>
                  <a:lnTo>
                    <a:pt x="593" y="497"/>
                  </a:lnTo>
                  <a:lnTo>
                    <a:pt x="538" y="483"/>
                  </a:lnTo>
                  <a:lnTo>
                    <a:pt x="483" y="469"/>
                  </a:lnTo>
                  <a:lnTo>
                    <a:pt x="427" y="469"/>
                  </a:lnTo>
                  <a:lnTo>
                    <a:pt x="372" y="469"/>
                  </a:lnTo>
                  <a:lnTo>
                    <a:pt x="331" y="483"/>
                  </a:lnTo>
                  <a:lnTo>
                    <a:pt x="289" y="483"/>
                  </a:lnTo>
                  <a:lnTo>
                    <a:pt x="248" y="497"/>
                  </a:lnTo>
                  <a:lnTo>
                    <a:pt x="207" y="497"/>
                  </a:lnTo>
                  <a:lnTo>
                    <a:pt x="165" y="497"/>
                  </a:lnTo>
                  <a:lnTo>
                    <a:pt x="138" y="497"/>
                  </a:lnTo>
                  <a:lnTo>
                    <a:pt x="96" y="483"/>
                  </a:lnTo>
                  <a:lnTo>
                    <a:pt x="82" y="469"/>
                  </a:lnTo>
                  <a:lnTo>
                    <a:pt x="69" y="455"/>
                  </a:lnTo>
                  <a:lnTo>
                    <a:pt x="55" y="441"/>
                  </a:lnTo>
                  <a:lnTo>
                    <a:pt x="41" y="400"/>
                  </a:lnTo>
                  <a:lnTo>
                    <a:pt x="13" y="345"/>
                  </a:lnTo>
                  <a:lnTo>
                    <a:pt x="13" y="290"/>
                  </a:lnTo>
                  <a:lnTo>
                    <a:pt x="0" y="248"/>
                  </a:lnTo>
                  <a:lnTo>
                    <a:pt x="13" y="193"/>
                  </a:lnTo>
                  <a:lnTo>
                    <a:pt x="13" y="152"/>
                  </a:lnTo>
                  <a:lnTo>
                    <a:pt x="27" y="124"/>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 name="Freeform 25"/>
            <p:cNvSpPr>
              <a:spLocks/>
            </p:cNvSpPr>
            <p:nvPr/>
          </p:nvSpPr>
          <p:spPr bwMode="auto">
            <a:xfrm>
              <a:off x="2006" y="1570"/>
              <a:ext cx="662" cy="400"/>
            </a:xfrm>
            <a:custGeom>
              <a:avLst/>
              <a:gdLst>
                <a:gd name="T0" fmla="*/ 27 w 662"/>
                <a:gd name="T1" fmla="*/ 96 h 400"/>
                <a:gd name="T2" fmla="*/ 41 w 662"/>
                <a:gd name="T3" fmla="*/ 69 h 400"/>
                <a:gd name="T4" fmla="*/ 69 w 662"/>
                <a:gd name="T5" fmla="*/ 41 h 400"/>
                <a:gd name="T6" fmla="*/ 110 w 662"/>
                <a:gd name="T7" fmla="*/ 27 h 400"/>
                <a:gd name="T8" fmla="*/ 138 w 662"/>
                <a:gd name="T9" fmla="*/ 27 h 400"/>
                <a:gd name="T10" fmla="*/ 165 w 662"/>
                <a:gd name="T11" fmla="*/ 27 h 400"/>
                <a:gd name="T12" fmla="*/ 193 w 662"/>
                <a:gd name="T13" fmla="*/ 27 h 400"/>
                <a:gd name="T14" fmla="*/ 248 w 662"/>
                <a:gd name="T15" fmla="*/ 41 h 400"/>
                <a:gd name="T16" fmla="*/ 303 w 662"/>
                <a:gd name="T17" fmla="*/ 41 h 400"/>
                <a:gd name="T18" fmla="*/ 345 w 662"/>
                <a:gd name="T19" fmla="*/ 41 h 400"/>
                <a:gd name="T20" fmla="*/ 372 w 662"/>
                <a:gd name="T21" fmla="*/ 27 h 400"/>
                <a:gd name="T22" fmla="*/ 400 w 662"/>
                <a:gd name="T23" fmla="*/ 14 h 400"/>
                <a:gd name="T24" fmla="*/ 441 w 662"/>
                <a:gd name="T25" fmla="*/ 0 h 400"/>
                <a:gd name="T26" fmla="*/ 483 w 662"/>
                <a:gd name="T27" fmla="*/ 0 h 400"/>
                <a:gd name="T28" fmla="*/ 510 w 662"/>
                <a:gd name="T29" fmla="*/ 14 h 400"/>
                <a:gd name="T30" fmla="*/ 538 w 662"/>
                <a:gd name="T31" fmla="*/ 14 h 400"/>
                <a:gd name="T32" fmla="*/ 552 w 662"/>
                <a:gd name="T33" fmla="*/ 27 h 400"/>
                <a:gd name="T34" fmla="*/ 579 w 662"/>
                <a:gd name="T35" fmla="*/ 41 h 400"/>
                <a:gd name="T36" fmla="*/ 621 w 662"/>
                <a:gd name="T37" fmla="*/ 69 h 400"/>
                <a:gd name="T38" fmla="*/ 648 w 662"/>
                <a:gd name="T39" fmla="*/ 124 h 400"/>
                <a:gd name="T40" fmla="*/ 662 w 662"/>
                <a:gd name="T41" fmla="*/ 207 h 400"/>
                <a:gd name="T42" fmla="*/ 662 w 662"/>
                <a:gd name="T43" fmla="*/ 248 h 400"/>
                <a:gd name="T44" fmla="*/ 662 w 662"/>
                <a:gd name="T45" fmla="*/ 290 h 400"/>
                <a:gd name="T46" fmla="*/ 634 w 662"/>
                <a:gd name="T47" fmla="*/ 359 h 400"/>
                <a:gd name="T48" fmla="*/ 607 w 662"/>
                <a:gd name="T49" fmla="*/ 386 h 400"/>
                <a:gd name="T50" fmla="*/ 565 w 662"/>
                <a:gd name="T51" fmla="*/ 400 h 400"/>
                <a:gd name="T52" fmla="*/ 510 w 662"/>
                <a:gd name="T53" fmla="*/ 400 h 400"/>
                <a:gd name="T54" fmla="*/ 469 w 662"/>
                <a:gd name="T55" fmla="*/ 386 h 400"/>
                <a:gd name="T56" fmla="*/ 414 w 662"/>
                <a:gd name="T57" fmla="*/ 386 h 400"/>
                <a:gd name="T58" fmla="*/ 372 w 662"/>
                <a:gd name="T59" fmla="*/ 372 h 400"/>
                <a:gd name="T60" fmla="*/ 331 w 662"/>
                <a:gd name="T61" fmla="*/ 372 h 400"/>
                <a:gd name="T62" fmla="*/ 289 w 662"/>
                <a:gd name="T63" fmla="*/ 372 h 400"/>
                <a:gd name="T64" fmla="*/ 262 w 662"/>
                <a:gd name="T65" fmla="*/ 372 h 400"/>
                <a:gd name="T66" fmla="*/ 221 w 662"/>
                <a:gd name="T67" fmla="*/ 386 h 400"/>
                <a:gd name="T68" fmla="*/ 193 w 662"/>
                <a:gd name="T69" fmla="*/ 386 h 400"/>
                <a:gd name="T70" fmla="*/ 165 w 662"/>
                <a:gd name="T71" fmla="*/ 386 h 400"/>
                <a:gd name="T72" fmla="*/ 138 w 662"/>
                <a:gd name="T73" fmla="*/ 386 h 400"/>
                <a:gd name="T74" fmla="*/ 110 w 662"/>
                <a:gd name="T75" fmla="*/ 386 h 400"/>
                <a:gd name="T76" fmla="*/ 83 w 662"/>
                <a:gd name="T77" fmla="*/ 386 h 400"/>
                <a:gd name="T78" fmla="*/ 55 w 662"/>
                <a:gd name="T79" fmla="*/ 372 h 400"/>
                <a:gd name="T80" fmla="*/ 55 w 662"/>
                <a:gd name="T81" fmla="*/ 359 h 400"/>
                <a:gd name="T82" fmla="*/ 41 w 662"/>
                <a:gd name="T83" fmla="*/ 345 h 400"/>
                <a:gd name="T84" fmla="*/ 27 w 662"/>
                <a:gd name="T85" fmla="*/ 317 h 400"/>
                <a:gd name="T86" fmla="*/ 14 w 662"/>
                <a:gd name="T87" fmla="*/ 276 h 400"/>
                <a:gd name="T88" fmla="*/ 14 w 662"/>
                <a:gd name="T89" fmla="*/ 234 h 400"/>
                <a:gd name="T90" fmla="*/ 0 w 662"/>
                <a:gd name="T91" fmla="*/ 193 h 400"/>
                <a:gd name="T92" fmla="*/ 14 w 662"/>
                <a:gd name="T93" fmla="*/ 165 h 400"/>
                <a:gd name="T94" fmla="*/ 14 w 662"/>
                <a:gd name="T95" fmla="*/ 124 h 400"/>
                <a:gd name="T96" fmla="*/ 27 w 662"/>
                <a:gd name="T97" fmla="*/ 96 h 400"/>
                <a:gd name="T98" fmla="*/ 27 w 662"/>
                <a:gd name="T99" fmla="*/ 96 h 4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2"/>
                <a:gd name="T151" fmla="*/ 0 h 400"/>
                <a:gd name="T152" fmla="*/ 662 w 662"/>
                <a:gd name="T153" fmla="*/ 400 h 4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2" h="400">
                  <a:moveTo>
                    <a:pt x="27" y="96"/>
                  </a:moveTo>
                  <a:lnTo>
                    <a:pt x="41" y="69"/>
                  </a:lnTo>
                  <a:lnTo>
                    <a:pt x="69" y="41"/>
                  </a:lnTo>
                  <a:lnTo>
                    <a:pt x="110" y="27"/>
                  </a:lnTo>
                  <a:lnTo>
                    <a:pt x="138" y="27"/>
                  </a:lnTo>
                  <a:lnTo>
                    <a:pt x="165" y="27"/>
                  </a:lnTo>
                  <a:lnTo>
                    <a:pt x="193" y="27"/>
                  </a:lnTo>
                  <a:lnTo>
                    <a:pt x="248" y="41"/>
                  </a:lnTo>
                  <a:lnTo>
                    <a:pt x="303" y="41"/>
                  </a:lnTo>
                  <a:lnTo>
                    <a:pt x="345" y="41"/>
                  </a:lnTo>
                  <a:lnTo>
                    <a:pt x="372" y="27"/>
                  </a:lnTo>
                  <a:lnTo>
                    <a:pt x="400" y="14"/>
                  </a:lnTo>
                  <a:lnTo>
                    <a:pt x="441" y="0"/>
                  </a:lnTo>
                  <a:lnTo>
                    <a:pt x="483" y="0"/>
                  </a:lnTo>
                  <a:lnTo>
                    <a:pt x="510" y="14"/>
                  </a:lnTo>
                  <a:lnTo>
                    <a:pt x="538" y="14"/>
                  </a:lnTo>
                  <a:lnTo>
                    <a:pt x="552" y="27"/>
                  </a:lnTo>
                  <a:lnTo>
                    <a:pt x="579" y="41"/>
                  </a:lnTo>
                  <a:lnTo>
                    <a:pt x="621" y="69"/>
                  </a:lnTo>
                  <a:lnTo>
                    <a:pt x="648" y="124"/>
                  </a:lnTo>
                  <a:lnTo>
                    <a:pt x="662" y="207"/>
                  </a:lnTo>
                  <a:lnTo>
                    <a:pt x="662" y="248"/>
                  </a:lnTo>
                  <a:lnTo>
                    <a:pt x="662" y="290"/>
                  </a:lnTo>
                  <a:lnTo>
                    <a:pt x="634" y="359"/>
                  </a:lnTo>
                  <a:lnTo>
                    <a:pt x="607" y="386"/>
                  </a:lnTo>
                  <a:lnTo>
                    <a:pt x="565" y="400"/>
                  </a:lnTo>
                  <a:lnTo>
                    <a:pt x="510" y="400"/>
                  </a:lnTo>
                  <a:lnTo>
                    <a:pt x="469" y="386"/>
                  </a:lnTo>
                  <a:lnTo>
                    <a:pt x="414" y="386"/>
                  </a:lnTo>
                  <a:lnTo>
                    <a:pt x="372" y="372"/>
                  </a:lnTo>
                  <a:lnTo>
                    <a:pt x="331" y="372"/>
                  </a:lnTo>
                  <a:lnTo>
                    <a:pt x="289" y="372"/>
                  </a:lnTo>
                  <a:lnTo>
                    <a:pt x="262" y="372"/>
                  </a:lnTo>
                  <a:lnTo>
                    <a:pt x="221" y="386"/>
                  </a:lnTo>
                  <a:lnTo>
                    <a:pt x="193" y="386"/>
                  </a:lnTo>
                  <a:lnTo>
                    <a:pt x="165" y="386"/>
                  </a:lnTo>
                  <a:lnTo>
                    <a:pt x="138" y="386"/>
                  </a:lnTo>
                  <a:lnTo>
                    <a:pt x="110" y="386"/>
                  </a:lnTo>
                  <a:lnTo>
                    <a:pt x="83" y="386"/>
                  </a:lnTo>
                  <a:lnTo>
                    <a:pt x="55" y="372"/>
                  </a:lnTo>
                  <a:lnTo>
                    <a:pt x="55" y="359"/>
                  </a:lnTo>
                  <a:lnTo>
                    <a:pt x="41" y="345"/>
                  </a:lnTo>
                  <a:lnTo>
                    <a:pt x="27" y="317"/>
                  </a:lnTo>
                  <a:lnTo>
                    <a:pt x="14" y="276"/>
                  </a:lnTo>
                  <a:lnTo>
                    <a:pt x="14" y="234"/>
                  </a:lnTo>
                  <a:lnTo>
                    <a:pt x="0" y="193"/>
                  </a:lnTo>
                  <a:lnTo>
                    <a:pt x="14" y="165"/>
                  </a:lnTo>
                  <a:lnTo>
                    <a:pt x="14" y="124"/>
                  </a:lnTo>
                  <a:lnTo>
                    <a:pt x="27" y="96"/>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Freeform 26"/>
            <p:cNvSpPr>
              <a:spLocks/>
            </p:cNvSpPr>
            <p:nvPr/>
          </p:nvSpPr>
          <p:spPr bwMode="auto">
            <a:xfrm>
              <a:off x="1357" y="2011"/>
              <a:ext cx="649" cy="401"/>
            </a:xfrm>
            <a:custGeom>
              <a:avLst/>
              <a:gdLst>
                <a:gd name="T0" fmla="*/ 14 w 649"/>
                <a:gd name="T1" fmla="*/ 97 h 401"/>
                <a:gd name="T2" fmla="*/ 28 w 649"/>
                <a:gd name="T3" fmla="*/ 69 h 401"/>
                <a:gd name="T4" fmla="*/ 55 w 649"/>
                <a:gd name="T5" fmla="*/ 42 h 401"/>
                <a:gd name="T6" fmla="*/ 97 w 649"/>
                <a:gd name="T7" fmla="*/ 28 h 401"/>
                <a:gd name="T8" fmla="*/ 124 w 649"/>
                <a:gd name="T9" fmla="*/ 28 h 401"/>
                <a:gd name="T10" fmla="*/ 152 w 649"/>
                <a:gd name="T11" fmla="*/ 28 h 401"/>
                <a:gd name="T12" fmla="*/ 193 w 649"/>
                <a:gd name="T13" fmla="*/ 28 h 401"/>
                <a:gd name="T14" fmla="*/ 235 w 649"/>
                <a:gd name="T15" fmla="*/ 28 h 401"/>
                <a:gd name="T16" fmla="*/ 290 w 649"/>
                <a:gd name="T17" fmla="*/ 42 h 401"/>
                <a:gd name="T18" fmla="*/ 345 w 649"/>
                <a:gd name="T19" fmla="*/ 42 h 401"/>
                <a:gd name="T20" fmla="*/ 373 w 649"/>
                <a:gd name="T21" fmla="*/ 28 h 401"/>
                <a:gd name="T22" fmla="*/ 387 w 649"/>
                <a:gd name="T23" fmla="*/ 0 h 401"/>
                <a:gd name="T24" fmla="*/ 428 w 649"/>
                <a:gd name="T25" fmla="*/ 0 h 401"/>
                <a:gd name="T26" fmla="*/ 469 w 649"/>
                <a:gd name="T27" fmla="*/ 0 h 401"/>
                <a:gd name="T28" fmla="*/ 497 w 649"/>
                <a:gd name="T29" fmla="*/ 0 h 401"/>
                <a:gd name="T30" fmla="*/ 525 w 649"/>
                <a:gd name="T31" fmla="*/ 14 h 401"/>
                <a:gd name="T32" fmla="*/ 538 w 649"/>
                <a:gd name="T33" fmla="*/ 28 h 401"/>
                <a:gd name="T34" fmla="*/ 566 w 649"/>
                <a:gd name="T35" fmla="*/ 42 h 401"/>
                <a:gd name="T36" fmla="*/ 607 w 649"/>
                <a:gd name="T37" fmla="*/ 69 h 401"/>
                <a:gd name="T38" fmla="*/ 635 w 649"/>
                <a:gd name="T39" fmla="*/ 125 h 401"/>
                <a:gd name="T40" fmla="*/ 649 w 649"/>
                <a:gd name="T41" fmla="*/ 194 h 401"/>
                <a:gd name="T42" fmla="*/ 649 w 649"/>
                <a:gd name="T43" fmla="*/ 249 h 401"/>
                <a:gd name="T44" fmla="*/ 649 w 649"/>
                <a:gd name="T45" fmla="*/ 276 h 401"/>
                <a:gd name="T46" fmla="*/ 635 w 649"/>
                <a:gd name="T47" fmla="*/ 345 h 401"/>
                <a:gd name="T48" fmla="*/ 594 w 649"/>
                <a:gd name="T49" fmla="*/ 387 h 401"/>
                <a:gd name="T50" fmla="*/ 552 w 649"/>
                <a:gd name="T51" fmla="*/ 401 h 401"/>
                <a:gd name="T52" fmla="*/ 497 w 649"/>
                <a:gd name="T53" fmla="*/ 387 h 401"/>
                <a:gd name="T54" fmla="*/ 456 w 649"/>
                <a:gd name="T55" fmla="*/ 387 h 401"/>
                <a:gd name="T56" fmla="*/ 414 w 649"/>
                <a:gd name="T57" fmla="*/ 373 h 401"/>
                <a:gd name="T58" fmla="*/ 373 w 649"/>
                <a:gd name="T59" fmla="*/ 373 h 401"/>
                <a:gd name="T60" fmla="*/ 318 w 649"/>
                <a:gd name="T61" fmla="*/ 373 h 401"/>
                <a:gd name="T62" fmla="*/ 276 w 649"/>
                <a:gd name="T63" fmla="*/ 373 h 401"/>
                <a:gd name="T64" fmla="*/ 249 w 649"/>
                <a:gd name="T65" fmla="*/ 373 h 401"/>
                <a:gd name="T66" fmla="*/ 221 w 649"/>
                <a:gd name="T67" fmla="*/ 373 h 401"/>
                <a:gd name="T68" fmla="*/ 180 w 649"/>
                <a:gd name="T69" fmla="*/ 387 h 401"/>
                <a:gd name="T70" fmla="*/ 152 w 649"/>
                <a:gd name="T71" fmla="*/ 387 h 401"/>
                <a:gd name="T72" fmla="*/ 124 w 649"/>
                <a:gd name="T73" fmla="*/ 387 h 401"/>
                <a:gd name="T74" fmla="*/ 97 w 649"/>
                <a:gd name="T75" fmla="*/ 387 h 401"/>
                <a:gd name="T76" fmla="*/ 69 w 649"/>
                <a:gd name="T77" fmla="*/ 373 h 401"/>
                <a:gd name="T78" fmla="*/ 55 w 649"/>
                <a:gd name="T79" fmla="*/ 373 h 401"/>
                <a:gd name="T80" fmla="*/ 42 w 649"/>
                <a:gd name="T81" fmla="*/ 359 h 401"/>
                <a:gd name="T82" fmla="*/ 42 w 649"/>
                <a:gd name="T83" fmla="*/ 345 h 401"/>
                <a:gd name="T84" fmla="*/ 28 w 649"/>
                <a:gd name="T85" fmla="*/ 318 h 401"/>
                <a:gd name="T86" fmla="*/ 0 w 649"/>
                <a:gd name="T87" fmla="*/ 263 h 401"/>
                <a:gd name="T88" fmla="*/ 0 w 649"/>
                <a:gd name="T89" fmla="*/ 235 h 401"/>
                <a:gd name="T90" fmla="*/ 0 w 649"/>
                <a:gd name="T91" fmla="*/ 194 h 401"/>
                <a:gd name="T92" fmla="*/ 0 w 649"/>
                <a:gd name="T93" fmla="*/ 152 h 401"/>
                <a:gd name="T94" fmla="*/ 0 w 649"/>
                <a:gd name="T95" fmla="*/ 111 h 401"/>
                <a:gd name="T96" fmla="*/ 14 w 649"/>
                <a:gd name="T97" fmla="*/ 97 h 401"/>
                <a:gd name="T98" fmla="*/ 14 w 649"/>
                <a:gd name="T99" fmla="*/ 97 h 4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9"/>
                <a:gd name="T151" fmla="*/ 0 h 401"/>
                <a:gd name="T152" fmla="*/ 649 w 649"/>
                <a:gd name="T153" fmla="*/ 401 h 4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9" h="401">
                  <a:moveTo>
                    <a:pt x="14" y="97"/>
                  </a:moveTo>
                  <a:lnTo>
                    <a:pt x="28" y="69"/>
                  </a:lnTo>
                  <a:lnTo>
                    <a:pt x="55" y="42"/>
                  </a:lnTo>
                  <a:lnTo>
                    <a:pt x="97" y="28"/>
                  </a:lnTo>
                  <a:lnTo>
                    <a:pt x="124" y="28"/>
                  </a:lnTo>
                  <a:lnTo>
                    <a:pt x="152" y="28"/>
                  </a:lnTo>
                  <a:lnTo>
                    <a:pt x="193" y="28"/>
                  </a:lnTo>
                  <a:lnTo>
                    <a:pt x="235" y="28"/>
                  </a:lnTo>
                  <a:lnTo>
                    <a:pt x="290" y="42"/>
                  </a:lnTo>
                  <a:lnTo>
                    <a:pt x="345" y="42"/>
                  </a:lnTo>
                  <a:lnTo>
                    <a:pt x="373" y="28"/>
                  </a:lnTo>
                  <a:lnTo>
                    <a:pt x="387" y="0"/>
                  </a:lnTo>
                  <a:lnTo>
                    <a:pt x="428" y="0"/>
                  </a:lnTo>
                  <a:lnTo>
                    <a:pt x="469" y="0"/>
                  </a:lnTo>
                  <a:lnTo>
                    <a:pt x="497" y="0"/>
                  </a:lnTo>
                  <a:lnTo>
                    <a:pt x="525" y="14"/>
                  </a:lnTo>
                  <a:lnTo>
                    <a:pt x="538" y="28"/>
                  </a:lnTo>
                  <a:lnTo>
                    <a:pt x="566" y="42"/>
                  </a:lnTo>
                  <a:lnTo>
                    <a:pt x="607" y="69"/>
                  </a:lnTo>
                  <a:lnTo>
                    <a:pt x="635" y="125"/>
                  </a:lnTo>
                  <a:lnTo>
                    <a:pt x="649" y="194"/>
                  </a:lnTo>
                  <a:lnTo>
                    <a:pt x="649" y="249"/>
                  </a:lnTo>
                  <a:lnTo>
                    <a:pt x="649" y="276"/>
                  </a:lnTo>
                  <a:lnTo>
                    <a:pt x="635" y="345"/>
                  </a:lnTo>
                  <a:lnTo>
                    <a:pt x="594" y="387"/>
                  </a:lnTo>
                  <a:lnTo>
                    <a:pt x="552" y="401"/>
                  </a:lnTo>
                  <a:lnTo>
                    <a:pt x="497" y="387"/>
                  </a:lnTo>
                  <a:lnTo>
                    <a:pt x="456" y="387"/>
                  </a:lnTo>
                  <a:lnTo>
                    <a:pt x="414" y="373"/>
                  </a:lnTo>
                  <a:lnTo>
                    <a:pt x="373" y="373"/>
                  </a:lnTo>
                  <a:lnTo>
                    <a:pt x="318" y="373"/>
                  </a:lnTo>
                  <a:lnTo>
                    <a:pt x="276" y="373"/>
                  </a:lnTo>
                  <a:lnTo>
                    <a:pt x="249" y="373"/>
                  </a:lnTo>
                  <a:lnTo>
                    <a:pt x="221" y="373"/>
                  </a:lnTo>
                  <a:lnTo>
                    <a:pt x="180" y="387"/>
                  </a:lnTo>
                  <a:lnTo>
                    <a:pt x="152" y="387"/>
                  </a:lnTo>
                  <a:lnTo>
                    <a:pt x="124" y="387"/>
                  </a:lnTo>
                  <a:lnTo>
                    <a:pt x="97" y="387"/>
                  </a:lnTo>
                  <a:lnTo>
                    <a:pt x="69" y="373"/>
                  </a:lnTo>
                  <a:lnTo>
                    <a:pt x="55" y="373"/>
                  </a:lnTo>
                  <a:lnTo>
                    <a:pt x="42" y="359"/>
                  </a:lnTo>
                  <a:lnTo>
                    <a:pt x="42" y="345"/>
                  </a:lnTo>
                  <a:lnTo>
                    <a:pt x="28" y="318"/>
                  </a:lnTo>
                  <a:lnTo>
                    <a:pt x="0" y="263"/>
                  </a:lnTo>
                  <a:lnTo>
                    <a:pt x="0" y="235"/>
                  </a:lnTo>
                  <a:lnTo>
                    <a:pt x="0" y="194"/>
                  </a:lnTo>
                  <a:lnTo>
                    <a:pt x="0" y="152"/>
                  </a:lnTo>
                  <a:lnTo>
                    <a:pt x="0" y="111"/>
                  </a:lnTo>
                  <a:lnTo>
                    <a:pt x="14" y="97"/>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 name="Freeform 27"/>
            <p:cNvSpPr>
              <a:spLocks/>
            </p:cNvSpPr>
            <p:nvPr/>
          </p:nvSpPr>
          <p:spPr bwMode="auto">
            <a:xfrm>
              <a:off x="4724" y="2660"/>
              <a:ext cx="855" cy="524"/>
            </a:xfrm>
            <a:custGeom>
              <a:avLst/>
              <a:gdLst>
                <a:gd name="T0" fmla="*/ 28 w 855"/>
                <a:gd name="T1" fmla="*/ 124 h 524"/>
                <a:gd name="T2" fmla="*/ 41 w 855"/>
                <a:gd name="T3" fmla="*/ 97 h 524"/>
                <a:gd name="T4" fmla="*/ 97 w 855"/>
                <a:gd name="T5" fmla="*/ 55 h 524"/>
                <a:gd name="T6" fmla="*/ 138 w 855"/>
                <a:gd name="T7" fmla="*/ 41 h 524"/>
                <a:gd name="T8" fmla="*/ 179 w 855"/>
                <a:gd name="T9" fmla="*/ 41 h 524"/>
                <a:gd name="T10" fmla="*/ 207 w 855"/>
                <a:gd name="T11" fmla="*/ 41 h 524"/>
                <a:gd name="T12" fmla="*/ 262 w 855"/>
                <a:gd name="T13" fmla="*/ 41 h 524"/>
                <a:gd name="T14" fmla="*/ 317 w 855"/>
                <a:gd name="T15" fmla="*/ 41 h 524"/>
                <a:gd name="T16" fmla="*/ 386 w 855"/>
                <a:gd name="T17" fmla="*/ 55 h 524"/>
                <a:gd name="T18" fmla="*/ 455 w 855"/>
                <a:gd name="T19" fmla="*/ 55 h 524"/>
                <a:gd name="T20" fmla="*/ 483 w 855"/>
                <a:gd name="T21" fmla="*/ 28 h 524"/>
                <a:gd name="T22" fmla="*/ 510 w 855"/>
                <a:gd name="T23" fmla="*/ 14 h 524"/>
                <a:gd name="T24" fmla="*/ 566 w 855"/>
                <a:gd name="T25" fmla="*/ 0 h 524"/>
                <a:gd name="T26" fmla="*/ 621 w 855"/>
                <a:gd name="T27" fmla="*/ 0 h 524"/>
                <a:gd name="T28" fmla="*/ 648 w 855"/>
                <a:gd name="T29" fmla="*/ 14 h 524"/>
                <a:gd name="T30" fmla="*/ 690 w 855"/>
                <a:gd name="T31" fmla="*/ 28 h 524"/>
                <a:gd name="T32" fmla="*/ 704 w 855"/>
                <a:gd name="T33" fmla="*/ 41 h 524"/>
                <a:gd name="T34" fmla="*/ 745 w 855"/>
                <a:gd name="T35" fmla="*/ 55 h 524"/>
                <a:gd name="T36" fmla="*/ 786 w 855"/>
                <a:gd name="T37" fmla="*/ 97 h 524"/>
                <a:gd name="T38" fmla="*/ 842 w 855"/>
                <a:gd name="T39" fmla="*/ 166 h 524"/>
                <a:gd name="T40" fmla="*/ 855 w 855"/>
                <a:gd name="T41" fmla="*/ 262 h 524"/>
                <a:gd name="T42" fmla="*/ 855 w 855"/>
                <a:gd name="T43" fmla="*/ 317 h 524"/>
                <a:gd name="T44" fmla="*/ 842 w 855"/>
                <a:gd name="T45" fmla="*/ 372 h 524"/>
                <a:gd name="T46" fmla="*/ 828 w 855"/>
                <a:gd name="T47" fmla="*/ 455 h 524"/>
                <a:gd name="T48" fmla="*/ 773 w 855"/>
                <a:gd name="T49" fmla="*/ 497 h 524"/>
                <a:gd name="T50" fmla="*/ 717 w 855"/>
                <a:gd name="T51" fmla="*/ 524 h 524"/>
                <a:gd name="T52" fmla="*/ 662 w 855"/>
                <a:gd name="T53" fmla="*/ 510 h 524"/>
                <a:gd name="T54" fmla="*/ 593 w 855"/>
                <a:gd name="T55" fmla="*/ 497 h 524"/>
                <a:gd name="T56" fmla="*/ 538 w 855"/>
                <a:gd name="T57" fmla="*/ 483 h 524"/>
                <a:gd name="T58" fmla="*/ 483 w 855"/>
                <a:gd name="T59" fmla="*/ 483 h 524"/>
                <a:gd name="T60" fmla="*/ 428 w 855"/>
                <a:gd name="T61" fmla="*/ 483 h 524"/>
                <a:gd name="T62" fmla="*/ 372 w 855"/>
                <a:gd name="T63" fmla="*/ 483 h 524"/>
                <a:gd name="T64" fmla="*/ 331 w 855"/>
                <a:gd name="T65" fmla="*/ 483 h 524"/>
                <a:gd name="T66" fmla="*/ 290 w 855"/>
                <a:gd name="T67" fmla="*/ 497 h 524"/>
                <a:gd name="T68" fmla="*/ 248 w 855"/>
                <a:gd name="T69" fmla="*/ 497 h 524"/>
                <a:gd name="T70" fmla="*/ 207 w 855"/>
                <a:gd name="T71" fmla="*/ 510 h 524"/>
                <a:gd name="T72" fmla="*/ 166 w 855"/>
                <a:gd name="T73" fmla="*/ 510 h 524"/>
                <a:gd name="T74" fmla="*/ 138 w 855"/>
                <a:gd name="T75" fmla="*/ 497 h 524"/>
                <a:gd name="T76" fmla="*/ 110 w 855"/>
                <a:gd name="T77" fmla="*/ 497 h 524"/>
                <a:gd name="T78" fmla="*/ 83 w 855"/>
                <a:gd name="T79" fmla="*/ 469 h 524"/>
                <a:gd name="T80" fmla="*/ 69 w 855"/>
                <a:gd name="T81" fmla="*/ 469 h 524"/>
                <a:gd name="T82" fmla="*/ 55 w 855"/>
                <a:gd name="T83" fmla="*/ 455 h 524"/>
                <a:gd name="T84" fmla="*/ 41 w 855"/>
                <a:gd name="T85" fmla="*/ 400 h 524"/>
                <a:gd name="T86" fmla="*/ 14 w 855"/>
                <a:gd name="T87" fmla="*/ 345 h 524"/>
                <a:gd name="T88" fmla="*/ 14 w 855"/>
                <a:gd name="T89" fmla="*/ 303 h 524"/>
                <a:gd name="T90" fmla="*/ 0 w 855"/>
                <a:gd name="T91" fmla="*/ 262 h 524"/>
                <a:gd name="T92" fmla="*/ 14 w 855"/>
                <a:gd name="T93" fmla="*/ 207 h 524"/>
                <a:gd name="T94" fmla="*/ 14 w 855"/>
                <a:gd name="T95" fmla="*/ 152 h 524"/>
                <a:gd name="T96" fmla="*/ 28 w 855"/>
                <a:gd name="T97" fmla="*/ 124 h 524"/>
                <a:gd name="T98" fmla="*/ 28 w 855"/>
                <a:gd name="T99" fmla="*/ 124 h 5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24"/>
                <a:gd name="T152" fmla="*/ 855 w 855"/>
                <a:gd name="T153" fmla="*/ 524 h 5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24">
                  <a:moveTo>
                    <a:pt x="28" y="124"/>
                  </a:moveTo>
                  <a:lnTo>
                    <a:pt x="41" y="97"/>
                  </a:lnTo>
                  <a:lnTo>
                    <a:pt x="97" y="55"/>
                  </a:lnTo>
                  <a:lnTo>
                    <a:pt x="138" y="41"/>
                  </a:lnTo>
                  <a:lnTo>
                    <a:pt x="179" y="41"/>
                  </a:lnTo>
                  <a:lnTo>
                    <a:pt x="207" y="41"/>
                  </a:lnTo>
                  <a:lnTo>
                    <a:pt x="262" y="41"/>
                  </a:lnTo>
                  <a:lnTo>
                    <a:pt x="317" y="41"/>
                  </a:lnTo>
                  <a:lnTo>
                    <a:pt x="386" y="55"/>
                  </a:lnTo>
                  <a:lnTo>
                    <a:pt x="455" y="55"/>
                  </a:lnTo>
                  <a:lnTo>
                    <a:pt x="483" y="28"/>
                  </a:lnTo>
                  <a:lnTo>
                    <a:pt x="510" y="14"/>
                  </a:lnTo>
                  <a:lnTo>
                    <a:pt x="566" y="0"/>
                  </a:lnTo>
                  <a:lnTo>
                    <a:pt x="621" y="0"/>
                  </a:lnTo>
                  <a:lnTo>
                    <a:pt x="648" y="14"/>
                  </a:lnTo>
                  <a:lnTo>
                    <a:pt x="690" y="28"/>
                  </a:lnTo>
                  <a:lnTo>
                    <a:pt x="704" y="41"/>
                  </a:lnTo>
                  <a:lnTo>
                    <a:pt x="745" y="55"/>
                  </a:lnTo>
                  <a:lnTo>
                    <a:pt x="786" y="97"/>
                  </a:lnTo>
                  <a:lnTo>
                    <a:pt x="842" y="166"/>
                  </a:lnTo>
                  <a:lnTo>
                    <a:pt x="855" y="262"/>
                  </a:lnTo>
                  <a:lnTo>
                    <a:pt x="855" y="317"/>
                  </a:lnTo>
                  <a:lnTo>
                    <a:pt x="842" y="372"/>
                  </a:lnTo>
                  <a:lnTo>
                    <a:pt x="828" y="455"/>
                  </a:lnTo>
                  <a:lnTo>
                    <a:pt x="773" y="497"/>
                  </a:lnTo>
                  <a:lnTo>
                    <a:pt x="717" y="524"/>
                  </a:lnTo>
                  <a:lnTo>
                    <a:pt x="662" y="510"/>
                  </a:lnTo>
                  <a:lnTo>
                    <a:pt x="593" y="497"/>
                  </a:lnTo>
                  <a:lnTo>
                    <a:pt x="538" y="483"/>
                  </a:lnTo>
                  <a:lnTo>
                    <a:pt x="483" y="483"/>
                  </a:lnTo>
                  <a:lnTo>
                    <a:pt x="428" y="483"/>
                  </a:lnTo>
                  <a:lnTo>
                    <a:pt x="372" y="483"/>
                  </a:lnTo>
                  <a:lnTo>
                    <a:pt x="331" y="483"/>
                  </a:lnTo>
                  <a:lnTo>
                    <a:pt x="290" y="497"/>
                  </a:lnTo>
                  <a:lnTo>
                    <a:pt x="248" y="497"/>
                  </a:lnTo>
                  <a:lnTo>
                    <a:pt x="207" y="510"/>
                  </a:lnTo>
                  <a:lnTo>
                    <a:pt x="166" y="510"/>
                  </a:lnTo>
                  <a:lnTo>
                    <a:pt x="138" y="497"/>
                  </a:lnTo>
                  <a:lnTo>
                    <a:pt x="110" y="497"/>
                  </a:lnTo>
                  <a:lnTo>
                    <a:pt x="83" y="469"/>
                  </a:lnTo>
                  <a:lnTo>
                    <a:pt x="69" y="469"/>
                  </a:lnTo>
                  <a:lnTo>
                    <a:pt x="55" y="455"/>
                  </a:lnTo>
                  <a:lnTo>
                    <a:pt x="41" y="400"/>
                  </a:lnTo>
                  <a:lnTo>
                    <a:pt x="14" y="345"/>
                  </a:lnTo>
                  <a:lnTo>
                    <a:pt x="14" y="303"/>
                  </a:lnTo>
                  <a:lnTo>
                    <a:pt x="0" y="262"/>
                  </a:lnTo>
                  <a:lnTo>
                    <a:pt x="14" y="207"/>
                  </a:lnTo>
                  <a:lnTo>
                    <a:pt x="14" y="152"/>
                  </a:lnTo>
                  <a:lnTo>
                    <a:pt x="28" y="124"/>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 name="Freeform 28"/>
            <p:cNvSpPr>
              <a:spLocks/>
            </p:cNvSpPr>
            <p:nvPr/>
          </p:nvSpPr>
          <p:spPr bwMode="auto">
            <a:xfrm>
              <a:off x="4683" y="2067"/>
              <a:ext cx="496" cy="427"/>
            </a:xfrm>
            <a:custGeom>
              <a:avLst/>
              <a:gdLst>
                <a:gd name="T0" fmla="*/ 13 w 496"/>
                <a:gd name="T1" fmla="*/ 96 h 427"/>
                <a:gd name="T2" fmla="*/ 13 w 496"/>
                <a:gd name="T3" fmla="*/ 82 h 427"/>
                <a:gd name="T4" fmla="*/ 41 w 496"/>
                <a:gd name="T5" fmla="*/ 41 h 427"/>
                <a:gd name="T6" fmla="*/ 69 w 496"/>
                <a:gd name="T7" fmla="*/ 27 h 427"/>
                <a:gd name="T8" fmla="*/ 96 w 496"/>
                <a:gd name="T9" fmla="*/ 27 h 427"/>
                <a:gd name="T10" fmla="*/ 110 w 496"/>
                <a:gd name="T11" fmla="*/ 27 h 427"/>
                <a:gd name="T12" fmla="*/ 138 w 496"/>
                <a:gd name="T13" fmla="*/ 27 h 427"/>
                <a:gd name="T14" fmla="*/ 179 w 496"/>
                <a:gd name="T15" fmla="*/ 41 h 427"/>
                <a:gd name="T16" fmla="*/ 220 w 496"/>
                <a:gd name="T17" fmla="*/ 41 h 427"/>
                <a:gd name="T18" fmla="*/ 248 w 496"/>
                <a:gd name="T19" fmla="*/ 41 h 427"/>
                <a:gd name="T20" fmla="*/ 275 w 496"/>
                <a:gd name="T21" fmla="*/ 27 h 427"/>
                <a:gd name="T22" fmla="*/ 289 w 496"/>
                <a:gd name="T23" fmla="*/ 13 h 427"/>
                <a:gd name="T24" fmla="*/ 317 w 496"/>
                <a:gd name="T25" fmla="*/ 0 h 427"/>
                <a:gd name="T26" fmla="*/ 344 w 496"/>
                <a:gd name="T27" fmla="*/ 0 h 427"/>
                <a:gd name="T28" fmla="*/ 372 w 496"/>
                <a:gd name="T29" fmla="*/ 0 h 427"/>
                <a:gd name="T30" fmla="*/ 400 w 496"/>
                <a:gd name="T31" fmla="*/ 13 h 427"/>
                <a:gd name="T32" fmla="*/ 413 w 496"/>
                <a:gd name="T33" fmla="*/ 27 h 427"/>
                <a:gd name="T34" fmla="*/ 427 w 496"/>
                <a:gd name="T35" fmla="*/ 41 h 427"/>
                <a:gd name="T36" fmla="*/ 455 w 496"/>
                <a:gd name="T37" fmla="*/ 82 h 427"/>
                <a:gd name="T38" fmla="*/ 482 w 496"/>
                <a:gd name="T39" fmla="*/ 138 h 427"/>
                <a:gd name="T40" fmla="*/ 482 w 496"/>
                <a:gd name="T41" fmla="*/ 220 h 427"/>
                <a:gd name="T42" fmla="*/ 496 w 496"/>
                <a:gd name="T43" fmla="*/ 262 h 427"/>
                <a:gd name="T44" fmla="*/ 482 w 496"/>
                <a:gd name="T45" fmla="*/ 303 h 427"/>
                <a:gd name="T46" fmla="*/ 469 w 496"/>
                <a:gd name="T47" fmla="*/ 372 h 427"/>
                <a:gd name="T48" fmla="*/ 441 w 496"/>
                <a:gd name="T49" fmla="*/ 414 h 427"/>
                <a:gd name="T50" fmla="*/ 413 w 496"/>
                <a:gd name="T51" fmla="*/ 427 h 427"/>
                <a:gd name="T52" fmla="*/ 372 w 496"/>
                <a:gd name="T53" fmla="*/ 427 h 427"/>
                <a:gd name="T54" fmla="*/ 344 w 496"/>
                <a:gd name="T55" fmla="*/ 414 h 427"/>
                <a:gd name="T56" fmla="*/ 303 w 496"/>
                <a:gd name="T57" fmla="*/ 400 h 427"/>
                <a:gd name="T58" fmla="*/ 275 w 496"/>
                <a:gd name="T59" fmla="*/ 400 h 427"/>
                <a:gd name="T60" fmla="*/ 248 w 496"/>
                <a:gd name="T61" fmla="*/ 400 h 427"/>
                <a:gd name="T62" fmla="*/ 207 w 496"/>
                <a:gd name="T63" fmla="*/ 400 h 427"/>
                <a:gd name="T64" fmla="*/ 179 w 496"/>
                <a:gd name="T65" fmla="*/ 400 h 427"/>
                <a:gd name="T66" fmla="*/ 165 w 496"/>
                <a:gd name="T67" fmla="*/ 414 h 427"/>
                <a:gd name="T68" fmla="*/ 138 w 496"/>
                <a:gd name="T69" fmla="*/ 414 h 427"/>
                <a:gd name="T70" fmla="*/ 110 w 496"/>
                <a:gd name="T71" fmla="*/ 414 h 427"/>
                <a:gd name="T72" fmla="*/ 96 w 496"/>
                <a:gd name="T73" fmla="*/ 414 h 427"/>
                <a:gd name="T74" fmla="*/ 69 w 496"/>
                <a:gd name="T75" fmla="*/ 414 h 427"/>
                <a:gd name="T76" fmla="*/ 55 w 496"/>
                <a:gd name="T77" fmla="*/ 414 h 427"/>
                <a:gd name="T78" fmla="*/ 41 w 496"/>
                <a:gd name="T79" fmla="*/ 400 h 427"/>
                <a:gd name="T80" fmla="*/ 27 w 496"/>
                <a:gd name="T81" fmla="*/ 386 h 427"/>
                <a:gd name="T82" fmla="*/ 27 w 496"/>
                <a:gd name="T83" fmla="*/ 372 h 427"/>
                <a:gd name="T84" fmla="*/ 13 w 496"/>
                <a:gd name="T85" fmla="*/ 345 h 427"/>
                <a:gd name="T86" fmla="*/ 0 w 496"/>
                <a:gd name="T87" fmla="*/ 289 h 427"/>
                <a:gd name="T88" fmla="*/ 0 w 496"/>
                <a:gd name="T89" fmla="*/ 248 h 427"/>
                <a:gd name="T90" fmla="*/ 0 w 496"/>
                <a:gd name="T91" fmla="*/ 207 h 427"/>
                <a:gd name="T92" fmla="*/ 0 w 496"/>
                <a:gd name="T93" fmla="*/ 165 h 427"/>
                <a:gd name="T94" fmla="*/ 0 w 496"/>
                <a:gd name="T95" fmla="*/ 124 h 427"/>
                <a:gd name="T96" fmla="*/ 13 w 496"/>
                <a:gd name="T97" fmla="*/ 96 h 427"/>
                <a:gd name="T98" fmla="*/ 13 w 496"/>
                <a:gd name="T99" fmla="*/ 96 h 4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27"/>
                <a:gd name="T152" fmla="*/ 496 w 496"/>
                <a:gd name="T153" fmla="*/ 427 h 4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27">
                  <a:moveTo>
                    <a:pt x="13" y="96"/>
                  </a:moveTo>
                  <a:lnTo>
                    <a:pt x="13" y="82"/>
                  </a:lnTo>
                  <a:lnTo>
                    <a:pt x="41" y="41"/>
                  </a:lnTo>
                  <a:lnTo>
                    <a:pt x="69" y="27"/>
                  </a:lnTo>
                  <a:lnTo>
                    <a:pt x="96" y="27"/>
                  </a:lnTo>
                  <a:lnTo>
                    <a:pt x="110" y="27"/>
                  </a:lnTo>
                  <a:lnTo>
                    <a:pt x="138" y="27"/>
                  </a:lnTo>
                  <a:lnTo>
                    <a:pt x="179" y="41"/>
                  </a:lnTo>
                  <a:lnTo>
                    <a:pt x="220" y="41"/>
                  </a:lnTo>
                  <a:lnTo>
                    <a:pt x="248" y="41"/>
                  </a:lnTo>
                  <a:lnTo>
                    <a:pt x="275" y="27"/>
                  </a:lnTo>
                  <a:lnTo>
                    <a:pt x="289" y="13"/>
                  </a:lnTo>
                  <a:lnTo>
                    <a:pt x="317" y="0"/>
                  </a:lnTo>
                  <a:lnTo>
                    <a:pt x="344" y="0"/>
                  </a:lnTo>
                  <a:lnTo>
                    <a:pt x="372" y="0"/>
                  </a:lnTo>
                  <a:lnTo>
                    <a:pt x="400" y="13"/>
                  </a:lnTo>
                  <a:lnTo>
                    <a:pt x="413" y="27"/>
                  </a:lnTo>
                  <a:lnTo>
                    <a:pt x="427" y="41"/>
                  </a:lnTo>
                  <a:lnTo>
                    <a:pt x="455" y="82"/>
                  </a:lnTo>
                  <a:lnTo>
                    <a:pt x="482" y="138"/>
                  </a:lnTo>
                  <a:lnTo>
                    <a:pt x="482" y="220"/>
                  </a:lnTo>
                  <a:lnTo>
                    <a:pt x="496" y="262"/>
                  </a:lnTo>
                  <a:lnTo>
                    <a:pt x="482" y="303"/>
                  </a:lnTo>
                  <a:lnTo>
                    <a:pt x="469" y="372"/>
                  </a:lnTo>
                  <a:lnTo>
                    <a:pt x="441" y="414"/>
                  </a:lnTo>
                  <a:lnTo>
                    <a:pt x="413" y="427"/>
                  </a:lnTo>
                  <a:lnTo>
                    <a:pt x="372" y="427"/>
                  </a:lnTo>
                  <a:lnTo>
                    <a:pt x="344" y="414"/>
                  </a:lnTo>
                  <a:lnTo>
                    <a:pt x="303" y="400"/>
                  </a:lnTo>
                  <a:lnTo>
                    <a:pt x="275" y="400"/>
                  </a:lnTo>
                  <a:lnTo>
                    <a:pt x="248" y="400"/>
                  </a:lnTo>
                  <a:lnTo>
                    <a:pt x="207" y="400"/>
                  </a:lnTo>
                  <a:lnTo>
                    <a:pt x="179" y="400"/>
                  </a:lnTo>
                  <a:lnTo>
                    <a:pt x="165" y="414"/>
                  </a:lnTo>
                  <a:lnTo>
                    <a:pt x="138" y="414"/>
                  </a:lnTo>
                  <a:lnTo>
                    <a:pt x="110" y="414"/>
                  </a:lnTo>
                  <a:lnTo>
                    <a:pt x="96" y="414"/>
                  </a:lnTo>
                  <a:lnTo>
                    <a:pt x="69" y="414"/>
                  </a:lnTo>
                  <a:lnTo>
                    <a:pt x="55" y="414"/>
                  </a:lnTo>
                  <a:lnTo>
                    <a:pt x="41" y="400"/>
                  </a:lnTo>
                  <a:lnTo>
                    <a:pt x="27" y="386"/>
                  </a:lnTo>
                  <a:lnTo>
                    <a:pt x="27" y="372"/>
                  </a:lnTo>
                  <a:lnTo>
                    <a:pt x="13" y="345"/>
                  </a:lnTo>
                  <a:lnTo>
                    <a:pt x="0" y="289"/>
                  </a:lnTo>
                  <a:lnTo>
                    <a:pt x="0" y="248"/>
                  </a:lnTo>
                  <a:lnTo>
                    <a:pt x="0" y="207"/>
                  </a:lnTo>
                  <a:lnTo>
                    <a:pt x="0" y="165"/>
                  </a:lnTo>
                  <a:lnTo>
                    <a:pt x="0" y="124"/>
                  </a:lnTo>
                  <a:lnTo>
                    <a:pt x="13" y="96"/>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 name="Freeform 29"/>
            <p:cNvSpPr>
              <a:spLocks/>
            </p:cNvSpPr>
            <p:nvPr/>
          </p:nvSpPr>
          <p:spPr bwMode="auto">
            <a:xfrm>
              <a:off x="681" y="1377"/>
              <a:ext cx="386" cy="331"/>
            </a:xfrm>
            <a:custGeom>
              <a:avLst/>
              <a:gdLst>
                <a:gd name="T0" fmla="*/ 0 w 386"/>
                <a:gd name="T1" fmla="*/ 83 h 331"/>
                <a:gd name="T2" fmla="*/ 14 w 386"/>
                <a:gd name="T3" fmla="*/ 55 h 331"/>
                <a:gd name="T4" fmla="*/ 28 w 386"/>
                <a:gd name="T5" fmla="*/ 27 h 331"/>
                <a:gd name="T6" fmla="*/ 55 w 386"/>
                <a:gd name="T7" fmla="*/ 27 h 331"/>
                <a:gd name="T8" fmla="*/ 69 w 386"/>
                <a:gd name="T9" fmla="*/ 27 h 331"/>
                <a:gd name="T10" fmla="*/ 83 w 386"/>
                <a:gd name="T11" fmla="*/ 27 h 331"/>
                <a:gd name="T12" fmla="*/ 111 w 386"/>
                <a:gd name="T13" fmla="*/ 27 h 331"/>
                <a:gd name="T14" fmla="*/ 138 w 386"/>
                <a:gd name="T15" fmla="*/ 27 h 331"/>
                <a:gd name="T16" fmla="*/ 166 w 386"/>
                <a:gd name="T17" fmla="*/ 27 h 331"/>
                <a:gd name="T18" fmla="*/ 193 w 386"/>
                <a:gd name="T19" fmla="*/ 27 h 331"/>
                <a:gd name="T20" fmla="*/ 207 w 386"/>
                <a:gd name="T21" fmla="*/ 14 h 331"/>
                <a:gd name="T22" fmla="*/ 221 w 386"/>
                <a:gd name="T23" fmla="*/ 0 h 331"/>
                <a:gd name="T24" fmla="*/ 249 w 386"/>
                <a:gd name="T25" fmla="*/ 0 h 331"/>
                <a:gd name="T26" fmla="*/ 276 w 386"/>
                <a:gd name="T27" fmla="*/ 0 h 331"/>
                <a:gd name="T28" fmla="*/ 290 w 386"/>
                <a:gd name="T29" fmla="*/ 0 h 331"/>
                <a:gd name="T30" fmla="*/ 304 w 386"/>
                <a:gd name="T31" fmla="*/ 14 h 331"/>
                <a:gd name="T32" fmla="*/ 317 w 386"/>
                <a:gd name="T33" fmla="*/ 14 h 331"/>
                <a:gd name="T34" fmla="*/ 331 w 386"/>
                <a:gd name="T35" fmla="*/ 27 h 331"/>
                <a:gd name="T36" fmla="*/ 359 w 386"/>
                <a:gd name="T37" fmla="*/ 55 h 331"/>
                <a:gd name="T38" fmla="*/ 373 w 386"/>
                <a:gd name="T39" fmla="*/ 110 h 331"/>
                <a:gd name="T40" fmla="*/ 386 w 386"/>
                <a:gd name="T41" fmla="*/ 165 h 331"/>
                <a:gd name="T42" fmla="*/ 386 w 386"/>
                <a:gd name="T43" fmla="*/ 207 h 331"/>
                <a:gd name="T44" fmla="*/ 373 w 386"/>
                <a:gd name="T45" fmla="*/ 234 h 331"/>
                <a:gd name="T46" fmla="*/ 373 w 386"/>
                <a:gd name="T47" fmla="*/ 289 h 331"/>
                <a:gd name="T48" fmla="*/ 345 w 386"/>
                <a:gd name="T49" fmla="*/ 317 h 331"/>
                <a:gd name="T50" fmla="*/ 317 w 386"/>
                <a:gd name="T51" fmla="*/ 331 h 331"/>
                <a:gd name="T52" fmla="*/ 290 w 386"/>
                <a:gd name="T53" fmla="*/ 331 h 331"/>
                <a:gd name="T54" fmla="*/ 262 w 386"/>
                <a:gd name="T55" fmla="*/ 317 h 331"/>
                <a:gd name="T56" fmla="*/ 235 w 386"/>
                <a:gd name="T57" fmla="*/ 317 h 331"/>
                <a:gd name="T58" fmla="*/ 207 w 386"/>
                <a:gd name="T59" fmla="*/ 303 h 331"/>
                <a:gd name="T60" fmla="*/ 193 w 386"/>
                <a:gd name="T61" fmla="*/ 303 h 331"/>
                <a:gd name="T62" fmla="*/ 166 w 386"/>
                <a:gd name="T63" fmla="*/ 303 h 331"/>
                <a:gd name="T64" fmla="*/ 138 w 386"/>
                <a:gd name="T65" fmla="*/ 317 h 331"/>
                <a:gd name="T66" fmla="*/ 124 w 386"/>
                <a:gd name="T67" fmla="*/ 317 h 331"/>
                <a:gd name="T68" fmla="*/ 111 w 386"/>
                <a:gd name="T69" fmla="*/ 317 h 331"/>
                <a:gd name="T70" fmla="*/ 83 w 386"/>
                <a:gd name="T71" fmla="*/ 317 h 331"/>
                <a:gd name="T72" fmla="*/ 69 w 386"/>
                <a:gd name="T73" fmla="*/ 331 h 331"/>
                <a:gd name="T74" fmla="*/ 55 w 386"/>
                <a:gd name="T75" fmla="*/ 317 h 331"/>
                <a:gd name="T76" fmla="*/ 42 w 386"/>
                <a:gd name="T77" fmla="*/ 317 h 331"/>
                <a:gd name="T78" fmla="*/ 28 w 386"/>
                <a:gd name="T79" fmla="*/ 303 h 331"/>
                <a:gd name="T80" fmla="*/ 28 w 386"/>
                <a:gd name="T81" fmla="*/ 303 h 331"/>
                <a:gd name="T82" fmla="*/ 14 w 386"/>
                <a:gd name="T83" fmla="*/ 289 h 331"/>
                <a:gd name="T84" fmla="*/ 14 w 386"/>
                <a:gd name="T85" fmla="*/ 262 h 331"/>
                <a:gd name="T86" fmla="*/ 0 w 386"/>
                <a:gd name="T87" fmla="*/ 220 h 331"/>
                <a:gd name="T88" fmla="*/ 0 w 386"/>
                <a:gd name="T89" fmla="*/ 193 h 331"/>
                <a:gd name="T90" fmla="*/ 0 w 386"/>
                <a:gd name="T91" fmla="*/ 165 h 331"/>
                <a:gd name="T92" fmla="*/ 0 w 386"/>
                <a:gd name="T93" fmla="*/ 124 h 331"/>
                <a:gd name="T94" fmla="*/ 0 w 386"/>
                <a:gd name="T95" fmla="*/ 96 h 331"/>
                <a:gd name="T96" fmla="*/ 0 w 386"/>
                <a:gd name="T97" fmla="*/ 83 h 331"/>
                <a:gd name="T98" fmla="*/ 0 w 386"/>
                <a:gd name="T99" fmla="*/ 83 h 3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31"/>
                <a:gd name="T152" fmla="*/ 386 w 386"/>
                <a:gd name="T153" fmla="*/ 331 h 3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31">
                  <a:moveTo>
                    <a:pt x="0" y="83"/>
                  </a:moveTo>
                  <a:lnTo>
                    <a:pt x="14" y="55"/>
                  </a:lnTo>
                  <a:lnTo>
                    <a:pt x="28" y="27"/>
                  </a:lnTo>
                  <a:lnTo>
                    <a:pt x="55" y="27"/>
                  </a:lnTo>
                  <a:lnTo>
                    <a:pt x="69" y="27"/>
                  </a:lnTo>
                  <a:lnTo>
                    <a:pt x="83" y="27"/>
                  </a:lnTo>
                  <a:lnTo>
                    <a:pt x="111" y="27"/>
                  </a:lnTo>
                  <a:lnTo>
                    <a:pt x="138" y="27"/>
                  </a:lnTo>
                  <a:lnTo>
                    <a:pt x="166" y="27"/>
                  </a:lnTo>
                  <a:lnTo>
                    <a:pt x="193" y="27"/>
                  </a:lnTo>
                  <a:lnTo>
                    <a:pt x="207" y="14"/>
                  </a:lnTo>
                  <a:lnTo>
                    <a:pt x="221" y="0"/>
                  </a:lnTo>
                  <a:lnTo>
                    <a:pt x="249" y="0"/>
                  </a:lnTo>
                  <a:lnTo>
                    <a:pt x="276" y="0"/>
                  </a:lnTo>
                  <a:lnTo>
                    <a:pt x="290" y="0"/>
                  </a:lnTo>
                  <a:lnTo>
                    <a:pt x="304" y="14"/>
                  </a:lnTo>
                  <a:lnTo>
                    <a:pt x="317" y="14"/>
                  </a:lnTo>
                  <a:lnTo>
                    <a:pt x="331" y="27"/>
                  </a:lnTo>
                  <a:lnTo>
                    <a:pt x="359" y="55"/>
                  </a:lnTo>
                  <a:lnTo>
                    <a:pt x="373" y="110"/>
                  </a:lnTo>
                  <a:lnTo>
                    <a:pt x="386" y="165"/>
                  </a:lnTo>
                  <a:lnTo>
                    <a:pt x="386" y="207"/>
                  </a:lnTo>
                  <a:lnTo>
                    <a:pt x="373" y="234"/>
                  </a:lnTo>
                  <a:lnTo>
                    <a:pt x="373" y="289"/>
                  </a:lnTo>
                  <a:lnTo>
                    <a:pt x="345" y="317"/>
                  </a:lnTo>
                  <a:lnTo>
                    <a:pt x="317" y="331"/>
                  </a:lnTo>
                  <a:lnTo>
                    <a:pt x="290" y="331"/>
                  </a:lnTo>
                  <a:lnTo>
                    <a:pt x="262" y="317"/>
                  </a:lnTo>
                  <a:lnTo>
                    <a:pt x="235" y="317"/>
                  </a:lnTo>
                  <a:lnTo>
                    <a:pt x="207" y="303"/>
                  </a:lnTo>
                  <a:lnTo>
                    <a:pt x="193" y="303"/>
                  </a:lnTo>
                  <a:lnTo>
                    <a:pt x="166" y="303"/>
                  </a:lnTo>
                  <a:lnTo>
                    <a:pt x="138" y="317"/>
                  </a:lnTo>
                  <a:lnTo>
                    <a:pt x="124" y="317"/>
                  </a:lnTo>
                  <a:lnTo>
                    <a:pt x="111" y="317"/>
                  </a:lnTo>
                  <a:lnTo>
                    <a:pt x="83" y="317"/>
                  </a:lnTo>
                  <a:lnTo>
                    <a:pt x="69" y="331"/>
                  </a:lnTo>
                  <a:lnTo>
                    <a:pt x="55" y="317"/>
                  </a:lnTo>
                  <a:lnTo>
                    <a:pt x="42" y="317"/>
                  </a:lnTo>
                  <a:lnTo>
                    <a:pt x="28" y="303"/>
                  </a:lnTo>
                  <a:lnTo>
                    <a:pt x="14" y="289"/>
                  </a:lnTo>
                  <a:lnTo>
                    <a:pt x="14" y="262"/>
                  </a:lnTo>
                  <a:lnTo>
                    <a:pt x="0" y="220"/>
                  </a:lnTo>
                  <a:lnTo>
                    <a:pt x="0" y="193"/>
                  </a:lnTo>
                  <a:lnTo>
                    <a:pt x="0" y="165"/>
                  </a:lnTo>
                  <a:lnTo>
                    <a:pt x="0" y="124"/>
                  </a:lnTo>
                  <a:lnTo>
                    <a:pt x="0" y="96"/>
                  </a:lnTo>
                  <a:lnTo>
                    <a:pt x="0" y="83"/>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 name="Rectangle 30"/>
            <p:cNvSpPr>
              <a:spLocks noChangeArrowheads="1"/>
            </p:cNvSpPr>
            <p:nvPr/>
          </p:nvSpPr>
          <p:spPr bwMode="auto">
            <a:xfrm>
              <a:off x="793" y="1507"/>
              <a:ext cx="1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ISP</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31" name="Rectangle 31"/>
            <p:cNvSpPr>
              <a:spLocks noChangeArrowheads="1"/>
            </p:cNvSpPr>
            <p:nvPr/>
          </p:nvSpPr>
          <p:spPr bwMode="auto">
            <a:xfrm>
              <a:off x="1619" y="1542"/>
              <a:ext cx="28" cy="5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 name="Rectangle 32"/>
            <p:cNvSpPr>
              <a:spLocks noChangeArrowheads="1"/>
            </p:cNvSpPr>
            <p:nvPr/>
          </p:nvSpPr>
          <p:spPr bwMode="auto">
            <a:xfrm>
              <a:off x="1619" y="1542"/>
              <a:ext cx="42" cy="607"/>
            </a:xfrm>
            <a:prstGeom prst="rect">
              <a:avLst/>
            </a:prstGeom>
            <a:solidFill>
              <a:srgbClr val="969696"/>
            </a:solidFill>
            <a:ln w="31750">
              <a:solidFill>
                <a:srgbClr val="969696"/>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 name="Freeform 33"/>
            <p:cNvSpPr>
              <a:spLocks/>
            </p:cNvSpPr>
            <p:nvPr/>
          </p:nvSpPr>
          <p:spPr bwMode="auto">
            <a:xfrm>
              <a:off x="3717" y="2467"/>
              <a:ext cx="1021" cy="496"/>
            </a:xfrm>
            <a:custGeom>
              <a:avLst/>
              <a:gdLst>
                <a:gd name="T0" fmla="*/ 1021 w 1021"/>
                <a:gd name="T1" fmla="*/ 469 h 496"/>
                <a:gd name="T2" fmla="*/ 1007 w 1021"/>
                <a:gd name="T3" fmla="*/ 496 h 496"/>
                <a:gd name="T4" fmla="*/ 0 w 1021"/>
                <a:gd name="T5" fmla="*/ 27 h 496"/>
                <a:gd name="T6" fmla="*/ 13 w 1021"/>
                <a:gd name="T7" fmla="*/ 0 h 496"/>
                <a:gd name="T8" fmla="*/ 1021 w 1021"/>
                <a:gd name="T9" fmla="*/ 469 h 496"/>
                <a:gd name="T10" fmla="*/ 0 60000 65536"/>
                <a:gd name="T11" fmla="*/ 0 60000 65536"/>
                <a:gd name="T12" fmla="*/ 0 60000 65536"/>
                <a:gd name="T13" fmla="*/ 0 60000 65536"/>
                <a:gd name="T14" fmla="*/ 0 60000 65536"/>
                <a:gd name="T15" fmla="*/ 0 w 1021"/>
                <a:gd name="T16" fmla="*/ 0 h 496"/>
                <a:gd name="T17" fmla="*/ 1021 w 1021"/>
                <a:gd name="T18" fmla="*/ 496 h 496"/>
              </a:gdLst>
              <a:ahLst/>
              <a:cxnLst>
                <a:cxn ang="T10">
                  <a:pos x="T0" y="T1"/>
                </a:cxn>
                <a:cxn ang="T11">
                  <a:pos x="T2" y="T3"/>
                </a:cxn>
                <a:cxn ang="T12">
                  <a:pos x="T4" y="T5"/>
                </a:cxn>
                <a:cxn ang="T13">
                  <a:pos x="T6" y="T7"/>
                </a:cxn>
                <a:cxn ang="T14">
                  <a:pos x="T8" y="T9"/>
                </a:cxn>
              </a:cxnLst>
              <a:rect l="T15" t="T16" r="T17" b="T18"/>
              <a:pathLst>
                <a:path w="1021" h="496">
                  <a:moveTo>
                    <a:pt x="1021" y="469"/>
                  </a:moveTo>
                  <a:lnTo>
                    <a:pt x="1007" y="496"/>
                  </a:lnTo>
                  <a:lnTo>
                    <a:pt x="0" y="27"/>
                  </a:lnTo>
                  <a:lnTo>
                    <a:pt x="13" y="0"/>
                  </a:lnTo>
                  <a:lnTo>
                    <a:pt x="1021" y="469"/>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 name="Freeform 34"/>
            <p:cNvSpPr>
              <a:spLocks/>
            </p:cNvSpPr>
            <p:nvPr/>
          </p:nvSpPr>
          <p:spPr bwMode="auto">
            <a:xfrm>
              <a:off x="4144" y="2053"/>
              <a:ext cx="663" cy="317"/>
            </a:xfrm>
            <a:custGeom>
              <a:avLst/>
              <a:gdLst>
                <a:gd name="T0" fmla="*/ 663 w 663"/>
                <a:gd name="T1" fmla="*/ 290 h 317"/>
                <a:gd name="T2" fmla="*/ 649 w 663"/>
                <a:gd name="T3" fmla="*/ 317 h 317"/>
                <a:gd name="T4" fmla="*/ 0 w 663"/>
                <a:gd name="T5" fmla="*/ 27 h 317"/>
                <a:gd name="T6" fmla="*/ 28 w 663"/>
                <a:gd name="T7" fmla="*/ 0 h 317"/>
                <a:gd name="T8" fmla="*/ 663 w 663"/>
                <a:gd name="T9" fmla="*/ 290 h 317"/>
                <a:gd name="T10" fmla="*/ 0 60000 65536"/>
                <a:gd name="T11" fmla="*/ 0 60000 65536"/>
                <a:gd name="T12" fmla="*/ 0 60000 65536"/>
                <a:gd name="T13" fmla="*/ 0 60000 65536"/>
                <a:gd name="T14" fmla="*/ 0 60000 65536"/>
                <a:gd name="T15" fmla="*/ 0 w 663"/>
                <a:gd name="T16" fmla="*/ 0 h 317"/>
                <a:gd name="T17" fmla="*/ 663 w 663"/>
                <a:gd name="T18" fmla="*/ 317 h 317"/>
              </a:gdLst>
              <a:ahLst/>
              <a:cxnLst>
                <a:cxn ang="T10">
                  <a:pos x="T0" y="T1"/>
                </a:cxn>
                <a:cxn ang="T11">
                  <a:pos x="T2" y="T3"/>
                </a:cxn>
                <a:cxn ang="T12">
                  <a:pos x="T4" y="T5"/>
                </a:cxn>
                <a:cxn ang="T13">
                  <a:pos x="T6" y="T7"/>
                </a:cxn>
                <a:cxn ang="T14">
                  <a:pos x="T8" y="T9"/>
                </a:cxn>
              </a:cxnLst>
              <a:rect l="T15" t="T16" r="T17" b="T18"/>
              <a:pathLst>
                <a:path w="663" h="317">
                  <a:moveTo>
                    <a:pt x="663" y="290"/>
                  </a:moveTo>
                  <a:lnTo>
                    <a:pt x="649" y="317"/>
                  </a:lnTo>
                  <a:lnTo>
                    <a:pt x="0" y="27"/>
                  </a:lnTo>
                  <a:lnTo>
                    <a:pt x="28" y="0"/>
                  </a:lnTo>
                  <a:lnTo>
                    <a:pt x="663" y="290"/>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 name="Freeform 35"/>
            <p:cNvSpPr>
              <a:spLocks/>
            </p:cNvSpPr>
            <p:nvPr/>
          </p:nvSpPr>
          <p:spPr bwMode="auto">
            <a:xfrm>
              <a:off x="1785" y="2232"/>
              <a:ext cx="497" cy="262"/>
            </a:xfrm>
            <a:custGeom>
              <a:avLst/>
              <a:gdLst>
                <a:gd name="T0" fmla="*/ 497 w 497"/>
                <a:gd name="T1" fmla="*/ 235 h 262"/>
                <a:gd name="T2" fmla="*/ 483 w 497"/>
                <a:gd name="T3" fmla="*/ 262 h 262"/>
                <a:gd name="T4" fmla="*/ 0 w 497"/>
                <a:gd name="T5" fmla="*/ 28 h 262"/>
                <a:gd name="T6" fmla="*/ 14 w 497"/>
                <a:gd name="T7" fmla="*/ 0 h 262"/>
                <a:gd name="T8" fmla="*/ 497 w 497"/>
                <a:gd name="T9" fmla="*/ 235 h 262"/>
                <a:gd name="T10" fmla="*/ 0 60000 65536"/>
                <a:gd name="T11" fmla="*/ 0 60000 65536"/>
                <a:gd name="T12" fmla="*/ 0 60000 65536"/>
                <a:gd name="T13" fmla="*/ 0 60000 65536"/>
                <a:gd name="T14" fmla="*/ 0 60000 65536"/>
                <a:gd name="T15" fmla="*/ 0 w 497"/>
                <a:gd name="T16" fmla="*/ 0 h 262"/>
                <a:gd name="T17" fmla="*/ 497 w 497"/>
                <a:gd name="T18" fmla="*/ 262 h 262"/>
              </a:gdLst>
              <a:ahLst/>
              <a:cxnLst>
                <a:cxn ang="T10">
                  <a:pos x="T0" y="T1"/>
                </a:cxn>
                <a:cxn ang="T11">
                  <a:pos x="T2" y="T3"/>
                </a:cxn>
                <a:cxn ang="T12">
                  <a:pos x="T4" y="T5"/>
                </a:cxn>
                <a:cxn ang="T13">
                  <a:pos x="T6" y="T7"/>
                </a:cxn>
                <a:cxn ang="T14">
                  <a:pos x="T8" y="T9"/>
                </a:cxn>
              </a:cxnLst>
              <a:rect l="T15" t="T16" r="T17" b="T18"/>
              <a:pathLst>
                <a:path w="497" h="262">
                  <a:moveTo>
                    <a:pt x="497" y="235"/>
                  </a:moveTo>
                  <a:lnTo>
                    <a:pt x="483" y="262"/>
                  </a:lnTo>
                  <a:lnTo>
                    <a:pt x="0" y="28"/>
                  </a:lnTo>
                  <a:lnTo>
                    <a:pt x="14" y="0"/>
                  </a:lnTo>
                  <a:lnTo>
                    <a:pt x="497" y="235"/>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 name="Freeform 36"/>
            <p:cNvSpPr>
              <a:spLocks/>
            </p:cNvSpPr>
            <p:nvPr/>
          </p:nvSpPr>
          <p:spPr bwMode="auto">
            <a:xfrm>
              <a:off x="1012" y="1542"/>
              <a:ext cx="621" cy="318"/>
            </a:xfrm>
            <a:custGeom>
              <a:avLst/>
              <a:gdLst>
                <a:gd name="T0" fmla="*/ 621 w 621"/>
                <a:gd name="T1" fmla="*/ 290 h 318"/>
                <a:gd name="T2" fmla="*/ 621 w 621"/>
                <a:gd name="T3" fmla="*/ 318 h 318"/>
                <a:gd name="T4" fmla="*/ 0 w 621"/>
                <a:gd name="T5" fmla="*/ 28 h 318"/>
                <a:gd name="T6" fmla="*/ 14 w 621"/>
                <a:gd name="T7" fmla="*/ 0 h 318"/>
                <a:gd name="T8" fmla="*/ 621 w 621"/>
                <a:gd name="T9" fmla="*/ 290 h 318"/>
                <a:gd name="T10" fmla="*/ 0 60000 65536"/>
                <a:gd name="T11" fmla="*/ 0 60000 65536"/>
                <a:gd name="T12" fmla="*/ 0 60000 65536"/>
                <a:gd name="T13" fmla="*/ 0 60000 65536"/>
                <a:gd name="T14" fmla="*/ 0 60000 65536"/>
                <a:gd name="T15" fmla="*/ 0 w 621"/>
                <a:gd name="T16" fmla="*/ 0 h 318"/>
                <a:gd name="T17" fmla="*/ 621 w 621"/>
                <a:gd name="T18" fmla="*/ 318 h 318"/>
              </a:gdLst>
              <a:ahLst/>
              <a:cxnLst>
                <a:cxn ang="T10">
                  <a:pos x="T0" y="T1"/>
                </a:cxn>
                <a:cxn ang="T11">
                  <a:pos x="T2" y="T3"/>
                </a:cxn>
                <a:cxn ang="T12">
                  <a:pos x="T4" y="T5"/>
                </a:cxn>
                <a:cxn ang="T13">
                  <a:pos x="T6" y="T7"/>
                </a:cxn>
                <a:cxn ang="T14">
                  <a:pos x="T8" y="T9"/>
                </a:cxn>
              </a:cxnLst>
              <a:rect l="T15" t="T16" r="T17" b="T18"/>
              <a:pathLst>
                <a:path w="621" h="318">
                  <a:moveTo>
                    <a:pt x="621" y="290"/>
                  </a:moveTo>
                  <a:lnTo>
                    <a:pt x="621" y="318"/>
                  </a:lnTo>
                  <a:lnTo>
                    <a:pt x="0" y="28"/>
                  </a:lnTo>
                  <a:lnTo>
                    <a:pt x="14" y="0"/>
                  </a:lnTo>
                  <a:lnTo>
                    <a:pt x="621" y="290"/>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 name="Freeform 37"/>
            <p:cNvSpPr>
              <a:spLocks/>
            </p:cNvSpPr>
            <p:nvPr/>
          </p:nvSpPr>
          <p:spPr bwMode="auto">
            <a:xfrm>
              <a:off x="4200" y="1280"/>
              <a:ext cx="248" cy="593"/>
            </a:xfrm>
            <a:custGeom>
              <a:avLst/>
              <a:gdLst>
                <a:gd name="T0" fmla="*/ 248 w 248"/>
                <a:gd name="T1" fmla="*/ 580 h 593"/>
                <a:gd name="T2" fmla="*/ 220 w 248"/>
                <a:gd name="T3" fmla="*/ 593 h 593"/>
                <a:gd name="T4" fmla="*/ 0 w 248"/>
                <a:gd name="T5" fmla="*/ 14 h 593"/>
                <a:gd name="T6" fmla="*/ 27 w 248"/>
                <a:gd name="T7" fmla="*/ 0 h 593"/>
                <a:gd name="T8" fmla="*/ 248 w 248"/>
                <a:gd name="T9" fmla="*/ 580 h 593"/>
                <a:gd name="T10" fmla="*/ 0 60000 65536"/>
                <a:gd name="T11" fmla="*/ 0 60000 65536"/>
                <a:gd name="T12" fmla="*/ 0 60000 65536"/>
                <a:gd name="T13" fmla="*/ 0 60000 65536"/>
                <a:gd name="T14" fmla="*/ 0 60000 65536"/>
                <a:gd name="T15" fmla="*/ 0 w 248"/>
                <a:gd name="T16" fmla="*/ 0 h 593"/>
                <a:gd name="T17" fmla="*/ 248 w 248"/>
                <a:gd name="T18" fmla="*/ 593 h 593"/>
              </a:gdLst>
              <a:ahLst/>
              <a:cxnLst>
                <a:cxn ang="T10">
                  <a:pos x="T0" y="T1"/>
                </a:cxn>
                <a:cxn ang="T11">
                  <a:pos x="T2" y="T3"/>
                </a:cxn>
                <a:cxn ang="T12">
                  <a:pos x="T4" y="T5"/>
                </a:cxn>
                <a:cxn ang="T13">
                  <a:pos x="T6" y="T7"/>
                </a:cxn>
                <a:cxn ang="T14">
                  <a:pos x="T8" y="T9"/>
                </a:cxn>
              </a:cxnLst>
              <a:rect l="T15" t="T16" r="T17" b="T18"/>
              <a:pathLst>
                <a:path w="248" h="593">
                  <a:moveTo>
                    <a:pt x="248" y="580"/>
                  </a:moveTo>
                  <a:lnTo>
                    <a:pt x="220" y="593"/>
                  </a:lnTo>
                  <a:lnTo>
                    <a:pt x="0" y="14"/>
                  </a:lnTo>
                  <a:lnTo>
                    <a:pt x="27" y="0"/>
                  </a:lnTo>
                  <a:lnTo>
                    <a:pt x="248" y="580"/>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 name="Rectangle 38"/>
            <p:cNvSpPr>
              <a:spLocks noChangeArrowheads="1"/>
            </p:cNvSpPr>
            <p:nvPr/>
          </p:nvSpPr>
          <p:spPr bwMode="auto">
            <a:xfrm>
              <a:off x="1016" y="3080"/>
              <a:ext cx="8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      computadora:</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39" name="Freeform 39"/>
            <p:cNvSpPr>
              <a:spLocks/>
            </p:cNvSpPr>
            <p:nvPr/>
          </p:nvSpPr>
          <p:spPr bwMode="auto">
            <a:xfrm>
              <a:off x="447" y="1791"/>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 name="AutoShape 40"/>
            <p:cNvSpPr>
              <a:spLocks noChangeArrowheads="1"/>
            </p:cNvSpPr>
            <p:nvPr/>
          </p:nvSpPr>
          <p:spPr bwMode="auto">
            <a:xfrm>
              <a:off x="350" y="1694"/>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 name="AutoShape 41"/>
            <p:cNvSpPr>
              <a:spLocks noChangeArrowheads="1"/>
            </p:cNvSpPr>
            <p:nvPr/>
          </p:nvSpPr>
          <p:spPr bwMode="auto">
            <a:xfrm>
              <a:off x="336" y="1680"/>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2" name="Rectangle 42"/>
            <p:cNvSpPr>
              <a:spLocks noChangeArrowheads="1"/>
            </p:cNvSpPr>
            <p:nvPr/>
          </p:nvSpPr>
          <p:spPr bwMode="auto">
            <a:xfrm>
              <a:off x="364" y="1722"/>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 name="Rectangle 43"/>
            <p:cNvSpPr>
              <a:spLocks noChangeArrowheads="1"/>
            </p:cNvSpPr>
            <p:nvPr/>
          </p:nvSpPr>
          <p:spPr bwMode="auto">
            <a:xfrm>
              <a:off x="364" y="1722"/>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 name="Freeform 44"/>
            <p:cNvSpPr>
              <a:spLocks/>
            </p:cNvSpPr>
            <p:nvPr/>
          </p:nvSpPr>
          <p:spPr bwMode="auto">
            <a:xfrm>
              <a:off x="474" y="1846"/>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5" name="Picture 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 y="1722"/>
              <a:ext cx="83"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46"/>
            <p:cNvSpPr>
              <a:spLocks/>
            </p:cNvSpPr>
            <p:nvPr/>
          </p:nvSpPr>
          <p:spPr bwMode="auto">
            <a:xfrm>
              <a:off x="488" y="1860"/>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Line 47"/>
            <p:cNvSpPr>
              <a:spLocks noChangeShapeType="1"/>
            </p:cNvSpPr>
            <p:nvPr/>
          </p:nvSpPr>
          <p:spPr bwMode="auto">
            <a:xfrm>
              <a:off x="502" y="186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 name="Rectangle 48"/>
            <p:cNvSpPr>
              <a:spLocks noChangeArrowheads="1"/>
            </p:cNvSpPr>
            <p:nvPr/>
          </p:nvSpPr>
          <p:spPr bwMode="auto">
            <a:xfrm>
              <a:off x="350" y="1777"/>
              <a:ext cx="97" cy="27"/>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9" name="Freeform 49"/>
            <p:cNvSpPr>
              <a:spLocks/>
            </p:cNvSpPr>
            <p:nvPr/>
          </p:nvSpPr>
          <p:spPr bwMode="auto">
            <a:xfrm>
              <a:off x="336" y="1804"/>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0" name="Line 50"/>
            <p:cNvSpPr>
              <a:spLocks noChangeShapeType="1"/>
            </p:cNvSpPr>
            <p:nvPr/>
          </p:nvSpPr>
          <p:spPr bwMode="auto">
            <a:xfrm>
              <a:off x="350" y="1818"/>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1" name="Line 51"/>
            <p:cNvSpPr>
              <a:spLocks noChangeShapeType="1"/>
            </p:cNvSpPr>
            <p:nvPr/>
          </p:nvSpPr>
          <p:spPr bwMode="auto">
            <a:xfrm>
              <a:off x="364" y="1804"/>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2" name="Line 52"/>
            <p:cNvSpPr>
              <a:spLocks noChangeShapeType="1"/>
            </p:cNvSpPr>
            <p:nvPr/>
          </p:nvSpPr>
          <p:spPr bwMode="auto">
            <a:xfrm>
              <a:off x="350" y="1804"/>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3" name="Line 53"/>
            <p:cNvSpPr>
              <a:spLocks noChangeShapeType="1"/>
            </p:cNvSpPr>
            <p:nvPr/>
          </p:nvSpPr>
          <p:spPr bwMode="auto">
            <a:xfrm>
              <a:off x="378" y="1818"/>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4" name="Line 54"/>
            <p:cNvSpPr>
              <a:spLocks noChangeShapeType="1"/>
            </p:cNvSpPr>
            <p:nvPr/>
          </p:nvSpPr>
          <p:spPr bwMode="auto">
            <a:xfrm>
              <a:off x="433" y="1804"/>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5" name="Line 55"/>
            <p:cNvSpPr>
              <a:spLocks noChangeShapeType="1"/>
            </p:cNvSpPr>
            <p:nvPr/>
          </p:nvSpPr>
          <p:spPr bwMode="auto">
            <a:xfrm>
              <a:off x="447" y="1818"/>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6" name="Rectangle 56"/>
            <p:cNvSpPr>
              <a:spLocks noChangeArrowheads="1"/>
            </p:cNvSpPr>
            <p:nvPr/>
          </p:nvSpPr>
          <p:spPr bwMode="auto">
            <a:xfrm>
              <a:off x="391" y="1708"/>
              <a:ext cx="4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7" name="Rectangle 57"/>
            <p:cNvSpPr>
              <a:spLocks noChangeArrowheads="1"/>
            </p:cNvSpPr>
            <p:nvPr/>
          </p:nvSpPr>
          <p:spPr bwMode="auto">
            <a:xfrm>
              <a:off x="391" y="1708"/>
              <a:ext cx="5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8" name="Freeform 58"/>
            <p:cNvSpPr>
              <a:spLocks/>
            </p:cNvSpPr>
            <p:nvPr/>
          </p:nvSpPr>
          <p:spPr bwMode="auto">
            <a:xfrm>
              <a:off x="1937" y="1308"/>
              <a:ext cx="1738" cy="1476"/>
            </a:xfrm>
            <a:custGeom>
              <a:avLst/>
              <a:gdLst>
                <a:gd name="T0" fmla="*/ 1683 w 1738"/>
                <a:gd name="T1" fmla="*/ 0 h 1476"/>
                <a:gd name="T2" fmla="*/ 1738 w 1738"/>
                <a:gd name="T3" fmla="*/ 55 h 1476"/>
                <a:gd name="T4" fmla="*/ 41 w 1738"/>
                <a:gd name="T5" fmla="*/ 1476 h 1476"/>
                <a:gd name="T6" fmla="*/ 0 w 1738"/>
                <a:gd name="T7" fmla="*/ 1421 h 1476"/>
                <a:gd name="T8" fmla="*/ 1683 w 1738"/>
                <a:gd name="T9" fmla="*/ 0 h 1476"/>
                <a:gd name="T10" fmla="*/ 0 60000 65536"/>
                <a:gd name="T11" fmla="*/ 0 60000 65536"/>
                <a:gd name="T12" fmla="*/ 0 60000 65536"/>
                <a:gd name="T13" fmla="*/ 0 60000 65536"/>
                <a:gd name="T14" fmla="*/ 0 60000 65536"/>
                <a:gd name="T15" fmla="*/ 0 w 1738"/>
                <a:gd name="T16" fmla="*/ 0 h 1476"/>
                <a:gd name="T17" fmla="*/ 1738 w 1738"/>
                <a:gd name="T18" fmla="*/ 1476 h 1476"/>
              </a:gdLst>
              <a:ahLst/>
              <a:cxnLst>
                <a:cxn ang="T10">
                  <a:pos x="T0" y="T1"/>
                </a:cxn>
                <a:cxn ang="T11">
                  <a:pos x="T2" y="T3"/>
                </a:cxn>
                <a:cxn ang="T12">
                  <a:pos x="T4" y="T5"/>
                </a:cxn>
                <a:cxn ang="T13">
                  <a:pos x="T6" y="T7"/>
                </a:cxn>
                <a:cxn ang="T14">
                  <a:pos x="T8" y="T9"/>
                </a:cxn>
              </a:cxnLst>
              <a:rect l="T15" t="T16" r="T17" b="T18"/>
              <a:pathLst>
                <a:path w="1738" h="1476">
                  <a:moveTo>
                    <a:pt x="1683" y="0"/>
                  </a:moveTo>
                  <a:lnTo>
                    <a:pt x="1738" y="55"/>
                  </a:lnTo>
                  <a:lnTo>
                    <a:pt x="41" y="1476"/>
                  </a:lnTo>
                  <a:lnTo>
                    <a:pt x="0" y="1421"/>
                  </a:lnTo>
                  <a:lnTo>
                    <a:pt x="1683" y="0"/>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9" name="Freeform 59"/>
            <p:cNvSpPr>
              <a:spLocks/>
            </p:cNvSpPr>
            <p:nvPr/>
          </p:nvSpPr>
          <p:spPr bwMode="auto">
            <a:xfrm>
              <a:off x="2502" y="2246"/>
              <a:ext cx="649" cy="759"/>
            </a:xfrm>
            <a:custGeom>
              <a:avLst/>
              <a:gdLst>
                <a:gd name="T0" fmla="*/ 649 w 649"/>
                <a:gd name="T1" fmla="*/ 717 h 759"/>
                <a:gd name="T2" fmla="*/ 594 w 649"/>
                <a:gd name="T3" fmla="*/ 759 h 759"/>
                <a:gd name="T4" fmla="*/ 0 w 649"/>
                <a:gd name="T5" fmla="*/ 41 h 759"/>
                <a:gd name="T6" fmla="*/ 42 w 649"/>
                <a:gd name="T7" fmla="*/ 0 h 759"/>
                <a:gd name="T8" fmla="*/ 649 w 649"/>
                <a:gd name="T9" fmla="*/ 717 h 759"/>
                <a:gd name="T10" fmla="*/ 0 60000 65536"/>
                <a:gd name="T11" fmla="*/ 0 60000 65536"/>
                <a:gd name="T12" fmla="*/ 0 60000 65536"/>
                <a:gd name="T13" fmla="*/ 0 60000 65536"/>
                <a:gd name="T14" fmla="*/ 0 60000 65536"/>
                <a:gd name="T15" fmla="*/ 0 w 649"/>
                <a:gd name="T16" fmla="*/ 0 h 759"/>
                <a:gd name="T17" fmla="*/ 649 w 649"/>
                <a:gd name="T18" fmla="*/ 759 h 759"/>
              </a:gdLst>
              <a:ahLst/>
              <a:cxnLst>
                <a:cxn ang="T10">
                  <a:pos x="T0" y="T1"/>
                </a:cxn>
                <a:cxn ang="T11">
                  <a:pos x="T2" y="T3"/>
                </a:cxn>
                <a:cxn ang="T12">
                  <a:pos x="T4" y="T5"/>
                </a:cxn>
                <a:cxn ang="T13">
                  <a:pos x="T6" y="T7"/>
                </a:cxn>
                <a:cxn ang="T14">
                  <a:pos x="T8" y="T9"/>
                </a:cxn>
              </a:cxnLst>
              <a:rect l="T15" t="T16" r="T17" b="T18"/>
              <a:pathLst>
                <a:path w="649" h="759">
                  <a:moveTo>
                    <a:pt x="649" y="717"/>
                  </a:moveTo>
                  <a:lnTo>
                    <a:pt x="594" y="759"/>
                  </a:lnTo>
                  <a:lnTo>
                    <a:pt x="0" y="41"/>
                  </a:lnTo>
                  <a:lnTo>
                    <a:pt x="42" y="0"/>
                  </a:lnTo>
                  <a:lnTo>
                    <a:pt x="649" y="717"/>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0" name="Freeform 60"/>
            <p:cNvSpPr>
              <a:spLocks/>
            </p:cNvSpPr>
            <p:nvPr/>
          </p:nvSpPr>
          <p:spPr bwMode="auto">
            <a:xfrm>
              <a:off x="2985" y="3060"/>
              <a:ext cx="704" cy="359"/>
            </a:xfrm>
            <a:custGeom>
              <a:avLst/>
              <a:gdLst>
                <a:gd name="T0" fmla="*/ 704 w 704"/>
                <a:gd name="T1" fmla="*/ 317 h 359"/>
                <a:gd name="T2" fmla="*/ 690 w 704"/>
                <a:gd name="T3" fmla="*/ 359 h 359"/>
                <a:gd name="T4" fmla="*/ 0 w 704"/>
                <a:gd name="T5" fmla="*/ 28 h 359"/>
                <a:gd name="T6" fmla="*/ 14 w 704"/>
                <a:gd name="T7" fmla="*/ 0 h 359"/>
                <a:gd name="T8" fmla="*/ 704 w 704"/>
                <a:gd name="T9" fmla="*/ 317 h 359"/>
                <a:gd name="T10" fmla="*/ 0 60000 65536"/>
                <a:gd name="T11" fmla="*/ 0 60000 65536"/>
                <a:gd name="T12" fmla="*/ 0 60000 65536"/>
                <a:gd name="T13" fmla="*/ 0 60000 65536"/>
                <a:gd name="T14" fmla="*/ 0 60000 65536"/>
                <a:gd name="T15" fmla="*/ 0 w 704"/>
                <a:gd name="T16" fmla="*/ 0 h 359"/>
                <a:gd name="T17" fmla="*/ 704 w 704"/>
                <a:gd name="T18" fmla="*/ 359 h 359"/>
              </a:gdLst>
              <a:ahLst/>
              <a:cxnLst>
                <a:cxn ang="T10">
                  <a:pos x="T0" y="T1"/>
                </a:cxn>
                <a:cxn ang="T11">
                  <a:pos x="T2" y="T3"/>
                </a:cxn>
                <a:cxn ang="T12">
                  <a:pos x="T4" y="T5"/>
                </a:cxn>
                <a:cxn ang="T13">
                  <a:pos x="T6" y="T7"/>
                </a:cxn>
                <a:cxn ang="T14">
                  <a:pos x="T8" y="T9"/>
                </a:cxn>
              </a:cxnLst>
              <a:rect l="T15" t="T16" r="T17" b="T18"/>
              <a:pathLst>
                <a:path w="704" h="359">
                  <a:moveTo>
                    <a:pt x="704" y="317"/>
                  </a:moveTo>
                  <a:lnTo>
                    <a:pt x="690" y="359"/>
                  </a:lnTo>
                  <a:lnTo>
                    <a:pt x="0" y="28"/>
                  </a:lnTo>
                  <a:lnTo>
                    <a:pt x="14" y="0"/>
                  </a:lnTo>
                  <a:lnTo>
                    <a:pt x="704" y="317"/>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1" name="Freeform 61"/>
            <p:cNvSpPr>
              <a:spLocks/>
            </p:cNvSpPr>
            <p:nvPr/>
          </p:nvSpPr>
          <p:spPr bwMode="auto">
            <a:xfrm>
              <a:off x="2447" y="1708"/>
              <a:ext cx="359" cy="359"/>
            </a:xfrm>
            <a:custGeom>
              <a:avLst/>
              <a:gdLst>
                <a:gd name="T0" fmla="*/ 359 w 359"/>
                <a:gd name="T1" fmla="*/ 331 h 359"/>
                <a:gd name="T2" fmla="*/ 331 w 359"/>
                <a:gd name="T3" fmla="*/ 359 h 359"/>
                <a:gd name="T4" fmla="*/ 0 w 359"/>
                <a:gd name="T5" fmla="*/ 14 h 359"/>
                <a:gd name="T6" fmla="*/ 14 w 359"/>
                <a:gd name="T7" fmla="*/ 0 h 359"/>
                <a:gd name="T8" fmla="*/ 359 w 359"/>
                <a:gd name="T9" fmla="*/ 331 h 359"/>
                <a:gd name="T10" fmla="*/ 0 60000 65536"/>
                <a:gd name="T11" fmla="*/ 0 60000 65536"/>
                <a:gd name="T12" fmla="*/ 0 60000 65536"/>
                <a:gd name="T13" fmla="*/ 0 60000 65536"/>
                <a:gd name="T14" fmla="*/ 0 60000 65536"/>
                <a:gd name="T15" fmla="*/ 0 w 359"/>
                <a:gd name="T16" fmla="*/ 0 h 359"/>
                <a:gd name="T17" fmla="*/ 359 w 359"/>
                <a:gd name="T18" fmla="*/ 359 h 359"/>
              </a:gdLst>
              <a:ahLst/>
              <a:cxnLst>
                <a:cxn ang="T10">
                  <a:pos x="T0" y="T1"/>
                </a:cxn>
                <a:cxn ang="T11">
                  <a:pos x="T2" y="T3"/>
                </a:cxn>
                <a:cxn ang="T12">
                  <a:pos x="T4" y="T5"/>
                </a:cxn>
                <a:cxn ang="T13">
                  <a:pos x="T6" y="T7"/>
                </a:cxn>
                <a:cxn ang="T14">
                  <a:pos x="T8" y="T9"/>
                </a:cxn>
              </a:cxnLst>
              <a:rect l="T15" t="T16" r="T17" b="T18"/>
              <a:pathLst>
                <a:path w="359" h="359">
                  <a:moveTo>
                    <a:pt x="359" y="331"/>
                  </a:moveTo>
                  <a:lnTo>
                    <a:pt x="331" y="359"/>
                  </a:lnTo>
                  <a:lnTo>
                    <a:pt x="0" y="14"/>
                  </a:lnTo>
                  <a:lnTo>
                    <a:pt x="14" y="0"/>
                  </a:lnTo>
                  <a:lnTo>
                    <a:pt x="359" y="331"/>
                  </a:lnTo>
                  <a:close/>
                </a:path>
              </a:pathLst>
            </a:custGeom>
            <a:solidFill>
              <a:srgbClr val="969696"/>
            </a:solidFill>
            <a:ln w="31750">
              <a:solidFill>
                <a:srgbClr val="969696"/>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2" name="Freeform 62"/>
            <p:cNvSpPr>
              <a:spLocks/>
            </p:cNvSpPr>
            <p:nvPr/>
          </p:nvSpPr>
          <p:spPr bwMode="auto">
            <a:xfrm>
              <a:off x="598" y="2025"/>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3" name="AutoShape 63"/>
            <p:cNvSpPr>
              <a:spLocks noChangeArrowheads="1"/>
            </p:cNvSpPr>
            <p:nvPr/>
          </p:nvSpPr>
          <p:spPr bwMode="auto">
            <a:xfrm>
              <a:off x="488" y="1942"/>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4" name="AutoShape 64"/>
            <p:cNvSpPr>
              <a:spLocks noChangeArrowheads="1"/>
            </p:cNvSpPr>
            <p:nvPr/>
          </p:nvSpPr>
          <p:spPr bwMode="auto">
            <a:xfrm>
              <a:off x="474" y="1929"/>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5" name="Rectangle 65"/>
            <p:cNvSpPr>
              <a:spLocks noChangeArrowheads="1"/>
            </p:cNvSpPr>
            <p:nvPr/>
          </p:nvSpPr>
          <p:spPr bwMode="auto">
            <a:xfrm>
              <a:off x="502" y="1956"/>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6" name="Rectangle 66"/>
            <p:cNvSpPr>
              <a:spLocks noChangeArrowheads="1"/>
            </p:cNvSpPr>
            <p:nvPr/>
          </p:nvSpPr>
          <p:spPr bwMode="auto">
            <a:xfrm>
              <a:off x="502" y="1956"/>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7" name="Freeform 67"/>
            <p:cNvSpPr>
              <a:spLocks/>
            </p:cNvSpPr>
            <p:nvPr/>
          </p:nvSpPr>
          <p:spPr bwMode="auto">
            <a:xfrm>
              <a:off x="626" y="2080"/>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6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 y="1970"/>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Line 69"/>
            <p:cNvSpPr>
              <a:spLocks noChangeShapeType="1"/>
            </p:cNvSpPr>
            <p:nvPr/>
          </p:nvSpPr>
          <p:spPr bwMode="auto">
            <a:xfrm>
              <a:off x="626" y="2094"/>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0" name="Line 70"/>
            <p:cNvSpPr>
              <a:spLocks noChangeShapeType="1"/>
            </p:cNvSpPr>
            <p:nvPr/>
          </p:nvSpPr>
          <p:spPr bwMode="auto">
            <a:xfrm>
              <a:off x="640" y="2094"/>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1" name="Line 71"/>
            <p:cNvSpPr>
              <a:spLocks noChangeShapeType="1"/>
            </p:cNvSpPr>
            <p:nvPr/>
          </p:nvSpPr>
          <p:spPr bwMode="auto">
            <a:xfrm>
              <a:off x="640" y="2094"/>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2" name="Rectangle 72"/>
            <p:cNvSpPr>
              <a:spLocks noChangeArrowheads="1"/>
            </p:cNvSpPr>
            <p:nvPr/>
          </p:nvSpPr>
          <p:spPr bwMode="auto">
            <a:xfrm>
              <a:off x="502" y="2025"/>
              <a:ext cx="96"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3" name="Freeform 73"/>
            <p:cNvSpPr>
              <a:spLocks/>
            </p:cNvSpPr>
            <p:nvPr/>
          </p:nvSpPr>
          <p:spPr bwMode="auto">
            <a:xfrm>
              <a:off x="488" y="2039"/>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4" name="Line 74"/>
            <p:cNvSpPr>
              <a:spLocks noChangeShapeType="1"/>
            </p:cNvSpPr>
            <p:nvPr/>
          </p:nvSpPr>
          <p:spPr bwMode="auto">
            <a:xfrm>
              <a:off x="502" y="2053"/>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5" name="Line 75"/>
            <p:cNvSpPr>
              <a:spLocks noChangeShapeType="1"/>
            </p:cNvSpPr>
            <p:nvPr/>
          </p:nvSpPr>
          <p:spPr bwMode="auto">
            <a:xfrm>
              <a:off x="502" y="2039"/>
              <a:ext cx="9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6" name="Line 76"/>
            <p:cNvSpPr>
              <a:spLocks noChangeShapeType="1"/>
            </p:cNvSpPr>
            <p:nvPr/>
          </p:nvSpPr>
          <p:spPr bwMode="auto">
            <a:xfrm>
              <a:off x="502" y="2053"/>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7" name="Line 77"/>
            <p:cNvSpPr>
              <a:spLocks noChangeShapeType="1"/>
            </p:cNvSpPr>
            <p:nvPr/>
          </p:nvSpPr>
          <p:spPr bwMode="auto">
            <a:xfrm>
              <a:off x="529" y="2053"/>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8" name="Line 78"/>
            <p:cNvSpPr>
              <a:spLocks noChangeShapeType="1"/>
            </p:cNvSpPr>
            <p:nvPr/>
          </p:nvSpPr>
          <p:spPr bwMode="auto">
            <a:xfrm>
              <a:off x="571" y="2053"/>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9" name="Line 79"/>
            <p:cNvSpPr>
              <a:spLocks noChangeShapeType="1"/>
            </p:cNvSpPr>
            <p:nvPr/>
          </p:nvSpPr>
          <p:spPr bwMode="auto">
            <a:xfrm>
              <a:off x="585" y="2053"/>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0" name="Rectangle 80"/>
            <p:cNvSpPr>
              <a:spLocks noChangeArrowheads="1"/>
            </p:cNvSpPr>
            <p:nvPr/>
          </p:nvSpPr>
          <p:spPr bwMode="auto">
            <a:xfrm>
              <a:off x="543" y="1942"/>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1" name="Rectangle 81"/>
            <p:cNvSpPr>
              <a:spLocks noChangeArrowheads="1"/>
            </p:cNvSpPr>
            <p:nvPr/>
          </p:nvSpPr>
          <p:spPr bwMode="auto">
            <a:xfrm>
              <a:off x="543" y="1942"/>
              <a:ext cx="42"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2" name="Freeform 82"/>
            <p:cNvSpPr>
              <a:spLocks/>
            </p:cNvSpPr>
            <p:nvPr/>
          </p:nvSpPr>
          <p:spPr bwMode="auto">
            <a:xfrm>
              <a:off x="1150" y="1998"/>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3" name="AutoShape 83"/>
            <p:cNvSpPr>
              <a:spLocks noChangeArrowheads="1"/>
            </p:cNvSpPr>
            <p:nvPr/>
          </p:nvSpPr>
          <p:spPr bwMode="auto">
            <a:xfrm>
              <a:off x="1040" y="1915"/>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4" name="AutoShape 84"/>
            <p:cNvSpPr>
              <a:spLocks noChangeArrowheads="1"/>
            </p:cNvSpPr>
            <p:nvPr/>
          </p:nvSpPr>
          <p:spPr bwMode="auto">
            <a:xfrm>
              <a:off x="1026" y="1901"/>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5" name="Rectangle 85"/>
            <p:cNvSpPr>
              <a:spLocks noChangeArrowheads="1"/>
            </p:cNvSpPr>
            <p:nvPr/>
          </p:nvSpPr>
          <p:spPr bwMode="auto">
            <a:xfrm>
              <a:off x="1054" y="1929"/>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6" name="Rectangle 86"/>
            <p:cNvSpPr>
              <a:spLocks noChangeArrowheads="1"/>
            </p:cNvSpPr>
            <p:nvPr/>
          </p:nvSpPr>
          <p:spPr bwMode="auto">
            <a:xfrm>
              <a:off x="1054" y="1929"/>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7" name="Freeform 87"/>
            <p:cNvSpPr>
              <a:spLocks/>
            </p:cNvSpPr>
            <p:nvPr/>
          </p:nvSpPr>
          <p:spPr bwMode="auto">
            <a:xfrm>
              <a:off x="1178" y="2053"/>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88"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 y="1942"/>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Line 89"/>
            <p:cNvSpPr>
              <a:spLocks noChangeShapeType="1"/>
            </p:cNvSpPr>
            <p:nvPr/>
          </p:nvSpPr>
          <p:spPr bwMode="auto">
            <a:xfrm>
              <a:off x="1178" y="2067"/>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0" name="Line 90"/>
            <p:cNvSpPr>
              <a:spLocks noChangeShapeType="1"/>
            </p:cNvSpPr>
            <p:nvPr/>
          </p:nvSpPr>
          <p:spPr bwMode="auto">
            <a:xfrm>
              <a:off x="1192" y="2067"/>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1" name="Line 91"/>
            <p:cNvSpPr>
              <a:spLocks noChangeShapeType="1"/>
            </p:cNvSpPr>
            <p:nvPr/>
          </p:nvSpPr>
          <p:spPr bwMode="auto">
            <a:xfrm>
              <a:off x="1192" y="2067"/>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2" name="Rectangle 92"/>
            <p:cNvSpPr>
              <a:spLocks noChangeArrowheads="1"/>
            </p:cNvSpPr>
            <p:nvPr/>
          </p:nvSpPr>
          <p:spPr bwMode="auto">
            <a:xfrm>
              <a:off x="1054" y="1998"/>
              <a:ext cx="96" cy="13"/>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3" name="Freeform 93"/>
            <p:cNvSpPr>
              <a:spLocks/>
            </p:cNvSpPr>
            <p:nvPr/>
          </p:nvSpPr>
          <p:spPr bwMode="auto">
            <a:xfrm>
              <a:off x="1040" y="2011"/>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4" name="Line 94"/>
            <p:cNvSpPr>
              <a:spLocks noChangeShapeType="1"/>
            </p:cNvSpPr>
            <p:nvPr/>
          </p:nvSpPr>
          <p:spPr bwMode="auto">
            <a:xfrm>
              <a:off x="1054" y="2025"/>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5" name="Line 95"/>
            <p:cNvSpPr>
              <a:spLocks noChangeShapeType="1"/>
            </p:cNvSpPr>
            <p:nvPr/>
          </p:nvSpPr>
          <p:spPr bwMode="auto">
            <a:xfrm>
              <a:off x="1054" y="2011"/>
              <a:ext cx="9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6" name="Line 96"/>
            <p:cNvSpPr>
              <a:spLocks noChangeShapeType="1"/>
            </p:cNvSpPr>
            <p:nvPr/>
          </p:nvSpPr>
          <p:spPr bwMode="auto">
            <a:xfrm>
              <a:off x="1054" y="202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7" name="Line 97"/>
            <p:cNvSpPr>
              <a:spLocks noChangeShapeType="1"/>
            </p:cNvSpPr>
            <p:nvPr/>
          </p:nvSpPr>
          <p:spPr bwMode="auto">
            <a:xfrm>
              <a:off x="1081" y="202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8" name="Line 98"/>
            <p:cNvSpPr>
              <a:spLocks noChangeShapeType="1"/>
            </p:cNvSpPr>
            <p:nvPr/>
          </p:nvSpPr>
          <p:spPr bwMode="auto">
            <a:xfrm>
              <a:off x="1123" y="2025"/>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9" name="Line 99"/>
            <p:cNvSpPr>
              <a:spLocks noChangeShapeType="1"/>
            </p:cNvSpPr>
            <p:nvPr/>
          </p:nvSpPr>
          <p:spPr bwMode="auto">
            <a:xfrm>
              <a:off x="1136" y="2025"/>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0" name="Rectangle 100"/>
            <p:cNvSpPr>
              <a:spLocks noChangeArrowheads="1"/>
            </p:cNvSpPr>
            <p:nvPr/>
          </p:nvSpPr>
          <p:spPr bwMode="auto">
            <a:xfrm>
              <a:off x="1095" y="1915"/>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1" name="Rectangle 101"/>
            <p:cNvSpPr>
              <a:spLocks noChangeArrowheads="1"/>
            </p:cNvSpPr>
            <p:nvPr/>
          </p:nvSpPr>
          <p:spPr bwMode="auto">
            <a:xfrm>
              <a:off x="1095" y="1915"/>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2" name="Freeform 102"/>
            <p:cNvSpPr>
              <a:spLocks/>
            </p:cNvSpPr>
            <p:nvPr/>
          </p:nvSpPr>
          <p:spPr bwMode="auto">
            <a:xfrm>
              <a:off x="874" y="2080"/>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3" name="AutoShape 103"/>
            <p:cNvSpPr>
              <a:spLocks noChangeArrowheads="1"/>
            </p:cNvSpPr>
            <p:nvPr/>
          </p:nvSpPr>
          <p:spPr bwMode="auto">
            <a:xfrm>
              <a:off x="778" y="1998"/>
              <a:ext cx="110" cy="8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4" name="AutoShape 104"/>
            <p:cNvSpPr>
              <a:spLocks noChangeArrowheads="1"/>
            </p:cNvSpPr>
            <p:nvPr/>
          </p:nvSpPr>
          <p:spPr bwMode="auto">
            <a:xfrm>
              <a:off x="764" y="1984"/>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5" name="Rectangle 105"/>
            <p:cNvSpPr>
              <a:spLocks noChangeArrowheads="1"/>
            </p:cNvSpPr>
            <p:nvPr/>
          </p:nvSpPr>
          <p:spPr bwMode="auto">
            <a:xfrm>
              <a:off x="792" y="2011"/>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6" name="Rectangle 106"/>
            <p:cNvSpPr>
              <a:spLocks noChangeArrowheads="1"/>
            </p:cNvSpPr>
            <p:nvPr/>
          </p:nvSpPr>
          <p:spPr bwMode="auto">
            <a:xfrm>
              <a:off x="792" y="2011"/>
              <a:ext cx="96"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7" name="Freeform 107"/>
            <p:cNvSpPr>
              <a:spLocks/>
            </p:cNvSpPr>
            <p:nvPr/>
          </p:nvSpPr>
          <p:spPr bwMode="auto">
            <a:xfrm>
              <a:off x="916" y="2136"/>
              <a:ext cx="14" cy="41"/>
            </a:xfrm>
            <a:custGeom>
              <a:avLst/>
              <a:gdLst>
                <a:gd name="T0" fmla="*/ 0 w 14"/>
                <a:gd name="T1" fmla="*/ 0 h 41"/>
                <a:gd name="T2" fmla="*/ 14 w 14"/>
                <a:gd name="T3" fmla="*/ 0 h 41"/>
                <a:gd name="T4" fmla="*/ 14 w 14"/>
                <a:gd name="T5" fmla="*/ 13 h 41"/>
                <a:gd name="T6" fmla="*/ 14 w 14"/>
                <a:gd name="T7" fmla="*/ 27 h 41"/>
                <a:gd name="T8" fmla="*/ 14 w 14"/>
                <a:gd name="T9" fmla="*/ 41 h 41"/>
                <a:gd name="T10" fmla="*/ 0 w 14"/>
                <a:gd name="T11" fmla="*/ 41 h 41"/>
                <a:gd name="T12" fmla="*/ 0 w 14"/>
                <a:gd name="T13" fmla="*/ 27 h 41"/>
                <a:gd name="T14" fmla="*/ 0 w 14"/>
                <a:gd name="T15" fmla="*/ 13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108" name="Picture 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 y="2025"/>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Line 109"/>
            <p:cNvSpPr>
              <a:spLocks noChangeShapeType="1"/>
            </p:cNvSpPr>
            <p:nvPr/>
          </p:nvSpPr>
          <p:spPr bwMode="auto">
            <a:xfrm>
              <a:off x="916" y="214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0" name="Line 110"/>
            <p:cNvSpPr>
              <a:spLocks noChangeShapeType="1"/>
            </p:cNvSpPr>
            <p:nvPr/>
          </p:nvSpPr>
          <p:spPr bwMode="auto">
            <a:xfrm>
              <a:off x="916" y="214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1" name="Line 111"/>
            <p:cNvSpPr>
              <a:spLocks noChangeShapeType="1"/>
            </p:cNvSpPr>
            <p:nvPr/>
          </p:nvSpPr>
          <p:spPr bwMode="auto">
            <a:xfrm>
              <a:off x="930" y="214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2" name="Rectangle 112"/>
            <p:cNvSpPr>
              <a:spLocks noChangeArrowheads="1"/>
            </p:cNvSpPr>
            <p:nvPr/>
          </p:nvSpPr>
          <p:spPr bwMode="auto">
            <a:xfrm>
              <a:off x="778" y="2080"/>
              <a:ext cx="110"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3" name="Freeform 113"/>
            <p:cNvSpPr>
              <a:spLocks/>
            </p:cNvSpPr>
            <p:nvPr/>
          </p:nvSpPr>
          <p:spPr bwMode="auto">
            <a:xfrm>
              <a:off x="764" y="2094"/>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4" name="Line 114"/>
            <p:cNvSpPr>
              <a:spLocks noChangeShapeType="1"/>
            </p:cNvSpPr>
            <p:nvPr/>
          </p:nvSpPr>
          <p:spPr bwMode="auto">
            <a:xfrm>
              <a:off x="778" y="2108"/>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5" name="Line 115"/>
            <p:cNvSpPr>
              <a:spLocks noChangeShapeType="1"/>
            </p:cNvSpPr>
            <p:nvPr/>
          </p:nvSpPr>
          <p:spPr bwMode="auto">
            <a:xfrm>
              <a:off x="792" y="2094"/>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6" name="Line 116"/>
            <p:cNvSpPr>
              <a:spLocks noChangeShapeType="1"/>
            </p:cNvSpPr>
            <p:nvPr/>
          </p:nvSpPr>
          <p:spPr bwMode="auto">
            <a:xfrm>
              <a:off x="778" y="210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7" name="Freeform 117"/>
            <p:cNvSpPr>
              <a:spLocks/>
            </p:cNvSpPr>
            <p:nvPr/>
          </p:nvSpPr>
          <p:spPr bwMode="auto">
            <a:xfrm>
              <a:off x="819" y="2108"/>
              <a:ext cx="69" cy="1"/>
            </a:xfrm>
            <a:custGeom>
              <a:avLst/>
              <a:gdLst>
                <a:gd name="T0" fmla="*/ 0 w 69"/>
                <a:gd name="T1" fmla="*/ 0 h 1"/>
                <a:gd name="T2" fmla="*/ 42 w 69"/>
                <a:gd name="T3" fmla="*/ 0 h 1"/>
                <a:gd name="T4" fmla="*/ 69 w 69"/>
                <a:gd name="T5" fmla="*/ 0 h 1"/>
                <a:gd name="T6" fmla="*/ 0 60000 65536"/>
                <a:gd name="T7" fmla="*/ 0 60000 65536"/>
                <a:gd name="T8" fmla="*/ 0 60000 65536"/>
                <a:gd name="T9" fmla="*/ 0 w 69"/>
                <a:gd name="T10" fmla="*/ 0 h 1"/>
                <a:gd name="T11" fmla="*/ 69 w 69"/>
                <a:gd name="T12" fmla="*/ 1 h 1"/>
              </a:gdLst>
              <a:ahLst/>
              <a:cxnLst>
                <a:cxn ang="T6">
                  <a:pos x="T0" y="T1"/>
                </a:cxn>
                <a:cxn ang="T7">
                  <a:pos x="T2" y="T3"/>
                </a:cxn>
                <a:cxn ang="T8">
                  <a:pos x="T4" y="T5"/>
                </a:cxn>
              </a:cxnLst>
              <a:rect l="T9" t="T10" r="T11" b="T12"/>
              <a:pathLst>
                <a:path w="69" h="1">
                  <a:moveTo>
                    <a:pt x="0" y="0"/>
                  </a:moveTo>
                  <a:lnTo>
                    <a:pt x="42" y="0"/>
                  </a:lnTo>
                  <a:lnTo>
                    <a:pt x="69"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8" name="Line 118"/>
            <p:cNvSpPr>
              <a:spLocks noChangeShapeType="1"/>
            </p:cNvSpPr>
            <p:nvPr/>
          </p:nvSpPr>
          <p:spPr bwMode="auto">
            <a:xfrm>
              <a:off x="874" y="2108"/>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9" name="Rectangle 119"/>
            <p:cNvSpPr>
              <a:spLocks noChangeArrowheads="1"/>
            </p:cNvSpPr>
            <p:nvPr/>
          </p:nvSpPr>
          <p:spPr bwMode="auto">
            <a:xfrm>
              <a:off x="833" y="1998"/>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0" name="Rectangle 120"/>
            <p:cNvSpPr>
              <a:spLocks noChangeArrowheads="1"/>
            </p:cNvSpPr>
            <p:nvPr/>
          </p:nvSpPr>
          <p:spPr bwMode="auto">
            <a:xfrm>
              <a:off x="833" y="1998"/>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1" name="Freeform 121"/>
            <p:cNvSpPr>
              <a:spLocks/>
            </p:cNvSpPr>
            <p:nvPr/>
          </p:nvSpPr>
          <p:spPr bwMode="auto">
            <a:xfrm>
              <a:off x="2378" y="1253"/>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2" name="AutoShape 122"/>
            <p:cNvSpPr>
              <a:spLocks noChangeArrowheads="1"/>
            </p:cNvSpPr>
            <p:nvPr/>
          </p:nvSpPr>
          <p:spPr bwMode="auto">
            <a:xfrm>
              <a:off x="2282" y="1156"/>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3" name="AutoShape 123"/>
            <p:cNvSpPr>
              <a:spLocks noChangeArrowheads="1"/>
            </p:cNvSpPr>
            <p:nvPr/>
          </p:nvSpPr>
          <p:spPr bwMode="auto">
            <a:xfrm>
              <a:off x="2268" y="1142"/>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4" name="Rectangle 124"/>
            <p:cNvSpPr>
              <a:spLocks noChangeArrowheads="1"/>
            </p:cNvSpPr>
            <p:nvPr/>
          </p:nvSpPr>
          <p:spPr bwMode="auto">
            <a:xfrm>
              <a:off x="2295" y="1184"/>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5" name="Rectangle 125"/>
            <p:cNvSpPr>
              <a:spLocks noChangeArrowheads="1"/>
            </p:cNvSpPr>
            <p:nvPr/>
          </p:nvSpPr>
          <p:spPr bwMode="auto">
            <a:xfrm>
              <a:off x="2295" y="1184"/>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6" name="Freeform 126"/>
            <p:cNvSpPr>
              <a:spLocks/>
            </p:cNvSpPr>
            <p:nvPr/>
          </p:nvSpPr>
          <p:spPr bwMode="auto">
            <a:xfrm>
              <a:off x="2406" y="1308"/>
              <a:ext cx="27" cy="27"/>
            </a:xfrm>
            <a:custGeom>
              <a:avLst/>
              <a:gdLst>
                <a:gd name="T0" fmla="*/ 14 w 27"/>
                <a:gd name="T1" fmla="*/ 0 h 27"/>
                <a:gd name="T2" fmla="*/ 14 w 27"/>
                <a:gd name="T3" fmla="*/ 0 h 27"/>
                <a:gd name="T4" fmla="*/ 27 w 27"/>
                <a:gd name="T5" fmla="*/ 0 h 27"/>
                <a:gd name="T6" fmla="*/ 27 w 27"/>
                <a:gd name="T7" fmla="*/ 14 h 27"/>
                <a:gd name="T8" fmla="*/ 14 w 27"/>
                <a:gd name="T9" fmla="*/ 27 h 27"/>
                <a:gd name="T10" fmla="*/ 14 w 27"/>
                <a:gd name="T11" fmla="*/ 27 h 27"/>
                <a:gd name="T12" fmla="*/ 0 w 27"/>
                <a:gd name="T13" fmla="*/ 14 h 27"/>
                <a:gd name="T14" fmla="*/ 0 w 27"/>
                <a:gd name="T15" fmla="*/ 0 h 27"/>
                <a:gd name="T16" fmla="*/ 0 w 27"/>
                <a:gd name="T17" fmla="*/ 0 h 27"/>
                <a:gd name="T18" fmla="*/ 14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127" name="Picture 1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 y="1184"/>
              <a:ext cx="83"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Line 128"/>
            <p:cNvSpPr>
              <a:spLocks noChangeShapeType="1"/>
            </p:cNvSpPr>
            <p:nvPr/>
          </p:nvSpPr>
          <p:spPr bwMode="auto">
            <a:xfrm>
              <a:off x="2420" y="130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9" name="Line 129"/>
            <p:cNvSpPr>
              <a:spLocks noChangeShapeType="1"/>
            </p:cNvSpPr>
            <p:nvPr/>
          </p:nvSpPr>
          <p:spPr bwMode="auto">
            <a:xfrm>
              <a:off x="2420" y="130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0" name="Line 130"/>
            <p:cNvSpPr>
              <a:spLocks noChangeShapeType="1"/>
            </p:cNvSpPr>
            <p:nvPr/>
          </p:nvSpPr>
          <p:spPr bwMode="auto">
            <a:xfrm>
              <a:off x="2433" y="130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1" name="Rectangle 131"/>
            <p:cNvSpPr>
              <a:spLocks noChangeArrowheads="1"/>
            </p:cNvSpPr>
            <p:nvPr/>
          </p:nvSpPr>
          <p:spPr bwMode="auto">
            <a:xfrm>
              <a:off x="2282" y="1239"/>
              <a:ext cx="96"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2" name="Freeform 132"/>
            <p:cNvSpPr>
              <a:spLocks/>
            </p:cNvSpPr>
            <p:nvPr/>
          </p:nvSpPr>
          <p:spPr bwMode="auto">
            <a:xfrm>
              <a:off x="2268" y="1253"/>
              <a:ext cx="138" cy="27"/>
            </a:xfrm>
            <a:custGeom>
              <a:avLst/>
              <a:gdLst>
                <a:gd name="T0" fmla="*/ 14 w 138"/>
                <a:gd name="T1" fmla="*/ 0 h 27"/>
                <a:gd name="T2" fmla="*/ 0 w 138"/>
                <a:gd name="T3" fmla="*/ 27 h 27"/>
                <a:gd name="T4" fmla="*/ 138 w 138"/>
                <a:gd name="T5" fmla="*/ 27 h 27"/>
                <a:gd name="T6" fmla="*/ 124 w 138"/>
                <a:gd name="T7" fmla="*/ 0 h 27"/>
                <a:gd name="T8" fmla="*/ 14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3" name="Line 133"/>
            <p:cNvSpPr>
              <a:spLocks noChangeShapeType="1"/>
            </p:cNvSpPr>
            <p:nvPr/>
          </p:nvSpPr>
          <p:spPr bwMode="auto">
            <a:xfrm>
              <a:off x="2282" y="1280"/>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4" name="Line 134"/>
            <p:cNvSpPr>
              <a:spLocks noChangeShapeType="1"/>
            </p:cNvSpPr>
            <p:nvPr/>
          </p:nvSpPr>
          <p:spPr bwMode="auto">
            <a:xfrm>
              <a:off x="2295" y="1266"/>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5" name="Line 135"/>
            <p:cNvSpPr>
              <a:spLocks noChangeShapeType="1"/>
            </p:cNvSpPr>
            <p:nvPr/>
          </p:nvSpPr>
          <p:spPr bwMode="auto">
            <a:xfrm>
              <a:off x="2282" y="1266"/>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6" name="Freeform 136"/>
            <p:cNvSpPr>
              <a:spLocks/>
            </p:cNvSpPr>
            <p:nvPr/>
          </p:nvSpPr>
          <p:spPr bwMode="auto">
            <a:xfrm>
              <a:off x="2309" y="1266"/>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7" name="Line 137"/>
            <p:cNvSpPr>
              <a:spLocks noChangeShapeType="1"/>
            </p:cNvSpPr>
            <p:nvPr/>
          </p:nvSpPr>
          <p:spPr bwMode="auto">
            <a:xfrm>
              <a:off x="2378" y="126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8" name="Rectangle 138"/>
            <p:cNvSpPr>
              <a:spLocks noChangeArrowheads="1"/>
            </p:cNvSpPr>
            <p:nvPr/>
          </p:nvSpPr>
          <p:spPr bwMode="auto">
            <a:xfrm>
              <a:off x="2323" y="1170"/>
              <a:ext cx="41"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9" name="Rectangle 139"/>
            <p:cNvSpPr>
              <a:spLocks noChangeArrowheads="1"/>
            </p:cNvSpPr>
            <p:nvPr/>
          </p:nvSpPr>
          <p:spPr bwMode="auto">
            <a:xfrm>
              <a:off x="2323" y="1170"/>
              <a:ext cx="55" cy="4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0" name="Freeform 140"/>
            <p:cNvSpPr>
              <a:spLocks/>
            </p:cNvSpPr>
            <p:nvPr/>
          </p:nvSpPr>
          <p:spPr bwMode="auto">
            <a:xfrm>
              <a:off x="2709" y="1322"/>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1" name="AutoShape 141"/>
            <p:cNvSpPr>
              <a:spLocks noChangeArrowheads="1"/>
            </p:cNvSpPr>
            <p:nvPr/>
          </p:nvSpPr>
          <p:spPr bwMode="auto">
            <a:xfrm>
              <a:off x="2613" y="1225"/>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2" name="AutoShape 142"/>
            <p:cNvSpPr>
              <a:spLocks noChangeArrowheads="1"/>
            </p:cNvSpPr>
            <p:nvPr/>
          </p:nvSpPr>
          <p:spPr bwMode="auto">
            <a:xfrm>
              <a:off x="2599" y="1211"/>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3" name="Rectangle 143"/>
            <p:cNvSpPr>
              <a:spLocks noChangeArrowheads="1"/>
            </p:cNvSpPr>
            <p:nvPr/>
          </p:nvSpPr>
          <p:spPr bwMode="auto">
            <a:xfrm>
              <a:off x="2627" y="1253"/>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4" name="Rectangle 144"/>
            <p:cNvSpPr>
              <a:spLocks noChangeArrowheads="1"/>
            </p:cNvSpPr>
            <p:nvPr/>
          </p:nvSpPr>
          <p:spPr bwMode="auto">
            <a:xfrm>
              <a:off x="2627" y="1253"/>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5" name="Freeform 145"/>
            <p:cNvSpPr>
              <a:spLocks/>
            </p:cNvSpPr>
            <p:nvPr/>
          </p:nvSpPr>
          <p:spPr bwMode="auto">
            <a:xfrm>
              <a:off x="2737" y="1377"/>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146" name="Picture 1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 y="1253"/>
              <a:ext cx="82"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Freeform 147"/>
            <p:cNvSpPr>
              <a:spLocks/>
            </p:cNvSpPr>
            <p:nvPr/>
          </p:nvSpPr>
          <p:spPr bwMode="auto">
            <a:xfrm>
              <a:off x="2751" y="139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8" name="Line 148"/>
            <p:cNvSpPr>
              <a:spLocks noChangeShapeType="1"/>
            </p:cNvSpPr>
            <p:nvPr/>
          </p:nvSpPr>
          <p:spPr bwMode="auto">
            <a:xfrm>
              <a:off x="2765" y="13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9" name="Rectangle 149"/>
            <p:cNvSpPr>
              <a:spLocks noChangeArrowheads="1"/>
            </p:cNvSpPr>
            <p:nvPr/>
          </p:nvSpPr>
          <p:spPr bwMode="auto">
            <a:xfrm>
              <a:off x="2613" y="1308"/>
              <a:ext cx="96" cy="27"/>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0" name="Freeform 150"/>
            <p:cNvSpPr>
              <a:spLocks/>
            </p:cNvSpPr>
            <p:nvPr/>
          </p:nvSpPr>
          <p:spPr bwMode="auto">
            <a:xfrm>
              <a:off x="2599" y="1335"/>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1" name="Line 151"/>
            <p:cNvSpPr>
              <a:spLocks noChangeShapeType="1"/>
            </p:cNvSpPr>
            <p:nvPr/>
          </p:nvSpPr>
          <p:spPr bwMode="auto">
            <a:xfrm>
              <a:off x="2613" y="1349"/>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2" name="Line 152"/>
            <p:cNvSpPr>
              <a:spLocks noChangeShapeType="1"/>
            </p:cNvSpPr>
            <p:nvPr/>
          </p:nvSpPr>
          <p:spPr bwMode="auto">
            <a:xfrm>
              <a:off x="2627" y="1335"/>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3" name="Line 153"/>
            <p:cNvSpPr>
              <a:spLocks noChangeShapeType="1"/>
            </p:cNvSpPr>
            <p:nvPr/>
          </p:nvSpPr>
          <p:spPr bwMode="auto">
            <a:xfrm>
              <a:off x="2613" y="1335"/>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4" name="Line 154"/>
            <p:cNvSpPr>
              <a:spLocks noChangeShapeType="1"/>
            </p:cNvSpPr>
            <p:nvPr/>
          </p:nvSpPr>
          <p:spPr bwMode="auto">
            <a:xfrm>
              <a:off x="2640" y="1349"/>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5" name="Line 155"/>
            <p:cNvSpPr>
              <a:spLocks noChangeShapeType="1"/>
            </p:cNvSpPr>
            <p:nvPr/>
          </p:nvSpPr>
          <p:spPr bwMode="auto">
            <a:xfrm>
              <a:off x="2696" y="1335"/>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6" name="Line 156"/>
            <p:cNvSpPr>
              <a:spLocks noChangeShapeType="1"/>
            </p:cNvSpPr>
            <p:nvPr/>
          </p:nvSpPr>
          <p:spPr bwMode="auto">
            <a:xfrm>
              <a:off x="2709" y="1349"/>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7" name="Rectangle 157"/>
            <p:cNvSpPr>
              <a:spLocks noChangeArrowheads="1"/>
            </p:cNvSpPr>
            <p:nvPr/>
          </p:nvSpPr>
          <p:spPr bwMode="auto">
            <a:xfrm>
              <a:off x="2654" y="1239"/>
              <a:ext cx="4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8" name="Rectangle 158"/>
            <p:cNvSpPr>
              <a:spLocks noChangeArrowheads="1"/>
            </p:cNvSpPr>
            <p:nvPr/>
          </p:nvSpPr>
          <p:spPr bwMode="auto">
            <a:xfrm>
              <a:off x="2654" y="1239"/>
              <a:ext cx="55"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9" name="Rectangle 159"/>
            <p:cNvSpPr>
              <a:spLocks noChangeArrowheads="1"/>
            </p:cNvSpPr>
            <p:nvPr/>
          </p:nvSpPr>
          <p:spPr bwMode="auto">
            <a:xfrm>
              <a:off x="3047" y="2238"/>
              <a:ext cx="4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backbone</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60" name="Rectangle 160"/>
            <p:cNvSpPr>
              <a:spLocks noChangeArrowheads="1"/>
            </p:cNvSpPr>
            <p:nvPr/>
          </p:nvSpPr>
          <p:spPr bwMode="auto">
            <a:xfrm>
              <a:off x="2257" y="2818"/>
              <a:ext cx="7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Arial" pitchFamily="34" charset="0"/>
                  <a:ea typeface="MS PGothic" pitchFamily="34" charset="-128"/>
                </a:rPr>
                <a:t> enlace satelital</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61" name="Rectangle 161"/>
            <p:cNvSpPr>
              <a:spLocks noChangeArrowheads="1"/>
            </p:cNvSpPr>
            <p:nvPr/>
          </p:nvSpPr>
          <p:spPr bwMode="auto">
            <a:xfrm>
              <a:off x="2158" y="1680"/>
              <a:ext cx="82"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2" name="Rectangle 162"/>
            <p:cNvSpPr>
              <a:spLocks noChangeArrowheads="1"/>
            </p:cNvSpPr>
            <p:nvPr/>
          </p:nvSpPr>
          <p:spPr bwMode="auto">
            <a:xfrm>
              <a:off x="2158" y="1680"/>
              <a:ext cx="96"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3" name="Rectangle 163"/>
            <p:cNvSpPr>
              <a:spLocks noChangeArrowheads="1"/>
            </p:cNvSpPr>
            <p:nvPr/>
          </p:nvSpPr>
          <p:spPr bwMode="auto">
            <a:xfrm>
              <a:off x="2461" y="1804"/>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4" name="Rectangle 164"/>
            <p:cNvSpPr>
              <a:spLocks noChangeArrowheads="1"/>
            </p:cNvSpPr>
            <p:nvPr/>
          </p:nvSpPr>
          <p:spPr bwMode="auto">
            <a:xfrm>
              <a:off x="2461" y="1804"/>
              <a:ext cx="97" cy="97"/>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5" name="Rectangle 165"/>
            <p:cNvSpPr>
              <a:spLocks noChangeArrowheads="1"/>
            </p:cNvSpPr>
            <p:nvPr/>
          </p:nvSpPr>
          <p:spPr bwMode="auto">
            <a:xfrm>
              <a:off x="2213" y="1804"/>
              <a:ext cx="82"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6" name="Rectangle 166"/>
            <p:cNvSpPr>
              <a:spLocks noChangeArrowheads="1"/>
            </p:cNvSpPr>
            <p:nvPr/>
          </p:nvSpPr>
          <p:spPr bwMode="auto">
            <a:xfrm>
              <a:off x="2213" y="1804"/>
              <a:ext cx="96" cy="97"/>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7" name="Rectangle 167"/>
            <p:cNvSpPr>
              <a:spLocks noChangeArrowheads="1"/>
            </p:cNvSpPr>
            <p:nvPr/>
          </p:nvSpPr>
          <p:spPr bwMode="auto">
            <a:xfrm>
              <a:off x="1481" y="1418"/>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8" name="Rectangle 168"/>
            <p:cNvSpPr>
              <a:spLocks noChangeArrowheads="1"/>
            </p:cNvSpPr>
            <p:nvPr/>
          </p:nvSpPr>
          <p:spPr bwMode="auto">
            <a:xfrm>
              <a:off x="1481" y="1418"/>
              <a:ext cx="97"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9" name="Rectangle 169"/>
            <p:cNvSpPr>
              <a:spLocks noChangeArrowheads="1"/>
            </p:cNvSpPr>
            <p:nvPr/>
          </p:nvSpPr>
          <p:spPr bwMode="auto">
            <a:xfrm>
              <a:off x="1799" y="1418"/>
              <a:ext cx="83" cy="69"/>
            </a:xfrm>
            <a:prstGeom prst="rect">
              <a:avLst/>
            </a:prstGeom>
            <a:solidFill>
              <a:srgbClr val="FFFFFF"/>
            </a:solidFill>
            <a:ln w="9525">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0" name="Rectangle 170"/>
            <p:cNvSpPr>
              <a:spLocks noChangeArrowheads="1"/>
            </p:cNvSpPr>
            <p:nvPr/>
          </p:nvSpPr>
          <p:spPr bwMode="auto">
            <a:xfrm>
              <a:off x="1799" y="1418"/>
              <a:ext cx="96" cy="83"/>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1" name="Freeform 171"/>
            <p:cNvSpPr>
              <a:spLocks/>
            </p:cNvSpPr>
            <p:nvPr/>
          </p:nvSpPr>
          <p:spPr bwMode="auto">
            <a:xfrm>
              <a:off x="5096" y="1763"/>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2" name="AutoShape 172"/>
            <p:cNvSpPr>
              <a:spLocks noChangeArrowheads="1"/>
            </p:cNvSpPr>
            <p:nvPr/>
          </p:nvSpPr>
          <p:spPr bwMode="auto">
            <a:xfrm>
              <a:off x="5000" y="1666"/>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3" name="AutoShape 173"/>
            <p:cNvSpPr>
              <a:spLocks noChangeArrowheads="1"/>
            </p:cNvSpPr>
            <p:nvPr/>
          </p:nvSpPr>
          <p:spPr bwMode="auto">
            <a:xfrm>
              <a:off x="4986" y="1653"/>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4" name="Rectangle 174"/>
            <p:cNvSpPr>
              <a:spLocks noChangeArrowheads="1"/>
            </p:cNvSpPr>
            <p:nvPr/>
          </p:nvSpPr>
          <p:spPr bwMode="auto">
            <a:xfrm>
              <a:off x="5014" y="1694"/>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5" name="Rectangle 175"/>
            <p:cNvSpPr>
              <a:spLocks noChangeArrowheads="1"/>
            </p:cNvSpPr>
            <p:nvPr/>
          </p:nvSpPr>
          <p:spPr bwMode="auto">
            <a:xfrm>
              <a:off x="5014" y="1694"/>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6" name="Freeform 176"/>
            <p:cNvSpPr>
              <a:spLocks/>
            </p:cNvSpPr>
            <p:nvPr/>
          </p:nvSpPr>
          <p:spPr bwMode="auto">
            <a:xfrm>
              <a:off x="5138" y="1818"/>
              <a:ext cx="14" cy="28"/>
            </a:xfrm>
            <a:custGeom>
              <a:avLst/>
              <a:gdLst>
                <a:gd name="T0" fmla="*/ 0 w 14"/>
                <a:gd name="T1" fmla="*/ 0 h 28"/>
                <a:gd name="T2" fmla="*/ 14 w 14"/>
                <a:gd name="T3" fmla="*/ 0 h 28"/>
                <a:gd name="T4" fmla="*/ 14 w 14"/>
                <a:gd name="T5" fmla="*/ 14 h 28"/>
                <a:gd name="T6" fmla="*/ 14 w 14"/>
                <a:gd name="T7" fmla="*/ 28 h 28"/>
                <a:gd name="T8" fmla="*/ 14 w 14"/>
                <a:gd name="T9" fmla="*/ 28 h 28"/>
                <a:gd name="T10" fmla="*/ 0 w 14"/>
                <a:gd name="T11" fmla="*/ 28 h 28"/>
                <a:gd name="T12" fmla="*/ 0 w 14"/>
                <a:gd name="T13" fmla="*/ 28 h 28"/>
                <a:gd name="T14" fmla="*/ 0 w 14"/>
                <a:gd name="T15" fmla="*/ 14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177" name="Picture 1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 y="1694"/>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178"/>
            <p:cNvSpPr>
              <a:spLocks/>
            </p:cNvSpPr>
            <p:nvPr/>
          </p:nvSpPr>
          <p:spPr bwMode="auto">
            <a:xfrm>
              <a:off x="5138" y="18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9" name="Line 179"/>
            <p:cNvSpPr>
              <a:spLocks noChangeShapeType="1"/>
            </p:cNvSpPr>
            <p:nvPr/>
          </p:nvSpPr>
          <p:spPr bwMode="auto">
            <a:xfrm>
              <a:off x="5152" y="1832"/>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0" name="Rectangle 180"/>
            <p:cNvSpPr>
              <a:spLocks noChangeArrowheads="1"/>
            </p:cNvSpPr>
            <p:nvPr/>
          </p:nvSpPr>
          <p:spPr bwMode="auto">
            <a:xfrm>
              <a:off x="5000" y="1749"/>
              <a:ext cx="110" cy="28"/>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81" name="Freeform 181"/>
            <p:cNvSpPr>
              <a:spLocks/>
            </p:cNvSpPr>
            <p:nvPr/>
          </p:nvSpPr>
          <p:spPr bwMode="auto">
            <a:xfrm>
              <a:off x="4986" y="1777"/>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2" name="Line 182"/>
            <p:cNvSpPr>
              <a:spLocks noChangeShapeType="1"/>
            </p:cNvSpPr>
            <p:nvPr/>
          </p:nvSpPr>
          <p:spPr bwMode="auto">
            <a:xfrm>
              <a:off x="5000" y="1791"/>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3" name="Line 183"/>
            <p:cNvSpPr>
              <a:spLocks noChangeShapeType="1"/>
            </p:cNvSpPr>
            <p:nvPr/>
          </p:nvSpPr>
          <p:spPr bwMode="auto">
            <a:xfrm>
              <a:off x="5014" y="1777"/>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4" name="Line 184"/>
            <p:cNvSpPr>
              <a:spLocks noChangeShapeType="1"/>
            </p:cNvSpPr>
            <p:nvPr/>
          </p:nvSpPr>
          <p:spPr bwMode="auto">
            <a:xfrm>
              <a:off x="5000" y="177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5" name="Line 185"/>
            <p:cNvSpPr>
              <a:spLocks noChangeShapeType="1"/>
            </p:cNvSpPr>
            <p:nvPr/>
          </p:nvSpPr>
          <p:spPr bwMode="auto">
            <a:xfrm>
              <a:off x="5041" y="1791"/>
              <a:ext cx="4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6" name="Line 186"/>
            <p:cNvSpPr>
              <a:spLocks noChangeShapeType="1"/>
            </p:cNvSpPr>
            <p:nvPr/>
          </p:nvSpPr>
          <p:spPr bwMode="auto">
            <a:xfrm>
              <a:off x="5083" y="1777"/>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7" name="Line 187"/>
            <p:cNvSpPr>
              <a:spLocks noChangeShapeType="1"/>
            </p:cNvSpPr>
            <p:nvPr/>
          </p:nvSpPr>
          <p:spPr bwMode="auto">
            <a:xfrm>
              <a:off x="5096" y="1791"/>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8" name="Rectangle 188"/>
            <p:cNvSpPr>
              <a:spLocks noChangeArrowheads="1"/>
            </p:cNvSpPr>
            <p:nvPr/>
          </p:nvSpPr>
          <p:spPr bwMode="auto">
            <a:xfrm>
              <a:off x="5055" y="1680"/>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89" name="Rectangle 189"/>
            <p:cNvSpPr>
              <a:spLocks noChangeArrowheads="1"/>
            </p:cNvSpPr>
            <p:nvPr/>
          </p:nvSpPr>
          <p:spPr bwMode="auto">
            <a:xfrm>
              <a:off x="5055" y="1680"/>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0" name="Freeform 190"/>
            <p:cNvSpPr>
              <a:spLocks/>
            </p:cNvSpPr>
            <p:nvPr/>
          </p:nvSpPr>
          <p:spPr bwMode="auto">
            <a:xfrm>
              <a:off x="5483" y="1887"/>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1" name="AutoShape 191"/>
            <p:cNvSpPr>
              <a:spLocks noChangeArrowheads="1"/>
            </p:cNvSpPr>
            <p:nvPr/>
          </p:nvSpPr>
          <p:spPr bwMode="auto">
            <a:xfrm>
              <a:off x="5372" y="1804"/>
              <a:ext cx="111"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2" name="AutoShape 192"/>
            <p:cNvSpPr>
              <a:spLocks noChangeArrowheads="1"/>
            </p:cNvSpPr>
            <p:nvPr/>
          </p:nvSpPr>
          <p:spPr bwMode="auto">
            <a:xfrm>
              <a:off x="5359" y="1791"/>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3" name="Rectangle 193"/>
            <p:cNvSpPr>
              <a:spLocks noChangeArrowheads="1"/>
            </p:cNvSpPr>
            <p:nvPr/>
          </p:nvSpPr>
          <p:spPr bwMode="auto">
            <a:xfrm>
              <a:off x="5386" y="1818"/>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4" name="Rectangle 194"/>
            <p:cNvSpPr>
              <a:spLocks noChangeArrowheads="1"/>
            </p:cNvSpPr>
            <p:nvPr/>
          </p:nvSpPr>
          <p:spPr bwMode="auto">
            <a:xfrm>
              <a:off x="5386" y="1818"/>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5" name="Freeform 195"/>
            <p:cNvSpPr>
              <a:spLocks/>
            </p:cNvSpPr>
            <p:nvPr/>
          </p:nvSpPr>
          <p:spPr bwMode="auto">
            <a:xfrm>
              <a:off x="5510" y="1942"/>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196" name="Picture 1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 y="1832"/>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Line 197"/>
            <p:cNvSpPr>
              <a:spLocks noChangeShapeType="1"/>
            </p:cNvSpPr>
            <p:nvPr/>
          </p:nvSpPr>
          <p:spPr bwMode="auto">
            <a:xfrm>
              <a:off x="5510" y="1956"/>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8" name="Line 198"/>
            <p:cNvSpPr>
              <a:spLocks noChangeShapeType="1"/>
            </p:cNvSpPr>
            <p:nvPr/>
          </p:nvSpPr>
          <p:spPr bwMode="auto">
            <a:xfrm>
              <a:off x="5524" y="1956"/>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9" name="Line 199"/>
            <p:cNvSpPr>
              <a:spLocks noChangeShapeType="1"/>
            </p:cNvSpPr>
            <p:nvPr/>
          </p:nvSpPr>
          <p:spPr bwMode="auto">
            <a:xfrm>
              <a:off x="5524" y="1956"/>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0" name="Rectangle 200"/>
            <p:cNvSpPr>
              <a:spLocks noChangeArrowheads="1"/>
            </p:cNvSpPr>
            <p:nvPr/>
          </p:nvSpPr>
          <p:spPr bwMode="auto">
            <a:xfrm>
              <a:off x="5386" y="1887"/>
              <a:ext cx="97"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01" name="Freeform 201"/>
            <p:cNvSpPr>
              <a:spLocks/>
            </p:cNvSpPr>
            <p:nvPr/>
          </p:nvSpPr>
          <p:spPr bwMode="auto">
            <a:xfrm>
              <a:off x="5372" y="1901"/>
              <a:ext cx="125" cy="28"/>
            </a:xfrm>
            <a:custGeom>
              <a:avLst/>
              <a:gdLst>
                <a:gd name="T0" fmla="*/ 14 w 125"/>
                <a:gd name="T1" fmla="*/ 0 h 28"/>
                <a:gd name="T2" fmla="*/ 0 w 125"/>
                <a:gd name="T3" fmla="*/ 28 h 28"/>
                <a:gd name="T4" fmla="*/ 125 w 125"/>
                <a:gd name="T5" fmla="*/ 28 h 28"/>
                <a:gd name="T6" fmla="*/ 111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2" name="Line 202"/>
            <p:cNvSpPr>
              <a:spLocks noChangeShapeType="1"/>
            </p:cNvSpPr>
            <p:nvPr/>
          </p:nvSpPr>
          <p:spPr bwMode="auto">
            <a:xfrm>
              <a:off x="5386" y="1915"/>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3" name="Line 203"/>
            <p:cNvSpPr>
              <a:spLocks noChangeShapeType="1"/>
            </p:cNvSpPr>
            <p:nvPr/>
          </p:nvSpPr>
          <p:spPr bwMode="auto">
            <a:xfrm>
              <a:off x="5386" y="1901"/>
              <a:ext cx="9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4" name="Line 204"/>
            <p:cNvSpPr>
              <a:spLocks noChangeShapeType="1"/>
            </p:cNvSpPr>
            <p:nvPr/>
          </p:nvSpPr>
          <p:spPr bwMode="auto">
            <a:xfrm>
              <a:off x="5386" y="191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5" name="Line 205"/>
            <p:cNvSpPr>
              <a:spLocks noChangeShapeType="1"/>
            </p:cNvSpPr>
            <p:nvPr/>
          </p:nvSpPr>
          <p:spPr bwMode="auto">
            <a:xfrm>
              <a:off x="5414" y="191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6" name="Line 206"/>
            <p:cNvSpPr>
              <a:spLocks noChangeShapeType="1"/>
            </p:cNvSpPr>
            <p:nvPr/>
          </p:nvSpPr>
          <p:spPr bwMode="auto">
            <a:xfrm>
              <a:off x="5455" y="1915"/>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7" name="Line 207"/>
            <p:cNvSpPr>
              <a:spLocks noChangeShapeType="1"/>
            </p:cNvSpPr>
            <p:nvPr/>
          </p:nvSpPr>
          <p:spPr bwMode="auto">
            <a:xfrm>
              <a:off x="5469" y="1915"/>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8" name="Rectangle 208"/>
            <p:cNvSpPr>
              <a:spLocks noChangeArrowheads="1"/>
            </p:cNvSpPr>
            <p:nvPr/>
          </p:nvSpPr>
          <p:spPr bwMode="auto">
            <a:xfrm>
              <a:off x="5428" y="1804"/>
              <a:ext cx="27"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09" name="Rectangle 209"/>
            <p:cNvSpPr>
              <a:spLocks noChangeArrowheads="1"/>
            </p:cNvSpPr>
            <p:nvPr/>
          </p:nvSpPr>
          <p:spPr bwMode="auto">
            <a:xfrm>
              <a:off x="5428" y="1804"/>
              <a:ext cx="41"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0" name="Freeform 210"/>
            <p:cNvSpPr>
              <a:spLocks/>
            </p:cNvSpPr>
            <p:nvPr/>
          </p:nvSpPr>
          <p:spPr bwMode="auto">
            <a:xfrm>
              <a:off x="5441" y="2246"/>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1" name="Rectangle 211"/>
            <p:cNvSpPr>
              <a:spLocks noChangeArrowheads="1"/>
            </p:cNvSpPr>
            <p:nvPr/>
          </p:nvSpPr>
          <p:spPr bwMode="auto">
            <a:xfrm>
              <a:off x="5386" y="2163"/>
              <a:ext cx="55"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2" name="Rectangle 212"/>
            <p:cNvSpPr>
              <a:spLocks noChangeArrowheads="1"/>
            </p:cNvSpPr>
            <p:nvPr/>
          </p:nvSpPr>
          <p:spPr bwMode="auto">
            <a:xfrm>
              <a:off x="2020" y="3046"/>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3" name="Rectangle 213"/>
            <p:cNvSpPr>
              <a:spLocks noChangeArrowheads="1"/>
            </p:cNvSpPr>
            <p:nvPr/>
          </p:nvSpPr>
          <p:spPr bwMode="auto">
            <a:xfrm>
              <a:off x="1964" y="3253"/>
              <a:ext cx="97" cy="9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4" name="Rectangle 214"/>
            <p:cNvSpPr>
              <a:spLocks noChangeArrowheads="1"/>
            </p:cNvSpPr>
            <p:nvPr/>
          </p:nvSpPr>
          <p:spPr bwMode="auto">
            <a:xfrm>
              <a:off x="2506" y="1425"/>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Zapf Dingbats" charset="2"/>
                  <a:ea typeface="MS PGothic" pitchFamily="34" charset="-128"/>
                </a:rPr>
                <a:t>%</a:t>
              </a:r>
              <a:endParaRPr kumimoji="0" lang="en-GB" altLang="en-US" sz="2400" b="0" i="0" u="none" strike="noStrike" kern="0" cap="none" spc="0" normalizeH="0" baseline="0" noProof="0" smtClean="0">
                <a:ln>
                  <a:noFill/>
                </a:ln>
                <a:solidFill>
                  <a:srgbClr val="000000"/>
                </a:solidFill>
                <a:effectLst/>
                <a:uLnTx/>
                <a:uFillTx/>
                <a:latin typeface="Zapf Dingbats" charset="2"/>
                <a:ea typeface="MS PGothic" pitchFamily="34" charset="-128"/>
              </a:endParaRPr>
            </a:p>
          </p:txBody>
        </p:sp>
        <p:sp>
          <p:nvSpPr>
            <p:cNvPr id="215" name="Rectangle 215"/>
            <p:cNvSpPr>
              <a:spLocks noChangeArrowheads="1"/>
            </p:cNvSpPr>
            <p:nvPr/>
          </p:nvSpPr>
          <p:spPr bwMode="auto">
            <a:xfrm>
              <a:off x="1964" y="3460"/>
              <a:ext cx="263" cy="42"/>
            </a:xfrm>
            <a:prstGeom prst="rect">
              <a:avLst/>
            </a:prstGeom>
            <a:noFill/>
            <a:ln w="317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6" name="Rectangle 216"/>
            <p:cNvSpPr>
              <a:spLocks noChangeArrowheads="1"/>
            </p:cNvSpPr>
            <p:nvPr/>
          </p:nvSpPr>
          <p:spPr bwMode="auto">
            <a:xfrm>
              <a:off x="2180" y="1342"/>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Zapf Dingbats" charset="2"/>
                  <a:ea typeface="MS PGothic" pitchFamily="34" charset="-128"/>
                </a:rPr>
                <a:t>%</a:t>
              </a:r>
              <a:endParaRPr kumimoji="0" lang="en-GB" altLang="en-US" sz="2400" b="0" i="0" u="none" strike="noStrike" kern="0" cap="none" spc="0" normalizeH="0" baseline="0" noProof="0" smtClean="0">
                <a:ln>
                  <a:noFill/>
                </a:ln>
                <a:solidFill>
                  <a:srgbClr val="000000"/>
                </a:solidFill>
                <a:effectLst/>
                <a:uLnTx/>
                <a:uFillTx/>
                <a:latin typeface="Zapf Dingbats" charset="2"/>
                <a:ea typeface="MS PGothic" pitchFamily="34" charset="-128"/>
              </a:endParaRPr>
            </a:p>
          </p:txBody>
        </p:sp>
        <p:sp>
          <p:nvSpPr>
            <p:cNvPr id="217" name="Rectangle 217"/>
            <p:cNvSpPr>
              <a:spLocks noChangeArrowheads="1"/>
            </p:cNvSpPr>
            <p:nvPr/>
          </p:nvSpPr>
          <p:spPr bwMode="auto">
            <a:xfrm>
              <a:off x="590" y="176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Zapf Dingbats" charset="2"/>
                  <a:ea typeface="MS PGothic" pitchFamily="34" charset="-128"/>
                </a:rPr>
                <a:t>%</a:t>
              </a:r>
              <a:endParaRPr kumimoji="0" lang="en-GB" altLang="en-US" sz="2400" b="0" i="0" u="none" strike="noStrike" kern="0" cap="none" spc="0" normalizeH="0" baseline="0" noProof="0" smtClean="0">
                <a:ln>
                  <a:noFill/>
                </a:ln>
                <a:solidFill>
                  <a:srgbClr val="000000"/>
                </a:solidFill>
                <a:effectLst/>
                <a:uLnTx/>
                <a:uFillTx/>
                <a:latin typeface="Zapf Dingbats" charset="2"/>
                <a:ea typeface="MS PGothic" pitchFamily="34" charset="-128"/>
              </a:endParaRPr>
            </a:p>
          </p:txBody>
        </p:sp>
        <p:sp>
          <p:nvSpPr>
            <p:cNvPr id="218" name="Rectangle 218"/>
            <p:cNvSpPr>
              <a:spLocks noChangeArrowheads="1"/>
            </p:cNvSpPr>
            <p:nvPr/>
          </p:nvSpPr>
          <p:spPr bwMode="auto">
            <a:xfrm>
              <a:off x="486" y="154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1400" b="0" i="0" u="none" strike="noStrike" kern="0" cap="none" spc="0" normalizeH="0" baseline="0" noProof="0" smtClean="0">
                  <a:ln>
                    <a:noFill/>
                  </a:ln>
                  <a:solidFill>
                    <a:srgbClr val="000000"/>
                  </a:solidFill>
                  <a:effectLst/>
                  <a:uLnTx/>
                  <a:uFillTx/>
                  <a:latin typeface="Zapf Dingbats" charset="2"/>
                  <a:ea typeface="MS PGothic" pitchFamily="34" charset="-128"/>
                </a:rPr>
                <a:t>%</a:t>
              </a:r>
              <a:endParaRPr kumimoji="0" lang="en-GB" altLang="en-US" sz="2400" b="0" i="0" u="none" strike="noStrike" kern="0" cap="none" spc="0" normalizeH="0" baseline="0" noProof="0" smtClean="0">
                <a:ln>
                  <a:noFill/>
                </a:ln>
                <a:solidFill>
                  <a:srgbClr val="000000"/>
                </a:solidFill>
                <a:effectLst/>
                <a:uLnTx/>
                <a:uFillTx/>
                <a:latin typeface="Zapf Dingbats" charset="2"/>
                <a:ea typeface="MS PGothic" pitchFamily="34" charset="-128"/>
              </a:endParaRPr>
            </a:p>
          </p:txBody>
        </p:sp>
        <p:sp>
          <p:nvSpPr>
            <p:cNvPr id="219" name="Freeform 219"/>
            <p:cNvSpPr>
              <a:spLocks/>
            </p:cNvSpPr>
            <p:nvPr/>
          </p:nvSpPr>
          <p:spPr bwMode="auto">
            <a:xfrm>
              <a:off x="2847" y="2494"/>
              <a:ext cx="69" cy="69"/>
            </a:xfrm>
            <a:custGeom>
              <a:avLst/>
              <a:gdLst>
                <a:gd name="T0" fmla="*/ 42 w 69"/>
                <a:gd name="T1" fmla="*/ 28 h 69"/>
                <a:gd name="T2" fmla="*/ 69 w 69"/>
                <a:gd name="T3" fmla="*/ 56 h 69"/>
                <a:gd name="T4" fmla="*/ 0 w 69"/>
                <a:gd name="T5" fmla="*/ 69 h 69"/>
                <a:gd name="T6" fmla="*/ 28 w 69"/>
                <a:gd name="T7" fmla="*/ 0 h 69"/>
                <a:gd name="T8" fmla="*/ 42 w 69"/>
                <a:gd name="T9" fmla="*/ 28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0" name="Line 220"/>
            <p:cNvSpPr>
              <a:spLocks noChangeShapeType="1"/>
            </p:cNvSpPr>
            <p:nvPr/>
          </p:nvSpPr>
          <p:spPr bwMode="auto">
            <a:xfrm flipH="1">
              <a:off x="2903" y="2356"/>
              <a:ext cx="179" cy="15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1" name="Freeform 221"/>
            <p:cNvSpPr>
              <a:spLocks/>
            </p:cNvSpPr>
            <p:nvPr/>
          </p:nvSpPr>
          <p:spPr bwMode="auto">
            <a:xfrm>
              <a:off x="2640" y="2522"/>
              <a:ext cx="69" cy="83"/>
            </a:xfrm>
            <a:custGeom>
              <a:avLst/>
              <a:gdLst>
                <a:gd name="T0" fmla="*/ 42 w 69"/>
                <a:gd name="T1" fmla="*/ 55 h 83"/>
                <a:gd name="T2" fmla="*/ 0 w 69"/>
                <a:gd name="T3" fmla="*/ 41 h 83"/>
                <a:gd name="T4" fmla="*/ 69 w 69"/>
                <a:gd name="T5" fmla="*/ 0 h 83"/>
                <a:gd name="T6" fmla="*/ 69 w 69"/>
                <a:gd name="T7" fmla="*/ 83 h 83"/>
                <a:gd name="T8" fmla="*/ 42 w 69"/>
                <a:gd name="T9" fmla="*/ 55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2" name="Rectangle 222"/>
            <p:cNvSpPr>
              <a:spLocks noChangeArrowheads="1"/>
            </p:cNvSpPr>
            <p:nvPr/>
          </p:nvSpPr>
          <p:spPr bwMode="auto">
            <a:xfrm>
              <a:off x="5179" y="3019"/>
              <a:ext cx="97" cy="82"/>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3" name="Rectangle 223"/>
            <p:cNvSpPr>
              <a:spLocks noChangeArrowheads="1"/>
            </p:cNvSpPr>
            <p:nvPr/>
          </p:nvSpPr>
          <p:spPr bwMode="auto">
            <a:xfrm>
              <a:off x="4903" y="2991"/>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4" name="Rectangle 224"/>
            <p:cNvSpPr>
              <a:spLocks noChangeArrowheads="1"/>
            </p:cNvSpPr>
            <p:nvPr/>
          </p:nvSpPr>
          <p:spPr bwMode="auto">
            <a:xfrm>
              <a:off x="5041" y="2963"/>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5" name="Rectangle 225"/>
            <p:cNvSpPr>
              <a:spLocks noChangeArrowheads="1"/>
            </p:cNvSpPr>
            <p:nvPr/>
          </p:nvSpPr>
          <p:spPr bwMode="auto">
            <a:xfrm>
              <a:off x="5372" y="2991"/>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pic>
          <p:nvPicPr>
            <p:cNvPr id="226" name="Picture 2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9" y="2177"/>
              <a:ext cx="8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7" name="Picture 2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8" y="3074"/>
              <a:ext cx="83"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 name="Rectangle 228"/>
            <p:cNvSpPr>
              <a:spLocks noChangeArrowheads="1"/>
            </p:cNvSpPr>
            <p:nvPr/>
          </p:nvSpPr>
          <p:spPr bwMode="auto">
            <a:xfrm>
              <a:off x="4917" y="2826"/>
              <a:ext cx="97"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9" name="Rectangle 229"/>
            <p:cNvSpPr>
              <a:spLocks noChangeArrowheads="1"/>
            </p:cNvSpPr>
            <p:nvPr/>
          </p:nvSpPr>
          <p:spPr bwMode="auto">
            <a:xfrm>
              <a:off x="5110" y="2770"/>
              <a:ext cx="97"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0" name="Rectangle 230"/>
            <p:cNvSpPr>
              <a:spLocks noChangeArrowheads="1"/>
            </p:cNvSpPr>
            <p:nvPr/>
          </p:nvSpPr>
          <p:spPr bwMode="auto">
            <a:xfrm>
              <a:off x="5317" y="2757"/>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1" name="AutoShape 231"/>
            <p:cNvSpPr>
              <a:spLocks noChangeArrowheads="1"/>
            </p:cNvSpPr>
            <p:nvPr/>
          </p:nvSpPr>
          <p:spPr bwMode="auto">
            <a:xfrm>
              <a:off x="5345" y="2149"/>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2" name="AutoShape 232"/>
            <p:cNvSpPr>
              <a:spLocks noChangeArrowheads="1"/>
            </p:cNvSpPr>
            <p:nvPr/>
          </p:nvSpPr>
          <p:spPr bwMode="auto">
            <a:xfrm>
              <a:off x="5331" y="2136"/>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3" name="Rectangle 233"/>
            <p:cNvSpPr>
              <a:spLocks noChangeArrowheads="1"/>
            </p:cNvSpPr>
            <p:nvPr/>
          </p:nvSpPr>
          <p:spPr bwMode="auto">
            <a:xfrm>
              <a:off x="5359" y="2177"/>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4" name="Rectangle 234"/>
            <p:cNvSpPr>
              <a:spLocks noChangeArrowheads="1"/>
            </p:cNvSpPr>
            <p:nvPr/>
          </p:nvSpPr>
          <p:spPr bwMode="auto">
            <a:xfrm>
              <a:off x="5359" y="2177"/>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5" name="Freeform 235"/>
            <p:cNvSpPr>
              <a:spLocks/>
            </p:cNvSpPr>
            <p:nvPr/>
          </p:nvSpPr>
          <p:spPr bwMode="auto">
            <a:xfrm>
              <a:off x="5469" y="2301"/>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6" name="Line 236"/>
            <p:cNvSpPr>
              <a:spLocks noChangeShapeType="1"/>
            </p:cNvSpPr>
            <p:nvPr/>
          </p:nvSpPr>
          <p:spPr bwMode="auto">
            <a:xfrm>
              <a:off x="5483" y="2301"/>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7" name="Line 237"/>
            <p:cNvSpPr>
              <a:spLocks noChangeShapeType="1"/>
            </p:cNvSpPr>
            <p:nvPr/>
          </p:nvSpPr>
          <p:spPr bwMode="auto">
            <a:xfrm>
              <a:off x="5483" y="2301"/>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8" name="Line 238"/>
            <p:cNvSpPr>
              <a:spLocks noChangeShapeType="1"/>
            </p:cNvSpPr>
            <p:nvPr/>
          </p:nvSpPr>
          <p:spPr bwMode="auto">
            <a:xfrm>
              <a:off x="5497" y="2301"/>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9" name="Rectangle 239"/>
            <p:cNvSpPr>
              <a:spLocks noChangeArrowheads="1"/>
            </p:cNvSpPr>
            <p:nvPr/>
          </p:nvSpPr>
          <p:spPr bwMode="auto">
            <a:xfrm>
              <a:off x="5345" y="2232"/>
              <a:ext cx="96"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0" name="Freeform 240"/>
            <p:cNvSpPr>
              <a:spLocks/>
            </p:cNvSpPr>
            <p:nvPr/>
          </p:nvSpPr>
          <p:spPr bwMode="auto">
            <a:xfrm>
              <a:off x="5331" y="2246"/>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1" name="Line 241"/>
            <p:cNvSpPr>
              <a:spLocks noChangeShapeType="1"/>
            </p:cNvSpPr>
            <p:nvPr/>
          </p:nvSpPr>
          <p:spPr bwMode="auto">
            <a:xfrm>
              <a:off x="5345" y="2274"/>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2" name="Line 242"/>
            <p:cNvSpPr>
              <a:spLocks noChangeShapeType="1"/>
            </p:cNvSpPr>
            <p:nvPr/>
          </p:nvSpPr>
          <p:spPr bwMode="auto">
            <a:xfrm>
              <a:off x="5359" y="2260"/>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3" name="Line 243"/>
            <p:cNvSpPr>
              <a:spLocks noChangeShapeType="1"/>
            </p:cNvSpPr>
            <p:nvPr/>
          </p:nvSpPr>
          <p:spPr bwMode="auto">
            <a:xfrm>
              <a:off x="5345" y="2260"/>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4" name="Freeform 244"/>
            <p:cNvSpPr>
              <a:spLocks/>
            </p:cNvSpPr>
            <p:nvPr/>
          </p:nvSpPr>
          <p:spPr bwMode="auto">
            <a:xfrm>
              <a:off x="5372" y="2260"/>
              <a:ext cx="83" cy="1"/>
            </a:xfrm>
            <a:custGeom>
              <a:avLst/>
              <a:gdLst>
                <a:gd name="T0" fmla="*/ 0 w 83"/>
                <a:gd name="T1" fmla="*/ 0 h 1"/>
                <a:gd name="T2" fmla="*/ 56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6"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5" name="Line 245"/>
            <p:cNvSpPr>
              <a:spLocks noChangeShapeType="1"/>
            </p:cNvSpPr>
            <p:nvPr/>
          </p:nvSpPr>
          <p:spPr bwMode="auto">
            <a:xfrm>
              <a:off x="5441" y="2260"/>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6" name="Rectangle 246"/>
            <p:cNvSpPr>
              <a:spLocks noChangeArrowheads="1"/>
            </p:cNvSpPr>
            <p:nvPr/>
          </p:nvSpPr>
          <p:spPr bwMode="auto">
            <a:xfrm>
              <a:off x="5386" y="2163"/>
              <a:ext cx="42"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7" name="Rectangle 247"/>
            <p:cNvSpPr>
              <a:spLocks noChangeArrowheads="1"/>
            </p:cNvSpPr>
            <p:nvPr/>
          </p:nvSpPr>
          <p:spPr bwMode="auto">
            <a:xfrm>
              <a:off x="4089" y="1197"/>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8" name="Rectangle 248"/>
            <p:cNvSpPr>
              <a:spLocks noChangeArrowheads="1"/>
            </p:cNvSpPr>
            <p:nvPr/>
          </p:nvSpPr>
          <p:spPr bwMode="auto">
            <a:xfrm>
              <a:off x="4089" y="1197"/>
              <a:ext cx="97" cy="97"/>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9" name="Rectangle 249"/>
            <p:cNvSpPr>
              <a:spLocks noChangeArrowheads="1"/>
            </p:cNvSpPr>
            <p:nvPr/>
          </p:nvSpPr>
          <p:spPr bwMode="auto">
            <a:xfrm>
              <a:off x="4296" y="1225"/>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0" name="Rectangle 250"/>
            <p:cNvSpPr>
              <a:spLocks noChangeArrowheads="1"/>
            </p:cNvSpPr>
            <p:nvPr/>
          </p:nvSpPr>
          <p:spPr bwMode="auto">
            <a:xfrm>
              <a:off x="4296" y="1225"/>
              <a:ext cx="97"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1" name="Rectangle 251"/>
            <p:cNvSpPr>
              <a:spLocks noChangeArrowheads="1"/>
            </p:cNvSpPr>
            <p:nvPr/>
          </p:nvSpPr>
          <p:spPr bwMode="auto">
            <a:xfrm>
              <a:off x="4503" y="1239"/>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2" name="Rectangle 252"/>
            <p:cNvSpPr>
              <a:spLocks noChangeArrowheads="1"/>
            </p:cNvSpPr>
            <p:nvPr/>
          </p:nvSpPr>
          <p:spPr bwMode="auto">
            <a:xfrm>
              <a:off x="4503" y="1239"/>
              <a:ext cx="97"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3" name="Rectangle 253"/>
            <p:cNvSpPr>
              <a:spLocks noChangeArrowheads="1"/>
            </p:cNvSpPr>
            <p:nvPr/>
          </p:nvSpPr>
          <p:spPr bwMode="auto">
            <a:xfrm>
              <a:off x="4793" y="2274"/>
              <a:ext cx="83" cy="69"/>
            </a:xfrm>
            <a:prstGeom prst="rect">
              <a:avLst/>
            </a:prstGeom>
            <a:solidFill>
              <a:srgbClr val="FFFFFF"/>
            </a:solidFill>
            <a:ln w="9525">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4" name="Rectangle 254"/>
            <p:cNvSpPr>
              <a:spLocks noChangeArrowheads="1"/>
            </p:cNvSpPr>
            <p:nvPr/>
          </p:nvSpPr>
          <p:spPr bwMode="auto">
            <a:xfrm>
              <a:off x="4793" y="2274"/>
              <a:ext cx="97" cy="8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5" name="Rectangle 255"/>
            <p:cNvSpPr>
              <a:spLocks noChangeArrowheads="1"/>
            </p:cNvSpPr>
            <p:nvPr/>
          </p:nvSpPr>
          <p:spPr bwMode="auto">
            <a:xfrm>
              <a:off x="4958" y="2274"/>
              <a:ext cx="83" cy="82"/>
            </a:xfrm>
            <a:prstGeom prst="rect">
              <a:avLst/>
            </a:prstGeom>
            <a:solidFill>
              <a:srgbClr val="FFFFFF"/>
            </a:solidFill>
            <a:ln w="9525">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6" name="Rectangle 256"/>
            <p:cNvSpPr>
              <a:spLocks noChangeArrowheads="1"/>
            </p:cNvSpPr>
            <p:nvPr/>
          </p:nvSpPr>
          <p:spPr bwMode="auto">
            <a:xfrm>
              <a:off x="4958" y="2274"/>
              <a:ext cx="97" cy="9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7" name="Rectangle 257"/>
            <p:cNvSpPr>
              <a:spLocks noChangeArrowheads="1"/>
            </p:cNvSpPr>
            <p:nvPr/>
          </p:nvSpPr>
          <p:spPr bwMode="auto">
            <a:xfrm>
              <a:off x="5179" y="3019"/>
              <a:ext cx="83" cy="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8" name="Rectangle 258"/>
            <p:cNvSpPr>
              <a:spLocks noChangeArrowheads="1"/>
            </p:cNvSpPr>
            <p:nvPr/>
          </p:nvSpPr>
          <p:spPr bwMode="auto">
            <a:xfrm>
              <a:off x="4903" y="2991"/>
              <a:ext cx="97" cy="97"/>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9" name="Rectangle 259"/>
            <p:cNvSpPr>
              <a:spLocks noChangeArrowheads="1"/>
            </p:cNvSpPr>
            <p:nvPr/>
          </p:nvSpPr>
          <p:spPr bwMode="auto">
            <a:xfrm>
              <a:off x="5041" y="2963"/>
              <a:ext cx="97"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0" name="Rectangle 260"/>
            <p:cNvSpPr>
              <a:spLocks noChangeArrowheads="1"/>
            </p:cNvSpPr>
            <p:nvPr/>
          </p:nvSpPr>
          <p:spPr bwMode="auto">
            <a:xfrm>
              <a:off x="5372" y="2991"/>
              <a:ext cx="97" cy="97"/>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1" name="Freeform 261"/>
            <p:cNvSpPr>
              <a:spLocks/>
            </p:cNvSpPr>
            <p:nvPr/>
          </p:nvSpPr>
          <p:spPr bwMode="auto">
            <a:xfrm>
              <a:off x="2061" y="3129"/>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2" name="AutoShape 262"/>
            <p:cNvSpPr>
              <a:spLocks noChangeArrowheads="1"/>
            </p:cNvSpPr>
            <p:nvPr/>
          </p:nvSpPr>
          <p:spPr bwMode="auto">
            <a:xfrm>
              <a:off x="1964" y="3046"/>
              <a:ext cx="111"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3" name="AutoShape 263"/>
            <p:cNvSpPr>
              <a:spLocks noChangeArrowheads="1"/>
            </p:cNvSpPr>
            <p:nvPr/>
          </p:nvSpPr>
          <p:spPr bwMode="auto">
            <a:xfrm>
              <a:off x="1951" y="3032"/>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4" name="Rectangle 264"/>
            <p:cNvSpPr>
              <a:spLocks noChangeArrowheads="1"/>
            </p:cNvSpPr>
            <p:nvPr/>
          </p:nvSpPr>
          <p:spPr bwMode="auto">
            <a:xfrm>
              <a:off x="1978" y="3060"/>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5" name="Rectangle 265"/>
            <p:cNvSpPr>
              <a:spLocks noChangeArrowheads="1"/>
            </p:cNvSpPr>
            <p:nvPr/>
          </p:nvSpPr>
          <p:spPr bwMode="auto">
            <a:xfrm>
              <a:off x="1978" y="3060"/>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6" name="Freeform 266"/>
            <p:cNvSpPr>
              <a:spLocks/>
            </p:cNvSpPr>
            <p:nvPr/>
          </p:nvSpPr>
          <p:spPr bwMode="auto">
            <a:xfrm>
              <a:off x="2089" y="3198"/>
              <a:ext cx="27" cy="28"/>
            </a:xfrm>
            <a:custGeom>
              <a:avLst/>
              <a:gdLst>
                <a:gd name="T0" fmla="*/ 13 w 27"/>
                <a:gd name="T1" fmla="*/ 0 h 28"/>
                <a:gd name="T2" fmla="*/ 27 w 27"/>
                <a:gd name="T3" fmla="*/ 0 h 28"/>
                <a:gd name="T4" fmla="*/ 27 w 27"/>
                <a:gd name="T5" fmla="*/ 0 h 28"/>
                <a:gd name="T6" fmla="*/ 27 w 27"/>
                <a:gd name="T7" fmla="*/ 14 h 28"/>
                <a:gd name="T8" fmla="*/ 27 w 27"/>
                <a:gd name="T9" fmla="*/ 28 h 28"/>
                <a:gd name="T10" fmla="*/ 13 w 27"/>
                <a:gd name="T11" fmla="*/ 28 h 28"/>
                <a:gd name="T12" fmla="*/ 0 w 27"/>
                <a:gd name="T13" fmla="*/ 14 h 28"/>
                <a:gd name="T14" fmla="*/ 0 w 27"/>
                <a:gd name="T15" fmla="*/ 0 h 28"/>
                <a:gd name="T16" fmla="*/ 0 w 27"/>
                <a:gd name="T17" fmla="*/ 0 h 28"/>
                <a:gd name="T18" fmla="*/ 13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7" name="Line 267"/>
            <p:cNvSpPr>
              <a:spLocks noChangeShapeType="1"/>
            </p:cNvSpPr>
            <p:nvPr/>
          </p:nvSpPr>
          <p:spPr bwMode="auto">
            <a:xfrm>
              <a:off x="2102" y="319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8" name="Line 268"/>
            <p:cNvSpPr>
              <a:spLocks noChangeShapeType="1"/>
            </p:cNvSpPr>
            <p:nvPr/>
          </p:nvSpPr>
          <p:spPr bwMode="auto">
            <a:xfrm>
              <a:off x="2102" y="319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9" name="Line 269"/>
            <p:cNvSpPr>
              <a:spLocks noChangeShapeType="1"/>
            </p:cNvSpPr>
            <p:nvPr/>
          </p:nvSpPr>
          <p:spPr bwMode="auto">
            <a:xfrm>
              <a:off x="2116" y="319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0" name="Rectangle 270"/>
            <p:cNvSpPr>
              <a:spLocks noChangeArrowheads="1"/>
            </p:cNvSpPr>
            <p:nvPr/>
          </p:nvSpPr>
          <p:spPr bwMode="auto">
            <a:xfrm>
              <a:off x="1964" y="3129"/>
              <a:ext cx="97" cy="14"/>
            </a:xfrm>
            <a:prstGeom prst="rect">
              <a:avLst/>
            </a:prstGeom>
            <a:solidFill>
              <a:srgbClr val="D9AA73"/>
            </a:solidFill>
            <a:ln w="31750">
              <a:solidFill>
                <a:srgbClr val="D9AA73"/>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1" name="Line 271"/>
            <p:cNvSpPr>
              <a:spLocks noChangeShapeType="1"/>
            </p:cNvSpPr>
            <p:nvPr/>
          </p:nvSpPr>
          <p:spPr bwMode="auto">
            <a:xfrm>
              <a:off x="1964" y="3157"/>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2" name="Line 272"/>
            <p:cNvSpPr>
              <a:spLocks noChangeShapeType="1"/>
            </p:cNvSpPr>
            <p:nvPr/>
          </p:nvSpPr>
          <p:spPr bwMode="auto">
            <a:xfrm>
              <a:off x="1964" y="315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3" name="Freeform 273"/>
            <p:cNvSpPr>
              <a:spLocks/>
            </p:cNvSpPr>
            <p:nvPr/>
          </p:nvSpPr>
          <p:spPr bwMode="auto">
            <a:xfrm>
              <a:off x="1992" y="3157"/>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4" name="Line 274"/>
            <p:cNvSpPr>
              <a:spLocks noChangeShapeType="1"/>
            </p:cNvSpPr>
            <p:nvPr/>
          </p:nvSpPr>
          <p:spPr bwMode="auto">
            <a:xfrm>
              <a:off x="2061" y="3157"/>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5" name="Rectangle 275"/>
            <p:cNvSpPr>
              <a:spLocks noChangeArrowheads="1"/>
            </p:cNvSpPr>
            <p:nvPr/>
          </p:nvSpPr>
          <p:spPr bwMode="auto">
            <a:xfrm>
              <a:off x="2020" y="3046"/>
              <a:ext cx="27"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6" name="Rectangle 276"/>
            <p:cNvSpPr>
              <a:spLocks noChangeArrowheads="1"/>
            </p:cNvSpPr>
            <p:nvPr/>
          </p:nvSpPr>
          <p:spPr bwMode="auto">
            <a:xfrm>
              <a:off x="1813" y="2274"/>
              <a:ext cx="82" cy="8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7" name="Rectangle 277"/>
            <p:cNvSpPr>
              <a:spLocks noChangeArrowheads="1"/>
            </p:cNvSpPr>
            <p:nvPr/>
          </p:nvSpPr>
          <p:spPr bwMode="auto">
            <a:xfrm>
              <a:off x="1813" y="2274"/>
              <a:ext cx="96" cy="96"/>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8" name="Rectangle 278"/>
            <p:cNvSpPr>
              <a:spLocks noChangeArrowheads="1"/>
            </p:cNvSpPr>
            <p:nvPr/>
          </p:nvSpPr>
          <p:spPr bwMode="auto">
            <a:xfrm>
              <a:off x="1454" y="2287"/>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9" name="Rectangle 279"/>
            <p:cNvSpPr>
              <a:spLocks noChangeArrowheads="1"/>
            </p:cNvSpPr>
            <p:nvPr/>
          </p:nvSpPr>
          <p:spPr bwMode="auto">
            <a:xfrm>
              <a:off x="1454" y="2287"/>
              <a:ext cx="96" cy="83"/>
            </a:xfrm>
            <a:prstGeom prst="rect">
              <a:avLst/>
            </a:prstGeom>
            <a:solidFill>
              <a:srgbClr val="FFFFFF"/>
            </a:solidFill>
            <a:ln w="31750">
              <a:solidFill>
                <a:srgbClr val="000000"/>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0" name="Freeform 280"/>
            <p:cNvSpPr>
              <a:spLocks/>
            </p:cNvSpPr>
            <p:nvPr/>
          </p:nvSpPr>
          <p:spPr bwMode="auto">
            <a:xfrm>
              <a:off x="2544" y="1722"/>
              <a:ext cx="55" cy="55"/>
            </a:xfrm>
            <a:custGeom>
              <a:avLst/>
              <a:gdLst>
                <a:gd name="T0" fmla="*/ 0 w 55"/>
                <a:gd name="T1" fmla="*/ 0 h 55"/>
                <a:gd name="T2" fmla="*/ 41 w 55"/>
                <a:gd name="T3" fmla="*/ 13 h 55"/>
                <a:gd name="T4" fmla="*/ 55 w 55"/>
                <a:gd name="T5" fmla="*/ 55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1" name="AutoShape 281"/>
            <p:cNvSpPr>
              <a:spLocks noChangeArrowheads="1"/>
            </p:cNvSpPr>
            <p:nvPr/>
          </p:nvSpPr>
          <p:spPr bwMode="auto">
            <a:xfrm>
              <a:off x="2447" y="1625"/>
              <a:ext cx="111"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2" name="AutoShape 282"/>
            <p:cNvSpPr>
              <a:spLocks noChangeArrowheads="1"/>
            </p:cNvSpPr>
            <p:nvPr/>
          </p:nvSpPr>
          <p:spPr bwMode="auto">
            <a:xfrm>
              <a:off x="2433" y="1611"/>
              <a:ext cx="138" cy="111"/>
            </a:xfrm>
            <a:prstGeom prst="roundRect">
              <a:avLst>
                <a:gd name="adj" fmla="val 40088"/>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3" name="Rectangle 283"/>
            <p:cNvSpPr>
              <a:spLocks noChangeArrowheads="1"/>
            </p:cNvSpPr>
            <p:nvPr/>
          </p:nvSpPr>
          <p:spPr bwMode="auto">
            <a:xfrm>
              <a:off x="2461" y="1653"/>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4" name="Rectangle 284"/>
            <p:cNvSpPr>
              <a:spLocks noChangeArrowheads="1"/>
            </p:cNvSpPr>
            <p:nvPr/>
          </p:nvSpPr>
          <p:spPr bwMode="auto">
            <a:xfrm>
              <a:off x="2461" y="1653"/>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5" name="Freeform 285"/>
            <p:cNvSpPr>
              <a:spLocks/>
            </p:cNvSpPr>
            <p:nvPr/>
          </p:nvSpPr>
          <p:spPr bwMode="auto">
            <a:xfrm>
              <a:off x="2585" y="1777"/>
              <a:ext cx="14" cy="27"/>
            </a:xfrm>
            <a:custGeom>
              <a:avLst/>
              <a:gdLst>
                <a:gd name="T0" fmla="*/ 0 w 14"/>
                <a:gd name="T1" fmla="*/ 0 h 27"/>
                <a:gd name="T2" fmla="*/ 14 w 14"/>
                <a:gd name="T3" fmla="*/ 0 h 27"/>
                <a:gd name="T4" fmla="*/ 14 w 14"/>
                <a:gd name="T5" fmla="*/ 0 h 27"/>
                <a:gd name="T6" fmla="*/ 14 w 14"/>
                <a:gd name="T7" fmla="*/ 14 h 27"/>
                <a:gd name="T8" fmla="*/ 14 w 14"/>
                <a:gd name="T9" fmla="*/ 27 h 27"/>
                <a:gd name="T10" fmla="*/ 0 w 14"/>
                <a:gd name="T11" fmla="*/ 27 h 27"/>
                <a:gd name="T12" fmla="*/ 0 w 14"/>
                <a:gd name="T13" fmla="*/ 14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286" name="Picture 2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5" y="1653"/>
              <a:ext cx="69"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 name="Line 287"/>
            <p:cNvSpPr>
              <a:spLocks noChangeShapeType="1"/>
            </p:cNvSpPr>
            <p:nvPr/>
          </p:nvSpPr>
          <p:spPr bwMode="auto">
            <a:xfrm>
              <a:off x="2585" y="177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8" name="Line 288"/>
            <p:cNvSpPr>
              <a:spLocks noChangeShapeType="1"/>
            </p:cNvSpPr>
            <p:nvPr/>
          </p:nvSpPr>
          <p:spPr bwMode="auto">
            <a:xfrm>
              <a:off x="2585" y="177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9" name="Line 289"/>
            <p:cNvSpPr>
              <a:spLocks noChangeShapeType="1"/>
            </p:cNvSpPr>
            <p:nvPr/>
          </p:nvSpPr>
          <p:spPr bwMode="auto">
            <a:xfrm>
              <a:off x="2599" y="177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0" name="Rectangle 290"/>
            <p:cNvSpPr>
              <a:spLocks noChangeArrowheads="1"/>
            </p:cNvSpPr>
            <p:nvPr/>
          </p:nvSpPr>
          <p:spPr bwMode="auto">
            <a:xfrm>
              <a:off x="2447" y="1708"/>
              <a:ext cx="111" cy="14"/>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91" name="Freeform 291"/>
            <p:cNvSpPr>
              <a:spLocks/>
            </p:cNvSpPr>
            <p:nvPr/>
          </p:nvSpPr>
          <p:spPr bwMode="auto">
            <a:xfrm>
              <a:off x="2433" y="1735"/>
              <a:ext cx="138" cy="14"/>
            </a:xfrm>
            <a:custGeom>
              <a:avLst/>
              <a:gdLst>
                <a:gd name="T0" fmla="*/ 14 w 138"/>
                <a:gd name="T1" fmla="*/ 0 h 14"/>
                <a:gd name="T2" fmla="*/ 0 w 138"/>
                <a:gd name="T3" fmla="*/ 14 h 14"/>
                <a:gd name="T4" fmla="*/ 138 w 138"/>
                <a:gd name="T5" fmla="*/ 14 h 14"/>
                <a:gd name="T6" fmla="*/ 125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2" name="Line 292"/>
            <p:cNvSpPr>
              <a:spLocks noChangeShapeType="1"/>
            </p:cNvSpPr>
            <p:nvPr/>
          </p:nvSpPr>
          <p:spPr bwMode="auto">
            <a:xfrm>
              <a:off x="2447" y="1749"/>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3" name="Line 293"/>
            <p:cNvSpPr>
              <a:spLocks noChangeShapeType="1"/>
            </p:cNvSpPr>
            <p:nvPr/>
          </p:nvSpPr>
          <p:spPr bwMode="auto">
            <a:xfrm>
              <a:off x="2461" y="1735"/>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4" name="Line 294"/>
            <p:cNvSpPr>
              <a:spLocks noChangeShapeType="1"/>
            </p:cNvSpPr>
            <p:nvPr/>
          </p:nvSpPr>
          <p:spPr bwMode="auto">
            <a:xfrm>
              <a:off x="2447" y="1735"/>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5" name="Line 295"/>
            <p:cNvSpPr>
              <a:spLocks noChangeShapeType="1"/>
            </p:cNvSpPr>
            <p:nvPr/>
          </p:nvSpPr>
          <p:spPr bwMode="auto">
            <a:xfrm>
              <a:off x="2489" y="1749"/>
              <a:ext cx="4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6" name="Line 296"/>
            <p:cNvSpPr>
              <a:spLocks noChangeShapeType="1"/>
            </p:cNvSpPr>
            <p:nvPr/>
          </p:nvSpPr>
          <p:spPr bwMode="auto">
            <a:xfrm>
              <a:off x="2530" y="1735"/>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7" name="Line 297"/>
            <p:cNvSpPr>
              <a:spLocks noChangeShapeType="1"/>
            </p:cNvSpPr>
            <p:nvPr/>
          </p:nvSpPr>
          <p:spPr bwMode="auto">
            <a:xfrm>
              <a:off x="2544" y="1749"/>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8" name="Rectangle 298"/>
            <p:cNvSpPr>
              <a:spLocks noChangeArrowheads="1"/>
            </p:cNvSpPr>
            <p:nvPr/>
          </p:nvSpPr>
          <p:spPr bwMode="auto">
            <a:xfrm>
              <a:off x="2502" y="1639"/>
              <a:ext cx="28"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99" name="Rectangle 299"/>
            <p:cNvSpPr>
              <a:spLocks noChangeArrowheads="1"/>
            </p:cNvSpPr>
            <p:nvPr/>
          </p:nvSpPr>
          <p:spPr bwMode="auto">
            <a:xfrm>
              <a:off x="2502" y="1639"/>
              <a:ext cx="42" cy="4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0" name="Freeform 300"/>
            <p:cNvSpPr>
              <a:spLocks/>
            </p:cNvSpPr>
            <p:nvPr/>
          </p:nvSpPr>
          <p:spPr bwMode="auto">
            <a:xfrm>
              <a:off x="1550" y="1184"/>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1" name="AutoShape 301"/>
            <p:cNvSpPr>
              <a:spLocks noChangeArrowheads="1"/>
            </p:cNvSpPr>
            <p:nvPr/>
          </p:nvSpPr>
          <p:spPr bwMode="auto">
            <a:xfrm>
              <a:off x="1440" y="1101"/>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2" name="AutoShape 302"/>
            <p:cNvSpPr>
              <a:spLocks noChangeArrowheads="1"/>
            </p:cNvSpPr>
            <p:nvPr/>
          </p:nvSpPr>
          <p:spPr bwMode="auto">
            <a:xfrm>
              <a:off x="1426" y="1087"/>
              <a:ext cx="152"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3" name="Rectangle 303"/>
            <p:cNvSpPr>
              <a:spLocks noChangeArrowheads="1"/>
            </p:cNvSpPr>
            <p:nvPr/>
          </p:nvSpPr>
          <p:spPr bwMode="auto">
            <a:xfrm>
              <a:off x="1468" y="1115"/>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4" name="Rectangle 304"/>
            <p:cNvSpPr>
              <a:spLocks noChangeArrowheads="1"/>
            </p:cNvSpPr>
            <p:nvPr/>
          </p:nvSpPr>
          <p:spPr bwMode="auto">
            <a:xfrm>
              <a:off x="1468" y="1115"/>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5" name="Freeform 305"/>
            <p:cNvSpPr>
              <a:spLocks/>
            </p:cNvSpPr>
            <p:nvPr/>
          </p:nvSpPr>
          <p:spPr bwMode="auto">
            <a:xfrm>
              <a:off x="1578" y="1239"/>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306" name="Picture 3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8" y="1115"/>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 name="Line 307"/>
            <p:cNvSpPr>
              <a:spLocks noChangeShapeType="1"/>
            </p:cNvSpPr>
            <p:nvPr/>
          </p:nvSpPr>
          <p:spPr bwMode="auto">
            <a:xfrm>
              <a:off x="1578" y="125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8" name="Freeform 308"/>
            <p:cNvSpPr>
              <a:spLocks/>
            </p:cNvSpPr>
            <p:nvPr/>
          </p:nvSpPr>
          <p:spPr bwMode="auto">
            <a:xfrm>
              <a:off x="1592" y="125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9" name="Rectangle 309"/>
            <p:cNvSpPr>
              <a:spLocks noChangeArrowheads="1"/>
            </p:cNvSpPr>
            <p:nvPr/>
          </p:nvSpPr>
          <p:spPr bwMode="auto">
            <a:xfrm>
              <a:off x="1454" y="1170"/>
              <a:ext cx="96"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10" name="Freeform 310"/>
            <p:cNvSpPr>
              <a:spLocks/>
            </p:cNvSpPr>
            <p:nvPr/>
          </p:nvSpPr>
          <p:spPr bwMode="auto">
            <a:xfrm>
              <a:off x="1440" y="1197"/>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1" name="Line 311"/>
            <p:cNvSpPr>
              <a:spLocks noChangeShapeType="1"/>
            </p:cNvSpPr>
            <p:nvPr/>
          </p:nvSpPr>
          <p:spPr bwMode="auto">
            <a:xfrm>
              <a:off x="1454" y="1211"/>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2" name="Line 312"/>
            <p:cNvSpPr>
              <a:spLocks noChangeShapeType="1"/>
            </p:cNvSpPr>
            <p:nvPr/>
          </p:nvSpPr>
          <p:spPr bwMode="auto">
            <a:xfrm>
              <a:off x="1468" y="1197"/>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3" name="Line 313"/>
            <p:cNvSpPr>
              <a:spLocks noChangeShapeType="1"/>
            </p:cNvSpPr>
            <p:nvPr/>
          </p:nvSpPr>
          <p:spPr bwMode="auto">
            <a:xfrm>
              <a:off x="1454" y="121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4" name="Line 314"/>
            <p:cNvSpPr>
              <a:spLocks noChangeShapeType="1"/>
            </p:cNvSpPr>
            <p:nvPr/>
          </p:nvSpPr>
          <p:spPr bwMode="auto">
            <a:xfrm>
              <a:off x="1481" y="1211"/>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5" name="Freeform 315"/>
            <p:cNvSpPr>
              <a:spLocks/>
            </p:cNvSpPr>
            <p:nvPr/>
          </p:nvSpPr>
          <p:spPr bwMode="auto">
            <a:xfrm>
              <a:off x="1523" y="1211"/>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6" name="Rectangle 316"/>
            <p:cNvSpPr>
              <a:spLocks noChangeArrowheads="1"/>
            </p:cNvSpPr>
            <p:nvPr/>
          </p:nvSpPr>
          <p:spPr bwMode="auto">
            <a:xfrm>
              <a:off x="1495" y="1101"/>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17" name="Rectangle 317"/>
            <p:cNvSpPr>
              <a:spLocks noChangeArrowheads="1"/>
            </p:cNvSpPr>
            <p:nvPr/>
          </p:nvSpPr>
          <p:spPr bwMode="auto">
            <a:xfrm>
              <a:off x="1495" y="1101"/>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18" name="Freeform 318"/>
            <p:cNvSpPr>
              <a:spLocks/>
            </p:cNvSpPr>
            <p:nvPr/>
          </p:nvSpPr>
          <p:spPr bwMode="auto">
            <a:xfrm>
              <a:off x="1730" y="1184"/>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9" name="AutoShape 319"/>
            <p:cNvSpPr>
              <a:spLocks noChangeArrowheads="1"/>
            </p:cNvSpPr>
            <p:nvPr/>
          </p:nvSpPr>
          <p:spPr bwMode="auto">
            <a:xfrm>
              <a:off x="1619" y="1101"/>
              <a:ext cx="125"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0" name="AutoShape 320"/>
            <p:cNvSpPr>
              <a:spLocks noChangeArrowheads="1"/>
            </p:cNvSpPr>
            <p:nvPr/>
          </p:nvSpPr>
          <p:spPr bwMode="auto">
            <a:xfrm>
              <a:off x="1606" y="1087"/>
              <a:ext cx="151"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1" name="Rectangle 321"/>
            <p:cNvSpPr>
              <a:spLocks noChangeArrowheads="1"/>
            </p:cNvSpPr>
            <p:nvPr/>
          </p:nvSpPr>
          <p:spPr bwMode="auto">
            <a:xfrm>
              <a:off x="1647" y="1115"/>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2" name="Rectangle 322"/>
            <p:cNvSpPr>
              <a:spLocks noChangeArrowheads="1"/>
            </p:cNvSpPr>
            <p:nvPr/>
          </p:nvSpPr>
          <p:spPr bwMode="auto">
            <a:xfrm>
              <a:off x="1647" y="1115"/>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3" name="Freeform 323"/>
            <p:cNvSpPr>
              <a:spLocks/>
            </p:cNvSpPr>
            <p:nvPr/>
          </p:nvSpPr>
          <p:spPr bwMode="auto">
            <a:xfrm>
              <a:off x="1757" y="1239"/>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324" name="Picture 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7" y="1115"/>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5" name="Line 325"/>
            <p:cNvSpPr>
              <a:spLocks noChangeShapeType="1"/>
            </p:cNvSpPr>
            <p:nvPr/>
          </p:nvSpPr>
          <p:spPr bwMode="auto">
            <a:xfrm>
              <a:off x="1757" y="125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26" name="Freeform 326"/>
            <p:cNvSpPr>
              <a:spLocks/>
            </p:cNvSpPr>
            <p:nvPr/>
          </p:nvSpPr>
          <p:spPr bwMode="auto">
            <a:xfrm>
              <a:off x="1771" y="125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27" name="Rectangle 327"/>
            <p:cNvSpPr>
              <a:spLocks noChangeArrowheads="1"/>
            </p:cNvSpPr>
            <p:nvPr/>
          </p:nvSpPr>
          <p:spPr bwMode="auto">
            <a:xfrm>
              <a:off x="1633" y="1170"/>
              <a:ext cx="97"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8" name="Freeform 328"/>
            <p:cNvSpPr>
              <a:spLocks/>
            </p:cNvSpPr>
            <p:nvPr/>
          </p:nvSpPr>
          <p:spPr bwMode="auto">
            <a:xfrm>
              <a:off x="1619" y="1197"/>
              <a:ext cx="125" cy="28"/>
            </a:xfrm>
            <a:custGeom>
              <a:avLst/>
              <a:gdLst>
                <a:gd name="T0" fmla="*/ 14 w 125"/>
                <a:gd name="T1" fmla="*/ 0 h 28"/>
                <a:gd name="T2" fmla="*/ 0 w 125"/>
                <a:gd name="T3" fmla="*/ 28 h 28"/>
                <a:gd name="T4" fmla="*/ 125 w 125"/>
                <a:gd name="T5" fmla="*/ 28 h 28"/>
                <a:gd name="T6" fmla="*/ 125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29" name="Line 329"/>
            <p:cNvSpPr>
              <a:spLocks noChangeShapeType="1"/>
            </p:cNvSpPr>
            <p:nvPr/>
          </p:nvSpPr>
          <p:spPr bwMode="auto">
            <a:xfrm>
              <a:off x="1633" y="1211"/>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0" name="Line 330"/>
            <p:cNvSpPr>
              <a:spLocks noChangeShapeType="1"/>
            </p:cNvSpPr>
            <p:nvPr/>
          </p:nvSpPr>
          <p:spPr bwMode="auto">
            <a:xfrm>
              <a:off x="1647" y="1197"/>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1" name="Line 331"/>
            <p:cNvSpPr>
              <a:spLocks noChangeShapeType="1"/>
            </p:cNvSpPr>
            <p:nvPr/>
          </p:nvSpPr>
          <p:spPr bwMode="auto">
            <a:xfrm>
              <a:off x="1633" y="121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2" name="Line 332"/>
            <p:cNvSpPr>
              <a:spLocks noChangeShapeType="1"/>
            </p:cNvSpPr>
            <p:nvPr/>
          </p:nvSpPr>
          <p:spPr bwMode="auto">
            <a:xfrm>
              <a:off x="1661" y="1211"/>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3" name="Freeform 333"/>
            <p:cNvSpPr>
              <a:spLocks/>
            </p:cNvSpPr>
            <p:nvPr/>
          </p:nvSpPr>
          <p:spPr bwMode="auto">
            <a:xfrm>
              <a:off x="1702" y="1211"/>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4" name="Rectangle 334"/>
            <p:cNvSpPr>
              <a:spLocks noChangeArrowheads="1"/>
            </p:cNvSpPr>
            <p:nvPr/>
          </p:nvSpPr>
          <p:spPr bwMode="auto">
            <a:xfrm>
              <a:off x="1675" y="1101"/>
              <a:ext cx="2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5" name="Rectangle 335"/>
            <p:cNvSpPr>
              <a:spLocks noChangeArrowheads="1"/>
            </p:cNvSpPr>
            <p:nvPr/>
          </p:nvSpPr>
          <p:spPr bwMode="auto">
            <a:xfrm>
              <a:off x="1675" y="1101"/>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6" name="Freeform 336"/>
            <p:cNvSpPr>
              <a:spLocks/>
            </p:cNvSpPr>
            <p:nvPr/>
          </p:nvSpPr>
          <p:spPr bwMode="auto">
            <a:xfrm>
              <a:off x="1909" y="1184"/>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7" name="AutoShape 337"/>
            <p:cNvSpPr>
              <a:spLocks noChangeArrowheads="1"/>
            </p:cNvSpPr>
            <p:nvPr/>
          </p:nvSpPr>
          <p:spPr bwMode="auto">
            <a:xfrm>
              <a:off x="1799" y="1101"/>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8" name="AutoShape 338"/>
            <p:cNvSpPr>
              <a:spLocks noChangeArrowheads="1"/>
            </p:cNvSpPr>
            <p:nvPr/>
          </p:nvSpPr>
          <p:spPr bwMode="auto">
            <a:xfrm>
              <a:off x="1785" y="1087"/>
              <a:ext cx="152"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9" name="Rectangle 339"/>
            <p:cNvSpPr>
              <a:spLocks noChangeArrowheads="1"/>
            </p:cNvSpPr>
            <p:nvPr/>
          </p:nvSpPr>
          <p:spPr bwMode="auto">
            <a:xfrm>
              <a:off x="1826" y="1115"/>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40" name="Rectangle 340"/>
            <p:cNvSpPr>
              <a:spLocks noChangeArrowheads="1"/>
            </p:cNvSpPr>
            <p:nvPr/>
          </p:nvSpPr>
          <p:spPr bwMode="auto">
            <a:xfrm>
              <a:off x="1826" y="1115"/>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41" name="Freeform 341"/>
            <p:cNvSpPr>
              <a:spLocks/>
            </p:cNvSpPr>
            <p:nvPr/>
          </p:nvSpPr>
          <p:spPr bwMode="auto">
            <a:xfrm>
              <a:off x="1937" y="1239"/>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342" name="Picture 3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6" y="1115"/>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 name="Line 343"/>
            <p:cNvSpPr>
              <a:spLocks noChangeShapeType="1"/>
            </p:cNvSpPr>
            <p:nvPr/>
          </p:nvSpPr>
          <p:spPr bwMode="auto">
            <a:xfrm>
              <a:off x="1937" y="125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4" name="Freeform 344"/>
            <p:cNvSpPr>
              <a:spLocks/>
            </p:cNvSpPr>
            <p:nvPr/>
          </p:nvSpPr>
          <p:spPr bwMode="auto">
            <a:xfrm>
              <a:off x="1951" y="125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5" name="Rectangle 345"/>
            <p:cNvSpPr>
              <a:spLocks noChangeArrowheads="1"/>
            </p:cNvSpPr>
            <p:nvPr/>
          </p:nvSpPr>
          <p:spPr bwMode="auto">
            <a:xfrm>
              <a:off x="1813" y="1170"/>
              <a:ext cx="96"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46" name="Freeform 346"/>
            <p:cNvSpPr>
              <a:spLocks/>
            </p:cNvSpPr>
            <p:nvPr/>
          </p:nvSpPr>
          <p:spPr bwMode="auto">
            <a:xfrm>
              <a:off x="1799" y="1197"/>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7" name="Line 347"/>
            <p:cNvSpPr>
              <a:spLocks noChangeShapeType="1"/>
            </p:cNvSpPr>
            <p:nvPr/>
          </p:nvSpPr>
          <p:spPr bwMode="auto">
            <a:xfrm>
              <a:off x="1813" y="1211"/>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8" name="Line 348"/>
            <p:cNvSpPr>
              <a:spLocks noChangeShapeType="1"/>
            </p:cNvSpPr>
            <p:nvPr/>
          </p:nvSpPr>
          <p:spPr bwMode="auto">
            <a:xfrm>
              <a:off x="1826" y="1197"/>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9" name="Line 349"/>
            <p:cNvSpPr>
              <a:spLocks noChangeShapeType="1"/>
            </p:cNvSpPr>
            <p:nvPr/>
          </p:nvSpPr>
          <p:spPr bwMode="auto">
            <a:xfrm>
              <a:off x="1813" y="121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0" name="Line 350"/>
            <p:cNvSpPr>
              <a:spLocks noChangeShapeType="1"/>
            </p:cNvSpPr>
            <p:nvPr/>
          </p:nvSpPr>
          <p:spPr bwMode="auto">
            <a:xfrm>
              <a:off x="1840" y="1211"/>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1" name="Freeform 351"/>
            <p:cNvSpPr>
              <a:spLocks/>
            </p:cNvSpPr>
            <p:nvPr/>
          </p:nvSpPr>
          <p:spPr bwMode="auto">
            <a:xfrm>
              <a:off x="1882" y="1211"/>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2" name="Rectangle 352"/>
            <p:cNvSpPr>
              <a:spLocks noChangeArrowheads="1"/>
            </p:cNvSpPr>
            <p:nvPr/>
          </p:nvSpPr>
          <p:spPr bwMode="auto">
            <a:xfrm>
              <a:off x="1854" y="1101"/>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3" name="Rectangle 353"/>
            <p:cNvSpPr>
              <a:spLocks noChangeArrowheads="1"/>
            </p:cNvSpPr>
            <p:nvPr/>
          </p:nvSpPr>
          <p:spPr bwMode="auto">
            <a:xfrm>
              <a:off x="1854" y="1101"/>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4" name="Freeform 354"/>
            <p:cNvSpPr>
              <a:spLocks/>
            </p:cNvSpPr>
            <p:nvPr/>
          </p:nvSpPr>
          <p:spPr bwMode="auto">
            <a:xfrm>
              <a:off x="1523" y="2177"/>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5" name="AutoShape 355"/>
            <p:cNvSpPr>
              <a:spLocks noChangeArrowheads="1"/>
            </p:cNvSpPr>
            <p:nvPr/>
          </p:nvSpPr>
          <p:spPr bwMode="auto">
            <a:xfrm>
              <a:off x="1412" y="2080"/>
              <a:ext cx="125"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6" name="AutoShape 356"/>
            <p:cNvSpPr>
              <a:spLocks noChangeArrowheads="1"/>
            </p:cNvSpPr>
            <p:nvPr/>
          </p:nvSpPr>
          <p:spPr bwMode="auto">
            <a:xfrm>
              <a:off x="1399" y="2067"/>
              <a:ext cx="151"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7" name="Rectangle 357"/>
            <p:cNvSpPr>
              <a:spLocks noChangeArrowheads="1"/>
            </p:cNvSpPr>
            <p:nvPr/>
          </p:nvSpPr>
          <p:spPr bwMode="auto">
            <a:xfrm>
              <a:off x="1440" y="2108"/>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8" name="Rectangle 358"/>
            <p:cNvSpPr>
              <a:spLocks noChangeArrowheads="1"/>
            </p:cNvSpPr>
            <p:nvPr/>
          </p:nvSpPr>
          <p:spPr bwMode="auto">
            <a:xfrm>
              <a:off x="1440" y="2108"/>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59" name="Freeform 359"/>
            <p:cNvSpPr>
              <a:spLocks/>
            </p:cNvSpPr>
            <p:nvPr/>
          </p:nvSpPr>
          <p:spPr bwMode="auto">
            <a:xfrm>
              <a:off x="1550" y="2232"/>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360" name="Picture 3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2108"/>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 name="Line 361"/>
            <p:cNvSpPr>
              <a:spLocks noChangeShapeType="1"/>
            </p:cNvSpPr>
            <p:nvPr/>
          </p:nvSpPr>
          <p:spPr bwMode="auto">
            <a:xfrm>
              <a:off x="1550"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2" name="Line 362"/>
            <p:cNvSpPr>
              <a:spLocks noChangeShapeType="1"/>
            </p:cNvSpPr>
            <p:nvPr/>
          </p:nvSpPr>
          <p:spPr bwMode="auto">
            <a:xfrm>
              <a:off x="1564"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3" name="Line 363"/>
            <p:cNvSpPr>
              <a:spLocks noChangeShapeType="1"/>
            </p:cNvSpPr>
            <p:nvPr/>
          </p:nvSpPr>
          <p:spPr bwMode="auto">
            <a:xfrm>
              <a:off x="1564"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4" name="Rectangle 364"/>
            <p:cNvSpPr>
              <a:spLocks noChangeArrowheads="1"/>
            </p:cNvSpPr>
            <p:nvPr/>
          </p:nvSpPr>
          <p:spPr bwMode="auto">
            <a:xfrm>
              <a:off x="1426" y="2163"/>
              <a:ext cx="97" cy="14"/>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65" name="Freeform 365"/>
            <p:cNvSpPr>
              <a:spLocks/>
            </p:cNvSpPr>
            <p:nvPr/>
          </p:nvSpPr>
          <p:spPr bwMode="auto">
            <a:xfrm>
              <a:off x="1412" y="2191"/>
              <a:ext cx="125" cy="14"/>
            </a:xfrm>
            <a:custGeom>
              <a:avLst/>
              <a:gdLst>
                <a:gd name="T0" fmla="*/ 14 w 125"/>
                <a:gd name="T1" fmla="*/ 0 h 14"/>
                <a:gd name="T2" fmla="*/ 0 w 125"/>
                <a:gd name="T3" fmla="*/ 14 h 14"/>
                <a:gd name="T4" fmla="*/ 125 w 125"/>
                <a:gd name="T5" fmla="*/ 14 h 14"/>
                <a:gd name="T6" fmla="*/ 125 w 125"/>
                <a:gd name="T7" fmla="*/ 0 h 14"/>
                <a:gd name="T8" fmla="*/ 14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6" name="Line 366"/>
            <p:cNvSpPr>
              <a:spLocks noChangeShapeType="1"/>
            </p:cNvSpPr>
            <p:nvPr/>
          </p:nvSpPr>
          <p:spPr bwMode="auto">
            <a:xfrm>
              <a:off x="1426" y="2205"/>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7" name="Line 367"/>
            <p:cNvSpPr>
              <a:spLocks noChangeShapeType="1"/>
            </p:cNvSpPr>
            <p:nvPr/>
          </p:nvSpPr>
          <p:spPr bwMode="auto">
            <a:xfrm>
              <a:off x="1440" y="2191"/>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8" name="Line 368"/>
            <p:cNvSpPr>
              <a:spLocks noChangeShapeType="1"/>
            </p:cNvSpPr>
            <p:nvPr/>
          </p:nvSpPr>
          <p:spPr bwMode="auto">
            <a:xfrm>
              <a:off x="1426" y="219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9" name="Line 369"/>
            <p:cNvSpPr>
              <a:spLocks noChangeShapeType="1"/>
            </p:cNvSpPr>
            <p:nvPr/>
          </p:nvSpPr>
          <p:spPr bwMode="auto">
            <a:xfrm>
              <a:off x="1454" y="220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0" name="Line 370"/>
            <p:cNvSpPr>
              <a:spLocks noChangeShapeType="1"/>
            </p:cNvSpPr>
            <p:nvPr/>
          </p:nvSpPr>
          <p:spPr bwMode="auto">
            <a:xfrm>
              <a:off x="1495" y="2191"/>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1" name="Line 371"/>
            <p:cNvSpPr>
              <a:spLocks noChangeShapeType="1"/>
            </p:cNvSpPr>
            <p:nvPr/>
          </p:nvSpPr>
          <p:spPr bwMode="auto">
            <a:xfrm>
              <a:off x="1523" y="2205"/>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2" name="Rectangle 372"/>
            <p:cNvSpPr>
              <a:spLocks noChangeArrowheads="1"/>
            </p:cNvSpPr>
            <p:nvPr/>
          </p:nvSpPr>
          <p:spPr bwMode="auto">
            <a:xfrm>
              <a:off x="1468" y="2094"/>
              <a:ext cx="27"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3" name="Rectangle 373"/>
            <p:cNvSpPr>
              <a:spLocks noChangeArrowheads="1"/>
            </p:cNvSpPr>
            <p:nvPr/>
          </p:nvSpPr>
          <p:spPr bwMode="auto">
            <a:xfrm>
              <a:off x="1468" y="2094"/>
              <a:ext cx="41"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4" name="Freeform 374"/>
            <p:cNvSpPr>
              <a:spLocks/>
            </p:cNvSpPr>
            <p:nvPr/>
          </p:nvSpPr>
          <p:spPr bwMode="auto">
            <a:xfrm>
              <a:off x="1702" y="2177"/>
              <a:ext cx="42" cy="55"/>
            </a:xfrm>
            <a:custGeom>
              <a:avLst/>
              <a:gdLst>
                <a:gd name="T0" fmla="*/ 0 w 42"/>
                <a:gd name="T1" fmla="*/ 0 h 55"/>
                <a:gd name="T2" fmla="*/ 42 w 42"/>
                <a:gd name="T3" fmla="*/ 14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5" name="AutoShape 375"/>
            <p:cNvSpPr>
              <a:spLocks noChangeArrowheads="1"/>
            </p:cNvSpPr>
            <p:nvPr/>
          </p:nvSpPr>
          <p:spPr bwMode="auto">
            <a:xfrm>
              <a:off x="1592" y="2080"/>
              <a:ext cx="124"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6" name="AutoShape 376"/>
            <p:cNvSpPr>
              <a:spLocks noChangeArrowheads="1"/>
            </p:cNvSpPr>
            <p:nvPr/>
          </p:nvSpPr>
          <p:spPr bwMode="auto">
            <a:xfrm>
              <a:off x="1578" y="2067"/>
              <a:ext cx="152"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7" name="Rectangle 377"/>
            <p:cNvSpPr>
              <a:spLocks noChangeArrowheads="1"/>
            </p:cNvSpPr>
            <p:nvPr/>
          </p:nvSpPr>
          <p:spPr bwMode="auto">
            <a:xfrm>
              <a:off x="1619" y="2108"/>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8" name="Rectangle 378"/>
            <p:cNvSpPr>
              <a:spLocks noChangeArrowheads="1"/>
            </p:cNvSpPr>
            <p:nvPr/>
          </p:nvSpPr>
          <p:spPr bwMode="auto">
            <a:xfrm>
              <a:off x="1619" y="2108"/>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79" name="Freeform 379"/>
            <p:cNvSpPr>
              <a:spLocks/>
            </p:cNvSpPr>
            <p:nvPr/>
          </p:nvSpPr>
          <p:spPr bwMode="auto">
            <a:xfrm>
              <a:off x="1730" y="2232"/>
              <a:ext cx="27" cy="28"/>
            </a:xfrm>
            <a:custGeom>
              <a:avLst/>
              <a:gdLst>
                <a:gd name="T0" fmla="*/ 14 w 27"/>
                <a:gd name="T1" fmla="*/ 0 h 28"/>
                <a:gd name="T2" fmla="*/ 14 w 27"/>
                <a:gd name="T3" fmla="*/ 0 h 28"/>
                <a:gd name="T4" fmla="*/ 27 w 27"/>
                <a:gd name="T5" fmla="*/ 0 h 28"/>
                <a:gd name="T6" fmla="*/ 27 w 27"/>
                <a:gd name="T7" fmla="*/ 14 h 28"/>
                <a:gd name="T8" fmla="*/ 14 w 27"/>
                <a:gd name="T9" fmla="*/ 28 h 28"/>
                <a:gd name="T10" fmla="*/ 14 w 27"/>
                <a:gd name="T11" fmla="*/ 28 h 28"/>
                <a:gd name="T12" fmla="*/ 0 w 27"/>
                <a:gd name="T13" fmla="*/ 14 h 28"/>
                <a:gd name="T14" fmla="*/ 0 w 27"/>
                <a:gd name="T15" fmla="*/ 0 h 28"/>
                <a:gd name="T16" fmla="*/ 0 w 27"/>
                <a:gd name="T17" fmla="*/ 0 h 28"/>
                <a:gd name="T18" fmla="*/ 14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380" name="Picture 3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 y="2108"/>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 name="Line 381"/>
            <p:cNvSpPr>
              <a:spLocks noChangeShapeType="1"/>
            </p:cNvSpPr>
            <p:nvPr/>
          </p:nvSpPr>
          <p:spPr bwMode="auto">
            <a:xfrm>
              <a:off x="1730"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2" name="Line 382"/>
            <p:cNvSpPr>
              <a:spLocks noChangeShapeType="1"/>
            </p:cNvSpPr>
            <p:nvPr/>
          </p:nvSpPr>
          <p:spPr bwMode="auto">
            <a:xfrm>
              <a:off x="1744"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3" name="Line 383"/>
            <p:cNvSpPr>
              <a:spLocks noChangeShapeType="1"/>
            </p:cNvSpPr>
            <p:nvPr/>
          </p:nvSpPr>
          <p:spPr bwMode="auto">
            <a:xfrm>
              <a:off x="1744"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4" name="Rectangle 384"/>
            <p:cNvSpPr>
              <a:spLocks noChangeArrowheads="1"/>
            </p:cNvSpPr>
            <p:nvPr/>
          </p:nvSpPr>
          <p:spPr bwMode="auto">
            <a:xfrm>
              <a:off x="1606" y="2163"/>
              <a:ext cx="96" cy="14"/>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85" name="Freeform 385"/>
            <p:cNvSpPr>
              <a:spLocks/>
            </p:cNvSpPr>
            <p:nvPr/>
          </p:nvSpPr>
          <p:spPr bwMode="auto">
            <a:xfrm>
              <a:off x="1592" y="2191"/>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6" name="Line 386"/>
            <p:cNvSpPr>
              <a:spLocks noChangeShapeType="1"/>
            </p:cNvSpPr>
            <p:nvPr/>
          </p:nvSpPr>
          <p:spPr bwMode="auto">
            <a:xfrm>
              <a:off x="1606" y="2205"/>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7" name="Line 387"/>
            <p:cNvSpPr>
              <a:spLocks noChangeShapeType="1"/>
            </p:cNvSpPr>
            <p:nvPr/>
          </p:nvSpPr>
          <p:spPr bwMode="auto">
            <a:xfrm>
              <a:off x="1619" y="2191"/>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8" name="Line 388"/>
            <p:cNvSpPr>
              <a:spLocks noChangeShapeType="1"/>
            </p:cNvSpPr>
            <p:nvPr/>
          </p:nvSpPr>
          <p:spPr bwMode="auto">
            <a:xfrm>
              <a:off x="1606" y="219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9" name="Line 389"/>
            <p:cNvSpPr>
              <a:spLocks noChangeShapeType="1"/>
            </p:cNvSpPr>
            <p:nvPr/>
          </p:nvSpPr>
          <p:spPr bwMode="auto">
            <a:xfrm>
              <a:off x="1633" y="220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0" name="Line 390"/>
            <p:cNvSpPr>
              <a:spLocks noChangeShapeType="1"/>
            </p:cNvSpPr>
            <p:nvPr/>
          </p:nvSpPr>
          <p:spPr bwMode="auto">
            <a:xfrm>
              <a:off x="1675" y="2191"/>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1" name="Line 391"/>
            <p:cNvSpPr>
              <a:spLocks noChangeShapeType="1"/>
            </p:cNvSpPr>
            <p:nvPr/>
          </p:nvSpPr>
          <p:spPr bwMode="auto">
            <a:xfrm>
              <a:off x="1702" y="2205"/>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2" name="Rectangle 392"/>
            <p:cNvSpPr>
              <a:spLocks noChangeArrowheads="1"/>
            </p:cNvSpPr>
            <p:nvPr/>
          </p:nvSpPr>
          <p:spPr bwMode="auto">
            <a:xfrm>
              <a:off x="1647" y="2094"/>
              <a:ext cx="28"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3" name="Rectangle 393"/>
            <p:cNvSpPr>
              <a:spLocks noChangeArrowheads="1"/>
            </p:cNvSpPr>
            <p:nvPr/>
          </p:nvSpPr>
          <p:spPr bwMode="auto">
            <a:xfrm>
              <a:off x="1647" y="2094"/>
              <a:ext cx="41"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4" name="Freeform 394"/>
            <p:cNvSpPr>
              <a:spLocks/>
            </p:cNvSpPr>
            <p:nvPr/>
          </p:nvSpPr>
          <p:spPr bwMode="auto">
            <a:xfrm>
              <a:off x="1882" y="2177"/>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5" name="AutoShape 395"/>
            <p:cNvSpPr>
              <a:spLocks noChangeArrowheads="1"/>
            </p:cNvSpPr>
            <p:nvPr/>
          </p:nvSpPr>
          <p:spPr bwMode="auto">
            <a:xfrm>
              <a:off x="1771" y="2080"/>
              <a:ext cx="124"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6" name="AutoShape 396"/>
            <p:cNvSpPr>
              <a:spLocks noChangeArrowheads="1"/>
            </p:cNvSpPr>
            <p:nvPr/>
          </p:nvSpPr>
          <p:spPr bwMode="auto">
            <a:xfrm>
              <a:off x="1757" y="2067"/>
              <a:ext cx="152"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7" name="Rectangle 397"/>
            <p:cNvSpPr>
              <a:spLocks noChangeArrowheads="1"/>
            </p:cNvSpPr>
            <p:nvPr/>
          </p:nvSpPr>
          <p:spPr bwMode="auto">
            <a:xfrm>
              <a:off x="1799" y="2108"/>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8" name="Rectangle 398"/>
            <p:cNvSpPr>
              <a:spLocks noChangeArrowheads="1"/>
            </p:cNvSpPr>
            <p:nvPr/>
          </p:nvSpPr>
          <p:spPr bwMode="auto">
            <a:xfrm>
              <a:off x="1799" y="2108"/>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9" name="Freeform 399"/>
            <p:cNvSpPr>
              <a:spLocks/>
            </p:cNvSpPr>
            <p:nvPr/>
          </p:nvSpPr>
          <p:spPr bwMode="auto">
            <a:xfrm>
              <a:off x="1909" y="2232"/>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00" name="Picture 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 y="2108"/>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 name="Line 401"/>
            <p:cNvSpPr>
              <a:spLocks noChangeShapeType="1"/>
            </p:cNvSpPr>
            <p:nvPr/>
          </p:nvSpPr>
          <p:spPr bwMode="auto">
            <a:xfrm>
              <a:off x="1909"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2" name="Line 402"/>
            <p:cNvSpPr>
              <a:spLocks noChangeShapeType="1"/>
            </p:cNvSpPr>
            <p:nvPr/>
          </p:nvSpPr>
          <p:spPr bwMode="auto">
            <a:xfrm>
              <a:off x="1923"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3" name="Line 403"/>
            <p:cNvSpPr>
              <a:spLocks noChangeShapeType="1"/>
            </p:cNvSpPr>
            <p:nvPr/>
          </p:nvSpPr>
          <p:spPr bwMode="auto">
            <a:xfrm>
              <a:off x="1923" y="223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4" name="Rectangle 404"/>
            <p:cNvSpPr>
              <a:spLocks noChangeArrowheads="1"/>
            </p:cNvSpPr>
            <p:nvPr/>
          </p:nvSpPr>
          <p:spPr bwMode="auto">
            <a:xfrm>
              <a:off x="1785" y="2163"/>
              <a:ext cx="97" cy="14"/>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05" name="Freeform 405"/>
            <p:cNvSpPr>
              <a:spLocks/>
            </p:cNvSpPr>
            <p:nvPr/>
          </p:nvSpPr>
          <p:spPr bwMode="auto">
            <a:xfrm>
              <a:off x="1771" y="2191"/>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6" name="Line 406"/>
            <p:cNvSpPr>
              <a:spLocks noChangeShapeType="1"/>
            </p:cNvSpPr>
            <p:nvPr/>
          </p:nvSpPr>
          <p:spPr bwMode="auto">
            <a:xfrm>
              <a:off x="1785" y="2205"/>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7" name="Line 407"/>
            <p:cNvSpPr>
              <a:spLocks noChangeShapeType="1"/>
            </p:cNvSpPr>
            <p:nvPr/>
          </p:nvSpPr>
          <p:spPr bwMode="auto">
            <a:xfrm>
              <a:off x="1799" y="2191"/>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8" name="Line 408"/>
            <p:cNvSpPr>
              <a:spLocks noChangeShapeType="1"/>
            </p:cNvSpPr>
            <p:nvPr/>
          </p:nvSpPr>
          <p:spPr bwMode="auto">
            <a:xfrm>
              <a:off x="1785" y="219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9" name="Line 409"/>
            <p:cNvSpPr>
              <a:spLocks noChangeShapeType="1"/>
            </p:cNvSpPr>
            <p:nvPr/>
          </p:nvSpPr>
          <p:spPr bwMode="auto">
            <a:xfrm>
              <a:off x="1813" y="2205"/>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0" name="Line 410"/>
            <p:cNvSpPr>
              <a:spLocks noChangeShapeType="1"/>
            </p:cNvSpPr>
            <p:nvPr/>
          </p:nvSpPr>
          <p:spPr bwMode="auto">
            <a:xfrm>
              <a:off x="1854" y="2191"/>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1" name="Line 411"/>
            <p:cNvSpPr>
              <a:spLocks noChangeShapeType="1"/>
            </p:cNvSpPr>
            <p:nvPr/>
          </p:nvSpPr>
          <p:spPr bwMode="auto">
            <a:xfrm>
              <a:off x="1882" y="2205"/>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2" name="Rectangle 412"/>
            <p:cNvSpPr>
              <a:spLocks noChangeArrowheads="1"/>
            </p:cNvSpPr>
            <p:nvPr/>
          </p:nvSpPr>
          <p:spPr bwMode="auto">
            <a:xfrm>
              <a:off x="1826" y="2094"/>
              <a:ext cx="28"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3" name="Rectangle 413"/>
            <p:cNvSpPr>
              <a:spLocks noChangeArrowheads="1"/>
            </p:cNvSpPr>
            <p:nvPr/>
          </p:nvSpPr>
          <p:spPr bwMode="auto">
            <a:xfrm>
              <a:off x="1826" y="2094"/>
              <a:ext cx="42"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4" name="Freeform 414"/>
            <p:cNvSpPr>
              <a:spLocks/>
            </p:cNvSpPr>
            <p:nvPr/>
          </p:nvSpPr>
          <p:spPr bwMode="auto">
            <a:xfrm>
              <a:off x="5014" y="2839"/>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5" name="AutoShape 415"/>
            <p:cNvSpPr>
              <a:spLocks noChangeArrowheads="1"/>
            </p:cNvSpPr>
            <p:nvPr/>
          </p:nvSpPr>
          <p:spPr bwMode="auto">
            <a:xfrm>
              <a:off x="4903" y="2757"/>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6" name="AutoShape 416"/>
            <p:cNvSpPr>
              <a:spLocks noChangeArrowheads="1"/>
            </p:cNvSpPr>
            <p:nvPr/>
          </p:nvSpPr>
          <p:spPr bwMode="auto">
            <a:xfrm>
              <a:off x="4890" y="2743"/>
              <a:ext cx="151"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7" name="Rectangle 417"/>
            <p:cNvSpPr>
              <a:spLocks noChangeArrowheads="1"/>
            </p:cNvSpPr>
            <p:nvPr/>
          </p:nvSpPr>
          <p:spPr bwMode="auto">
            <a:xfrm>
              <a:off x="4931" y="2770"/>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8" name="Rectangle 418"/>
            <p:cNvSpPr>
              <a:spLocks noChangeArrowheads="1"/>
            </p:cNvSpPr>
            <p:nvPr/>
          </p:nvSpPr>
          <p:spPr bwMode="auto">
            <a:xfrm>
              <a:off x="4931" y="2770"/>
              <a:ext cx="96"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19" name="Freeform 419"/>
            <p:cNvSpPr>
              <a:spLocks/>
            </p:cNvSpPr>
            <p:nvPr/>
          </p:nvSpPr>
          <p:spPr bwMode="auto">
            <a:xfrm>
              <a:off x="5041" y="2895"/>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20" name="Picture 4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1" y="2770"/>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 name="Line 421"/>
            <p:cNvSpPr>
              <a:spLocks noChangeShapeType="1"/>
            </p:cNvSpPr>
            <p:nvPr/>
          </p:nvSpPr>
          <p:spPr bwMode="auto">
            <a:xfrm>
              <a:off x="5041" y="290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2" name="Freeform 422"/>
            <p:cNvSpPr>
              <a:spLocks/>
            </p:cNvSpPr>
            <p:nvPr/>
          </p:nvSpPr>
          <p:spPr bwMode="auto">
            <a:xfrm>
              <a:off x="5055" y="290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3" name="Freeform 423"/>
            <p:cNvSpPr>
              <a:spLocks/>
            </p:cNvSpPr>
            <p:nvPr/>
          </p:nvSpPr>
          <p:spPr bwMode="auto">
            <a:xfrm>
              <a:off x="4903" y="2853"/>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4" name="Line 424"/>
            <p:cNvSpPr>
              <a:spLocks noChangeShapeType="1"/>
            </p:cNvSpPr>
            <p:nvPr/>
          </p:nvSpPr>
          <p:spPr bwMode="auto">
            <a:xfrm>
              <a:off x="4917" y="2867"/>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5" name="Line 425"/>
            <p:cNvSpPr>
              <a:spLocks noChangeShapeType="1"/>
            </p:cNvSpPr>
            <p:nvPr/>
          </p:nvSpPr>
          <p:spPr bwMode="auto">
            <a:xfrm>
              <a:off x="4931" y="2853"/>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6" name="Line 426"/>
            <p:cNvSpPr>
              <a:spLocks noChangeShapeType="1"/>
            </p:cNvSpPr>
            <p:nvPr/>
          </p:nvSpPr>
          <p:spPr bwMode="auto">
            <a:xfrm>
              <a:off x="4917" y="286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7" name="Line 427"/>
            <p:cNvSpPr>
              <a:spLocks noChangeShapeType="1"/>
            </p:cNvSpPr>
            <p:nvPr/>
          </p:nvSpPr>
          <p:spPr bwMode="auto">
            <a:xfrm>
              <a:off x="4945" y="2867"/>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8" name="Freeform 428"/>
            <p:cNvSpPr>
              <a:spLocks/>
            </p:cNvSpPr>
            <p:nvPr/>
          </p:nvSpPr>
          <p:spPr bwMode="auto">
            <a:xfrm>
              <a:off x="4986" y="2867"/>
              <a:ext cx="41" cy="1"/>
            </a:xfrm>
            <a:custGeom>
              <a:avLst/>
              <a:gdLst>
                <a:gd name="T0" fmla="*/ 0 w 41"/>
                <a:gd name="T1" fmla="*/ 0 h 1"/>
                <a:gd name="T2" fmla="*/ 28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8"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9" name="Rectangle 429"/>
            <p:cNvSpPr>
              <a:spLocks noChangeArrowheads="1"/>
            </p:cNvSpPr>
            <p:nvPr/>
          </p:nvSpPr>
          <p:spPr bwMode="auto">
            <a:xfrm>
              <a:off x="4958" y="2757"/>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0" name="Rectangle 430"/>
            <p:cNvSpPr>
              <a:spLocks noChangeArrowheads="1"/>
            </p:cNvSpPr>
            <p:nvPr/>
          </p:nvSpPr>
          <p:spPr bwMode="auto">
            <a:xfrm>
              <a:off x="4958" y="2757"/>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1" name="Freeform 431"/>
            <p:cNvSpPr>
              <a:spLocks/>
            </p:cNvSpPr>
            <p:nvPr/>
          </p:nvSpPr>
          <p:spPr bwMode="auto">
            <a:xfrm>
              <a:off x="5193" y="2839"/>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2" name="AutoShape 432"/>
            <p:cNvSpPr>
              <a:spLocks noChangeArrowheads="1"/>
            </p:cNvSpPr>
            <p:nvPr/>
          </p:nvSpPr>
          <p:spPr bwMode="auto">
            <a:xfrm>
              <a:off x="5083" y="2757"/>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3" name="AutoShape 433"/>
            <p:cNvSpPr>
              <a:spLocks noChangeArrowheads="1"/>
            </p:cNvSpPr>
            <p:nvPr/>
          </p:nvSpPr>
          <p:spPr bwMode="auto">
            <a:xfrm>
              <a:off x="5069" y="2743"/>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4" name="Rectangle 434"/>
            <p:cNvSpPr>
              <a:spLocks noChangeArrowheads="1"/>
            </p:cNvSpPr>
            <p:nvPr/>
          </p:nvSpPr>
          <p:spPr bwMode="auto">
            <a:xfrm>
              <a:off x="5110" y="2770"/>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5" name="Freeform 435"/>
            <p:cNvSpPr>
              <a:spLocks/>
            </p:cNvSpPr>
            <p:nvPr/>
          </p:nvSpPr>
          <p:spPr bwMode="auto">
            <a:xfrm>
              <a:off x="5221" y="2895"/>
              <a:ext cx="27" cy="41"/>
            </a:xfrm>
            <a:custGeom>
              <a:avLst/>
              <a:gdLst>
                <a:gd name="T0" fmla="*/ 13 w 27"/>
                <a:gd name="T1" fmla="*/ 0 h 41"/>
                <a:gd name="T2" fmla="*/ 13 w 27"/>
                <a:gd name="T3" fmla="*/ 0 h 41"/>
                <a:gd name="T4" fmla="*/ 27 w 27"/>
                <a:gd name="T5" fmla="*/ 13 h 41"/>
                <a:gd name="T6" fmla="*/ 27 w 27"/>
                <a:gd name="T7" fmla="*/ 27 h 41"/>
                <a:gd name="T8" fmla="*/ 13 w 27"/>
                <a:gd name="T9" fmla="*/ 41 h 41"/>
                <a:gd name="T10" fmla="*/ 13 w 27"/>
                <a:gd name="T11" fmla="*/ 41 h 41"/>
                <a:gd name="T12" fmla="*/ 0 w 27"/>
                <a:gd name="T13" fmla="*/ 27 h 41"/>
                <a:gd name="T14" fmla="*/ 0 w 27"/>
                <a:gd name="T15" fmla="*/ 13 h 41"/>
                <a:gd name="T16" fmla="*/ 0 w 27"/>
                <a:gd name="T17" fmla="*/ 0 h 41"/>
                <a:gd name="T18" fmla="*/ 13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36" name="Picture 4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0" y="2770"/>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 name="Line 437"/>
            <p:cNvSpPr>
              <a:spLocks noChangeShapeType="1"/>
            </p:cNvSpPr>
            <p:nvPr/>
          </p:nvSpPr>
          <p:spPr bwMode="auto">
            <a:xfrm>
              <a:off x="5221" y="290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8" name="Freeform 438"/>
            <p:cNvSpPr>
              <a:spLocks/>
            </p:cNvSpPr>
            <p:nvPr/>
          </p:nvSpPr>
          <p:spPr bwMode="auto">
            <a:xfrm>
              <a:off x="5234" y="290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9" name="Rectangle 439"/>
            <p:cNvSpPr>
              <a:spLocks noChangeArrowheads="1"/>
            </p:cNvSpPr>
            <p:nvPr/>
          </p:nvSpPr>
          <p:spPr bwMode="auto">
            <a:xfrm>
              <a:off x="5096" y="2826"/>
              <a:ext cx="97"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0" name="Freeform 440"/>
            <p:cNvSpPr>
              <a:spLocks/>
            </p:cNvSpPr>
            <p:nvPr/>
          </p:nvSpPr>
          <p:spPr bwMode="auto">
            <a:xfrm>
              <a:off x="5083" y="2853"/>
              <a:ext cx="124" cy="28"/>
            </a:xfrm>
            <a:custGeom>
              <a:avLst/>
              <a:gdLst>
                <a:gd name="T0" fmla="*/ 13 w 124"/>
                <a:gd name="T1" fmla="*/ 0 h 28"/>
                <a:gd name="T2" fmla="*/ 0 w 124"/>
                <a:gd name="T3" fmla="*/ 28 h 28"/>
                <a:gd name="T4" fmla="*/ 124 w 124"/>
                <a:gd name="T5" fmla="*/ 28 h 28"/>
                <a:gd name="T6" fmla="*/ 124 w 124"/>
                <a:gd name="T7" fmla="*/ 0 h 28"/>
                <a:gd name="T8" fmla="*/ 13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1" name="Line 441"/>
            <p:cNvSpPr>
              <a:spLocks noChangeShapeType="1"/>
            </p:cNvSpPr>
            <p:nvPr/>
          </p:nvSpPr>
          <p:spPr bwMode="auto">
            <a:xfrm>
              <a:off x="5096" y="2867"/>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2" name="Line 442"/>
            <p:cNvSpPr>
              <a:spLocks noChangeShapeType="1"/>
            </p:cNvSpPr>
            <p:nvPr/>
          </p:nvSpPr>
          <p:spPr bwMode="auto">
            <a:xfrm>
              <a:off x="5110" y="2853"/>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3" name="Line 443"/>
            <p:cNvSpPr>
              <a:spLocks noChangeShapeType="1"/>
            </p:cNvSpPr>
            <p:nvPr/>
          </p:nvSpPr>
          <p:spPr bwMode="auto">
            <a:xfrm>
              <a:off x="5096" y="286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4" name="Line 444"/>
            <p:cNvSpPr>
              <a:spLocks noChangeShapeType="1"/>
            </p:cNvSpPr>
            <p:nvPr/>
          </p:nvSpPr>
          <p:spPr bwMode="auto">
            <a:xfrm>
              <a:off x="5124" y="2867"/>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5" name="Freeform 445"/>
            <p:cNvSpPr>
              <a:spLocks/>
            </p:cNvSpPr>
            <p:nvPr/>
          </p:nvSpPr>
          <p:spPr bwMode="auto">
            <a:xfrm>
              <a:off x="5165" y="2867"/>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6" name="Rectangle 446"/>
            <p:cNvSpPr>
              <a:spLocks noChangeArrowheads="1"/>
            </p:cNvSpPr>
            <p:nvPr/>
          </p:nvSpPr>
          <p:spPr bwMode="auto">
            <a:xfrm>
              <a:off x="5138" y="2757"/>
              <a:ext cx="2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7" name="Rectangle 447"/>
            <p:cNvSpPr>
              <a:spLocks noChangeArrowheads="1"/>
            </p:cNvSpPr>
            <p:nvPr/>
          </p:nvSpPr>
          <p:spPr bwMode="auto">
            <a:xfrm>
              <a:off x="5138" y="2757"/>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8" name="Freeform 448"/>
            <p:cNvSpPr>
              <a:spLocks/>
            </p:cNvSpPr>
            <p:nvPr/>
          </p:nvSpPr>
          <p:spPr bwMode="auto">
            <a:xfrm>
              <a:off x="5372" y="2839"/>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9" name="AutoShape 449"/>
            <p:cNvSpPr>
              <a:spLocks noChangeArrowheads="1"/>
            </p:cNvSpPr>
            <p:nvPr/>
          </p:nvSpPr>
          <p:spPr bwMode="auto">
            <a:xfrm>
              <a:off x="5262" y="2757"/>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0" name="AutoShape 450"/>
            <p:cNvSpPr>
              <a:spLocks noChangeArrowheads="1"/>
            </p:cNvSpPr>
            <p:nvPr/>
          </p:nvSpPr>
          <p:spPr bwMode="auto">
            <a:xfrm>
              <a:off x="5248" y="2743"/>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1" name="Rectangle 451"/>
            <p:cNvSpPr>
              <a:spLocks noChangeArrowheads="1"/>
            </p:cNvSpPr>
            <p:nvPr/>
          </p:nvSpPr>
          <p:spPr bwMode="auto">
            <a:xfrm>
              <a:off x="5290" y="2770"/>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2" name="Rectangle 452"/>
            <p:cNvSpPr>
              <a:spLocks noChangeArrowheads="1"/>
            </p:cNvSpPr>
            <p:nvPr/>
          </p:nvSpPr>
          <p:spPr bwMode="auto">
            <a:xfrm>
              <a:off x="5290" y="2770"/>
              <a:ext cx="96"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3" name="Freeform 453"/>
            <p:cNvSpPr>
              <a:spLocks/>
            </p:cNvSpPr>
            <p:nvPr/>
          </p:nvSpPr>
          <p:spPr bwMode="auto">
            <a:xfrm>
              <a:off x="5400" y="2895"/>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54" name="Picture 4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0" y="2770"/>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 name="Line 455"/>
            <p:cNvSpPr>
              <a:spLocks noChangeShapeType="1"/>
            </p:cNvSpPr>
            <p:nvPr/>
          </p:nvSpPr>
          <p:spPr bwMode="auto">
            <a:xfrm>
              <a:off x="5400" y="290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6" name="Freeform 456"/>
            <p:cNvSpPr>
              <a:spLocks/>
            </p:cNvSpPr>
            <p:nvPr/>
          </p:nvSpPr>
          <p:spPr bwMode="auto">
            <a:xfrm>
              <a:off x="5414" y="290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7" name="Rectangle 457"/>
            <p:cNvSpPr>
              <a:spLocks noChangeArrowheads="1"/>
            </p:cNvSpPr>
            <p:nvPr/>
          </p:nvSpPr>
          <p:spPr bwMode="auto">
            <a:xfrm>
              <a:off x="5276" y="2826"/>
              <a:ext cx="96" cy="27"/>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8" name="Freeform 458"/>
            <p:cNvSpPr>
              <a:spLocks/>
            </p:cNvSpPr>
            <p:nvPr/>
          </p:nvSpPr>
          <p:spPr bwMode="auto">
            <a:xfrm>
              <a:off x="5262" y="2853"/>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9" name="Line 459"/>
            <p:cNvSpPr>
              <a:spLocks noChangeShapeType="1"/>
            </p:cNvSpPr>
            <p:nvPr/>
          </p:nvSpPr>
          <p:spPr bwMode="auto">
            <a:xfrm>
              <a:off x="5276" y="2867"/>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0" name="Line 460"/>
            <p:cNvSpPr>
              <a:spLocks noChangeShapeType="1"/>
            </p:cNvSpPr>
            <p:nvPr/>
          </p:nvSpPr>
          <p:spPr bwMode="auto">
            <a:xfrm>
              <a:off x="5290" y="2853"/>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1" name="Line 461"/>
            <p:cNvSpPr>
              <a:spLocks noChangeShapeType="1"/>
            </p:cNvSpPr>
            <p:nvPr/>
          </p:nvSpPr>
          <p:spPr bwMode="auto">
            <a:xfrm>
              <a:off x="5276" y="286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2" name="Line 462"/>
            <p:cNvSpPr>
              <a:spLocks noChangeShapeType="1"/>
            </p:cNvSpPr>
            <p:nvPr/>
          </p:nvSpPr>
          <p:spPr bwMode="auto">
            <a:xfrm>
              <a:off x="5303" y="2867"/>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3" name="Freeform 463"/>
            <p:cNvSpPr>
              <a:spLocks/>
            </p:cNvSpPr>
            <p:nvPr/>
          </p:nvSpPr>
          <p:spPr bwMode="auto">
            <a:xfrm>
              <a:off x="5345" y="2867"/>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4" name="Rectangle 464"/>
            <p:cNvSpPr>
              <a:spLocks noChangeArrowheads="1"/>
            </p:cNvSpPr>
            <p:nvPr/>
          </p:nvSpPr>
          <p:spPr bwMode="auto">
            <a:xfrm>
              <a:off x="5317" y="2757"/>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65" name="Freeform 465"/>
            <p:cNvSpPr>
              <a:spLocks/>
            </p:cNvSpPr>
            <p:nvPr/>
          </p:nvSpPr>
          <p:spPr bwMode="auto">
            <a:xfrm>
              <a:off x="4213" y="1073"/>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6" name="AutoShape 466"/>
            <p:cNvSpPr>
              <a:spLocks noChangeArrowheads="1"/>
            </p:cNvSpPr>
            <p:nvPr/>
          </p:nvSpPr>
          <p:spPr bwMode="auto">
            <a:xfrm>
              <a:off x="4103" y="990"/>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67" name="AutoShape 467"/>
            <p:cNvSpPr>
              <a:spLocks noChangeArrowheads="1"/>
            </p:cNvSpPr>
            <p:nvPr/>
          </p:nvSpPr>
          <p:spPr bwMode="auto">
            <a:xfrm>
              <a:off x="4089" y="977"/>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68" name="Rectangle 468"/>
            <p:cNvSpPr>
              <a:spLocks noChangeArrowheads="1"/>
            </p:cNvSpPr>
            <p:nvPr/>
          </p:nvSpPr>
          <p:spPr bwMode="auto">
            <a:xfrm>
              <a:off x="4131" y="1004"/>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69" name="Rectangle 469"/>
            <p:cNvSpPr>
              <a:spLocks noChangeArrowheads="1"/>
            </p:cNvSpPr>
            <p:nvPr/>
          </p:nvSpPr>
          <p:spPr bwMode="auto">
            <a:xfrm>
              <a:off x="4131" y="1004"/>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70" name="Freeform 470"/>
            <p:cNvSpPr>
              <a:spLocks/>
            </p:cNvSpPr>
            <p:nvPr/>
          </p:nvSpPr>
          <p:spPr bwMode="auto">
            <a:xfrm>
              <a:off x="4241" y="1128"/>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71" name="Picture 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 y="1004"/>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2" name="Line 472"/>
            <p:cNvSpPr>
              <a:spLocks noChangeShapeType="1"/>
            </p:cNvSpPr>
            <p:nvPr/>
          </p:nvSpPr>
          <p:spPr bwMode="auto">
            <a:xfrm>
              <a:off x="4241" y="1142"/>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3" name="Freeform 473"/>
            <p:cNvSpPr>
              <a:spLocks/>
            </p:cNvSpPr>
            <p:nvPr/>
          </p:nvSpPr>
          <p:spPr bwMode="auto">
            <a:xfrm>
              <a:off x="4255" y="114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4" name="Rectangle 474"/>
            <p:cNvSpPr>
              <a:spLocks noChangeArrowheads="1"/>
            </p:cNvSpPr>
            <p:nvPr/>
          </p:nvSpPr>
          <p:spPr bwMode="auto">
            <a:xfrm>
              <a:off x="4117" y="1059"/>
              <a:ext cx="96" cy="28"/>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75" name="Freeform 475"/>
            <p:cNvSpPr>
              <a:spLocks/>
            </p:cNvSpPr>
            <p:nvPr/>
          </p:nvSpPr>
          <p:spPr bwMode="auto">
            <a:xfrm>
              <a:off x="4103" y="1087"/>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6" name="Line 476"/>
            <p:cNvSpPr>
              <a:spLocks noChangeShapeType="1"/>
            </p:cNvSpPr>
            <p:nvPr/>
          </p:nvSpPr>
          <p:spPr bwMode="auto">
            <a:xfrm>
              <a:off x="4117" y="1101"/>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7" name="Line 477"/>
            <p:cNvSpPr>
              <a:spLocks noChangeShapeType="1"/>
            </p:cNvSpPr>
            <p:nvPr/>
          </p:nvSpPr>
          <p:spPr bwMode="auto">
            <a:xfrm>
              <a:off x="4131" y="1087"/>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8" name="Line 478"/>
            <p:cNvSpPr>
              <a:spLocks noChangeShapeType="1"/>
            </p:cNvSpPr>
            <p:nvPr/>
          </p:nvSpPr>
          <p:spPr bwMode="auto">
            <a:xfrm>
              <a:off x="4117" y="110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9" name="Line 479"/>
            <p:cNvSpPr>
              <a:spLocks noChangeShapeType="1"/>
            </p:cNvSpPr>
            <p:nvPr/>
          </p:nvSpPr>
          <p:spPr bwMode="auto">
            <a:xfrm>
              <a:off x="4144" y="1101"/>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0" name="Freeform 480"/>
            <p:cNvSpPr>
              <a:spLocks/>
            </p:cNvSpPr>
            <p:nvPr/>
          </p:nvSpPr>
          <p:spPr bwMode="auto">
            <a:xfrm>
              <a:off x="4186" y="1101"/>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1" name="Rectangle 481"/>
            <p:cNvSpPr>
              <a:spLocks noChangeArrowheads="1"/>
            </p:cNvSpPr>
            <p:nvPr/>
          </p:nvSpPr>
          <p:spPr bwMode="auto">
            <a:xfrm>
              <a:off x="4158" y="990"/>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2" name="Rectangle 482"/>
            <p:cNvSpPr>
              <a:spLocks noChangeArrowheads="1"/>
            </p:cNvSpPr>
            <p:nvPr/>
          </p:nvSpPr>
          <p:spPr bwMode="auto">
            <a:xfrm>
              <a:off x="4158" y="990"/>
              <a:ext cx="42"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3" name="Freeform 483"/>
            <p:cNvSpPr>
              <a:spLocks/>
            </p:cNvSpPr>
            <p:nvPr/>
          </p:nvSpPr>
          <p:spPr bwMode="auto">
            <a:xfrm>
              <a:off x="4572" y="1073"/>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4" name="AutoShape 484"/>
            <p:cNvSpPr>
              <a:spLocks noChangeArrowheads="1"/>
            </p:cNvSpPr>
            <p:nvPr/>
          </p:nvSpPr>
          <p:spPr bwMode="auto">
            <a:xfrm>
              <a:off x="4462" y="990"/>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5" name="AutoShape 485"/>
            <p:cNvSpPr>
              <a:spLocks noChangeArrowheads="1"/>
            </p:cNvSpPr>
            <p:nvPr/>
          </p:nvSpPr>
          <p:spPr bwMode="auto">
            <a:xfrm>
              <a:off x="4448" y="977"/>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6" name="Rectangle 486"/>
            <p:cNvSpPr>
              <a:spLocks noChangeArrowheads="1"/>
            </p:cNvSpPr>
            <p:nvPr/>
          </p:nvSpPr>
          <p:spPr bwMode="auto">
            <a:xfrm>
              <a:off x="4489" y="1004"/>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7" name="Rectangle 487"/>
            <p:cNvSpPr>
              <a:spLocks noChangeArrowheads="1"/>
            </p:cNvSpPr>
            <p:nvPr/>
          </p:nvSpPr>
          <p:spPr bwMode="auto">
            <a:xfrm>
              <a:off x="4489" y="1004"/>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8" name="Freeform 488"/>
            <p:cNvSpPr>
              <a:spLocks/>
            </p:cNvSpPr>
            <p:nvPr/>
          </p:nvSpPr>
          <p:spPr bwMode="auto">
            <a:xfrm>
              <a:off x="4600" y="1128"/>
              <a:ext cx="27" cy="42"/>
            </a:xfrm>
            <a:custGeom>
              <a:avLst/>
              <a:gdLst>
                <a:gd name="T0" fmla="*/ 14 w 27"/>
                <a:gd name="T1" fmla="*/ 0 h 42"/>
                <a:gd name="T2" fmla="*/ 14 w 27"/>
                <a:gd name="T3" fmla="*/ 0 h 42"/>
                <a:gd name="T4" fmla="*/ 27 w 27"/>
                <a:gd name="T5" fmla="*/ 14 h 42"/>
                <a:gd name="T6" fmla="*/ 27 w 27"/>
                <a:gd name="T7" fmla="*/ 28 h 42"/>
                <a:gd name="T8" fmla="*/ 14 w 27"/>
                <a:gd name="T9" fmla="*/ 42 h 42"/>
                <a:gd name="T10" fmla="*/ 14 w 27"/>
                <a:gd name="T11" fmla="*/ 42 h 42"/>
                <a:gd name="T12" fmla="*/ 0 w 27"/>
                <a:gd name="T13" fmla="*/ 28 h 42"/>
                <a:gd name="T14" fmla="*/ 0 w 27"/>
                <a:gd name="T15" fmla="*/ 14 h 42"/>
                <a:gd name="T16" fmla="*/ 0 w 27"/>
                <a:gd name="T17" fmla="*/ 0 h 42"/>
                <a:gd name="T18" fmla="*/ 14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pic>
          <p:nvPicPr>
            <p:cNvPr id="489" name="Picture 4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 y="1004"/>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0" name="Line 490"/>
            <p:cNvSpPr>
              <a:spLocks noChangeShapeType="1"/>
            </p:cNvSpPr>
            <p:nvPr/>
          </p:nvSpPr>
          <p:spPr bwMode="auto">
            <a:xfrm>
              <a:off x="4600" y="1142"/>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1" name="Freeform 491"/>
            <p:cNvSpPr>
              <a:spLocks/>
            </p:cNvSpPr>
            <p:nvPr/>
          </p:nvSpPr>
          <p:spPr bwMode="auto">
            <a:xfrm>
              <a:off x="4614" y="114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2" name="Rectangle 492"/>
            <p:cNvSpPr>
              <a:spLocks noChangeArrowheads="1"/>
            </p:cNvSpPr>
            <p:nvPr/>
          </p:nvSpPr>
          <p:spPr bwMode="auto">
            <a:xfrm>
              <a:off x="4476" y="1059"/>
              <a:ext cx="96" cy="28"/>
            </a:xfrm>
            <a:prstGeom prst="rect">
              <a:avLst/>
            </a:prstGeom>
            <a:solidFill>
              <a:srgbClr val="CF924C"/>
            </a:solidFill>
            <a:ln w="31750">
              <a:solidFill>
                <a:srgbClr val="CF924C"/>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93" name="Freeform 493"/>
            <p:cNvSpPr>
              <a:spLocks/>
            </p:cNvSpPr>
            <p:nvPr/>
          </p:nvSpPr>
          <p:spPr bwMode="auto">
            <a:xfrm>
              <a:off x="4462" y="1087"/>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4" name="Line 494"/>
            <p:cNvSpPr>
              <a:spLocks noChangeShapeType="1"/>
            </p:cNvSpPr>
            <p:nvPr/>
          </p:nvSpPr>
          <p:spPr bwMode="auto">
            <a:xfrm>
              <a:off x="4476" y="1101"/>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5" name="Line 495"/>
            <p:cNvSpPr>
              <a:spLocks noChangeShapeType="1"/>
            </p:cNvSpPr>
            <p:nvPr/>
          </p:nvSpPr>
          <p:spPr bwMode="auto">
            <a:xfrm>
              <a:off x="4489" y="1087"/>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6" name="Line 496"/>
            <p:cNvSpPr>
              <a:spLocks noChangeShapeType="1"/>
            </p:cNvSpPr>
            <p:nvPr/>
          </p:nvSpPr>
          <p:spPr bwMode="auto">
            <a:xfrm>
              <a:off x="4476" y="110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7" name="Line 497"/>
            <p:cNvSpPr>
              <a:spLocks noChangeShapeType="1"/>
            </p:cNvSpPr>
            <p:nvPr/>
          </p:nvSpPr>
          <p:spPr bwMode="auto">
            <a:xfrm>
              <a:off x="4503" y="1101"/>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8" name="Freeform 498"/>
            <p:cNvSpPr>
              <a:spLocks/>
            </p:cNvSpPr>
            <p:nvPr/>
          </p:nvSpPr>
          <p:spPr bwMode="auto">
            <a:xfrm>
              <a:off x="4545" y="1101"/>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9" name="Rectangle 499"/>
            <p:cNvSpPr>
              <a:spLocks noChangeArrowheads="1"/>
            </p:cNvSpPr>
            <p:nvPr/>
          </p:nvSpPr>
          <p:spPr bwMode="auto">
            <a:xfrm>
              <a:off x="4517" y="990"/>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00" name="Rectangle 500"/>
            <p:cNvSpPr>
              <a:spLocks noChangeArrowheads="1"/>
            </p:cNvSpPr>
            <p:nvPr/>
          </p:nvSpPr>
          <p:spPr bwMode="auto">
            <a:xfrm>
              <a:off x="4517" y="990"/>
              <a:ext cx="41"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01" name="Rectangle 501"/>
            <p:cNvSpPr>
              <a:spLocks noChangeArrowheads="1"/>
            </p:cNvSpPr>
            <p:nvPr/>
          </p:nvSpPr>
          <p:spPr bwMode="auto">
            <a:xfrm>
              <a:off x="1968" y="3456"/>
              <a:ext cx="249" cy="28"/>
            </a:xfrm>
            <a:prstGeom prst="rect">
              <a:avLst/>
            </a:prstGeom>
            <a:solidFill>
              <a:srgbClr val="969696"/>
            </a:solidFill>
            <a:ln w="9525">
              <a:solidFill>
                <a:srgbClr val="969696"/>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02" name="Freeform 502"/>
            <p:cNvSpPr>
              <a:spLocks/>
            </p:cNvSpPr>
            <p:nvPr/>
          </p:nvSpPr>
          <p:spPr bwMode="auto">
            <a:xfrm>
              <a:off x="3082" y="1846"/>
              <a:ext cx="69" cy="83"/>
            </a:xfrm>
            <a:custGeom>
              <a:avLst/>
              <a:gdLst>
                <a:gd name="T0" fmla="*/ 28 w 69"/>
                <a:gd name="T1" fmla="*/ 69 h 83"/>
                <a:gd name="T2" fmla="*/ 0 w 69"/>
                <a:gd name="T3" fmla="*/ 83 h 83"/>
                <a:gd name="T4" fmla="*/ 0 w 69"/>
                <a:gd name="T5" fmla="*/ 0 h 83"/>
                <a:gd name="T6" fmla="*/ 69 w 69"/>
                <a:gd name="T7" fmla="*/ 55 h 83"/>
                <a:gd name="T8" fmla="*/ 28 w 69"/>
                <a:gd name="T9" fmla="*/ 69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03" name="Freeform 503"/>
            <p:cNvSpPr>
              <a:spLocks/>
            </p:cNvSpPr>
            <p:nvPr/>
          </p:nvSpPr>
          <p:spPr bwMode="auto">
            <a:xfrm>
              <a:off x="3413" y="2536"/>
              <a:ext cx="69" cy="83"/>
            </a:xfrm>
            <a:custGeom>
              <a:avLst/>
              <a:gdLst>
                <a:gd name="T0" fmla="*/ 42 w 69"/>
                <a:gd name="T1" fmla="*/ 27 h 83"/>
                <a:gd name="T2" fmla="*/ 69 w 69"/>
                <a:gd name="T3" fmla="*/ 0 h 83"/>
                <a:gd name="T4" fmla="*/ 69 w 69"/>
                <a:gd name="T5" fmla="*/ 83 h 83"/>
                <a:gd name="T6" fmla="*/ 0 w 69"/>
                <a:gd name="T7" fmla="*/ 41 h 83"/>
                <a:gd name="T8" fmla="*/ 42 w 69"/>
                <a:gd name="T9" fmla="*/ 2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04" name="Line 504"/>
            <p:cNvSpPr>
              <a:spLocks noChangeShapeType="1"/>
            </p:cNvSpPr>
            <p:nvPr/>
          </p:nvSpPr>
          <p:spPr bwMode="auto">
            <a:xfrm flipV="1">
              <a:off x="2558" y="2591"/>
              <a:ext cx="110" cy="2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
        <p:nvSpPr>
          <p:cNvPr id="505" name="Text Box 505"/>
          <p:cNvSpPr txBox="1">
            <a:spLocks noChangeArrowheads="1"/>
          </p:cNvSpPr>
          <p:nvPr/>
        </p:nvSpPr>
        <p:spPr bwMode="auto">
          <a:xfrm>
            <a:off x="457200" y="981075"/>
            <a:ext cx="3536950" cy="461963"/>
          </a:xfrm>
          <a:prstGeom prst="rect">
            <a:avLst/>
          </a:prstGeom>
          <a:noFill/>
          <a:ln>
            <a:noFill/>
          </a:ln>
          <a:extLst/>
        </p:spPr>
        <p:txBody>
          <a:bodyPr>
            <a:spAutoFit/>
          </a:bodyPr>
          <a:lstStyle>
            <a:lvl1pPr>
              <a:defRPr kumimoji="1" sz="2400">
                <a:solidFill>
                  <a:srgbClr val="0033CC"/>
                </a:solidFill>
                <a:latin typeface="Arial" pitchFamily="34" charset="0"/>
              </a:defRPr>
            </a:lvl1pPr>
            <a:lvl2pPr marL="742950" indent="-285750">
              <a:defRPr kumimoji="1" sz="2400">
                <a:solidFill>
                  <a:srgbClr val="0033CC"/>
                </a:solidFill>
                <a:latin typeface="Arial" pitchFamily="34" charset="0"/>
              </a:defRPr>
            </a:lvl2pPr>
            <a:lvl3pPr marL="1143000" indent="-228600">
              <a:defRPr kumimoji="1" sz="2400">
                <a:solidFill>
                  <a:srgbClr val="0033CC"/>
                </a:solidFill>
                <a:latin typeface="Arial" pitchFamily="34" charset="0"/>
              </a:defRPr>
            </a:lvl3pPr>
            <a:lvl4pPr marL="1600200" indent="-228600">
              <a:defRPr kumimoji="1" sz="2400">
                <a:solidFill>
                  <a:srgbClr val="0033CC"/>
                </a:solidFill>
                <a:latin typeface="Arial" pitchFamily="34" charset="0"/>
              </a:defRPr>
            </a:lvl4pPr>
            <a:lvl5pPr marL="2057400" indent="-228600">
              <a:defRPr kumimoji="1" sz="2400">
                <a:solidFill>
                  <a:srgbClr val="0033CC"/>
                </a:solidFill>
                <a:latin typeface="Arial" pitchFamily="34" charset="0"/>
              </a:defRPr>
            </a:lvl5pPr>
            <a:lvl6pPr marL="2514600" indent="-228600" algn="just" eaLnBrk="0" fontAlgn="base" hangingPunct="0">
              <a:spcBef>
                <a:spcPct val="20000"/>
              </a:spcBef>
              <a:spcAft>
                <a:spcPct val="0"/>
              </a:spcAft>
              <a:buClr>
                <a:schemeClr val="accent2"/>
              </a:buClr>
              <a:buFont typeface="Monotype Sorts" pitchFamily="2" charset="2"/>
              <a:defRPr kumimoji="1" sz="2400">
                <a:solidFill>
                  <a:srgbClr val="0033CC"/>
                </a:solidFill>
                <a:latin typeface="Arial" pitchFamily="34" charset="0"/>
              </a:defRPr>
            </a:lvl6pPr>
            <a:lvl7pPr marL="2971800" indent="-228600" algn="just" eaLnBrk="0" fontAlgn="base" hangingPunct="0">
              <a:spcBef>
                <a:spcPct val="20000"/>
              </a:spcBef>
              <a:spcAft>
                <a:spcPct val="0"/>
              </a:spcAft>
              <a:buClr>
                <a:schemeClr val="accent2"/>
              </a:buClr>
              <a:buFont typeface="Monotype Sorts" pitchFamily="2" charset="2"/>
              <a:defRPr kumimoji="1" sz="2400">
                <a:solidFill>
                  <a:srgbClr val="0033CC"/>
                </a:solidFill>
                <a:latin typeface="Arial" pitchFamily="34" charset="0"/>
              </a:defRPr>
            </a:lvl7pPr>
            <a:lvl8pPr marL="3429000" indent="-228600" algn="just" eaLnBrk="0" fontAlgn="base" hangingPunct="0">
              <a:spcBef>
                <a:spcPct val="20000"/>
              </a:spcBef>
              <a:spcAft>
                <a:spcPct val="0"/>
              </a:spcAft>
              <a:buClr>
                <a:schemeClr val="accent2"/>
              </a:buClr>
              <a:buFont typeface="Monotype Sorts" pitchFamily="2" charset="2"/>
              <a:defRPr kumimoji="1" sz="2400">
                <a:solidFill>
                  <a:srgbClr val="0033CC"/>
                </a:solidFill>
                <a:latin typeface="Arial" pitchFamily="34" charset="0"/>
              </a:defRPr>
            </a:lvl8pPr>
            <a:lvl9pPr marL="3886200" indent="-228600" algn="just" eaLnBrk="0" fontAlgn="base" hangingPunct="0">
              <a:spcBef>
                <a:spcPct val="20000"/>
              </a:spcBef>
              <a:spcAft>
                <a:spcPct val="0"/>
              </a:spcAft>
              <a:buClr>
                <a:schemeClr val="accent2"/>
              </a:buClr>
              <a:buFont typeface="Monotype Sorts" pitchFamily="2" charset="2"/>
              <a:defRPr kumimoji="1" sz="2400">
                <a:solidFill>
                  <a:srgbClr val="0033CC"/>
                </a:solidFill>
                <a:latin typeface="Arial"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GB" sz="2400" b="0" i="0" u="none" strike="noStrike" kern="0" cap="none" spc="0" normalizeH="0" baseline="0" noProof="0" dirty="0" err="1" smtClean="0">
                <a:ln>
                  <a:noFill/>
                </a:ln>
                <a:solidFill>
                  <a:srgbClr val="CAE2AA">
                    <a:lumMod val="50000"/>
                  </a:srgbClr>
                </a:solidFill>
                <a:effectLst/>
                <a:uLnTx/>
                <a:uFillTx/>
                <a:latin typeface="Arial" pitchFamily="34" charset="0"/>
              </a:rPr>
              <a:t>Una</a:t>
            </a:r>
            <a:r>
              <a:rPr kumimoji="1" lang="en-GB" sz="2400" b="0" i="0" u="none" strike="noStrike" kern="0" cap="none" spc="0" normalizeH="0" baseline="0" noProof="0" dirty="0" smtClean="0">
                <a:ln>
                  <a:noFill/>
                </a:ln>
                <a:solidFill>
                  <a:srgbClr val="CAE2AA">
                    <a:lumMod val="50000"/>
                  </a:srgbClr>
                </a:solidFill>
                <a:effectLst/>
                <a:uLnTx/>
                <a:uFillTx/>
                <a:latin typeface="Arial" pitchFamily="34" charset="0"/>
              </a:rPr>
              <a:t> red </a:t>
            </a:r>
            <a:r>
              <a:rPr kumimoji="1" lang="en-GB" sz="2400" b="0" i="0" u="none" strike="noStrike" kern="0" cap="none" spc="0" normalizeH="0" baseline="0" noProof="0" dirty="0" err="1" smtClean="0">
                <a:ln>
                  <a:noFill/>
                </a:ln>
                <a:solidFill>
                  <a:srgbClr val="CAE2AA">
                    <a:lumMod val="50000"/>
                  </a:srgbClr>
                </a:solidFill>
                <a:effectLst/>
                <a:uLnTx/>
                <a:uFillTx/>
                <a:latin typeface="Arial" pitchFamily="34" charset="0"/>
              </a:rPr>
              <a:t>típica</a:t>
            </a:r>
            <a:r>
              <a:rPr kumimoji="1" lang="en-GB" sz="2400" b="0" i="0" u="none" strike="noStrike" kern="0" cap="none" spc="0" normalizeH="0" baseline="0" noProof="0" dirty="0" smtClean="0">
                <a:ln>
                  <a:noFill/>
                </a:ln>
                <a:solidFill>
                  <a:srgbClr val="CAE2AA">
                    <a:lumMod val="50000"/>
                  </a:srgbClr>
                </a:solidFill>
                <a:effectLst/>
                <a:uLnTx/>
                <a:uFillTx/>
                <a:latin typeface="Arial" pitchFamily="34" charset="0"/>
              </a:rPr>
              <a:t> Internet</a:t>
            </a:r>
            <a:endParaRPr kumimoji="1" lang="en-US" sz="2400" b="0" i="0" u="none" strike="noStrike" kern="0" cap="none" spc="0" normalizeH="0" baseline="0" noProof="0" dirty="0" smtClean="0">
              <a:ln>
                <a:noFill/>
              </a:ln>
              <a:solidFill>
                <a:srgbClr val="CAE2AA">
                  <a:lumMod val="50000"/>
                </a:srgbClr>
              </a:solidFill>
              <a:effectLst/>
              <a:uLnTx/>
              <a:uFillTx/>
              <a:latin typeface="Arial" pitchFamily="34" charset="0"/>
            </a:endParaRPr>
          </a:p>
        </p:txBody>
      </p:sp>
      <p:sp>
        <p:nvSpPr>
          <p:cNvPr id="506" name="Rectangle 506"/>
          <p:cNvSpPr>
            <a:spLocks noChangeArrowheads="1"/>
          </p:cNvSpPr>
          <p:nvPr/>
        </p:nvSpPr>
        <p:spPr bwMode="auto">
          <a:xfrm>
            <a:off x="255588" y="228600"/>
            <a:ext cx="88884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GB" altLang="en-US" sz="2800" b="0" i="0" u="none" strike="noStrike" kern="0" cap="none" spc="0" normalizeH="0" baseline="0" noProof="0" smtClean="0">
                <a:ln>
                  <a:noFill/>
                </a:ln>
                <a:solidFill>
                  <a:srgbClr val="99CC00"/>
                </a:solidFill>
                <a:effectLst/>
                <a:uLnTx/>
                <a:uFillTx/>
                <a:latin typeface="Arial" pitchFamily="34" charset="0"/>
                <a:ea typeface="MS PGothic" pitchFamily="34" charset="-128"/>
              </a:rPr>
              <a:t/>
            </a:r>
            <a:br>
              <a:rPr kumimoji="1" lang="en-GB" altLang="en-US" sz="2800" b="0" i="0" u="none" strike="noStrike" kern="0" cap="none" spc="0" normalizeH="0" baseline="0" noProof="0" smtClean="0">
                <a:ln>
                  <a:noFill/>
                </a:ln>
                <a:solidFill>
                  <a:srgbClr val="99CC00"/>
                </a:solidFill>
                <a:effectLst/>
                <a:uLnTx/>
                <a:uFillTx/>
                <a:latin typeface="Arial" pitchFamily="34" charset="0"/>
                <a:ea typeface="MS PGothic" pitchFamily="34" charset="-128"/>
              </a:rPr>
            </a:br>
            <a:endParaRPr kumimoji="1" lang="en-GB" altLang="en-US" sz="2800" b="0" i="0" u="none" strike="noStrike" kern="0" cap="none" spc="0" normalizeH="0" baseline="0" noProof="0" smtClean="0">
              <a:ln>
                <a:noFill/>
              </a:ln>
              <a:solidFill>
                <a:srgbClr val="99CC00"/>
              </a:solidFill>
              <a:effectLst/>
              <a:uLnTx/>
              <a:uFillTx/>
              <a:latin typeface="Arial" pitchFamily="34" charset="0"/>
              <a:ea typeface="MS PGothic" pitchFamily="34" charset="-128"/>
            </a:endParaRPr>
          </a:p>
        </p:txBody>
      </p:sp>
    </p:spTree>
    <p:extLst>
      <p:ext uri="{BB962C8B-B14F-4D97-AF65-F5344CB8AC3E}">
        <p14:creationId xmlns:p14="http://schemas.microsoft.com/office/powerpoint/2010/main" val="2393388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r>
              <a:rPr lang="es-AR" altLang="es-AR" kern="0" smtClean="0">
                <a:latin typeface="Calibri" pitchFamily="34" charset="0"/>
              </a:rPr>
              <a:t>Sistemas Distribuidos - Desafíos</a:t>
            </a:r>
            <a:endParaRPr lang="en-US" altLang="es-AR" kern="0" smtClean="0">
              <a:latin typeface="Calibri" pitchFamily="34" charset="0"/>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Heterogeneidad</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Extensibilidad</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Seguridad</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Escalabilidad</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Manejo de Fallas</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Concurrencia</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Transparencia</a:t>
            </a:r>
          </a:p>
          <a:p>
            <a:pPr>
              <a:buClr>
                <a:srgbClr val="0070C0"/>
              </a:buClr>
              <a:buFont typeface="Wingdings" panose="05000000000000000000" pitchFamily="2" charset="2"/>
              <a:buChar char=""/>
              <a:defRPr/>
            </a:pPr>
            <a:r>
              <a:rPr lang="es-AR" altLang="es-AR" sz="2400" kern="0" cap="small" smtClean="0">
                <a:latin typeface="Calibri" panose="020F0502020204030204" pitchFamily="34" charset="0"/>
              </a:rPr>
              <a:t>Calidad de Servicio</a:t>
            </a:r>
            <a:endParaRPr lang="en-US" altLang="es-AR" sz="2400" kern="0" cap="small" dirty="0" smtClean="0">
              <a:latin typeface="Calibri" panose="020F0502020204030204" pitchFamily="34" charset="0"/>
            </a:endParaRPr>
          </a:p>
        </p:txBody>
      </p:sp>
    </p:spTree>
    <p:extLst>
      <p:ext uri="{BB962C8B-B14F-4D97-AF65-F5344CB8AC3E}">
        <p14:creationId xmlns:p14="http://schemas.microsoft.com/office/powerpoint/2010/main" val="1496152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s-AR" altLang="en-US" kern="0" smtClean="0">
                <a:latin typeface="Calibri" panose="020F0502020204030204" pitchFamily="34" charset="0"/>
              </a:rPr>
              <a:t>SD- Desafío: </a:t>
            </a:r>
            <a:r>
              <a:rPr lang="es-AR" altLang="en-US" kern="0" cap="small" smtClean="0">
                <a:latin typeface="Calibri" panose="020F0502020204030204" pitchFamily="34" charset="0"/>
              </a:rPr>
              <a:t>Heterogeneidad</a:t>
            </a:r>
            <a:endParaRPr lang="es-AR" altLang="en-US" kern="0" cap="small" dirty="0" smtClean="0">
              <a:latin typeface="Calibri" panose="020F0502020204030204" pitchFamily="34" charset="0"/>
            </a:endParaRPr>
          </a:p>
        </p:txBody>
      </p:sp>
      <p:sp>
        <p:nvSpPr>
          <p:cNvPr id="3" name="Rectangle 3"/>
          <p:cNvSpPr txBox="1">
            <a:spLocks noChangeArrowheads="1"/>
          </p:cNvSpPr>
          <p:nvPr/>
        </p:nvSpPr>
        <p:spPr bwMode="auto">
          <a:xfrm>
            <a:off x="468313" y="1346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79388" indent="0" algn="just" eaLnBrk="1" hangingPunct="1">
              <a:lnSpc>
                <a:spcPct val="80000"/>
              </a:lnSpc>
              <a:buFont typeface="Monotype Sorts" pitchFamily="2" charset="2"/>
              <a:buNone/>
            </a:pPr>
            <a:r>
              <a:rPr lang="es-AR" altLang="en-US" sz="2100" kern="0" dirty="0" smtClean="0">
                <a:latin typeface="Calibri" pitchFamily="34" charset="0"/>
              </a:rPr>
              <a:t>Un sistema es </a:t>
            </a:r>
            <a:r>
              <a:rPr lang="es-AR" altLang="en-US" sz="2100" i="1" kern="0" dirty="0" smtClean="0">
                <a:solidFill>
                  <a:srgbClr val="0033CC"/>
                </a:solidFill>
                <a:latin typeface="Calibri" pitchFamily="34" charset="0"/>
              </a:rPr>
              <a:t>heterogéneo</a:t>
            </a:r>
            <a:r>
              <a:rPr lang="es-AR" altLang="en-US" sz="2100" kern="0" dirty="0" smtClean="0">
                <a:latin typeface="Calibri" pitchFamily="34" charset="0"/>
              </a:rPr>
              <a:t> si está compuesto  por hardware y software distinto.</a:t>
            </a:r>
          </a:p>
          <a:p>
            <a:pPr marL="179388" indent="0" algn="just" eaLnBrk="1" hangingPunct="1">
              <a:lnSpc>
                <a:spcPct val="80000"/>
              </a:lnSpc>
              <a:buFont typeface="Monotype Sorts" pitchFamily="2" charset="2"/>
              <a:buNone/>
            </a:pPr>
            <a:r>
              <a:rPr lang="es-AR" altLang="en-US" sz="2100" kern="0" dirty="0" smtClean="0">
                <a:latin typeface="Calibri" pitchFamily="34" charset="0"/>
              </a:rPr>
              <a:t>Muchos sistemas distribuidos son heterogéneos, mientras que programas paralelos son escritos frecuentemente para máquinas homogéneas.</a:t>
            </a:r>
          </a:p>
          <a:p>
            <a:pPr marL="179388" indent="0" algn="just" eaLnBrk="1" hangingPunct="1">
              <a:lnSpc>
                <a:spcPct val="80000"/>
              </a:lnSpc>
              <a:buFont typeface="Monotype Sorts" pitchFamily="2" charset="2"/>
              <a:buNone/>
            </a:pPr>
            <a:endParaRPr lang="es-AR" altLang="en-US" sz="2100" kern="0" dirty="0" smtClean="0">
              <a:latin typeface="Calibri" pitchFamily="34" charset="0"/>
            </a:endParaRPr>
          </a:p>
          <a:p>
            <a:pPr marL="179388" indent="0" algn="just" eaLnBrk="1" hangingPunct="1">
              <a:lnSpc>
                <a:spcPct val="80000"/>
              </a:lnSpc>
              <a:buFont typeface="Monotype Sorts" pitchFamily="2" charset="2"/>
              <a:buNone/>
            </a:pPr>
            <a:r>
              <a:rPr lang="es-AR" altLang="en-US" sz="2100" kern="0" dirty="0" smtClean="0">
                <a:latin typeface="Calibri" pitchFamily="34" charset="0"/>
              </a:rPr>
              <a:t>Por ejemplo:</a:t>
            </a:r>
          </a:p>
          <a:p>
            <a:pPr marL="922338" lvl="1" algn="just" eaLnBrk="1" hangingPunct="1">
              <a:lnSpc>
                <a:spcPct val="80000"/>
              </a:lnSpc>
              <a:buFontTx/>
              <a:buChar char="-"/>
            </a:pPr>
            <a:r>
              <a:rPr lang="es-AR" altLang="en-US" sz="2100" kern="0" dirty="0" smtClean="0">
                <a:latin typeface="Calibri" pitchFamily="34" charset="0"/>
              </a:rPr>
              <a:t>Redes, Computadoras, Sistemas operativos, Lenguajes de programación</a:t>
            </a:r>
          </a:p>
          <a:p>
            <a:pPr marL="922338" lvl="1" algn="just" eaLnBrk="1" hangingPunct="1">
              <a:lnSpc>
                <a:spcPct val="80000"/>
              </a:lnSpc>
              <a:buFontTx/>
              <a:buChar char="-"/>
            </a:pPr>
            <a:endParaRPr lang="es-AR" altLang="en-US" sz="2100" kern="0" dirty="0" smtClean="0">
              <a:latin typeface="Calibri" pitchFamily="34" charset="0"/>
            </a:endParaRPr>
          </a:p>
          <a:p>
            <a:pPr marL="179388" lvl="0" indent="0" algn="just" eaLnBrk="1" hangingPunct="1">
              <a:lnSpc>
                <a:spcPct val="80000"/>
              </a:lnSpc>
              <a:buNone/>
            </a:pPr>
            <a:r>
              <a:rPr lang="es-AR" altLang="en-US" sz="2000" kern="0" dirty="0">
                <a:solidFill>
                  <a:srgbClr val="000000"/>
                </a:solidFill>
                <a:latin typeface="Calibri" panose="020F0502020204030204" pitchFamily="34" charset="0"/>
              </a:rPr>
              <a:t>Aquí aparece la noción de </a:t>
            </a:r>
            <a:r>
              <a:rPr lang="es-AR" altLang="en-US" sz="2000" b="1" kern="0" dirty="0">
                <a:solidFill>
                  <a:srgbClr val="008080"/>
                </a:solidFill>
                <a:latin typeface="Calibri" panose="020F0502020204030204" pitchFamily="34" charset="0"/>
              </a:rPr>
              <a:t>interoperabilidad</a:t>
            </a:r>
            <a:r>
              <a:rPr lang="es-AR" altLang="en-US" sz="2000" b="1" kern="0" dirty="0">
                <a:solidFill>
                  <a:srgbClr val="000000"/>
                </a:solidFill>
                <a:latin typeface="Calibri" panose="020F0502020204030204" pitchFamily="34" charset="0"/>
              </a:rPr>
              <a:t>:</a:t>
            </a:r>
            <a:r>
              <a:rPr lang="es-AR" altLang="en-US" sz="2000" kern="0" dirty="0">
                <a:solidFill>
                  <a:srgbClr val="000000"/>
                </a:solidFill>
                <a:latin typeface="Calibri" panose="020F0502020204030204" pitchFamily="34" charset="0"/>
              </a:rPr>
              <a:t> denota la habilidad de diferentes componentes, posiblemente de distintos proveedores, para interactuar. Estas partes pueden ser hardware o software. </a:t>
            </a:r>
          </a:p>
          <a:p>
            <a:pPr marL="179388" indent="0" algn="just" eaLnBrk="1" hangingPunct="1">
              <a:lnSpc>
                <a:spcPct val="80000"/>
              </a:lnSpc>
              <a:buNone/>
            </a:pPr>
            <a:endParaRPr lang="es-AR" altLang="en-US" sz="2100" kern="0" dirty="0">
              <a:latin typeface="Calibri" pitchFamily="34" charset="0"/>
            </a:endParaRPr>
          </a:p>
          <a:p>
            <a:pPr marL="922338" lvl="1" algn="just" eaLnBrk="1" hangingPunct="1">
              <a:lnSpc>
                <a:spcPct val="80000"/>
              </a:lnSpc>
              <a:buFontTx/>
              <a:buChar char="-"/>
            </a:pPr>
            <a:endParaRPr lang="es-AR" altLang="en-US" sz="2100" kern="0" dirty="0" smtClean="0">
              <a:latin typeface="Calibri" pitchFamily="34" charset="0"/>
            </a:endParaRPr>
          </a:p>
          <a:p>
            <a:pPr marL="922338" lvl="1" algn="just" eaLnBrk="1" hangingPunct="1">
              <a:lnSpc>
                <a:spcPct val="80000"/>
              </a:lnSpc>
              <a:buFontTx/>
              <a:buChar char="-"/>
            </a:pPr>
            <a:endParaRPr lang="es-AR" altLang="en-US" sz="2100" kern="0" dirty="0" smtClean="0">
              <a:latin typeface="Calibri" pitchFamily="34" charset="0"/>
            </a:endParaRPr>
          </a:p>
        </p:txBody>
      </p:sp>
    </p:spTree>
    <p:extLst>
      <p:ext uri="{BB962C8B-B14F-4D97-AF65-F5344CB8AC3E}">
        <p14:creationId xmlns:p14="http://schemas.microsoft.com/office/powerpoint/2010/main" val="76920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defRPr/>
            </a:pPr>
            <a:r>
              <a:rPr lang="es-AR" altLang="en-US" kern="0" smtClean="0">
                <a:latin typeface="Calibri" panose="020F0502020204030204" pitchFamily="34" charset="0"/>
              </a:rPr>
              <a:t>SD- Desafío: </a:t>
            </a:r>
            <a:r>
              <a:rPr lang="es-AR" altLang="en-US" kern="0" cap="small" smtClean="0">
                <a:latin typeface="Calibri" panose="020F0502020204030204" pitchFamily="34" charset="0"/>
              </a:rPr>
              <a:t>Extensibilidad</a:t>
            </a:r>
            <a:endParaRPr lang="en-US" altLang="es-AR" kern="0" cap="small" dirty="0" smtClean="0">
              <a:latin typeface="Calibri" panose="020F0502020204030204" pitchFamily="34" charset="0"/>
            </a:endParaRPr>
          </a:p>
        </p:txBody>
      </p:sp>
      <p:sp>
        <p:nvSpPr>
          <p:cNvPr id="3" name="Content Placeholder 2"/>
          <p:cNvSpPr txBox="1">
            <a:spLocks/>
          </p:cNvSpPr>
          <p:nvPr/>
        </p:nvSpPr>
        <p:spPr bwMode="auto">
          <a:xfrm>
            <a:off x="684213" y="1268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La extensibilidad de un sistema es la característica que determina si el sistema puede ser extendido y </a:t>
            </a:r>
            <a:r>
              <a:rPr kumimoji="1" lang="es-AR" altLang="en-US" sz="22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reimplementado</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(reusado) en diversos aspectos.</a:t>
            </a:r>
          </a:p>
          <a:p>
            <a:pPr marL="0" marR="0" lvl="3" indent="0" algn="l" defTabSz="914400" rtl="0" eaLnBrk="0" fontAlgn="base" latinLnBrk="0" hangingPunct="0">
              <a:lnSpc>
                <a:spcPct val="100000"/>
              </a:lnSpc>
              <a:spcBef>
                <a:spcPct val="35000"/>
              </a:spcBef>
              <a:spcAft>
                <a:spcPct val="0"/>
              </a:spcAft>
              <a:buClr>
                <a:srgbClr val="FFCC00"/>
              </a:buClr>
              <a:buSzPct val="75000"/>
              <a:buFontTx/>
              <a:buNone/>
              <a:tabLst/>
              <a:defRPr/>
            </a:pPr>
            <a:r>
              <a:rPr lang="es-AR" altLang="en-US" sz="2200" kern="0" dirty="0">
                <a:solidFill>
                  <a:srgbClr val="000000"/>
                </a:solidFill>
                <a:latin typeface="Calibri" panose="020F0502020204030204" pitchFamily="34" charset="0"/>
              </a:rPr>
              <a:t>	</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rPr>
              <a:t>Especificación y documentación de las interfaces de software.</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a:t>
            </a:r>
            <a:r>
              <a:rPr kumimoji="1" lang="es-AR" altLang="en-US" sz="22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Standarización</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Sistemas diseñados para soportar la </a:t>
            </a:r>
            <a:r>
              <a:rPr kumimoji="1" lang="es-AR" altLang="en-US" sz="2200" b="0" i="1"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Compartición de recursos </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son </a:t>
            </a:r>
            <a:r>
              <a:rPr kumimoji="1" lang="es-AR" altLang="en-US" sz="2200" b="0" i="1"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denominados Sistemas Distribuidos Abiertos.</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 Interfaces son publicadas</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 Mecanismos de comunicación uniforme e interfaces públicas 	para acceder a recursos compartidos</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 Standard publicado de cada componente. (</a:t>
            </a:r>
            <a:r>
              <a:rPr kumimoji="1" lang="es-AR" altLang="en-US" sz="22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hw</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y </a:t>
            </a:r>
            <a:r>
              <a:rPr kumimoji="1" lang="es-AR" altLang="en-US" sz="22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sw</a:t>
            </a: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heterogéneo)</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a:t>
            </a:r>
            <a:endParaRPr kumimoji="1" lang="en-US" sz="1800" b="0" i="0" u="none" strike="noStrike" kern="0" cap="none" spc="0" normalizeH="0" baseline="0" noProof="0" dirty="0">
              <a:ln>
                <a:noFill/>
              </a:ln>
              <a:solidFill>
                <a:srgbClr val="000000"/>
              </a:solidFill>
              <a:effectLst/>
              <a:uLnTx/>
              <a:uFillTx/>
              <a:latin typeface="Arial"/>
              <a:ea typeface="MS PGothic" pitchFamily="34" charset="-128"/>
              <a:cs typeface="+mn-cs"/>
            </a:endParaRPr>
          </a:p>
        </p:txBody>
      </p:sp>
      <p:sp>
        <p:nvSpPr>
          <p:cNvPr id="4" name="Striped Right Arrow 3"/>
          <p:cNvSpPr/>
          <p:nvPr/>
        </p:nvSpPr>
        <p:spPr bwMode="auto">
          <a:xfrm rot="2853646">
            <a:off x="787215" y="2448391"/>
            <a:ext cx="766763" cy="741363"/>
          </a:xfrm>
          <a:prstGeom prst="stripedRightArrow">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
        <p:nvSpPr>
          <p:cNvPr id="5" name="Left Brace 4"/>
          <p:cNvSpPr/>
          <p:nvPr/>
        </p:nvSpPr>
        <p:spPr bwMode="auto">
          <a:xfrm>
            <a:off x="1331913" y="4221163"/>
            <a:ext cx="215900" cy="2160587"/>
          </a:xfrm>
          <a:prstGeom prst="leftBrace">
            <a:avLst/>
          </a:prstGeom>
          <a:noFill/>
          <a:ln w="25400" cap="flat" cmpd="sng" algn="ctr">
            <a:solidFill>
              <a:srgbClr val="99CC00"/>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Tree>
    <p:extLst>
      <p:ext uri="{BB962C8B-B14F-4D97-AF65-F5344CB8AC3E}">
        <p14:creationId xmlns:p14="http://schemas.microsoft.com/office/powerpoint/2010/main" val="1906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00063" y="1637266"/>
            <a:ext cx="8147050" cy="863600"/>
          </a:xfrm>
          <a:prstGeom prst="roundRect">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
        <p:nvSpPr>
          <p:cNvPr id="3"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s-AR" altLang="en-US" kern="0" smtClean="0">
                <a:latin typeface="Calibri" panose="020F0502020204030204" pitchFamily="34" charset="0"/>
              </a:rPr>
              <a:t>SD- Desafío: </a:t>
            </a:r>
            <a:r>
              <a:rPr lang="es-AR" altLang="en-US" kern="0" cap="small" smtClean="0">
                <a:latin typeface="Calibri" panose="020F0502020204030204" pitchFamily="34" charset="0"/>
              </a:rPr>
              <a:t>Escalabilidad</a:t>
            </a:r>
            <a:endParaRPr lang="es-AR" altLang="en-US" kern="0" cap="small" dirty="0" smtClean="0">
              <a:latin typeface="Calibri" panose="020F0502020204030204" pitchFamily="34" charset="0"/>
            </a:endParaRPr>
          </a:p>
        </p:txBody>
      </p:sp>
      <p:sp>
        <p:nvSpPr>
          <p:cNvPr id="4" name="Rectangle 3"/>
          <p:cNvSpPr txBox="1">
            <a:spLocks noChangeArrowheads="1"/>
          </p:cNvSpPr>
          <p:nvPr/>
        </p:nvSpPr>
        <p:spPr bwMode="auto">
          <a:xfrm>
            <a:off x="541098" y="1268413"/>
            <a:ext cx="792559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79388" indent="0" algn="just" eaLnBrk="1" hangingPunct="1">
              <a:lnSpc>
                <a:spcPct val="80000"/>
              </a:lnSpc>
              <a:buFont typeface="Monotype Sorts" pitchFamily="2" charset="2"/>
              <a:buNone/>
              <a:defRPr/>
            </a:pPr>
            <a:endParaRPr lang="es-AR" altLang="en-US" sz="2200" kern="0" dirty="0" smtClean="0">
              <a:latin typeface="Calibri" panose="020F0502020204030204" pitchFamily="34" charset="0"/>
            </a:endParaRPr>
          </a:p>
          <a:p>
            <a:pPr marL="179388" indent="0" algn="just" eaLnBrk="1" hangingPunct="1">
              <a:lnSpc>
                <a:spcPct val="80000"/>
              </a:lnSpc>
              <a:buFont typeface="Monotype Sorts" pitchFamily="2" charset="2"/>
              <a:buNone/>
              <a:defRPr/>
            </a:pPr>
            <a:r>
              <a:rPr lang="es-AR" altLang="en-US" sz="2200" kern="0" dirty="0" smtClean="0">
                <a:latin typeface="Calibri" panose="020F0502020204030204" pitchFamily="34" charset="0"/>
              </a:rPr>
              <a:t>Un sistema se dice escalable si conserva su efectividad cuando ocurre un incremento significativo en el número de recursos y el número de usuarios</a:t>
            </a:r>
          </a:p>
          <a:p>
            <a:pPr marL="179388" indent="0" algn="just" eaLnBrk="1" hangingPunct="1">
              <a:lnSpc>
                <a:spcPct val="80000"/>
              </a:lnSpc>
              <a:buFont typeface="Monotype Sorts" pitchFamily="2" charset="2"/>
              <a:buNone/>
              <a:defRPr/>
            </a:pPr>
            <a:endParaRPr lang="es-AR" altLang="en-US" sz="2200" kern="0" dirty="0" smtClean="0">
              <a:latin typeface="Calibri" panose="020F0502020204030204" pitchFamily="34" charset="0"/>
            </a:endParaRPr>
          </a:p>
          <a:p>
            <a:pPr marL="179388" indent="0" algn="just" eaLnBrk="1" hangingPunct="1">
              <a:lnSpc>
                <a:spcPct val="80000"/>
              </a:lnSpc>
              <a:buFont typeface="Monotype Sorts" pitchFamily="2" charset="2"/>
              <a:buNone/>
              <a:defRPr/>
            </a:pPr>
            <a:r>
              <a:rPr lang="es-AR" altLang="en-US" sz="2200" kern="0" dirty="0" smtClean="0">
                <a:latin typeface="Calibri" panose="020F0502020204030204" pitchFamily="34" charset="0"/>
              </a:rPr>
              <a:t>Se dice que un sistema es escalable si sus recursos pueden ser expandidos para acomodarse a un mayor poder de computación.</a:t>
            </a:r>
          </a:p>
          <a:p>
            <a:pPr marL="179388" indent="0" algn="just" eaLnBrk="1" hangingPunct="1">
              <a:lnSpc>
                <a:spcPct val="80000"/>
              </a:lnSpc>
              <a:buFont typeface="Monotype Sorts" pitchFamily="2" charset="2"/>
              <a:buNone/>
              <a:defRPr/>
            </a:pPr>
            <a:r>
              <a:rPr lang="es-AR" altLang="en-US" sz="2200" kern="0" dirty="0" smtClean="0">
                <a:latin typeface="Calibri" panose="020F0502020204030204" pitchFamily="34" charset="0"/>
              </a:rPr>
              <a:t>	</a:t>
            </a:r>
          </a:p>
          <a:p>
            <a:pPr marL="179388" indent="0" algn="just" eaLnBrk="1" hangingPunct="1">
              <a:lnSpc>
                <a:spcPct val="80000"/>
              </a:lnSpc>
              <a:buFont typeface="Monotype Sorts" pitchFamily="2" charset="2"/>
              <a:buNone/>
              <a:defRPr/>
            </a:pPr>
            <a:r>
              <a:rPr lang="es-AR" altLang="en-US" sz="2200" kern="0" dirty="0" smtClean="0">
                <a:latin typeface="Calibri" panose="020F0502020204030204" pitchFamily="34" charset="0"/>
              </a:rPr>
              <a:t>A nivel de </a:t>
            </a:r>
            <a:r>
              <a:rPr lang="es-AR" altLang="en-US" sz="2200" kern="0" cap="small" dirty="0" smtClean="0">
                <a:solidFill>
                  <a:srgbClr val="FF0000"/>
                </a:solidFill>
                <a:latin typeface="Calibri" panose="020F0502020204030204" pitchFamily="34" charset="0"/>
              </a:rPr>
              <a:t>hardware</a:t>
            </a:r>
            <a:r>
              <a:rPr lang="es-AR" altLang="en-US" sz="2200" kern="0" dirty="0" smtClean="0">
                <a:latin typeface="Calibri" panose="020F0502020204030204" pitchFamily="34" charset="0"/>
              </a:rPr>
              <a:t> una típica expansión es el agregado de procesadores. Cuando se agregan procesadores es necesario mejorar, también, las comunicaciones del sistema.</a:t>
            </a:r>
          </a:p>
          <a:p>
            <a:pPr marL="179388" indent="0" algn="just" eaLnBrk="1" hangingPunct="1">
              <a:lnSpc>
                <a:spcPct val="80000"/>
              </a:lnSpc>
              <a:buFont typeface="Monotype Sorts" pitchFamily="2" charset="2"/>
              <a:buNone/>
              <a:defRPr/>
            </a:pPr>
            <a:r>
              <a:rPr lang="es-AR" altLang="en-US" sz="2200" kern="0" dirty="0" smtClean="0">
                <a:latin typeface="Calibri" panose="020F0502020204030204" pitchFamily="34" charset="0"/>
              </a:rPr>
              <a:t>También se pueden reemplazar recursos por otros mas poderosos.</a:t>
            </a:r>
          </a:p>
        </p:txBody>
      </p:sp>
      <p:sp>
        <p:nvSpPr>
          <p:cNvPr id="5" name="Striped Right Arrow 4"/>
          <p:cNvSpPr/>
          <p:nvPr/>
        </p:nvSpPr>
        <p:spPr bwMode="auto">
          <a:xfrm rot="1641961">
            <a:off x="396577" y="3719586"/>
            <a:ext cx="433388" cy="504825"/>
          </a:xfrm>
          <a:prstGeom prst="stripedRightArrow">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Tree>
    <p:extLst>
      <p:ext uri="{BB962C8B-B14F-4D97-AF65-F5344CB8AC3E}">
        <p14:creationId xmlns:p14="http://schemas.microsoft.com/office/powerpoint/2010/main" val="221918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defRPr/>
            </a:pPr>
            <a:r>
              <a:rPr lang="es-AR" altLang="en-US" kern="0" smtClean="0">
                <a:latin typeface="Calibri" panose="020F0502020204030204" pitchFamily="34" charset="0"/>
              </a:rPr>
              <a:t>SD- Desafío: </a:t>
            </a:r>
            <a:r>
              <a:rPr lang="es-AR" altLang="en-US" kern="0" cap="small" smtClean="0">
                <a:latin typeface="Calibri" panose="020F0502020204030204" pitchFamily="34" charset="0"/>
              </a:rPr>
              <a:t>Escalabilidad</a:t>
            </a:r>
            <a:endParaRPr lang="es-AR" kern="0" dirty="0">
              <a:latin typeface="Calibri" panose="020F0502020204030204" pitchFamily="34" charset="0"/>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endParaRP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A nivel de </a:t>
            </a:r>
            <a:r>
              <a:rPr kumimoji="1" lang="es-AR" altLang="en-US" sz="2200" b="0" i="0" u="none" strike="noStrike" kern="0" cap="small" spc="0" normalizeH="0" baseline="0" noProof="0" smtClean="0">
                <a:ln>
                  <a:noFill/>
                </a:ln>
                <a:solidFill>
                  <a:srgbClr val="FF0000"/>
                </a:solidFill>
                <a:effectLst/>
                <a:uLnTx/>
                <a:uFillTx/>
                <a:latin typeface="Calibri" panose="020F0502020204030204" pitchFamily="34" charset="0"/>
                <a:ea typeface="MS PGothic" pitchFamily="34" charset="-128"/>
                <a:cs typeface="+mn-cs"/>
              </a:rPr>
              <a:t>software</a:t>
            </a: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 se puede reemplazar el sistema operativo por una nueva versión del mismo.</a:t>
            </a: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Se puede aplicar a programas, puede ser que el mismo es puesto en más procesadores. En otros casos puede ser aprovechable adaptar el programa a una nueva situación (p.e. eligiendo un nuevo algoritmo).</a:t>
            </a: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endParaRP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endParaRP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Escalando un programa o sistema se espera cierto incremento de rendimiento. El término escalabilidad puede o no implicar la garantía de un incremento.</a:t>
            </a:r>
          </a:p>
          <a:p>
            <a:pPr marL="179388"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2" charset="2"/>
              <a:buChar char="n"/>
              <a:tabLst/>
              <a:defRPr/>
            </a:pPr>
            <a:endParaRPr kumimoji="1" lang="es-AR" sz="2200" b="0" i="0" u="none" strike="noStrike" kern="0" cap="none" spc="0" normalizeH="0" baseline="0" noProof="0" dirty="0">
              <a:ln>
                <a:noFill/>
              </a:ln>
              <a:solidFill>
                <a:srgbClr val="000000"/>
              </a:solidFill>
              <a:effectLst/>
              <a:uLnTx/>
              <a:uFillTx/>
              <a:latin typeface="Arial"/>
              <a:ea typeface="MS PGothic" pitchFamily="34" charset="-128"/>
              <a:cs typeface="+mn-cs"/>
            </a:endParaRPr>
          </a:p>
        </p:txBody>
      </p:sp>
      <p:sp>
        <p:nvSpPr>
          <p:cNvPr id="4" name="Striped Right Arrow 3"/>
          <p:cNvSpPr/>
          <p:nvPr/>
        </p:nvSpPr>
        <p:spPr bwMode="auto">
          <a:xfrm rot="1641961">
            <a:off x="590550" y="981075"/>
            <a:ext cx="431800" cy="504825"/>
          </a:xfrm>
          <a:prstGeom prst="stripedRightArrow">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
        <p:nvSpPr>
          <p:cNvPr id="5" name="Striped Right Arrow 4"/>
          <p:cNvSpPr/>
          <p:nvPr/>
        </p:nvSpPr>
        <p:spPr bwMode="auto">
          <a:xfrm rot="5400000">
            <a:off x="4248150" y="3249613"/>
            <a:ext cx="576263" cy="503237"/>
          </a:xfrm>
          <a:prstGeom prst="stripedRightArrow">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Tree>
    <p:extLst>
      <p:ext uri="{BB962C8B-B14F-4D97-AF65-F5344CB8AC3E}">
        <p14:creationId xmlns:p14="http://schemas.microsoft.com/office/powerpoint/2010/main" val="43492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s-AR" altLang="en-US" kern="0" smtClean="0">
                <a:latin typeface="Calibri" panose="020F0502020204030204" pitchFamily="34" charset="0"/>
              </a:rPr>
              <a:t>SD- Desafío: </a:t>
            </a:r>
            <a:r>
              <a:rPr lang="en-US" altLang="en-US" kern="0" cap="small" smtClean="0">
                <a:latin typeface="Calibri" panose="020F0502020204030204" pitchFamily="34" charset="0"/>
              </a:rPr>
              <a:t>Escalabilidad</a:t>
            </a:r>
            <a:r>
              <a:rPr lang="en-US" altLang="en-US" kern="0" smtClean="0">
                <a:latin typeface="Calibri" panose="020F0502020204030204" pitchFamily="34" charset="0"/>
              </a:rPr>
              <a:t> (Cont.)</a:t>
            </a:r>
            <a:endParaRPr lang="es-AR" altLang="en-US" kern="0" dirty="0" smtClean="0">
              <a:latin typeface="Calibri" panose="020F0502020204030204" pitchFamily="34" charset="0"/>
            </a:endParaRPr>
          </a:p>
        </p:txBody>
      </p:sp>
      <p:sp>
        <p:nvSpPr>
          <p:cNvPr id="3" name="Text Box 3"/>
          <p:cNvSpPr txBox="1">
            <a:spLocks noChangeArrowheads="1"/>
          </p:cNvSpPr>
          <p:nvPr/>
        </p:nvSpPr>
        <p:spPr bwMode="auto">
          <a:xfrm>
            <a:off x="395288" y="1341438"/>
            <a:ext cx="829468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buClr>
                <a:srgbClr val="CCCC66"/>
              </a:buClr>
              <a:buSzTx/>
              <a:buFont typeface="Monotype Sorts" pitchFamily="2" charset="2"/>
              <a:buNone/>
              <a:defRPr/>
            </a:pPr>
            <a:endParaRPr lang="en-US" altLang="en-US" sz="1400" dirty="0" smtClean="0">
              <a:solidFill>
                <a:srgbClr val="000000"/>
              </a:solidFill>
              <a:latin typeface="Calibri" panose="020F0502020204030204" pitchFamily="34" charset="0"/>
            </a:endParaRPr>
          </a:p>
          <a:p>
            <a:pPr algn="just" eaLnBrk="0" fontAlgn="base" hangingPunct="0">
              <a:spcBef>
                <a:spcPct val="0"/>
              </a:spcBef>
              <a:spcAft>
                <a:spcPct val="0"/>
              </a:spcAft>
              <a:buClr>
                <a:srgbClr val="CCCC66"/>
              </a:buClr>
              <a:buSzTx/>
              <a:buFont typeface="Monotype Sorts" pitchFamily="2" charset="2"/>
              <a:buNone/>
              <a:defRPr/>
            </a:pPr>
            <a:r>
              <a:rPr lang="en-US" altLang="en-US" sz="2200" dirty="0" err="1" smtClean="0">
                <a:solidFill>
                  <a:srgbClr val="000000"/>
                </a:solidFill>
                <a:latin typeface="Calibri" panose="020F0502020204030204" pitchFamily="34" charset="0"/>
              </a:rPr>
              <a:t>Debido</a:t>
            </a:r>
            <a:r>
              <a:rPr lang="en-US" altLang="en-US" sz="2200" dirty="0" smtClean="0">
                <a:solidFill>
                  <a:srgbClr val="000000"/>
                </a:solidFill>
                <a:latin typeface="Calibri" panose="020F0502020204030204" pitchFamily="34" charset="0"/>
              </a:rPr>
              <a:t> a la </a:t>
            </a:r>
            <a:r>
              <a:rPr lang="en-US" altLang="en-US" sz="2200" dirty="0" err="1" smtClean="0">
                <a:solidFill>
                  <a:srgbClr val="000000"/>
                </a:solidFill>
                <a:latin typeface="Calibri" panose="020F0502020204030204" pitchFamily="34" charset="0"/>
              </a:rPr>
              <a:t>variedad</a:t>
            </a:r>
            <a:r>
              <a:rPr lang="en-US" altLang="en-US" sz="2200" dirty="0" smtClean="0">
                <a:solidFill>
                  <a:srgbClr val="000000"/>
                </a:solidFill>
                <a:latin typeface="Calibri" panose="020F0502020204030204" pitchFamily="34" charset="0"/>
              </a:rPr>
              <a:t> de </a:t>
            </a:r>
            <a:r>
              <a:rPr lang="en-US" altLang="en-US" sz="2200" dirty="0" err="1" smtClean="0">
                <a:solidFill>
                  <a:srgbClr val="000000"/>
                </a:solidFill>
                <a:latin typeface="Calibri" panose="020F0502020204030204" pitchFamily="34" charset="0"/>
              </a:rPr>
              <a:t>significados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sólo</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unas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pocas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sentencias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generales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pueden</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hacerse</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sobre</a:t>
            </a:r>
            <a:r>
              <a:rPr lang="en-US" altLang="en-US" sz="2200" dirty="0" smtClean="0">
                <a:solidFill>
                  <a:srgbClr val="000000"/>
                </a:solidFill>
                <a:latin typeface="Calibri" panose="020F0502020204030204" pitchFamily="34" charset="0"/>
              </a:rPr>
              <a:t> la </a:t>
            </a:r>
            <a:r>
              <a:rPr lang="en-US" altLang="en-US" sz="2200" dirty="0" err="1" smtClean="0">
                <a:solidFill>
                  <a:srgbClr val="000000"/>
                </a:solidFill>
                <a:latin typeface="Calibri" panose="020F0502020204030204" pitchFamily="34" charset="0"/>
              </a:rPr>
              <a:t>escalabilidad</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Una</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es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que</a:t>
            </a:r>
            <a:r>
              <a:rPr lang="en-US" altLang="en-US" sz="2200" dirty="0" smtClean="0">
                <a:solidFill>
                  <a:srgbClr val="000000"/>
                </a:solidFill>
                <a:latin typeface="Calibri" panose="020F0502020204030204" pitchFamily="34" charset="0"/>
              </a:rPr>
              <a:t> la </a:t>
            </a:r>
            <a:r>
              <a:rPr lang="en-US" altLang="en-US" sz="2200" dirty="0" err="1" smtClean="0">
                <a:solidFill>
                  <a:srgbClr val="000000"/>
                </a:solidFill>
                <a:latin typeface="Calibri" panose="020F0502020204030204" pitchFamily="34" charset="0"/>
              </a:rPr>
              <a:t>centralización</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debe</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evitarse</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pues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implica</a:t>
            </a:r>
            <a:r>
              <a:rPr lang="en-US" altLang="en-US" sz="2200" dirty="0" smtClean="0">
                <a:solidFill>
                  <a:srgbClr val="000000"/>
                </a:solidFill>
                <a:latin typeface="Calibri" panose="020F0502020204030204" pitchFamily="34" charset="0"/>
              </a:rPr>
              <a:t> “</a:t>
            </a:r>
            <a:r>
              <a:rPr lang="en-US" altLang="en-US" sz="2200" cap="small" dirty="0" err="1" smtClean="0">
                <a:solidFill>
                  <a:srgbClr val="000000"/>
                </a:solidFill>
                <a:latin typeface="Calibri" panose="020F0502020204030204" pitchFamily="34" charset="0"/>
              </a:rPr>
              <a:t>cuellos</a:t>
            </a:r>
            <a:r>
              <a:rPr lang="en-US" altLang="en-US" sz="2200" cap="small" dirty="0" smtClean="0">
                <a:solidFill>
                  <a:srgbClr val="000000"/>
                </a:solidFill>
                <a:latin typeface="Calibri" panose="020F0502020204030204" pitchFamily="34" charset="0"/>
              </a:rPr>
              <a:t> de </a:t>
            </a:r>
            <a:r>
              <a:rPr lang="en-US" altLang="en-US" sz="2200" cap="small" dirty="0" err="1" smtClean="0">
                <a:solidFill>
                  <a:srgbClr val="000000"/>
                </a:solidFill>
                <a:latin typeface="Calibri" panose="020F0502020204030204" pitchFamily="34" charset="0"/>
              </a:rPr>
              <a:t>botella</a:t>
            </a:r>
            <a:r>
              <a:rPr lang="en-US" altLang="en-US" sz="2200" dirty="0" smtClean="0">
                <a:solidFill>
                  <a:srgbClr val="000000"/>
                </a:solidFill>
                <a:latin typeface="Calibri" panose="020F0502020204030204" pitchFamily="34" charset="0"/>
              </a:rPr>
              <a:t>” y </a:t>
            </a:r>
            <a:r>
              <a:rPr lang="en-US" altLang="en-US" sz="2200" dirty="0" err="1" smtClean="0">
                <a:solidFill>
                  <a:srgbClr val="000000"/>
                </a:solidFill>
                <a:latin typeface="Calibri" panose="020F0502020204030204" pitchFamily="34" charset="0"/>
              </a:rPr>
              <a:t>limita</a:t>
            </a:r>
            <a:r>
              <a:rPr lang="en-US" altLang="en-US" sz="2200" dirty="0" smtClean="0">
                <a:solidFill>
                  <a:srgbClr val="000000"/>
                </a:solidFill>
                <a:latin typeface="Calibri" panose="020F0502020204030204" pitchFamily="34" charset="0"/>
              </a:rPr>
              <a:t> el </a:t>
            </a:r>
            <a:r>
              <a:rPr lang="en-US" altLang="en-US" sz="2200" dirty="0" err="1" smtClean="0">
                <a:solidFill>
                  <a:srgbClr val="000000"/>
                </a:solidFill>
                <a:latin typeface="Calibri" panose="020F0502020204030204" pitchFamily="34" charset="0"/>
              </a:rPr>
              <a:t>paralelismo</a:t>
            </a:r>
            <a:r>
              <a:rPr lang="en-US" altLang="en-US" sz="2200" dirty="0" smtClean="0">
                <a:solidFill>
                  <a:srgbClr val="000000"/>
                </a:solidFill>
                <a:latin typeface="Calibri" panose="020F0502020204030204" pitchFamily="34" charset="0"/>
              </a:rPr>
              <a:t>.</a:t>
            </a:r>
          </a:p>
          <a:p>
            <a:pPr eaLnBrk="0" fontAlgn="base" hangingPunct="0">
              <a:spcBef>
                <a:spcPct val="0"/>
              </a:spcBef>
              <a:spcAft>
                <a:spcPct val="0"/>
              </a:spcAft>
              <a:buClr>
                <a:srgbClr val="CCCC66"/>
              </a:buClr>
              <a:buSzTx/>
              <a:buFont typeface="Monotype Sorts" pitchFamily="2" charset="2"/>
              <a:buNone/>
              <a:defRPr/>
            </a:pPr>
            <a:endParaRPr lang="en-US" altLang="en-US" sz="1400" dirty="0" smtClean="0">
              <a:solidFill>
                <a:srgbClr val="000000"/>
              </a:solidFill>
              <a:latin typeface="Calibri" panose="020F0502020204030204" pitchFamily="34" charset="0"/>
            </a:endParaRPr>
          </a:p>
          <a:p>
            <a:pPr eaLnBrk="0" fontAlgn="base" hangingPunct="0">
              <a:spcBef>
                <a:spcPct val="0"/>
              </a:spcBef>
              <a:spcAft>
                <a:spcPct val="0"/>
              </a:spcAft>
              <a:buClr>
                <a:srgbClr val="CCCC66"/>
              </a:buClr>
              <a:buSzTx/>
              <a:buFont typeface="Monotype Sorts" pitchFamily="2" charset="2"/>
              <a:buNone/>
              <a:defRPr/>
            </a:pPr>
            <a:r>
              <a:rPr lang="en-US" altLang="en-US" sz="2200" dirty="0" err="1" smtClean="0">
                <a:solidFill>
                  <a:srgbClr val="000000"/>
                </a:solidFill>
                <a:latin typeface="Calibri" panose="020F0502020204030204" pitchFamily="34" charset="0"/>
              </a:rPr>
              <a:t>Algunos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ejemplos</a:t>
            </a:r>
            <a:r>
              <a:rPr lang="en-US" altLang="en-US" sz="2200" dirty="0" smtClean="0">
                <a:solidFill>
                  <a:srgbClr val="000000"/>
                </a:solidFill>
                <a:latin typeface="Calibri" panose="020F0502020204030204" pitchFamily="34" charset="0"/>
              </a:rPr>
              <a:t> de </a:t>
            </a:r>
            <a:r>
              <a:rPr lang="en-US" altLang="en-US" sz="2200" dirty="0" err="1" smtClean="0">
                <a:solidFill>
                  <a:srgbClr val="000000"/>
                </a:solidFill>
                <a:latin typeface="Calibri" panose="020F0502020204030204" pitchFamily="34" charset="0"/>
              </a:rPr>
              <a:t>las</a:t>
            </a:r>
            <a:r>
              <a:rPr lang="en-US" altLang="en-US" sz="2200" dirty="0" smtClean="0">
                <a:solidFill>
                  <a:srgbClr val="000000"/>
                </a:solidFill>
                <a:latin typeface="Calibri" panose="020F0502020204030204" pitchFamily="34" charset="0"/>
              </a:rPr>
              <a:t> </a:t>
            </a:r>
            <a:r>
              <a:rPr lang="en-US" altLang="en-US" sz="2200" dirty="0" err="1" smtClean="0">
                <a:solidFill>
                  <a:srgbClr val="000000"/>
                </a:solidFill>
                <a:latin typeface="Calibri" panose="020F0502020204030204" pitchFamily="34" charset="0"/>
              </a:rPr>
              <a:t>limitaciones</a:t>
            </a:r>
            <a:r>
              <a:rPr lang="en-US" altLang="en-US" sz="2200" dirty="0" smtClean="0">
                <a:solidFill>
                  <a:srgbClr val="000000"/>
                </a:solidFill>
                <a:latin typeface="Calibri" panose="020F0502020204030204" pitchFamily="34" charset="0"/>
              </a:rPr>
              <a:t> de la </a:t>
            </a:r>
            <a:r>
              <a:rPr lang="en-US" altLang="en-US" sz="2200" dirty="0" err="1" smtClean="0">
                <a:solidFill>
                  <a:srgbClr val="000000"/>
                </a:solidFill>
                <a:latin typeface="Calibri" panose="020F0502020204030204" pitchFamily="34" charset="0"/>
              </a:rPr>
              <a:t>escalabilidad</a:t>
            </a:r>
            <a:endParaRPr lang="en-US" altLang="en-US" sz="2200" dirty="0" smtClean="0">
              <a:solidFill>
                <a:srgbClr val="000000"/>
              </a:solidFill>
              <a:latin typeface="Calibri" panose="020F0502020204030204" pitchFamily="34" charset="0"/>
            </a:endParaRPr>
          </a:p>
        </p:txBody>
      </p:sp>
      <p:graphicFrame>
        <p:nvGraphicFramePr>
          <p:cNvPr id="4" name="Group 28"/>
          <p:cNvGraphicFramePr>
            <a:graphicFrameLocks noGrp="1"/>
          </p:cNvGraphicFramePr>
          <p:nvPr/>
        </p:nvGraphicFramePr>
        <p:xfrm>
          <a:off x="1042988" y="4076700"/>
          <a:ext cx="7391400" cy="1736725"/>
        </p:xfrm>
        <a:graphic>
          <a:graphicData uri="http://schemas.openxmlformats.org/drawingml/2006/table">
            <a:tbl>
              <a:tblPr/>
              <a:tblGrid>
                <a:gridCol w="2763837">
                  <a:extLst>
                    <a:ext uri="{9D8B030D-6E8A-4147-A177-3AD203B41FA5}">
                      <a16:colId xmlns:a16="http://schemas.microsoft.com/office/drawing/2014/main" val="20000"/>
                    </a:ext>
                  </a:extLst>
                </a:gridCol>
                <a:gridCol w="4627563">
                  <a:extLst>
                    <a:ext uri="{9D8B030D-6E8A-4147-A177-3AD203B41FA5}">
                      <a16:colId xmlns:a16="http://schemas.microsoft.com/office/drawing/2014/main" val="20001"/>
                    </a:ext>
                  </a:extLst>
                </a:gridCol>
              </a:tblGrid>
              <a:tr h="514128">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000" b="1" i="0" u="none" strike="noStrike" cap="none" normalizeH="0" baseline="0" dirty="0" err="1" smtClean="0">
                          <a:ln>
                            <a:noFill/>
                          </a:ln>
                          <a:solidFill>
                            <a:srgbClr val="0066CC"/>
                          </a:solidFill>
                          <a:effectLst/>
                          <a:latin typeface="Tahoma" pitchFamily="34" charset="0"/>
                        </a:rPr>
                        <a:t>Concepto</a:t>
                      </a:r>
                      <a:endParaRPr kumimoji="1" lang="en-US" sz="2000" b="1" i="0" u="none" strike="noStrike" cap="none" normalizeH="0" baseline="0" dirty="0" smtClean="0">
                        <a:ln>
                          <a:noFill/>
                        </a:ln>
                        <a:solidFill>
                          <a:srgbClr val="0066CC"/>
                        </a:solidFill>
                        <a:effectLst/>
                        <a:latin typeface="Tahoma" pitchFamily="34" charset="0"/>
                      </a:endParaRPr>
                    </a:p>
                  </a:txBody>
                  <a:tcPr marT="45700" marB="457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2000" b="1" i="0" u="none" strike="noStrike" cap="none" normalizeH="0" baseline="0" dirty="0" err="1" smtClean="0">
                          <a:ln>
                            <a:noFill/>
                          </a:ln>
                          <a:solidFill>
                            <a:srgbClr val="0066CC"/>
                          </a:solidFill>
                          <a:effectLst/>
                          <a:latin typeface="Tahoma" pitchFamily="34" charset="0"/>
                        </a:rPr>
                        <a:t>Ejemplo</a:t>
                      </a:r>
                      <a:endParaRPr kumimoji="1" lang="en-US" sz="2000" b="1" i="0" u="none" strike="noStrike" cap="none" normalizeH="0" baseline="0" dirty="0" smtClean="0">
                        <a:ln>
                          <a:noFill/>
                        </a:ln>
                        <a:solidFill>
                          <a:srgbClr val="0066CC"/>
                        </a:solidFill>
                        <a:effectLst/>
                        <a:latin typeface="Tahoma" pitchFamily="34" charset="0"/>
                      </a:endParaRPr>
                    </a:p>
                  </a:txBody>
                  <a:tcPr marT="45700" marB="457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612">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dirty="0" err="1" smtClean="0">
                          <a:ln>
                            <a:noFill/>
                          </a:ln>
                          <a:solidFill>
                            <a:srgbClr val="0066CC"/>
                          </a:solidFill>
                          <a:effectLst/>
                          <a:latin typeface="Tahoma" pitchFamily="34" charset="0"/>
                        </a:rPr>
                        <a:t>Servicios</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Centralizados</a:t>
                      </a:r>
                      <a:endParaRPr kumimoji="1" lang="en-US" sz="1800" b="0" i="0" u="none" strike="noStrike" cap="none" normalizeH="0" baseline="0" dirty="0" smtClean="0">
                        <a:ln>
                          <a:noFill/>
                        </a:ln>
                        <a:solidFill>
                          <a:srgbClr val="0066CC"/>
                        </a:solidFill>
                        <a:effectLst/>
                        <a:latin typeface="Tahoma" pitchFamily="34" charset="0"/>
                      </a:endParaRPr>
                    </a:p>
                  </a:txBody>
                  <a:tcPr marT="45700" marB="457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dirty="0" smtClean="0">
                          <a:ln>
                            <a:noFill/>
                          </a:ln>
                          <a:solidFill>
                            <a:srgbClr val="0066CC"/>
                          </a:solidFill>
                          <a:effectLst/>
                          <a:latin typeface="Tahoma" pitchFamily="34" charset="0"/>
                        </a:rPr>
                        <a:t>Un </a:t>
                      </a:r>
                      <a:r>
                        <a:rPr kumimoji="1" lang="en-US" sz="1800" b="0" i="0" u="none" strike="noStrike" cap="none" normalizeH="0" baseline="0" dirty="0" err="1" smtClean="0">
                          <a:ln>
                            <a:noFill/>
                          </a:ln>
                          <a:solidFill>
                            <a:srgbClr val="0066CC"/>
                          </a:solidFill>
                          <a:effectLst/>
                          <a:latin typeface="Tahoma" pitchFamily="34" charset="0"/>
                        </a:rPr>
                        <a:t>único</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servidor</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para</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todos</a:t>
                      </a:r>
                      <a:r>
                        <a:rPr kumimoji="1" lang="en-US" sz="1800" b="0" i="0" u="none" strike="noStrike" cap="none" normalizeH="0" baseline="0" dirty="0" smtClean="0">
                          <a:ln>
                            <a:noFill/>
                          </a:ln>
                          <a:solidFill>
                            <a:srgbClr val="0066CC"/>
                          </a:solidFill>
                          <a:effectLst/>
                          <a:latin typeface="Tahoma" pitchFamily="34" charset="0"/>
                        </a:rPr>
                        <a:t> los </a:t>
                      </a:r>
                      <a:r>
                        <a:rPr kumimoji="1" lang="en-US" sz="1800" b="0" i="0" u="none" strike="noStrike" cap="none" normalizeH="0" baseline="0" dirty="0" err="1" smtClean="0">
                          <a:ln>
                            <a:noFill/>
                          </a:ln>
                          <a:solidFill>
                            <a:srgbClr val="0066CC"/>
                          </a:solidFill>
                          <a:effectLst/>
                          <a:latin typeface="Tahoma" pitchFamily="34" charset="0"/>
                        </a:rPr>
                        <a:t>usuarios</a:t>
                      </a:r>
                      <a:r>
                        <a:rPr kumimoji="1" lang="en-US" sz="1800" b="0" i="0" u="none" strike="noStrike" cap="none" normalizeH="0" baseline="0" dirty="0" smtClean="0">
                          <a:ln>
                            <a:noFill/>
                          </a:ln>
                          <a:solidFill>
                            <a:srgbClr val="0066CC"/>
                          </a:solidFill>
                          <a:effectLst/>
                          <a:latin typeface="Tahoma" pitchFamily="34" charset="0"/>
                        </a:rPr>
                        <a:t>.</a:t>
                      </a:r>
                    </a:p>
                  </a:txBody>
                  <a:tcPr marT="45700" marB="457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265">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smtClean="0">
                          <a:ln>
                            <a:noFill/>
                          </a:ln>
                          <a:solidFill>
                            <a:srgbClr val="0066CC"/>
                          </a:solidFill>
                          <a:effectLst/>
                          <a:latin typeface="Tahoma" pitchFamily="34" charset="0"/>
                        </a:rPr>
                        <a:t>Datos Centralizados</a:t>
                      </a:r>
                    </a:p>
                  </a:txBody>
                  <a:tcPr marT="45700" marB="457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dirty="0" err="1" smtClean="0">
                          <a:ln>
                            <a:noFill/>
                          </a:ln>
                          <a:solidFill>
                            <a:srgbClr val="0066CC"/>
                          </a:solidFill>
                          <a:effectLst/>
                          <a:latin typeface="Tahoma" pitchFamily="34" charset="0"/>
                        </a:rPr>
                        <a:t>Una</a:t>
                      </a:r>
                      <a:r>
                        <a:rPr kumimoji="1" lang="en-US" sz="1800" b="0" i="0" u="none" strike="noStrike" cap="none" normalizeH="0" baseline="0" dirty="0" smtClean="0">
                          <a:ln>
                            <a:noFill/>
                          </a:ln>
                          <a:solidFill>
                            <a:srgbClr val="0066CC"/>
                          </a:solidFill>
                          <a:effectLst/>
                          <a:latin typeface="Tahoma" pitchFamily="34" charset="0"/>
                        </a:rPr>
                        <a:t> sola </a:t>
                      </a:r>
                      <a:r>
                        <a:rPr kumimoji="1" lang="en-US" sz="1800" b="0" i="0" u="none" strike="noStrike" cap="none" normalizeH="0" baseline="0" dirty="0" err="1" smtClean="0">
                          <a:ln>
                            <a:noFill/>
                          </a:ln>
                          <a:solidFill>
                            <a:srgbClr val="0066CC"/>
                          </a:solidFill>
                          <a:effectLst/>
                          <a:latin typeface="Tahoma" pitchFamily="34" charset="0"/>
                        </a:rPr>
                        <a:t>guía</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telefónica</a:t>
                      </a:r>
                      <a:r>
                        <a:rPr kumimoji="1" lang="en-US" sz="1800" b="0" i="0" u="none" strike="noStrike" cap="none" normalizeH="0" baseline="0" dirty="0" smtClean="0">
                          <a:ln>
                            <a:noFill/>
                          </a:ln>
                          <a:solidFill>
                            <a:srgbClr val="0066CC"/>
                          </a:solidFill>
                          <a:effectLst/>
                          <a:latin typeface="Tahoma" pitchFamily="34" charset="0"/>
                        </a:rPr>
                        <a:t> en </a:t>
                      </a:r>
                      <a:r>
                        <a:rPr kumimoji="1" lang="en-US" sz="1800" b="0" i="0" u="none" strike="noStrike" cap="none" normalizeH="0" baseline="0" dirty="0" err="1" smtClean="0">
                          <a:ln>
                            <a:noFill/>
                          </a:ln>
                          <a:solidFill>
                            <a:srgbClr val="0066CC"/>
                          </a:solidFill>
                          <a:effectLst/>
                          <a:latin typeface="Tahoma" pitchFamily="34" charset="0"/>
                        </a:rPr>
                        <a:t>línea</a:t>
                      </a:r>
                      <a:r>
                        <a:rPr kumimoji="1" lang="en-US" sz="1800" b="0" i="0" u="none" strike="noStrike" cap="none" normalizeH="0" baseline="0" dirty="0" smtClean="0">
                          <a:ln>
                            <a:noFill/>
                          </a:ln>
                          <a:solidFill>
                            <a:srgbClr val="0066CC"/>
                          </a:solidFill>
                          <a:effectLst/>
                          <a:latin typeface="Tahoma" pitchFamily="34" charset="0"/>
                        </a:rPr>
                        <a:t>.</a:t>
                      </a:r>
                    </a:p>
                  </a:txBody>
                  <a:tcPr marT="45700" marB="457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19">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smtClean="0">
                          <a:ln>
                            <a:noFill/>
                          </a:ln>
                          <a:solidFill>
                            <a:srgbClr val="0066CC"/>
                          </a:solidFill>
                          <a:effectLst/>
                          <a:latin typeface="Tahoma" pitchFamily="34" charset="0"/>
                        </a:rPr>
                        <a:t>Algoritmos Centralizados</a:t>
                      </a:r>
                    </a:p>
                  </a:txBody>
                  <a:tcPr marT="45700" marB="457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0" i="0" u="none" strike="noStrike" cap="none" normalizeH="0" baseline="0" dirty="0" err="1" smtClean="0">
                          <a:ln>
                            <a:noFill/>
                          </a:ln>
                          <a:solidFill>
                            <a:srgbClr val="0066CC"/>
                          </a:solidFill>
                          <a:effectLst/>
                          <a:latin typeface="Tahoma" pitchFamily="34" charset="0"/>
                        </a:rPr>
                        <a:t>Ruteo</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basado</a:t>
                      </a:r>
                      <a:r>
                        <a:rPr kumimoji="1" lang="en-US" sz="1800" b="0" i="0" u="none" strike="noStrike" cap="none" normalizeH="0" baseline="0" dirty="0" smtClean="0">
                          <a:ln>
                            <a:noFill/>
                          </a:ln>
                          <a:solidFill>
                            <a:srgbClr val="0066CC"/>
                          </a:solidFill>
                          <a:effectLst/>
                          <a:latin typeface="Tahoma" pitchFamily="34" charset="0"/>
                        </a:rPr>
                        <a:t> en </a:t>
                      </a:r>
                      <a:r>
                        <a:rPr kumimoji="1" lang="en-US" sz="1800" b="0" i="0" u="none" strike="noStrike" cap="none" normalizeH="0" baseline="0" dirty="0" err="1" smtClean="0">
                          <a:ln>
                            <a:noFill/>
                          </a:ln>
                          <a:solidFill>
                            <a:srgbClr val="0066CC"/>
                          </a:solidFill>
                          <a:effectLst/>
                          <a:latin typeface="Tahoma" pitchFamily="34" charset="0"/>
                        </a:rPr>
                        <a:t>información</a:t>
                      </a:r>
                      <a:r>
                        <a:rPr kumimoji="1" lang="en-US" sz="1800" b="0" i="0" u="none" strike="noStrike" cap="none" normalizeH="0" baseline="0" dirty="0" smtClean="0">
                          <a:ln>
                            <a:noFill/>
                          </a:ln>
                          <a:solidFill>
                            <a:srgbClr val="0066CC"/>
                          </a:solidFill>
                          <a:effectLst/>
                          <a:latin typeface="Tahoma" pitchFamily="34" charset="0"/>
                        </a:rPr>
                        <a:t> </a:t>
                      </a:r>
                      <a:r>
                        <a:rPr kumimoji="1" lang="en-US" sz="1800" b="0" i="0" u="none" strike="noStrike" cap="none" normalizeH="0" baseline="0" dirty="0" err="1" smtClean="0">
                          <a:ln>
                            <a:noFill/>
                          </a:ln>
                          <a:solidFill>
                            <a:srgbClr val="0066CC"/>
                          </a:solidFill>
                          <a:effectLst/>
                          <a:latin typeface="Tahoma" pitchFamily="34" charset="0"/>
                        </a:rPr>
                        <a:t>completa</a:t>
                      </a:r>
                      <a:r>
                        <a:rPr kumimoji="1" lang="en-US" sz="1800" b="0" i="0" u="none" strike="noStrike" cap="none" normalizeH="0" baseline="0" dirty="0" smtClean="0">
                          <a:ln>
                            <a:noFill/>
                          </a:ln>
                          <a:solidFill>
                            <a:srgbClr val="0066CC"/>
                          </a:solidFill>
                          <a:effectLst/>
                          <a:latin typeface="Tahoma" pitchFamily="34" charset="0"/>
                        </a:rPr>
                        <a:t>.</a:t>
                      </a:r>
                    </a:p>
                  </a:txBody>
                  <a:tcPr marT="45700" marB="457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5504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defRPr/>
            </a:pPr>
            <a:r>
              <a:rPr lang="es-AR" altLang="en-US" kern="0" smtClean="0">
                <a:latin typeface="Calibri" panose="020F0502020204030204" pitchFamily="34" charset="0"/>
              </a:rPr>
              <a:t>SD- Desafío: </a:t>
            </a:r>
            <a:r>
              <a:rPr lang="es-AR" altLang="en-US" kern="0" cap="small" smtClean="0">
                <a:latin typeface="Calibri" panose="020F0502020204030204" pitchFamily="34" charset="0"/>
              </a:rPr>
              <a:t>Manejo de Fallos</a:t>
            </a:r>
            <a:endParaRPr lang="es-AR" kern="0" cap="small" dirty="0">
              <a:latin typeface="Calibri" panose="020F0502020204030204" pitchFamily="34" charset="0"/>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sz="2200" kern="0" smtClean="0">
                <a:latin typeface="Calibri" panose="020F0502020204030204" pitchFamily="34" charset="0"/>
              </a:rPr>
              <a:t>Las fallas en los sistemas distribuidos son parciales, esto es, algunos componentes pueden fallar y otros funcionar correctamente.</a:t>
            </a:r>
          </a:p>
          <a:p>
            <a:pPr marL="0" indent="0">
              <a:buFont typeface="Monotype Sorts" pitchFamily="2" charset="2"/>
              <a:buNone/>
              <a:defRPr/>
            </a:pPr>
            <a:endParaRPr lang="es-AR" sz="2200" kern="0" smtClean="0">
              <a:latin typeface="Calibri" panose="020F0502020204030204" pitchFamily="34" charset="0"/>
            </a:endParaRPr>
          </a:p>
          <a:p>
            <a:pPr>
              <a:buClr>
                <a:srgbClr val="0070C0"/>
              </a:buClr>
              <a:buFont typeface="Wingdings" panose="05000000000000000000" pitchFamily="2" charset="2"/>
              <a:buChar char="ü"/>
              <a:defRPr/>
            </a:pPr>
            <a:r>
              <a:rPr lang="es-AR" sz="2200" kern="0" smtClean="0">
                <a:latin typeface="Calibri" panose="020F0502020204030204" pitchFamily="34" charset="0"/>
              </a:rPr>
              <a:t>Detección de fallas</a:t>
            </a:r>
          </a:p>
          <a:p>
            <a:pPr>
              <a:buClr>
                <a:srgbClr val="0070C0"/>
              </a:buClr>
              <a:buFont typeface="Wingdings" panose="05000000000000000000" pitchFamily="2" charset="2"/>
              <a:buChar char="ü"/>
              <a:defRPr/>
            </a:pPr>
            <a:r>
              <a:rPr lang="es-AR" sz="2200" kern="0" smtClean="0">
                <a:latin typeface="Calibri" panose="020F0502020204030204" pitchFamily="34" charset="0"/>
              </a:rPr>
              <a:t>Enmascaramiento de fallas</a:t>
            </a:r>
          </a:p>
          <a:p>
            <a:pPr>
              <a:buClr>
                <a:srgbClr val="0070C0"/>
              </a:buClr>
              <a:buFont typeface="Wingdings" panose="05000000000000000000" pitchFamily="2" charset="2"/>
              <a:buChar char="ü"/>
              <a:defRPr/>
            </a:pPr>
            <a:r>
              <a:rPr lang="es-AR" sz="2200" kern="0" smtClean="0">
                <a:latin typeface="Calibri" panose="020F0502020204030204" pitchFamily="34" charset="0"/>
              </a:rPr>
              <a:t>Tolerancia de fallas</a:t>
            </a:r>
          </a:p>
          <a:p>
            <a:pPr>
              <a:buClr>
                <a:srgbClr val="0070C0"/>
              </a:buClr>
              <a:buFont typeface="Wingdings" panose="05000000000000000000" pitchFamily="2" charset="2"/>
              <a:buChar char="ü"/>
              <a:defRPr/>
            </a:pPr>
            <a:r>
              <a:rPr lang="es-AR" sz="2200" kern="0" smtClean="0">
                <a:latin typeface="Calibri" panose="020F0502020204030204" pitchFamily="34" charset="0"/>
              </a:rPr>
              <a:t>Recuperación de fallas</a:t>
            </a:r>
          </a:p>
          <a:p>
            <a:pPr>
              <a:buClr>
                <a:srgbClr val="0070C0"/>
              </a:buClr>
              <a:buFont typeface="Wingdings" panose="05000000000000000000" pitchFamily="2" charset="2"/>
              <a:buChar char="ü"/>
              <a:defRPr/>
            </a:pPr>
            <a:r>
              <a:rPr lang="es-AR" sz="2200" kern="0" smtClean="0">
                <a:latin typeface="Calibri" panose="020F0502020204030204" pitchFamily="34" charset="0"/>
              </a:rPr>
              <a:t>Redundancia</a:t>
            </a:r>
            <a:endParaRPr lang="es-AR" sz="2200" kern="0" dirty="0">
              <a:latin typeface="Calibri" panose="020F0502020204030204" pitchFamily="34" charset="0"/>
            </a:endParaRPr>
          </a:p>
        </p:txBody>
      </p:sp>
    </p:spTree>
    <p:extLst>
      <p:ext uri="{BB962C8B-B14F-4D97-AF65-F5344CB8AC3E}">
        <p14:creationId xmlns:p14="http://schemas.microsoft.com/office/powerpoint/2010/main" val="2257411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Computación Paralela</a:t>
            </a:r>
          </a:p>
        </p:txBody>
      </p:sp>
      <p:sp>
        <p:nvSpPr>
          <p:cNvPr id="7" name="Rectangle 3"/>
          <p:cNvSpPr txBox="1">
            <a:spLocks noChangeArrowheads="1"/>
          </p:cNvSpPr>
          <p:nvPr/>
        </p:nvSpPr>
        <p:spPr bwMode="auto">
          <a:xfrm>
            <a:off x="401638" y="1273175"/>
            <a:ext cx="83629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8775" indent="0" algn="just" eaLnBrk="1" hangingPunct="1">
              <a:lnSpc>
                <a:spcPct val="90000"/>
              </a:lnSpc>
              <a:buFont typeface="Monotype Sorts" pitchFamily="2" charset="2"/>
              <a:buNone/>
            </a:pPr>
            <a:r>
              <a:rPr lang="es-AR" altLang="en-US" sz="2300" kern="0" dirty="0" smtClean="0">
                <a:latin typeface="Calibri" pitchFamily="34" charset="0"/>
              </a:rPr>
              <a:t>La computación paralela se orienta a resolver rápidamente una tarea empleando múltiples procesadores simultáneamente.</a:t>
            </a:r>
          </a:p>
          <a:p>
            <a:pPr marL="358775" indent="0" algn="just" eaLnBrk="1" hangingPunct="1">
              <a:lnSpc>
                <a:spcPct val="90000"/>
              </a:lnSpc>
              <a:buFont typeface="Monotype Sorts" pitchFamily="2" charset="2"/>
              <a:buNone/>
            </a:pPr>
            <a:r>
              <a:rPr lang="es-AR" altLang="en-US" sz="2300" kern="0" dirty="0" smtClean="0">
                <a:latin typeface="Calibri" pitchFamily="34" charset="0"/>
              </a:rPr>
              <a:t>La posibilidad de construir hardware paralelo de alto rendimiento no fue suficiente, el real desafío fue el software.</a:t>
            </a:r>
          </a:p>
          <a:p>
            <a:pPr marL="358775" indent="0" algn="just" eaLnBrk="1" hangingPunct="1">
              <a:lnSpc>
                <a:spcPct val="90000"/>
              </a:lnSpc>
              <a:buFont typeface="Monotype Sorts" pitchFamily="2" charset="2"/>
              <a:buNone/>
            </a:pPr>
            <a:r>
              <a:rPr lang="es-AR" altLang="en-US" sz="2300" kern="0" dirty="0" smtClean="0">
                <a:latin typeface="Calibri" pitchFamily="34" charset="0"/>
              </a:rPr>
              <a:t>Los ambientes de programación paralela fueron dificultosos de usar y estaban atados a arquitecturas particulares. Solo se desarrolló esta práctica en problemas científicos y de ingeniería. El mercado era muy restringido.</a:t>
            </a:r>
          </a:p>
          <a:p>
            <a:pPr marL="358775" indent="0" algn="just" eaLnBrk="1" hangingPunct="1">
              <a:lnSpc>
                <a:spcPct val="90000"/>
              </a:lnSpc>
              <a:buFont typeface="Monotype Sorts" pitchFamily="2" charset="2"/>
              <a:buNone/>
            </a:pPr>
            <a:r>
              <a:rPr lang="es-AR" altLang="en-US" sz="2300" kern="0" dirty="0" smtClean="0">
                <a:latin typeface="Calibri" pitchFamily="34" charset="0"/>
              </a:rPr>
              <a:t>Sin embargo la perspectiva de la programación paralela se ha tornado más atractiva con las redes de </a:t>
            </a:r>
            <a:r>
              <a:rPr lang="es-AR" altLang="en-US" sz="2300" kern="0" dirty="0" err="1" smtClean="0">
                <a:latin typeface="Calibri" pitchFamily="34" charset="0"/>
              </a:rPr>
              <a:t>PCs</a:t>
            </a:r>
            <a:r>
              <a:rPr lang="es-AR" altLang="en-US" sz="2300" kern="0" dirty="0" smtClean="0">
                <a:latin typeface="Calibri" pitchFamily="34" charset="0"/>
              </a:rPr>
              <a:t> o estaciones de trabajo llamados </a:t>
            </a:r>
            <a:r>
              <a:rPr lang="es-AR" altLang="en-US" sz="2300" i="1" kern="0" dirty="0" err="1" smtClean="0">
                <a:solidFill>
                  <a:srgbClr val="0033CC"/>
                </a:solidFill>
                <a:latin typeface="Calibri" pitchFamily="34" charset="0"/>
              </a:rPr>
              <a:t>clusters</a:t>
            </a:r>
            <a:r>
              <a:rPr lang="es-AR" altLang="en-US" sz="2300" kern="0" dirty="0" smtClean="0">
                <a:latin typeface="Calibri" pitchFamily="34" charset="0"/>
              </a:rPr>
              <a:t>.</a:t>
            </a:r>
            <a:endParaRPr lang="es-AR" altLang="en-US" sz="2300" i="1" kern="0" dirty="0" smtClean="0">
              <a:solidFill>
                <a:srgbClr val="0033CC"/>
              </a:solidFill>
              <a:latin typeface="Calibri" pitchFamily="34" charset="0"/>
            </a:endParaRPr>
          </a:p>
        </p:txBody>
      </p:sp>
    </p:spTree>
    <p:extLst>
      <p:ext uri="{BB962C8B-B14F-4D97-AF65-F5344CB8AC3E}">
        <p14:creationId xmlns:p14="http://schemas.microsoft.com/office/powerpoint/2010/main" val="299741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39750" y="1125538"/>
            <a:ext cx="8353425" cy="1366837"/>
          </a:xfrm>
          <a:prstGeom prst="roundRect">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AR" sz="1800" b="0" i="0" u="none" strike="noStrike" kern="0" cap="none" spc="0" normalizeH="0" baseline="0" noProof="0">
              <a:ln>
                <a:noFill/>
              </a:ln>
              <a:solidFill>
                <a:srgbClr val="000000"/>
              </a:solidFill>
              <a:effectLst/>
              <a:uLnTx/>
              <a:uFillTx/>
              <a:latin typeface="Verdana" charset="0"/>
              <a:ea typeface="+mn-ea"/>
              <a:cs typeface="+mn-cs"/>
            </a:endParaRPr>
          </a:p>
        </p:txBody>
      </p:sp>
      <p:sp>
        <p:nvSpPr>
          <p:cNvPr id="3"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s-AR" altLang="en-US" kern="0" smtClean="0">
                <a:latin typeface="Calibri" panose="020F0502020204030204" pitchFamily="34" charset="0"/>
              </a:rPr>
              <a:t>SD- Desafío: </a:t>
            </a:r>
            <a:r>
              <a:rPr lang="pt-BR" altLang="en-US" kern="0" cap="small" smtClean="0">
                <a:latin typeface="Calibri" panose="020F0502020204030204" pitchFamily="34" charset="0"/>
              </a:rPr>
              <a:t>Transparencia</a:t>
            </a:r>
            <a:endParaRPr lang="es-AR" altLang="en-US" kern="0" cap="small" dirty="0" smtClean="0">
              <a:latin typeface="Calibri" panose="020F0502020204030204" pitchFamily="34" charset="0"/>
            </a:endParaRPr>
          </a:p>
        </p:txBody>
      </p:sp>
      <p:sp>
        <p:nvSpPr>
          <p:cNvPr id="4" name="Rectangle 3"/>
          <p:cNvSpPr txBox="1">
            <a:spLocks noChangeArrowheads="1"/>
          </p:cNvSpPr>
          <p:nvPr/>
        </p:nvSpPr>
        <p:spPr bwMode="auto">
          <a:xfrm>
            <a:off x="611188"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just" eaLnBrk="1" hangingPunct="1">
              <a:lnSpc>
                <a:spcPct val="80000"/>
              </a:lnSpc>
              <a:buFont typeface="Monotype Sorts" pitchFamily="2" charset="2"/>
              <a:buNone/>
              <a:defRPr/>
            </a:pPr>
            <a:r>
              <a:rPr lang="es-AR" altLang="en-US" sz="2200" kern="0" smtClean="0">
                <a:latin typeface="Calibri" panose="020F0502020204030204" pitchFamily="34" charset="0"/>
              </a:rPr>
              <a:t>Ocultación al usuario y al programador de aplicaciones de la separación de los componentes en un sistema distribuido, de forma que se perciba el sistema como un todo más que como una colección de componentes independientes</a:t>
            </a:r>
            <a:r>
              <a:rPr lang="es-AR" altLang="en-US" sz="2400" kern="0" smtClean="0">
                <a:latin typeface="Calibri" panose="020F0502020204030204" pitchFamily="34" charset="0"/>
              </a:rPr>
              <a:t>.</a:t>
            </a:r>
          </a:p>
          <a:p>
            <a:pPr marL="0" indent="0" algn="just" eaLnBrk="1" hangingPunct="1">
              <a:lnSpc>
                <a:spcPct val="80000"/>
              </a:lnSpc>
              <a:buFont typeface="Monotype Sorts" pitchFamily="2" charset="2"/>
              <a:buNone/>
              <a:defRPr/>
            </a:pPr>
            <a:endParaRPr lang="es-AR" altLang="en-US" sz="2400" kern="0" smtClean="0">
              <a:latin typeface="Calibri" panose="020F0502020204030204" pitchFamily="34" charset="0"/>
            </a:endParaRPr>
          </a:p>
          <a:p>
            <a:pPr eaLnBrk="1" hangingPunct="1">
              <a:lnSpc>
                <a:spcPct val="80000"/>
              </a:lnSpc>
              <a:buFont typeface="Monotype Sorts" pitchFamily="2" charset="2"/>
              <a:buNone/>
              <a:defRPr/>
            </a:pPr>
            <a:r>
              <a:rPr lang="es-AR" altLang="en-US" sz="2400" kern="0" smtClean="0">
                <a:latin typeface="Calibri" panose="020F0502020204030204" pitchFamily="34" charset="0"/>
              </a:rPr>
              <a:t>Formas de Transparencia:</a:t>
            </a:r>
          </a:p>
          <a:p>
            <a:pPr marL="180000" indent="0" algn="just" eaLnBrk="1" hangingPunct="1">
              <a:lnSpc>
                <a:spcPct val="80000"/>
              </a:lnSpc>
              <a:buFont typeface="Monotype Sorts" pitchFamily="2" charset="2"/>
              <a:buNone/>
              <a:defRPr/>
            </a:pPr>
            <a:r>
              <a:rPr lang="en-US" altLang="en-US" sz="2200" b="1" i="1" kern="0" cap="small" smtClean="0">
                <a:solidFill>
                  <a:srgbClr val="0066CC"/>
                </a:solidFill>
                <a:latin typeface="Calibri" panose="020F0502020204030204" pitchFamily="34" charset="0"/>
                <a:cs typeface="Times New Roman" panose="02020603050405020304" pitchFamily="18" charset="0"/>
              </a:rPr>
              <a:t>Acceso Transparente</a:t>
            </a:r>
            <a:r>
              <a:rPr lang="en-US" altLang="en-US" sz="2200" kern="0" smtClean="0">
                <a:latin typeface="Calibri" panose="020F0502020204030204" pitchFamily="34" charset="0"/>
                <a:cs typeface="Times New Roman" panose="02020603050405020304" pitchFamily="18" charset="0"/>
              </a:rPr>
              <a:t>: habilita a que objetos de información locales y remotos sean accedidos usando  operaciones idénticas.</a:t>
            </a:r>
          </a:p>
          <a:p>
            <a:pPr marL="180000" indent="0" algn="just" eaLnBrk="1" hangingPunct="1">
              <a:lnSpc>
                <a:spcPct val="80000"/>
              </a:lnSpc>
              <a:buFont typeface="Monotype Sorts" pitchFamily="2" charset="2"/>
              <a:buNone/>
              <a:defRPr/>
            </a:pPr>
            <a:r>
              <a:rPr lang="en-US" altLang="en-US" sz="2200" b="1" i="1" kern="0" cap="small" smtClean="0">
                <a:solidFill>
                  <a:srgbClr val="0066CC"/>
                </a:solidFill>
                <a:latin typeface="Calibri" panose="020F0502020204030204" pitchFamily="34" charset="0"/>
                <a:cs typeface="Times New Roman" panose="02020603050405020304" pitchFamily="18" charset="0"/>
              </a:rPr>
              <a:t>Locación Transparente</a:t>
            </a:r>
            <a:r>
              <a:rPr lang="en-US" altLang="en-US" sz="2200" kern="0" smtClean="0">
                <a:solidFill>
                  <a:srgbClr val="000080"/>
                </a:solidFill>
                <a:latin typeface="Calibri" panose="020F0502020204030204" pitchFamily="34" charset="0"/>
                <a:cs typeface="Times New Roman" panose="02020603050405020304" pitchFamily="18" charset="0"/>
              </a:rPr>
              <a:t>:</a:t>
            </a:r>
            <a:r>
              <a:rPr lang="en-US" altLang="en-US" sz="2200" kern="0" smtClean="0">
                <a:latin typeface="Calibri" panose="020F0502020204030204" pitchFamily="34" charset="0"/>
                <a:cs typeface="Times New Roman" panose="02020603050405020304" pitchFamily="18" charset="0"/>
              </a:rPr>
              <a:t> permite que objetos de información locales y remotos sean accedidos sin conocimiento de su locación.</a:t>
            </a:r>
            <a:endParaRPr lang="pt-BR" altLang="en-US" sz="2200" kern="0" smtClean="0">
              <a:latin typeface="Calibri" panose="020F0502020204030204" pitchFamily="34" charset="0"/>
              <a:cs typeface="Times New Roman" panose="02020603050405020304" pitchFamily="18" charset="0"/>
            </a:endParaRPr>
          </a:p>
          <a:p>
            <a:pPr marL="180000" indent="0" algn="just" eaLnBrk="1" hangingPunct="1">
              <a:lnSpc>
                <a:spcPct val="80000"/>
              </a:lnSpc>
              <a:buFont typeface="Monotype Sorts" pitchFamily="2" charset="2"/>
              <a:buNone/>
              <a:defRPr/>
            </a:pPr>
            <a:r>
              <a:rPr lang="es-AR" altLang="en-US" sz="2200" b="1" i="1" kern="0" cap="small" smtClean="0">
                <a:solidFill>
                  <a:srgbClr val="0066CC"/>
                </a:solidFill>
                <a:latin typeface="Calibri" panose="020F0502020204030204" pitchFamily="34" charset="0"/>
                <a:cs typeface="Times New Roman" panose="02020603050405020304" pitchFamily="18" charset="0"/>
              </a:rPr>
              <a:t>Concurrencia Transparente</a:t>
            </a:r>
            <a:r>
              <a:rPr lang="es-AR" altLang="en-US" sz="2200" kern="0" smtClean="0">
                <a:solidFill>
                  <a:srgbClr val="000080"/>
                </a:solidFill>
                <a:latin typeface="Calibri" panose="020F0502020204030204" pitchFamily="34" charset="0"/>
                <a:cs typeface="Times New Roman" panose="02020603050405020304" pitchFamily="18" charset="0"/>
              </a:rPr>
              <a:t>:</a:t>
            </a:r>
            <a:r>
              <a:rPr lang="es-AR" altLang="en-US" sz="2200" kern="0" smtClean="0">
                <a:latin typeface="Calibri" panose="020F0502020204030204" pitchFamily="34" charset="0"/>
                <a:cs typeface="Times New Roman" panose="02020603050405020304" pitchFamily="18" charset="0"/>
              </a:rPr>
              <a:t> habilita a varios procesos a operar concurrentemente sobre objetos de información compartida sin interferencias entre ellos.</a:t>
            </a:r>
          </a:p>
          <a:p>
            <a:pPr marL="180000" indent="0" algn="just" eaLnBrk="1" hangingPunct="1">
              <a:lnSpc>
                <a:spcPct val="80000"/>
              </a:lnSpc>
              <a:buFont typeface="Monotype Sorts" pitchFamily="2" charset="2"/>
              <a:buNone/>
              <a:defRPr/>
            </a:pPr>
            <a:r>
              <a:rPr lang="es-AR" altLang="en-US" sz="2200" b="1" i="1" kern="0" cap="small" smtClean="0">
                <a:solidFill>
                  <a:srgbClr val="0066CC"/>
                </a:solidFill>
                <a:latin typeface="Calibri" panose="020F0502020204030204" pitchFamily="34" charset="0"/>
                <a:cs typeface="Times New Roman" panose="02020603050405020304" pitchFamily="18" charset="0"/>
              </a:rPr>
              <a:t>Replicación Transparente</a:t>
            </a:r>
            <a:r>
              <a:rPr lang="es-AR" altLang="en-US" sz="2200" kern="0" cap="small" smtClean="0">
                <a:solidFill>
                  <a:srgbClr val="000080"/>
                </a:solidFill>
                <a:latin typeface="Calibri" panose="020F0502020204030204" pitchFamily="34" charset="0"/>
                <a:cs typeface="Times New Roman" panose="02020603050405020304" pitchFamily="18" charset="0"/>
              </a:rPr>
              <a:t>:</a:t>
            </a:r>
            <a:r>
              <a:rPr lang="es-AR" altLang="en-US" sz="2200" kern="0" smtClean="0">
                <a:latin typeface="Calibri" panose="020F0502020204030204" pitchFamily="34" charset="0"/>
                <a:cs typeface="Times New Roman" panose="02020603050405020304" pitchFamily="18" charset="0"/>
              </a:rPr>
              <a:t> implica múltiples instancias de objetos de información usados para incrementar confiabilidad y rendimiento sin conocimiento de las réplicas por los usuarios o las aplicaciones.</a:t>
            </a:r>
            <a:r>
              <a:rPr lang="es-AR" altLang="en-US" sz="2000" kern="0" smtClean="0">
                <a:latin typeface="Calibri" panose="020F0502020204030204" pitchFamily="34" charset="0"/>
                <a:cs typeface="Times New Roman" panose="02020603050405020304" pitchFamily="18" charset="0"/>
              </a:rPr>
              <a:t> </a:t>
            </a:r>
          </a:p>
          <a:p>
            <a:pPr marL="180000" indent="0" algn="just" eaLnBrk="1" hangingPunct="1">
              <a:lnSpc>
                <a:spcPct val="80000"/>
              </a:lnSpc>
              <a:buFont typeface="Monotype Sorts" pitchFamily="2" charset="2"/>
              <a:buNone/>
              <a:defRPr/>
            </a:pPr>
            <a:r>
              <a:rPr lang="es-AR" altLang="en-US" sz="2000" kern="0" smtClean="0">
                <a:latin typeface="Calibri" panose="020F0502020204030204" pitchFamily="34" charset="0"/>
                <a:cs typeface="Times New Roman" panose="02020603050405020304" pitchFamily="18" charset="0"/>
              </a:rPr>
              <a:t> </a:t>
            </a:r>
            <a:endParaRPr lang="es-AR" altLang="en-US" sz="2000" kern="0"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4677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s-AR" altLang="en-US" kern="0" smtClean="0">
                <a:latin typeface="Calibri" panose="020F0502020204030204" pitchFamily="34" charset="0"/>
              </a:rPr>
              <a:t>SD- Desafío: </a:t>
            </a:r>
            <a:r>
              <a:rPr lang="pt-BR" altLang="en-US" kern="0" cap="small" smtClean="0">
                <a:latin typeface="Calibri" panose="020F0502020204030204" pitchFamily="34" charset="0"/>
              </a:rPr>
              <a:t>Transparencia </a:t>
            </a:r>
            <a:r>
              <a:rPr lang="pt-BR" altLang="en-US" kern="0" smtClean="0">
                <a:latin typeface="Calibri" panose="020F0502020204030204" pitchFamily="34" charset="0"/>
              </a:rPr>
              <a:t>(Cont.)</a:t>
            </a:r>
            <a:endParaRPr lang="es-AR" altLang="en-US" kern="0" dirty="0" smtClean="0">
              <a:latin typeface="Calibri" panose="020F0502020204030204" pitchFamily="34" charset="0"/>
            </a:endParaRPr>
          </a:p>
        </p:txBody>
      </p:sp>
      <p:sp>
        <p:nvSpPr>
          <p:cNvPr id="3" name="Rectangle 3"/>
          <p:cNvSpPr txBox="1">
            <a:spLocks noChangeArrowheads="1"/>
          </p:cNvSpPr>
          <p:nvPr/>
        </p:nvSpPr>
        <p:spPr bwMode="auto">
          <a:xfrm>
            <a:off x="611188"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800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200" b="1" i="1" u="none" strike="noStrike" kern="0" cap="small" spc="0" normalizeH="0" baseline="0" noProof="0" smtClean="0">
                <a:ln>
                  <a:noFill/>
                </a:ln>
                <a:solidFill>
                  <a:srgbClr val="0066CC"/>
                </a:solidFill>
                <a:effectLst/>
                <a:uLnTx/>
                <a:uFillTx/>
                <a:latin typeface="Calibri" panose="020F0502020204030204" pitchFamily="34" charset="0"/>
                <a:ea typeface="MS PGothic" pitchFamily="34" charset="-128"/>
                <a:cs typeface="Times New Roman" panose="02020603050405020304" pitchFamily="18" charset="0"/>
              </a:rPr>
              <a:t>Fallas Transparentes</a:t>
            </a:r>
            <a:r>
              <a:rPr kumimoji="1" lang="es-AR" altLang="en-US" sz="2200" b="0" i="0" u="none" strike="noStrike" kern="0" cap="none" spc="0" normalizeH="0" baseline="0" noProof="0" smtClean="0">
                <a:ln>
                  <a:noFill/>
                </a:ln>
                <a:solidFill>
                  <a:srgbClr val="000080"/>
                </a:solidFill>
                <a:effectLst/>
                <a:uLnTx/>
                <a:uFillTx/>
                <a:latin typeface="Calibri" panose="020F0502020204030204" pitchFamily="34" charset="0"/>
                <a:ea typeface="MS PGothic" pitchFamily="34" charset="-128"/>
                <a:cs typeface="Times New Roman" panose="02020603050405020304" pitchFamily="18" charset="0"/>
              </a:rPr>
              <a:t>:</a:t>
            </a: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rPr>
              <a:t> permite el encubrimiento de fallas, los usuarios y/o aplicaciones completan sus tareas a despecho de fallas de hardware o software. </a:t>
            </a:r>
            <a:endParaRPr kumimoji="1" lang="en-US"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endParaRPr>
          </a:p>
          <a:p>
            <a:pPr marL="1800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200" b="1" i="1" u="none" strike="noStrike" kern="0" cap="small" spc="0" normalizeH="0" baseline="0" noProof="0" smtClean="0">
                <a:ln>
                  <a:noFill/>
                </a:ln>
                <a:solidFill>
                  <a:srgbClr val="0066CC"/>
                </a:solidFill>
                <a:effectLst/>
                <a:uLnTx/>
                <a:uFillTx/>
                <a:latin typeface="Calibri" panose="020F0502020204030204" pitchFamily="34" charset="0"/>
                <a:ea typeface="MS PGothic" pitchFamily="34" charset="-128"/>
                <a:cs typeface="Times New Roman" panose="02020603050405020304" pitchFamily="18" charset="0"/>
              </a:rPr>
              <a:t>Migración Transparente</a:t>
            </a:r>
            <a:r>
              <a:rPr kumimoji="1" lang="es-AR" altLang="en-US" sz="2200" b="0" i="0" u="none" strike="noStrike" kern="0" cap="none" spc="0" normalizeH="0" baseline="0" noProof="0" smtClean="0">
                <a:ln>
                  <a:noFill/>
                </a:ln>
                <a:solidFill>
                  <a:srgbClr val="000080"/>
                </a:solidFill>
                <a:effectLst/>
                <a:uLnTx/>
                <a:uFillTx/>
                <a:latin typeface="Calibri" panose="020F0502020204030204" pitchFamily="34" charset="0"/>
                <a:ea typeface="MS PGothic" pitchFamily="34" charset="-128"/>
                <a:cs typeface="Times New Roman" panose="02020603050405020304" pitchFamily="18" charset="0"/>
              </a:rPr>
              <a:t>:</a:t>
            </a: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rPr>
              <a:t> permite el movimiento de objetos de información en el sistema sin afectar las operaciones de usuarios o aplicaciones.</a:t>
            </a:r>
            <a:r>
              <a:rPr kumimoji="1" lang="en-US"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 (</a:t>
            </a:r>
            <a:r>
              <a:rPr kumimoji="1" lang="es-AR" altLang="en-US" sz="2200" b="1" i="1" u="none" strike="noStrike" kern="0" cap="small" spc="0" normalizeH="0" baseline="0" noProof="0" smtClean="0">
                <a:ln>
                  <a:noFill/>
                </a:ln>
                <a:solidFill>
                  <a:srgbClr val="0066CC"/>
                </a:solidFill>
                <a:effectLst/>
                <a:uLnTx/>
                <a:uFillTx/>
                <a:latin typeface="Calibri" panose="020F0502020204030204" pitchFamily="34" charset="0"/>
                <a:ea typeface="MS PGothic" pitchFamily="34" charset="-128"/>
                <a:cs typeface="Times New Roman" panose="02020603050405020304" pitchFamily="18" charset="0"/>
              </a:rPr>
              <a:t>Movilidad</a:t>
            </a:r>
            <a:r>
              <a:rPr kumimoji="1" lang="es-AR" altLang="en-US" sz="2200" b="0" i="0" u="none" strike="noStrike" kern="0" cap="small"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rPr>
              <a:t>)</a:t>
            </a:r>
            <a:endParaRPr kumimoji="1" lang="en-US"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endParaRPr>
          </a:p>
          <a:p>
            <a:pPr marL="1800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200" b="1" i="1" u="none" strike="noStrike" kern="0" cap="small" spc="0" normalizeH="0" baseline="0" noProof="0" smtClean="0">
                <a:ln>
                  <a:noFill/>
                </a:ln>
                <a:solidFill>
                  <a:srgbClr val="0066CC"/>
                </a:solidFill>
                <a:effectLst/>
                <a:uLnTx/>
                <a:uFillTx/>
                <a:latin typeface="Calibri" panose="020F0502020204030204" pitchFamily="34" charset="0"/>
                <a:ea typeface="MS PGothic" pitchFamily="34" charset="-128"/>
                <a:cs typeface="Times New Roman" panose="02020603050405020304" pitchFamily="18" charset="0"/>
              </a:rPr>
              <a:t>Rendimiento Transparente</a:t>
            </a:r>
            <a:r>
              <a:rPr kumimoji="1" lang="es-AR" altLang="en-US" sz="2200" b="0" i="0" u="none" strike="noStrike" kern="0" cap="none" spc="0" normalizeH="0" baseline="0" noProof="0" smtClean="0">
                <a:ln>
                  <a:noFill/>
                </a:ln>
                <a:solidFill>
                  <a:srgbClr val="0033CC"/>
                </a:solidFill>
                <a:effectLst/>
                <a:uLnTx/>
                <a:uFillTx/>
                <a:latin typeface="Calibri" panose="020F0502020204030204" pitchFamily="34" charset="0"/>
                <a:ea typeface="MS PGothic" pitchFamily="34" charset="-128"/>
                <a:cs typeface="Times New Roman" panose="02020603050405020304" pitchFamily="18" charset="0"/>
              </a:rPr>
              <a:t>:</a:t>
            </a: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rPr>
              <a:t> el sistema se reconfigura para mejorar el rendimiento cuando la carga varía. </a:t>
            </a:r>
            <a:endParaRPr kumimoji="1" lang="en-US"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endParaRPr>
          </a:p>
          <a:p>
            <a:pPr marL="180000" marR="0" lvl="0" indent="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200" b="1" i="1" u="none" strike="noStrike" kern="0" cap="small" spc="0" normalizeH="0" baseline="0" noProof="0" smtClean="0">
                <a:ln>
                  <a:noFill/>
                </a:ln>
                <a:solidFill>
                  <a:srgbClr val="0066CC"/>
                </a:solidFill>
                <a:effectLst/>
                <a:uLnTx/>
                <a:uFillTx/>
                <a:latin typeface="Calibri" panose="020F0502020204030204" pitchFamily="34" charset="0"/>
                <a:ea typeface="MS PGothic" pitchFamily="34" charset="-128"/>
                <a:cs typeface="Times New Roman" panose="02020603050405020304" pitchFamily="18" charset="0"/>
              </a:rPr>
              <a:t>Escalabilidad Transparente</a:t>
            </a:r>
            <a:r>
              <a:rPr kumimoji="1" lang="es-AR" altLang="en-US" sz="2200" b="0" i="0" u="none" strike="noStrike" kern="0" cap="none" spc="0" normalizeH="0" baseline="0" noProof="0" smtClean="0">
                <a:ln>
                  <a:noFill/>
                </a:ln>
                <a:solidFill>
                  <a:srgbClr val="0000FF"/>
                </a:solidFill>
                <a:effectLst/>
                <a:uLnTx/>
                <a:uFillTx/>
                <a:latin typeface="Calibri" panose="020F0502020204030204" pitchFamily="34" charset="0"/>
                <a:ea typeface="MS PGothic" pitchFamily="34" charset="-128"/>
                <a:cs typeface="Times New Roman" panose="02020603050405020304" pitchFamily="18" charset="0"/>
              </a:rPr>
              <a:t>:</a:t>
            </a:r>
            <a:r>
              <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Times New Roman" panose="02020603050405020304" pitchFamily="18" charset="0"/>
              </a:rPr>
              <a:t> el sistema y las aplicaciones se expanden escalarmente sin cambiar la estructura del sistema o los algoritmos de aplicación.</a:t>
            </a:r>
            <a:r>
              <a:rPr kumimoji="1" lang="en-US"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rPr>
              <a:t> </a:t>
            </a:r>
            <a:endParaRPr kumimoji="1" lang="es-AR" altLang="en-US" sz="2200" b="0" i="0" u="none" strike="noStrike" kern="0" cap="none" spc="0" normalizeH="0" baseline="0" noProof="0" smtClean="0">
              <a:ln>
                <a:noFill/>
              </a:ln>
              <a:solidFill>
                <a:srgbClr val="000000"/>
              </a:solidFill>
              <a:effectLst/>
              <a:uLnTx/>
              <a:uFillTx/>
              <a:latin typeface="Calibri" panose="020F0502020204030204" pitchFamily="34" charset="0"/>
              <a:ea typeface="MS PGothic" pitchFamily="34" charset="-128"/>
              <a:cs typeface="+mn-cs"/>
            </a:endParaRPr>
          </a:p>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endParaRPr kumimoji="1" lang="es-AR" altLang="en-US" sz="2200" b="0" i="0" u="none" strike="noStrike" kern="0" cap="none" spc="0" normalizeH="0" baseline="0" noProof="0" dirty="0" smtClean="0">
              <a:ln>
                <a:noFill/>
              </a:ln>
              <a:solidFill>
                <a:srgbClr val="000000"/>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3391198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BR" altLang="en-US" sz="3200" b="1" i="0" u="none" strike="noStrike" kern="0" cap="none" spc="0" normalizeH="0" baseline="0" noProof="0" smtClean="0">
                <a:ln>
                  <a:noFill/>
                </a:ln>
                <a:solidFill>
                  <a:srgbClr val="006699"/>
                </a:solidFill>
                <a:effectLst/>
                <a:uLnTx/>
                <a:uFillTx/>
                <a:latin typeface="Arial"/>
                <a:ea typeface="MS PGothic" pitchFamily="34" charset="-128"/>
                <a:cs typeface="+mj-cs"/>
              </a:rPr>
              <a:t> </a:t>
            </a:r>
            <a:r>
              <a:rPr kumimoji="0" lang="es-AR"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SD- Desafío: </a:t>
            </a:r>
            <a:r>
              <a:rPr kumimoji="0" lang="pt-BR"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Transparencia </a:t>
            </a:r>
            <a:r>
              <a:rPr kumimoji="0" lang="pt-BR"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(Resumen)</a:t>
            </a:r>
            <a:endParaRPr kumimoji="0" lang="es-AR"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endParaRPr>
          </a:p>
        </p:txBody>
      </p:sp>
      <p:graphicFrame>
        <p:nvGraphicFramePr>
          <p:cNvPr id="5" name="Group 3"/>
          <p:cNvGraphicFramePr>
            <a:graphicFrameLocks noGrp="1"/>
          </p:cNvGraphicFramePr>
          <p:nvPr>
            <p:extLst>
              <p:ext uri="{D42A27DB-BD31-4B8C-83A1-F6EECF244321}">
                <p14:modId xmlns:p14="http://schemas.microsoft.com/office/powerpoint/2010/main" val="939165713"/>
              </p:ext>
            </p:extLst>
          </p:nvPr>
        </p:nvGraphicFramePr>
        <p:xfrm>
          <a:off x="1143000" y="1524000"/>
          <a:ext cx="7010400" cy="4624388"/>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64">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Transparencia</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smtClean="0">
                          <a:ln>
                            <a:noFill/>
                          </a:ln>
                          <a:solidFill>
                            <a:srgbClr val="0033CC"/>
                          </a:solidFill>
                          <a:effectLst/>
                          <a:latin typeface="Tahoma" pitchFamily="34" charset="0"/>
                        </a:rPr>
                        <a:t>Descripción</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3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Acceso</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diferencias</a:t>
                      </a:r>
                      <a:r>
                        <a:rPr kumimoji="1" lang="en-US" sz="1400" b="0" i="0" u="none" strike="noStrike" cap="none" normalizeH="0" baseline="0" dirty="0" smtClean="0">
                          <a:ln>
                            <a:noFill/>
                          </a:ln>
                          <a:solidFill>
                            <a:srgbClr val="0033CC"/>
                          </a:solidFill>
                          <a:effectLst/>
                          <a:latin typeface="Tahoma" pitchFamily="34" charset="0"/>
                        </a:rPr>
                        <a:t> en la </a:t>
                      </a:r>
                      <a:r>
                        <a:rPr kumimoji="1" lang="en-US" sz="1400" b="0" i="0" u="none" strike="noStrike" cap="none" normalizeH="0" baseline="0" dirty="0" err="1" smtClean="0">
                          <a:ln>
                            <a:noFill/>
                          </a:ln>
                          <a:solidFill>
                            <a:srgbClr val="0033CC"/>
                          </a:solidFill>
                          <a:effectLst/>
                          <a:latin typeface="Tahoma" pitchFamily="34" charset="0"/>
                        </a:rPr>
                        <a:t>representación</a:t>
                      </a:r>
                      <a:r>
                        <a:rPr kumimoji="1" lang="en-US" sz="1400" b="0" i="0" u="none" strike="noStrike" cap="none" normalizeH="0" baseline="0" dirty="0" smtClean="0">
                          <a:ln>
                            <a:noFill/>
                          </a:ln>
                          <a:solidFill>
                            <a:srgbClr val="0033CC"/>
                          </a:solidFill>
                          <a:effectLst/>
                          <a:latin typeface="Tahoma" pitchFamily="34" charset="0"/>
                        </a:rPr>
                        <a:t> de </a:t>
                      </a:r>
                      <a:r>
                        <a:rPr kumimoji="1" lang="en-US" sz="1400" b="0" i="0" u="none" strike="noStrike" cap="none" normalizeH="0" baseline="0" dirty="0" err="1" smtClean="0">
                          <a:ln>
                            <a:noFill/>
                          </a:ln>
                          <a:solidFill>
                            <a:srgbClr val="0033CC"/>
                          </a:solidFill>
                          <a:effectLst/>
                          <a:latin typeface="Tahoma" pitchFamily="34" charset="0"/>
                        </a:rPr>
                        <a:t>datos</a:t>
                      </a:r>
                      <a:r>
                        <a:rPr kumimoji="1" lang="en-US" sz="1400" b="0" i="0" u="none" strike="noStrike" cap="none" normalizeH="0" baseline="0" dirty="0" smtClean="0">
                          <a:ln>
                            <a:noFill/>
                          </a:ln>
                          <a:solidFill>
                            <a:srgbClr val="0033CC"/>
                          </a:solidFill>
                          <a:effectLst/>
                          <a:latin typeface="Tahoma" pitchFamily="34" charset="0"/>
                        </a:rPr>
                        <a:t> y </a:t>
                      </a:r>
                      <a:r>
                        <a:rPr kumimoji="1" lang="en-US" sz="1400" b="0" i="0" u="none" strike="noStrike" cap="none" normalizeH="0" baseline="0" dirty="0" err="1" smtClean="0">
                          <a:ln>
                            <a:noFill/>
                          </a:ln>
                          <a:solidFill>
                            <a:srgbClr val="0033CC"/>
                          </a:solidFill>
                          <a:effectLst/>
                          <a:latin typeface="Tahoma" pitchFamily="34" charset="0"/>
                        </a:rPr>
                        <a:t>como</a:t>
                      </a:r>
                      <a:r>
                        <a:rPr kumimoji="1" lang="en-US" sz="1400" b="0" i="0" u="none" strike="noStrike" cap="none" normalizeH="0" baseline="0" dirty="0" smtClean="0">
                          <a:ln>
                            <a:noFill/>
                          </a:ln>
                          <a:solidFill>
                            <a:srgbClr val="0033CC"/>
                          </a:solidFill>
                          <a:effectLst/>
                          <a:latin typeface="Tahoma" pitchFamily="34" charset="0"/>
                        </a:rPr>
                        <a:t>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es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accedido</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64">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Locación</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la </a:t>
                      </a:r>
                      <a:r>
                        <a:rPr kumimoji="1" lang="en-US" sz="1400" b="0" i="0" u="none" strike="noStrike" cap="none" normalizeH="0" baseline="0" dirty="0" err="1" smtClean="0">
                          <a:ln>
                            <a:noFill/>
                          </a:ln>
                          <a:solidFill>
                            <a:srgbClr val="0033CC"/>
                          </a:solidFill>
                          <a:effectLst/>
                          <a:latin typeface="Tahoma" pitchFamily="34" charset="0"/>
                        </a:rPr>
                        <a:t>locación</a:t>
                      </a:r>
                      <a:r>
                        <a:rPr kumimoji="1" lang="en-US" sz="1400" b="0" i="0" u="none" strike="noStrike" cap="none" normalizeH="0" baseline="0" dirty="0" smtClean="0">
                          <a:ln>
                            <a:noFill/>
                          </a:ln>
                          <a:solidFill>
                            <a:srgbClr val="0033CC"/>
                          </a:solidFill>
                          <a:effectLst/>
                          <a:latin typeface="Tahoma" pitchFamily="34" charset="0"/>
                        </a:rPr>
                        <a:t> del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45">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Migración</a:t>
                      </a:r>
                      <a:r>
                        <a:rPr kumimoji="1" lang="en-US" sz="1400" b="1" i="0" u="none" strike="noStrike" cap="none" normalizeH="0" baseline="0" dirty="0" smtClean="0">
                          <a:ln>
                            <a:noFill/>
                          </a:ln>
                          <a:solidFill>
                            <a:srgbClr val="0033CC"/>
                          </a:solidFill>
                          <a:effectLst/>
                          <a:latin typeface="Tahoma" pitchFamily="34" charset="0"/>
                        </a:rPr>
                        <a:t> (</a:t>
                      </a:r>
                      <a:r>
                        <a:rPr kumimoji="1" lang="en-US" sz="1400" b="1" i="0" u="none" strike="noStrike" cap="none" normalizeH="0" baseline="0" dirty="0" err="1" smtClean="0">
                          <a:ln>
                            <a:noFill/>
                          </a:ln>
                          <a:solidFill>
                            <a:srgbClr val="0033CC"/>
                          </a:solidFill>
                          <a:effectLst/>
                          <a:latin typeface="Tahoma" pitchFamily="34" charset="0"/>
                        </a:rPr>
                        <a:t>Movilidad</a:t>
                      </a:r>
                      <a:r>
                        <a:rPr kumimoji="1" lang="en-US" sz="1400" b="1" i="0" u="none" strike="noStrike" cap="none" normalizeH="0" baseline="0" dirty="0" smtClean="0">
                          <a:ln>
                            <a:noFill/>
                          </a:ln>
                          <a:solidFill>
                            <a:srgbClr val="0033CC"/>
                          </a:solidFill>
                          <a:effectLst/>
                          <a:latin typeface="Tahoma" pitchFamily="34" charset="0"/>
                        </a:rPr>
                        <a:t>)</a:t>
                      </a: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el </a:t>
                      </a:r>
                      <a:r>
                        <a:rPr kumimoji="1" lang="en-US" sz="1400" b="0" i="0" u="none" strike="noStrike" cap="none" normalizeH="0" baseline="0" dirty="0" err="1" smtClean="0">
                          <a:ln>
                            <a:noFill/>
                          </a:ln>
                          <a:solidFill>
                            <a:srgbClr val="0033CC"/>
                          </a:solidFill>
                          <a:effectLst/>
                          <a:latin typeface="Tahoma" pitchFamily="34" charset="0"/>
                        </a:rPr>
                        <a:t>movimiento</a:t>
                      </a:r>
                      <a:r>
                        <a:rPr kumimoji="1" lang="en-US" sz="1400" b="0" i="0" u="none" strike="noStrike" cap="none" normalizeH="0" baseline="0" dirty="0" smtClean="0">
                          <a:ln>
                            <a:noFill/>
                          </a:ln>
                          <a:solidFill>
                            <a:srgbClr val="0033CC"/>
                          </a:solidFill>
                          <a:effectLst/>
                          <a:latin typeface="Tahoma" pitchFamily="34" charset="0"/>
                        </a:rPr>
                        <a:t> de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a </a:t>
                      </a:r>
                      <a:r>
                        <a:rPr kumimoji="1" lang="en-US" sz="1400" b="0" i="0" u="none" strike="noStrike" cap="none" normalizeH="0" baseline="0" dirty="0" err="1" smtClean="0">
                          <a:ln>
                            <a:noFill/>
                          </a:ln>
                          <a:solidFill>
                            <a:srgbClr val="0033CC"/>
                          </a:solidFill>
                          <a:effectLst/>
                          <a:latin typeface="Tahoma" pitchFamily="34" charset="0"/>
                        </a:rPr>
                        <a:t>otra</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locación</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3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Relocación</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que</a:t>
                      </a:r>
                      <a:r>
                        <a:rPr kumimoji="1" lang="en-US" sz="1400" b="0" i="0" u="none" strike="noStrike" cap="none" normalizeH="0" baseline="0" dirty="0" smtClean="0">
                          <a:ln>
                            <a:noFill/>
                          </a:ln>
                          <a:solidFill>
                            <a:srgbClr val="0033CC"/>
                          </a:solidFill>
                          <a:effectLst/>
                          <a:latin typeface="Tahoma" pitchFamily="34" charset="0"/>
                        </a:rPr>
                        <a:t>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pueda</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ser</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movido</a:t>
                      </a:r>
                      <a:r>
                        <a:rPr kumimoji="1" lang="en-US" sz="1400" b="0" i="0" u="none" strike="noStrike" cap="none" normalizeH="0" baseline="0" dirty="0" smtClean="0">
                          <a:ln>
                            <a:noFill/>
                          </a:ln>
                          <a:solidFill>
                            <a:srgbClr val="0033CC"/>
                          </a:solidFill>
                          <a:effectLst/>
                          <a:latin typeface="Tahoma" pitchFamily="34" charset="0"/>
                        </a:rPr>
                        <a:t> a </a:t>
                      </a:r>
                      <a:r>
                        <a:rPr kumimoji="1" lang="en-US" sz="1400" b="0" i="0" u="none" strike="noStrike" cap="none" normalizeH="0" baseline="0" dirty="0" err="1" smtClean="0">
                          <a:ln>
                            <a:noFill/>
                          </a:ln>
                          <a:solidFill>
                            <a:srgbClr val="0033CC"/>
                          </a:solidFill>
                          <a:effectLst/>
                          <a:latin typeface="Tahoma" pitchFamily="34" charset="0"/>
                        </a:rPr>
                        <a:t>otra</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locación</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mientras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está</a:t>
                      </a:r>
                      <a:r>
                        <a:rPr kumimoji="1" lang="en-US" sz="1400" b="0" i="0" u="none" strike="noStrike" cap="none" normalizeH="0" baseline="0" dirty="0" smtClean="0">
                          <a:ln>
                            <a:noFill/>
                          </a:ln>
                          <a:solidFill>
                            <a:srgbClr val="0033CC"/>
                          </a:solidFill>
                          <a:effectLst/>
                          <a:latin typeface="Tahoma" pitchFamily="34" charset="0"/>
                        </a:rPr>
                        <a:t> en </a:t>
                      </a:r>
                      <a:r>
                        <a:rPr kumimoji="1" lang="en-US" sz="1400" b="0" i="0" u="none" strike="noStrike" cap="none" normalizeH="0" baseline="0" dirty="0" err="1" smtClean="0">
                          <a:ln>
                            <a:noFill/>
                          </a:ln>
                          <a:solidFill>
                            <a:srgbClr val="0033CC"/>
                          </a:solidFill>
                          <a:effectLst/>
                          <a:latin typeface="Tahoma" pitchFamily="34" charset="0"/>
                        </a:rPr>
                        <a:t>uso</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3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Replicación</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desde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donde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es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utilizado</a:t>
                      </a:r>
                      <a:r>
                        <a:rPr kumimoji="1" lang="en-US" sz="1400" b="0" i="0" u="none" strike="noStrike" cap="none" normalizeH="0" baseline="0" dirty="0" smtClean="0">
                          <a:ln>
                            <a:noFill/>
                          </a:ln>
                          <a:solidFill>
                            <a:srgbClr val="0033CC"/>
                          </a:solidFill>
                          <a:effectLst/>
                          <a:latin typeface="Tahoma" pitchFamily="34" charset="0"/>
                        </a:rPr>
                        <a:t>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compartido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por</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varios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usuarios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competidores</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3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Concurrencia</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que</a:t>
                      </a:r>
                      <a:r>
                        <a:rPr kumimoji="1" lang="en-US" sz="1400" b="0" i="0" u="none" strike="noStrike" cap="none" normalizeH="0" baseline="0" dirty="0" smtClean="0">
                          <a:ln>
                            <a:noFill/>
                          </a:ln>
                          <a:solidFill>
                            <a:srgbClr val="0033CC"/>
                          </a:solidFill>
                          <a:effectLst/>
                          <a:latin typeface="Tahoma" pitchFamily="34" charset="0"/>
                        </a:rPr>
                        <a:t>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pueda</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ser</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compartido</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por</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varios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usuarios</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competidores</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64">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Fallas</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la </a:t>
                      </a:r>
                      <a:r>
                        <a:rPr kumimoji="1" lang="en-US" sz="1400" b="0" i="0" u="none" strike="noStrike" cap="none" normalizeH="0" baseline="0" dirty="0" err="1" smtClean="0">
                          <a:ln>
                            <a:noFill/>
                          </a:ln>
                          <a:solidFill>
                            <a:srgbClr val="0033CC"/>
                          </a:solidFill>
                          <a:effectLst/>
                          <a:latin typeface="Tahoma" pitchFamily="34" charset="0"/>
                        </a:rPr>
                        <a:t>falla</a:t>
                      </a:r>
                      <a:r>
                        <a:rPr kumimoji="1" lang="en-US" sz="1400" b="0" i="0" u="none" strike="noStrike" cap="none" normalizeH="0" baseline="0" dirty="0" smtClean="0">
                          <a:ln>
                            <a:noFill/>
                          </a:ln>
                          <a:solidFill>
                            <a:srgbClr val="0033CC"/>
                          </a:solidFill>
                          <a:effectLst/>
                          <a:latin typeface="Tahoma" pitchFamily="34" charset="0"/>
                        </a:rPr>
                        <a:t> y </a:t>
                      </a:r>
                      <a:r>
                        <a:rPr kumimoji="1" lang="en-US" sz="1400" b="0" i="0" u="none" strike="noStrike" cap="none" normalizeH="0" baseline="0" dirty="0" err="1" smtClean="0">
                          <a:ln>
                            <a:noFill/>
                          </a:ln>
                          <a:solidFill>
                            <a:srgbClr val="0033CC"/>
                          </a:solidFill>
                          <a:effectLst/>
                          <a:latin typeface="Tahoma" pitchFamily="34" charset="0"/>
                        </a:rPr>
                        <a:t>recuperación</a:t>
                      </a:r>
                      <a:r>
                        <a:rPr kumimoji="1" lang="en-US" sz="1400" b="0" i="0" u="none" strike="noStrike" cap="none" normalizeH="0" baseline="0" dirty="0" smtClean="0">
                          <a:ln>
                            <a:noFill/>
                          </a:ln>
                          <a:solidFill>
                            <a:srgbClr val="0033CC"/>
                          </a:solidFill>
                          <a:effectLst/>
                          <a:latin typeface="Tahoma" pitchFamily="34" charset="0"/>
                        </a:rPr>
                        <a:t> de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3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rgbClr val="0033CC"/>
                          </a:solidFill>
                          <a:effectLst/>
                          <a:latin typeface="Tahoma" pitchFamily="34" charset="0"/>
                        </a:rPr>
                        <a:t>Persistencia</a:t>
                      </a:r>
                      <a:endParaRPr kumimoji="1" lang="en-US" sz="1400" b="1" i="0" u="none" strike="noStrike" cap="none" normalizeH="0" baseline="0" dirty="0" smtClean="0">
                        <a:ln>
                          <a:noFill/>
                        </a:ln>
                        <a:solidFill>
                          <a:srgbClr val="0033CC"/>
                        </a:solidFill>
                        <a:effectLst/>
                        <a:latin typeface="Tahoma" pitchFamily="34" charset="0"/>
                      </a:endParaRPr>
                    </a:p>
                  </a:txBody>
                  <a:tcPr marT="45713" marB="4571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rgbClr val="0033CC"/>
                          </a:solidFill>
                          <a:effectLst/>
                          <a:latin typeface="Tahoma" pitchFamily="34" charset="0"/>
                        </a:rPr>
                        <a:t>Esconde</a:t>
                      </a:r>
                      <a:r>
                        <a:rPr kumimoji="1" lang="en-US" sz="1400" b="0" i="0" u="none" strike="noStrike" cap="none" normalizeH="0" baseline="0" dirty="0" smtClean="0">
                          <a:ln>
                            <a:noFill/>
                          </a:ln>
                          <a:solidFill>
                            <a:srgbClr val="0033CC"/>
                          </a:solidFill>
                          <a:effectLst/>
                          <a:latin typeface="Tahoma" pitchFamily="34" charset="0"/>
                        </a:rPr>
                        <a:t> </a:t>
                      </a:r>
                      <a:r>
                        <a:rPr kumimoji="1" lang="en-US" sz="1400" b="0" i="0" u="none" strike="noStrike" cap="none" normalizeH="0" baseline="0" dirty="0" err="1" smtClean="0">
                          <a:ln>
                            <a:noFill/>
                          </a:ln>
                          <a:solidFill>
                            <a:srgbClr val="0033CC"/>
                          </a:solidFill>
                          <a:effectLst/>
                          <a:latin typeface="Tahoma" pitchFamily="34" charset="0"/>
                        </a:rPr>
                        <a:t>si</a:t>
                      </a:r>
                      <a:r>
                        <a:rPr kumimoji="1" lang="en-US" sz="1400" b="0" i="0" u="none" strike="noStrike" cap="none" normalizeH="0" baseline="0" dirty="0" smtClean="0">
                          <a:ln>
                            <a:noFill/>
                          </a:ln>
                          <a:solidFill>
                            <a:srgbClr val="0033CC"/>
                          </a:solidFill>
                          <a:effectLst/>
                          <a:latin typeface="Tahoma" pitchFamily="34" charset="0"/>
                        </a:rPr>
                        <a:t> un </a:t>
                      </a:r>
                      <a:r>
                        <a:rPr kumimoji="1" lang="en-US" sz="1400" b="0" i="0" u="none" strike="noStrike" cap="none" normalizeH="0" baseline="0" dirty="0" err="1" smtClean="0">
                          <a:ln>
                            <a:noFill/>
                          </a:ln>
                          <a:solidFill>
                            <a:srgbClr val="0033CC"/>
                          </a:solidFill>
                          <a:effectLst/>
                          <a:latin typeface="Tahoma" pitchFamily="34" charset="0"/>
                        </a:rPr>
                        <a:t>recurso</a:t>
                      </a:r>
                      <a:r>
                        <a:rPr kumimoji="1" lang="en-US" sz="1400" b="0" i="0" u="none" strike="noStrike" cap="none" normalizeH="0" baseline="0" dirty="0" smtClean="0">
                          <a:ln>
                            <a:noFill/>
                          </a:ln>
                          <a:solidFill>
                            <a:srgbClr val="0033CC"/>
                          </a:solidFill>
                          <a:effectLst/>
                          <a:latin typeface="Tahoma" pitchFamily="34" charset="0"/>
                        </a:rPr>
                        <a:t> (software) </a:t>
                      </a:r>
                      <a:r>
                        <a:rPr kumimoji="1" lang="en-US" sz="1400" b="0" i="0" u="none" strike="noStrike" cap="none" normalizeH="0" baseline="0" dirty="0" err="1" smtClean="0">
                          <a:ln>
                            <a:noFill/>
                          </a:ln>
                          <a:solidFill>
                            <a:srgbClr val="0033CC"/>
                          </a:solidFill>
                          <a:effectLst/>
                          <a:latin typeface="Tahoma" pitchFamily="34" charset="0"/>
                        </a:rPr>
                        <a:t>esta</a:t>
                      </a:r>
                      <a:r>
                        <a:rPr kumimoji="1" lang="en-US" sz="1400" b="0" i="0" u="none" strike="noStrike" cap="none" normalizeH="0" baseline="0" dirty="0" smtClean="0">
                          <a:ln>
                            <a:noFill/>
                          </a:ln>
                          <a:solidFill>
                            <a:srgbClr val="0033CC"/>
                          </a:solidFill>
                          <a:effectLst/>
                          <a:latin typeface="Tahoma" pitchFamily="34" charset="0"/>
                        </a:rPr>
                        <a:t> en </a:t>
                      </a:r>
                      <a:r>
                        <a:rPr kumimoji="1" lang="en-US" sz="1400" b="0" i="0" u="none" strike="noStrike" cap="none" normalizeH="0" baseline="0" dirty="0" err="1" smtClean="0">
                          <a:ln>
                            <a:noFill/>
                          </a:ln>
                          <a:solidFill>
                            <a:srgbClr val="0033CC"/>
                          </a:solidFill>
                          <a:effectLst/>
                          <a:latin typeface="Tahoma" pitchFamily="34" charset="0"/>
                        </a:rPr>
                        <a:t>memoria</a:t>
                      </a:r>
                      <a:r>
                        <a:rPr kumimoji="1" lang="en-US" sz="1400" b="0" i="0" u="none" strike="noStrike" cap="none" normalizeH="0" baseline="0" dirty="0" smtClean="0">
                          <a:ln>
                            <a:noFill/>
                          </a:ln>
                          <a:solidFill>
                            <a:srgbClr val="0033CC"/>
                          </a:solidFill>
                          <a:effectLst/>
                          <a:latin typeface="Tahoma" pitchFamily="34" charset="0"/>
                        </a:rPr>
                        <a:t> o disco.</a:t>
                      </a:r>
                    </a:p>
                  </a:txBody>
                  <a:tcPr marT="45713" marB="4571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0159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5288" y="33337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sp>
        <p:nvSpPr>
          <p:cNvPr id="3" name="Rectangle 25"/>
          <p:cNvSpPr txBox="1">
            <a:spLocks noChangeArrowheads="1"/>
          </p:cNvSpPr>
          <p:nvPr/>
        </p:nvSpPr>
        <p:spPr bwMode="auto">
          <a:xfrm>
            <a:off x="838200" y="1371600"/>
            <a:ext cx="6934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lnSpc>
                <a:spcPct val="90000"/>
              </a:lnSpc>
              <a:buClr>
                <a:schemeClr val="accent1"/>
              </a:buClr>
              <a:buFont typeface="Wingdings" pitchFamily="2" charset="2"/>
              <a:buNone/>
            </a:pPr>
            <a:r>
              <a:rPr lang="en-US" altLang="en-US" sz="2200" kern="0" smtClean="0">
                <a:latin typeface="Calibri" pitchFamily="34" charset="0"/>
              </a:rPr>
              <a:t>Una vista de </a:t>
            </a:r>
          </a:p>
          <a:p>
            <a:pPr eaLnBrk="1" hangingPunct="1">
              <a:lnSpc>
                <a:spcPct val="90000"/>
              </a:lnSpc>
              <a:buClr>
                <a:srgbClr val="0070C0"/>
              </a:buClr>
              <a:buFont typeface="Wingdings" pitchFamily="2" charset="2"/>
              <a:buChar char="ü"/>
            </a:pPr>
            <a:r>
              <a:rPr lang="en-US" altLang="en-US" sz="2200" kern="0" smtClean="0">
                <a:latin typeface="Calibri" pitchFamily="34" charset="0"/>
              </a:rPr>
              <a:t>SOD  (Sistemas Operativos Distribuidos)</a:t>
            </a:r>
          </a:p>
          <a:p>
            <a:pPr eaLnBrk="1" hangingPunct="1">
              <a:lnSpc>
                <a:spcPct val="90000"/>
              </a:lnSpc>
              <a:buClr>
                <a:srgbClr val="0070C0"/>
              </a:buClr>
              <a:buFont typeface="Wingdings" pitchFamily="2" charset="2"/>
              <a:buChar char="ü"/>
            </a:pPr>
            <a:r>
              <a:rPr lang="en-US" altLang="en-US" sz="2200" kern="0" smtClean="0">
                <a:latin typeface="Calibri" pitchFamily="34" charset="0"/>
              </a:rPr>
              <a:t>SOR (Sistemas Operativos de Red)</a:t>
            </a:r>
          </a:p>
          <a:p>
            <a:pPr eaLnBrk="1" hangingPunct="1">
              <a:lnSpc>
                <a:spcPct val="90000"/>
              </a:lnSpc>
              <a:buClr>
                <a:srgbClr val="0070C0"/>
              </a:buClr>
              <a:buFont typeface="Wingdings" pitchFamily="2" charset="2"/>
              <a:buChar char="ü"/>
            </a:pPr>
            <a:r>
              <a:rPr lang="en-US" altLang="en-US" sz="2200" kern="0" smtClean="0">
                <a:latin typeface="Calibri" pitchFamily="34" charset="0"/>
              </a:rPr>
              <a:t>Middleware</a:t>
            </a:r>
            <a:endParaRPr lang="en-US" altLang="en-US" sz="2200" kern="0" dirty="0" smtClean="0">
              <a:latin typeface="Calibri" pitchFamily="34"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323088914"/>
              </p:ext>
            </p:extLst>
          </p:nvPr>
        </p:nvGraphicFramePr>
        <p:xfrm>
          <a:off x="838200" y="3068638"/>
          <a:ext cx="7467600" cy="3035299"/>
        </p:xfrm>
        <a:graphic>
          <a:graphicData uri="http://schemas.openxmlformats.org/drawingml/2006/table">
            <a:tbl>
              <a:tblPr/>
              <a:tblGrid>
                <a:gridCol w="16002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tblGrid>
              <a:tr h="563563">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chemeClr val="tx1"/>
                          </a:solidFill>
                          <a:effectLst/>
                          <a:latin typeface="Tahoma" pitchFamily="34" charset="0"/>
                        </a:rPr>
                        <a:t>Sistema</a:t>
                      </a:r>
                      <a:endParaRPr kumimoji="1" lang="en-US" sz="1400" b="1" i="0" u="none" strike="noStrike" cap="none" normalizeH="0" baseline="0" dirty="0" smtClean="0">
                        <a:ln>
                          <a:noFill/>
                        </a:ln>
                        <a:solidFill>
                          <a:schemeClr val="tx1"/>
                        </a:solidFill>
                        <a:effectLst/>
                        <a:latin typeface="Tahoma" pitchFamily="34"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chemeClr val="tx1"/>
                          </a:solidFill>
                          <a:effectLst/>
                          <a:latin typeface="Tahoma" pitchFamily="34" charset="0"/>
                        </a:rPr>
                        <a:t>Descripción</a:t>
                      </a:r>
                      <a:endParaRPr kumimoji="1" lang="en-US" sz="1400" b="1"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chemeClr val="tx1"/>
                          </a:solidFill>
                          <a:effectLst/>
                          <a:latin typeface="Tahoma" pitchFamily="34" charset="0"/>
                        </a:rPr>
                        <a:t>Objetivo</a:t>
                      </a:r>
                      <a:r>
                        <a:rPr kumimoji="1" lang="en-US" sz="1400" b="1" i="0" u="none" strike="noStrike" cap="none" normalizeH="0" baseline="0" dirty="0" smtClean="0">
                          <a:ln>
                            <a:noFill/>
                          </a:ln>
                          <a:solidFill>
                            <a:schemeClr val="tx1"/>
                          </a:solidFill>
                          <a:effectLst/>
                          <a:latin typeface="Tahoma" pitchFamily="34" charset="0"/>
                        </a:rPr>
                        <a:t> Principal</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2">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1" i="0" u="none" strike="noStrike" cap="none" normalizeH="0" baseline="0" smtClean="0">
                          <a:ln>
                            <a:noFill/>
                          </a:ln>
                          <a:solidFill>
                            <a:srgbClr val="0033CC"/>
                          </a:solidFill>
                          <a:effectLst/>
                          <a:latin typeface="Arial" charset="0"/>
                        </a:rPr>
                        <a:t>SOD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Sistemas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operativos</a:t>
                      </a:r>
                      <a:r>
                        <a:rPr kumimoji="1" lang="en-US" sz="1400" b="0" i="0" u="none" strike="noStrike" cap="none" normalizeH="0" baseline="0" dirty="0" smtClean="0">
                          <a:ln>
                            <a:noFill/>
                          </a:ln>
                          <a:solidFill>
                            <a:schemeClr val="tx1"/>
                          </a:solidFill>
                          <a:effectLst/>
                          <a:latin typeface="Tahoma" pitchFamily="34" charset="0"/>
                        </a:rPr>
                        <a:t> para </a:t>
                      </a:r>
                      <a:r>
                        <a:rPr kumimoji="1" lang="en-US" sz="1400" b="0" i="0" u="none" strike="noStrike" cap="none" normalizeH="0" baseline="0" dirty="0" err="1" smtClean="0">
                          <a:ln>
                            <a:noFill/>
                          </a:ln>
                          <a:solidFill>
                            <a:schemeClr val="tx1"/>
                          </a:solidFill>
                          <a:effectLst/>
                          <a:latin typeface="Tahoma" pitchFamily="34" charset="0"/>
                        </a:rPr>
                        <a:t>multiprocesadores</a:t>
                      </a:r>
                      <a:r>
                        <a:rPr kumimoji="1" lang="en-US" sz="1400" b="0" i="0" u="none" strike="noStrike" cap="none" normalizeH="0" baseline="0" dirty="0" smtClean="0">
                          <a:ln>
                            <a:noFill/>
                          </a:ln>
                          <a:solidFill>
                            <a:schemeClr val="tx1"/>
                          </a:solidFill>
                          <a:effectLst/>
                          <a:latin typeface="Tahoma" pitchFamily="34" charset="0"/>
                        </a:rPr>
                        <a:t> y </a:t>
                      </a:r>
                      <a:r>
                        <a:rPr kumimoji="1" lang="en-US" sz="1400" b="0" i="0" u="none" strike="noStrike" cap="none" normalizeH="0" baseline="0" dirty="0" err="1" smtClean="0">
                          <a:ln>
                            <a:noFill/>
                          </a:ln>
                          <a:solidFill>
                            <a:schemeClr val="tx1"/>
                          </a:solidFill>
                          <a:effectLst/>
                          <a:latin typeface="Tahoma" pitchFamily="34" charset="0"/>
                        </a:rPr>
                        <a:t>multicomputadoras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homogéneas</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Esconde</a:t>
                      </a:r>
                      <a:r>
                        <a:rPr kumimoji="1" lang="en-US" sz="1400" b="0" i="0" u="none" strike="noStrike" cap="none" normalizeH="0" baseline="0" dirty="0" smtClean="0">
                          <a:ln>
                            <a:noFill/>
                          </a:ln>
                          <a:solidFill>
                            <a:schemeClr val="tx1"/>
                          </a:solidFill>
                          <a:effectLst/>
                          <a:latin typeface="Tahoma" pitchFamily="34" charset="0"/>
                        </a:rPr>
                        <a:t> y </a:t>
                      </a:r>
                      <a:r>
                        <a:rPr kumimoji="1" lang="en-US" sz="1400" b="0" i="0" u="none" strike="noStrike" cap="none" normalizeH="0" baseline="0" dirty="0" err="1" smtClean="0">
                          <a:ln>
                            <a:noFill/>
                          </a:ln>
                          <a:solidFill>
                            <a:schemeClr val="tx1"/>
                          </a:solidFill>
                          <a:effectLst/>
                          <a:latin typeface="Tahoma" pitchFamily="34" charset="0"/>
                        </a:rPr>
                        <a:t>maneja</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los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recursos</a:t>
                      </a:r>
                      <a:r>
                        <a:rPr kumimoji="1" lang="en-US" sz="1400" b="0" i="0" u="none" strike="noStrike" cap="none" normalizeH="0" baseline="0" dirty="0" smtClean="0">
                          <a:ln>
                            <a:noFill/>
                          </a:ln>
                          <a:solidFill>
                            <a:schemeClr val="tx1"/>
                          </a:solidFill>
                          <a:effectLst/>
                          <a:latin typeface="Tahoma" pitchFamily="34" charset="0"/>
                        </a:rPr>
                        <a:t> de hardware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912">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1" i="0" u="none" strike="noStrike" cap="none" normalizeH="0" baseline="0" dirty="0" smtClean="0">
                          <a:ln>
                            <a:noFill/>
                          </a:ln>
                          <a:solidFill>
                            <a:srgbClr val="0033CC"/>
                          </a:solidFill>
                          <a:effectLst/>
                          <a:latin typeface="Arial" charset="0"/>
                        </a:rPr>
                        <a:t>SOR</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Sistemas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operativos</a:t>
                      </a:r>
                      <a:r>
                        <a:rPr kumimoji="1" lang="en-US" sz="1400" b="0" i="0" u="none" strike="noStrike" cap="none" normalizeH="0" baseline="0" dirty="0" smtClean="0">
                          <a:ln>
                            <a:noFill/>
                          </a:ln>
                          <a:solidFill>
                            <a:schemeClr val="tx1"/>
                          </a:solidFill>
                          <a:effectLst/>
                          <a:latin typeface="Tahoma" pitchFamily="34" charset="0"/>
                        </a:rPr>
                        <a:t> para  </a:t>
                      </a:r>
                      <a:r>
                        <a:rPr kumimoji="1" lang="en-US" sz="1400" b="0" i="0" u="none" strike="noStrike" cap="none" normalizeH="0" baseline="0" dirty="0" err="1" smtClean="0">
                          <a:ln>
                            <a:noFill/>
                          </a:ln>
                          <a:solidFill>
                            <a:schemeClr val="tx1"/>
                          </a:solidFill>
                          <a:effectLst/>
                          <a:latin typeface="Tahoma" pitchFamily="34" charset="0"/>
                        </a:rPr>
                        <a:t>multicomputadoras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heterogéneas</a:t>
                      </a:r>
                      <a:r>
                        <a:rPr kumimoji="1" lang="en-US" sz="1400" b="0" i="0" u="none" strike="noStrike" cap="none" normalizeH="0" baseline="0" dirty="0" smtClean="0">
                          <a:ln>
                            <a:noFill/>
                          </a:ln>
                          <a:solidFill>
                            <a:schemeClr val="tx1"/>
                          </a:solidFill>
                          <a:effectLst/>
                          <a:latin typeface="Tahoma" pitchFamily="34" charset="0"/>
                        </a:rPr>
                        <a:t> (LAN y WAN).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Ofrece</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servicios</a:t>
                      </a:r>
                      <a:r>
                        <a:rPr kumimoji="1" lang="en-US" sz="1400" b="0" i="0" u="none" strike="noStrike" cap="none" normalizeH="0" baseline="0" dirty="0" smtClean="0">
                          <a:ln>
                            <a:noFill/>
                          </a:ln>
                          <a:solidFill>
                            <a:schemeClr val="tx1"/>
                          </a:solidFill>
                          <a:effectLst/>
                          <a:latin typeface="Tahoma" pitchFamily="34" charset="0"/>
                        </a:rPr>
                        <a:t> locales a </a:t>
                      </a:r>
                      <a:r>
                        <a:rPr kumimoji="1" lang="en-US" sz="1400" b="0" i="0" u="none" strike="noStrike" cap="none" normalizeH="0" baseline="0" dirty="0" err="1" smtClean="0">
                          <a:ln>
                            <a:noFill/>
                          </a:ln>
                          <a:solidFill>
                            <a:schemeClr val="tx1"/>
                          </a:solidFill>
                          <a:effectLst/>
                          <a:latin typeface="Tahoma" pitchFamily="34" charset="0"/>
                        </a:rPr>
                        <a:t>clientes</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remotos</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2">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800" b="1" i="0" u="none" strike="noStrike" cap="none" normalizeH="0" baseline="0" dirty="0" smtClean="0">
                          <a:ln>
                            <a:noFill/>
                          </a:ln>
                          <a:solidFill>
                            <a:srgbClr val="0033CC"/>
                          </a:solidFill>
                          <a:effectLst/>
                          <a:latin typeface="Arial" charset="0"/>
                        </a:rPr>
                        <a:t>Middleware</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Capa adicional sobre un SOR implementando servicios de propósito general.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Provee</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distribución</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transparente</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726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14350" y="32226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sp>
        <p:nvSpPr>
          <p:cNvPr id="3" name="Text Box 3"/>
          <p:cNvSpPr txBox="1">
            <a:spLocks noChangeArrowheads="1"/>
          </p:cNvSpPr>
          <p:nvPr/>
        </p:nvSpPr>
        <p:spPr bwMode="auto">
          <a:xfrm>
            <a:off x="1066800" y="1458913"/>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0" i="0" u="none" strike="noStrike" kern="0" cap="none" spc="0" normalizeH="0" baseline="0" noProof="0" dirty="0" err="1" smtClean="0">
                <a:ln>
                  <a:noFill/>
                </a:ln>
                <a:solidFill>
                  <a:srgbClr val="000000"/>
                </a:solidFill>
                <a:effectLst/>
                <a:uLnTx/>
                <a:uFillTx/>
                <a:latin typeface="Arial" pitchFamily="34" charset="0"/>
                <a:ea typeface="MS PGothic" pitchFamily="34" charset="-128"/>
              </a:rPr>
              <a:t>Sistemas</a:t>
            </a:r>
            <a:r>
              <a:rPr kumimoji="1" lang="en-US" altLang="en-US" sz="2400" b="0" i="0" u="none" strike="noStrike" kern="0" cap="none" spc="0" normalizeH="0" baseline="0" noProof="0" dirty="0" smtClean="0">
                <a:ln>
                  <a:noFill/>
                </a:ln>
                <a:solidFill>
                  <a:srgbClr val="000000"/>
                </a:solidFill>
                <a:effectLst/>
                <a:uLnTx/>
                <a:uFillTx/>
                <a:latin typeface="Arial" pitchFamily="34" charset="0"/>
                <a:ea typeface="MS PGothic" pitchFamily="34" charset="-128"/>
              </a:rPr>
              <a:t> </a:t>
            </a:r>
            <a:r>
              <a:rPr kumimoji="1" lang="en-US" altLang="en-US" sz="2400" b="0" i="0" u="none" strike="noStrike" kern="0" cap="none" spc="0" normalizeH="0" baseline="0" noProof="0" dirty="0" err="1" smtClean="0">
                <a:ln>
                  <a:noFill/>
                </a:ln>
                <a:solidFill>
                  <a:srgbClr val="000000"/>
                </a:solidFill>
                <a:effectLst/>
                <a:uLnTx/>
                <a:uFillTx/>
                <a:latin typeface="Arial" pitchFamily="34" charset="0"/>
                <a:ea typeface="MS PGothic" pitchFamily="34" charset="-128"/>
              </a:rPr>
              <a:t>Operativos</a:t>
            </a:r>
            <a:r>
              <a:rPr kumimoji="1" lang="en-US" altLang="en-US" sz="2400" b="0" i="0" u="none" strike="noStrike" kern="0" cap="none" spc="0" normalizeH="0" baseline="0" noProof="0" dirty="0" smtClean="0">
                <a:ln>
                  <a:noFill/>
                </a:ln>
                <a:solidFill>
                  <a:srgbClr val="000000"/>
                </a:solidFill>
                <a:effectLst/>
                <a:uLnTx/>
                <a:uFillTx/>
                <a:latin typeface="Arial" pitchFamily="34" charset="0"/>
                <a:ea typeface="MS PGothic" pitchFamily="34" charset="-128"/>
              </a:rPr>
              <a:t> </a:t>
            </a:r>
            <a:r>
              <a:rPr kumimoji="1" lang="en-US" altLang="en-US" sz="2400" b="0" i="0" u="none" strike="noStrike" kern="0" cap="none" spc="0" normalizeH="0" baseline="0" noProof="0" dirty="0" err="1" smtClean="0">
                <a:ln>
                  <a:noFill/>
                </a:ln>
                <a:solidFill>
                  <a:srgbClr val="000000"/>
                </a:solidFill>
                <a:effectLst/>
                <a:uLnTx/>
                <a:uFillTx/>
                <a:latin typeface="Arial" pitchFamily="34" charset="0"/>
                <a:ea typeface="MS PGothic" pitchFamily="34" charset="-128"/>
              </a:rPr>
              <a:t>Multicomputadora</a:t>
            </a:r>
            <a:endParaRPr kumimoji="1" lang="en-US" altLang="en-US" sz="2400" b="0" i="0" u="none" strike="noStrike" kern="0" cap="none" spc="0" normalizeH="0" baseline="0" noProof="0" dirty="0" smtClean="0">
              <a:ln>
                <a:noFill/>
              </a:ln>
              <a:solidFill>
                <a:srgbClr val="000000"/>
              </a:solidFill>
              <a:effectLst/>
              <a:uLnTx/>
              <a:uFillTx/>
              <a:latin typeface="Arial" pitchFamily="34" charset="0"/>
              <a:ea typeface="MS PGothic" pitchFamily="34" charset="-128"/>
            </a:endParaRPr>
          </a:p>
        </p:txBody>
      </p:sp>
      <p:grpSp>
        <p:nvGrpSpPr>
          <p:cNvPr id="4" name="Group 4"/>
          <p:cNvGrpSpPr>
            <a:grpSpLocks/>
          </p:cNvGrpSpPr>
          <p:nvPr/>
        </p:nvGrpSpPr>
        <p:grpSpPr bwMode="auto">
          <a:xfrm>
            <a:off x="914400" y="2057400"/>
            <a:ext cx="7315200" cy="3505200"/>
            <a:chOff x="576" y="1200"/>
            <a:chExt cx="4608" cy="2208"/>
          </a:xfrm>
        </p:grpSpPr>
        <p:sp>
          <p:nvSpPr>
            <p:cNvPr id="5" name="Rectangle 5"/>
            <p:cNvSpPr>
              <a:spLocks noChangeArrowheads="1"/>
            </p:cNvSpPr>
            <p:nvPr/>
          </p:nvSpPr>
          <p:spPr bwMode="auto">
            <a:xfrm>
              <a:off x="576" y="1488"/>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624" y="2640"/>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 name="Text Box 7"/>
            <p:cNvSpPr txBox="1">
              <a:spLocks noChangeArrowheads="1"/>
            </p:cNvSpPr>
            <p:nvPr/>
          </p:nvSpPr>
          <p:spPr bwMode="auto">
            <a:xfrm>
              <a:off x="682" y="2743"/>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8" name="Rectangle 8"/>
            <p:cNvSpPr>
              <a:spLocks noChangeArrowheads="1"/>
            </p:cNvSpPr>
            <p:nvPr/>
          </p:nvSpPr>
          <p:spPr bwMode="auto">
            <a:xfrm>
              <a:off x="3936" y="1488"/>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Rectangle 9"/>
            <p:cNvSpPr>
              <a:spLocks noChangeArrowheads="1"/>
            </p:cNvSpPr>
            <p:nvPr/>
          </p:nvSpPr>
          <p:spPr bwMode="auto">
            <a:xfrm>
              <a:off x="3984" y="2640"/>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 name="Text Box 10"/>
            <p:cNvSpPr txBox="1">
              <a:spLocks noChangeArrowheads="1"/>
            </p:cNvSpPr>
            <p:nvPr/>
          </p:nvSpPr>
          <p:spPr bwMode="auto">
            <a:xfrm>
              <a:off x="4042" y="2743"/>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11" name="Rectangle 11"/>
            <p:cNvSpPr>
              <a:spLocks noChangeArrowheads="1"/>
            </p:cNvSpPr>
            <p:nvPr/>
          </p:nvSpPr>
          <p:spPr bwMode="auto">
            <a:xfrm>
              <a:off x="2256" y="1488"/>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Rectangle 12"/>
            <p:cNvSpPr>
              <a:spLocks noChangeArrowheads="1"/>
            </p:cNvSpPr>
            <p:nvPr/>
          </p:nvSpPr>
          <p:spPr bwMode="auto">
            <a:xfrm>
              <a:off x="2304" y="2640"/>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 name="Text Box 13"/>
            <p:cNvSpPr txBox="1">
              <a:spLocks noChangeArrowheads="1"/>
            </p:cNvSpPr>
            <p:nvPr/>
          </p:nvSpPr>
          <p:spPr bwMode="auto">
            <a:xfrm>
              <a:off x="2362" y="2743"/>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14" name="Text Box 14"/>
            <p:cNvSpPr txBox="1">
              <a:spLocks noChangeArrowheads="1"/>
            </p:cNvSpPr>
            <p:nvPr/>
          </p:nvSpPr>
          <p:spPr bwMode="auto">
            <a:xfrm>
              <a:off x="1536" y="220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endParaRPr kumimoji="1" lang="es-AR"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 name="Rectangle 15"/>
            <p:cNvSpPr>
              <a:spLocks noChangeArrowheads="1"/>
            </p:cNvSpPr>
            <p:nvPr/>
          </p:nvSpPr>
          <p:spPr bwMode="auto">
            <a:xfrm>
              <a:off x="620" y="2160"/>
              <a:ext cx="4516"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 name="Text Box 16"/>
            <p:cNvSpPr txBox="1">
              <a:spLocks noChangeArrowheads="1"/>
            </p:cNvSpPr>
            <p:nvPr/>
          </p:nvSpPr>
          <p:spPr bwMode="auto">
            <a:xfrm>
              <a:off x="672" y="2220"/>
              <a:ext cx="4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Servicios del Sistema Operativo Distribuido</a:t>
              </a:r>
            </a:p>
          </p:txBody>
        </p:sp>
        <p:sp>
          <p:nvSpPr>
            <p:cNvPr id="17" name="Rectangle 17"/>
            <p:cNvSpPr>
              <a:spLocks noChangeArrowheads="1"/>
            </p:cNvSpPr>
            <p:nvPr/>
          </p:nvSpPr>
          <p:spPr bwMode="auto">
            <a:xfrm>
              <a:off x="624" y="1680"/>
              <a:ext cx="4512"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8" name="Text Box 18"/>
            <p:cNvSpPr txBox="1">
              <a:spLocks noChangeArrowheads="1"/>
            </p:cNvSpPr>
            <p:nvPr/>
          </p:nvSpPr>
          <p:spPr bwMode="auto">
            <a:xfrm>
              <a:off x="1877" y="1740"/>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Aplicaciones Distribuidas</a:t>
              </a:r>
            </a:p>
          </p:txBody>
        </p:sp>
        <p:sp>
          <p:nvSpPr>
            <p:cNvPr id="19" name="Text Box 19"/>
            <p:cNvSpPr txBox="1">
              <a:spLocks noChangeArrowheads="1"/>
            </p:cNvSpPr>
            <p:nvPr/>
          </p:nvSpPr>
          <p:spPr bwMode="auto">
            <a:xfrm>
              <a:off x="768" y="12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A</a:t>
              </a:r>
            </a:p>
          </p:txBody>
        </p:sp>
        <p:sp>
          <p:nvSpPr>
            <p:cNvPr id="20" name="Text Box 20"/>
            <p:cNvSpPr txBox="1">
              <a:spLocks noChangeArrowheads="1"/>
            </p:cNvSpPr>
            <p:nvPr/>
          </p:nvSpPr>
          <p:spPr bwMode="auto">
            <a:xfrm>
              <a:off x="4128" y="12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C</a:t>
              </a:r>
            </a:p>
          </p:txBody>
        </p:sp>
        <p:sp>
          <p:nvSpPr>
            <p:cNvPr id="21" name="Text Box 21"/>
            <p:cNvSpPr txBox="1">
              <a:spLocks noChangeArrowheads="1"/>
            </p:cNvSpPr>
            <p:nvPr/>
          </p:nvSpPr>
          <p:spPr bwMode="auto">
            <a:xfrm>
              <a:off x="2448" y="12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B</a:t>
              </a:r>
            </a:p>
          </p:txBody>
        </p:sp>
        <p:sp>
          <p:nvSpPr>
            <p:cNvPr id="22" name="Line 22"/>
            <p:cNvSpPr>
              <a:spLocks noChangeShapeType="1"/>
            </p:cNvSpPr>
            <p:nvPr/>
          </p:nvSpPr>
          <p:spPr bwMode="auto">
            <a:xfrm>
              <a:off x="576" y="3408"/>
              <a:ext cx="4608"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Line 23"/>
            <p:cNvSpPr>
              <a:spLocks noChangeShapeType="1"/>
            </p:cNvSpPr>
            <p:nvPr/>
          </p:nvSpPr>
          <p:spPr bwMode="auto">
            <a:xfrm>
              <a:off x="1200" y="3120"/>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Line 24"/>
            <p:cNvSpPr>
              <a:spLocks noChangeShapeType="1"/>
            </p:cNvSpPr>
            <p:nvPr/>
          </p:nvSpPr>
          <p:spPr bwMode="auto">
            <a:xfrm>
              <a:off x="4560" y="3120"/>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 name="Line 25"/>
            <p:cNvSpPr>
              <a:spLocks noChangeShapeType="1"/>
            </p:cNvSpPr>
            <p:nvPr/>
          </p:nvSpPr>
          <p:spPr bwMode="auto">
            <a:xfrm>
              <a:off x="2880" y="3120"/>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Text Box 26"/>
            <p:cNvSpPr txBox="1">
              <a:spLocks noChangeArrowheads="1"/>
            </p:cNvSpPr>
            <p:nvPr/>
          </p:nvSpPr>
          <p:spPr bwMode="auto">
            <a:xfrm>
              <a:off x="3552" y="31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Red</a:t>
              </a:r>
            </a:p>
          </p:txBody>
        </p:sp>
      </p:grpSp>
    </p:spTree>
    <p:extLst>
      <p:ext uri="{BB962C8B-B14F-4D97-AF65-F5344CB8AC3E}">
        <p14:creationId xmlns:p14="http://schemas.microsoft.com/office/powerpoint/2010/main" val="3601759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76250" y="3794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sp>
        <p:nvSpPr>
          <p:cNvPr id="3" name="Rectangle 8"/>
          <p:cNvSpPr txBox="1">
            <a:spLocks noChangeArrowheads="1"/>
          </p:cNvSpPr>
          <p:nvPr/>
        </p:nvSpPr>
        <p:spPr bwMode="auto">
          <a:xfrm>
            <a:off x="838200" y="2133600"/>
            <a:ext cx="33940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609600" marR="0" lvl="0" indent="-609600" algn="l" defTabSz="914400" rtl="0" eaLnBrk="1" fontAlgn="base" latinLnBrk="0" hangingPunct="1">
              <a:lnSpc>
                <a:spcPct val="100000"/>
              </a:lnSpc>
              <a:spcBef>
                <a:spcPct val="35000"/>
              </a:spcBef>
              <a:spcAft>
                <a:spcPct val="0"/>
              </a:spcAft>
              <a:buClr>
                <a:srgbClr val="99CC00"/>
              </a:buClr>
              <a:buSzPct val="90000"/>
              <a:buFontTx/>
              <a:buAutoNum type="alphaLcParenR"/>
              <a:tabLst/>
              <a:defRPr/>
            </a:pPr>
            <a:r>
              <a:rPr kumimoji="1" lang="en-US" altLang="en-US" sz="2000" b="0" i="0" u="none" strike="noStrike" kern="0" cap="none" spc="0" normalizeH="0" baseline="0" noProof="0" smtClean="0">
                <a:ln>
                  <a:noFill/>
                </a:ln>
                <a:solidFill>
                  <a:srgbClr val="000000"/>
                </a:solidFill>
                <a:effectLst/>
                <a:uLnTx/>
                <a:uFillTx/>
                <a:latin typeface="Arial"/>
                <a:ea typeface="MS PGothic" pitchFamily="34" charset="-128"/>
                <a:cs typeface="+mn-cs"/>
              </a:rPr>
              <a:t>Páginas del espacio de direcciones distribuido entre cuatro máquinas</a:t>
            </a:r>
          </a:p>
          <a:p>
            <a:pPr marL="609600" marR="0" lvl="0" indent="-609600" algn="l" defTabSz="914400" rtl="0" eaLnBrk="1" fontAlgn="base" latinLnBrk="0" hangingPunct="1">
              <a:lnSpc>
                <a:spcPct val="100000"/>
              </a:lnSpc>
              <a:spcBef>
                <a:spcPct val="35000"/>
              </a:spcBef>
              <a:spcAft>
                <a:spcPct val="0"/>
              </a:spcAft>
              <a:buClr>
                <a:srgbClr val="99CC00"/>
              </a:buClr>
              <a:buSzPct val="90000"/>
              <a:buFontTx/>
              <a:buAutoNum type="alphaLcParenR"/>
              <a:tabLst/>
              <a:defRPr/>
            </a:pPr>
            <a:endParaRPr kumimoji="1" lang="en-US" altLang="en-US" sz="2000" b="0" i="0" u="none" strike="noStrike" kern="0" cap="none" spc="0" normalizeH="0" baseline="0" noProof="0" smtClean="0">
              <a:ln>
                <a:noFill/>
              </a:ln>
              <a:solidFill>
                <a:srgbClr val="000000"/>
              </a:solidFill>
              <a:effectLst/>
              <a:uLnTx/>
              <a:uFillTx/>
              <a:latin typeface="Arial Narrow" pitchFamily="34" charset="0"/>
              <a:ea typeface="MS PGothic" pitchFamily="34" charset="-128"/>
              <a:cs typeface="+mn-cs"/>
            </a:endParaRPr>
          </a:p>
          <a:p>
            <a:pPr marL="609600" marR="0" lvl="0" indent="-609600" algn="l" defTabSz="914400" rtl="0" eaLnBrk="1" fontAlgn="base" latinLnBrk="0" hangingPunct="1">
              <a:lnSpc>
                <a:spcPct val="100000"/>
              </a:lnSpc>
              <a:spcBef>
                <a:spcPct val="35000"/>
              </a:spcBef>
              <a:spcAft>
                <a:spcPct val="0"/>
              </a:spcAft>
              <a:buClr>
                <a:srgbClr val="99CC00"/>
              </a:buClr>
              <a:buSzPct val="90000"/>
              <a:buFontTx/>
              <a:buAutoNum type="alphaLcParenR"/>
              <a:tabLst/>
              <a:defRPr/>
            </a:pPr>
            <a:r>
              <a:rPr kumimoji="1" lang="en-US" altLang="en-US" sz="2000" b="0" i="0" u="none" strike="noStrike" kern="0" cap="none" spc="0" normalizeH="0" baseline="0" noProof="0" smtClean="0">
                <a:ln>
                  <a:noFill/>
                </a:ln>
                <a:solidFill>
                  <a:srgbClr val="000000"/>
                </a:solidFill>
                <a:effectLst/>
                <a:uLnTx/>
                <a:uFillTx/>
                <a:latin typeface="Arial"/>
                <a:ea typeface="MS PGothic" pitchFamily="34" charset="-128"/>
                <a:cs typeface="+mn-cs"/>
              </a:rPr>
              <a:t>Situación después que la CPU 1 referenció la página 10</a:t>
            </a:r>
          </a:p>
          <a:p>
            <a:pPr marL="609600" marR="0" lvl="0" indent="-609600" algn="l" defTabSz="914400" rtl="0" eaLnBrk="1" fontAlgn="base" latinLnBrk="0" hangingPunct="1">
              <a:lnSpc>
                <a:spcPct val="100000"/>
              </a:lnSpc>
              <a:spcBef>
                <a:spcPct val="35000"/>
              </a:spcBef>
              <a:spcAft>
                <a:spcPct val="0"/>
              </a:spcAft>
              <a:buClr>
                <a:srgbClr val="99CC00"/>
              </a:buClr>
              <a:buSzPct val="90000"/>
              <a:buFontTx/>
              <a:buAutoNum type="alphaLcParenR"/>
              <a:tabLst/>
              <a:defRPr/>
            </a:pPr>
            <a:endParaRPr kumimoji="1" lang="en-US" altLang="en-US" sz="1600" b="0" i="0" u="none" strike="noStrike" kern="0" cap="none" spc="0" normalizeH="0" baseline="0" noProof="0" smtClean="0">
              <a:ln>
                <a:noFill/>
              </a:ln>
              <a:solidFill>
                <a:srgbClr val="000000"/>
              </a:solidFill>
              <a:effectLst/>
              <a:uLnTx/>
              <a:uFillTx/>
              <a:latin typeface="Arial"/>
              <a:ea typeface="MS PGothic" pitchFamily="34" charset="-128"/>
              <a:cs typeface="+mn-cs"/>
            </a:endParaRPr>
          </a:p>
          <a:p>
            <a:pPr marL="609600" marR="0" lvl="0" indent="-609600" algn="l" defTabSz="914400" rtl="0" eaLnBrk="1" fontAlgn="base" latinLnBrk="0" hangingPunct="1">
              <a:lnSpc>
                <a:spcPct val="100000"/>
              </a:lnSpc>
              <a:spcBef>
                <a:spcPct val="35000"/>
              </a:spcBef>
              <a:spcAft>
                <a:spcPct val="0"/>
              </a:spcAft>
              <a:buClr>
                <a:srgbClr val="99CC00"/>
              </a:buClr>
              <a:buSzPct val="90000"/>
              <a:buFontTx/>
              <a:buAutoNum type="alphaLcParenR"/>
              <a:tabLst/>
              <a:defRPr/>
            </a:pPr>
            <a:r>
              <a:rPr kumimoji="1" lang="en-US" altLang="en-US" sz="2000" b="0" i="0" u="none" strike="noStrike" kern="0" cap="none" spc="0" normalizeH="0" baseline="0" noProof="0" smtClean="0">
                <a:ln>
                  <a:noFill/>
                </a:ln>
                <a:solidFill>
                  <a:srgbClr val="000000"/>
                </a:solidFill>
                <a:effectLst/>
                <a:uLnTx/>
                <a:uFillTx/>
                <a:latin typeface="Arial"/>
                <a:ea typeface="MS PGothic" pitchFamily="34" charset="-128"/>
                <a:cs typeface="+mn-cs"/>
              </a:rPr>
              <a:t>Situación si la página 10 es </a:t>
            </a:r>
            <a:r>
              <a:rPr kumimoji="1" lang="en-US" altLang="en-US" sz="2000" b="0" i="0" u="none" strike="noStrike" kern="0" cap="none" spc="0" normalizeH="0" baseline="0" noProof="0" smtClean="0">
                <a:ln>
                  <a:noFill/>
                </a:ln>
                <a:solidFill>
                  <a:srgbClr val="0033CC"/>
                </a:solidFill>
                <a:effectLst/>
                <a:uLnTx/>
                <a:uFillTx/>
                <a:latin typeface="Arial"/>
                <a:ea typeface="MS PGothic" pitchFamily="34" charset="-128"/>
                <a:cs typeface="+mn-cs"/>
              </a:rPr>
              <a:t>read only</a:t>
            </a:r>
            <a:r>
              <a:rPr kumimoji="1" lang="en-US" altLang="en-US" sz="2000" b="0" i="0" u="none" strike="noStrike" kern="0" cap="none" spc="0" normalizeH="0" baseline="0" noProof="0" smtClean="0">
                <a:ln>
                  <a:noFill/>
                </a:ln>
                <a:solidFill>
                  <a:srgbClr val="000000"/>
                </a:solidFill>
                <a:effectLst/>
                <a:uLnTx/>
                <a:uFillTx/>
                <a:latin typeface="Arial"/>
                <a:ea typeface="MS PGothic" pitchFamily="34" charset="-128"/>
                <a:cs typeface="+mn-cs"/>
              </a:rPr>
              <a:t> y se usa replicación</a:t>
            </a:r>
            <a:endParaRPr kumimoji="1" lang="en-US" altLang="en-US" sz="2000" b="0" i="0" u="none" strike="noStrike" kern="0" cap="none" spc="0" normalizeH="0" baseline="0" noProof="0" dirty="0" smtClean="0">
              <a:ln>
                <a:noFill/>
              </a:ln>
              <a:solidFill>
                <a:srgbClr val="000000"/>
              </a:solidFill>
              <a:effectLst/>
              <a:uLnTx/>
              <a:uFillTx/>
              <a:latin typeface="Arial"/>
              <a:ea typeface="MS PGothic" pitchFamily="34" charset="-128"/>
              <a:cs typeface="+mn-cs"/>
            </a:endParaRPr>
          </a:p>
        </p:txBody>
      </p:sp>
      <p:grpSp>
        <p:nvGrpSpPr>
          <p:cNvPr id="4" name="Group 3"/>
          <p:cNvGrpSpPr>
            <a:grpSpLocks/>
          </p:cNvGrpSpPr>
          <p:nvPr/>
        </p:nvGrpSpPr>
        <p:grpSpPr bwMode="auto">
          <a:xfrm>
            <a:off x="4457700" y="1371600"/>
            <a:ext cx="4686300" cy="5078413"/>
            <a:chOff x="2808" y="816"/>
            <a:chExt cx="2952" cy="3199"/>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8435" t="33234" r="21550" b="27039"/>
            <a:stretch>
              <a:fillRect/>
            </a:stretch>
          </p:blipFill>
          <p:spPr bwMode="auto">
            <a:xfrm>
              <a:off x="2808" y="912"/>
              <a:ext cx="2952" cy="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880" y="816"/>
              <a:ext cx="2208"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9144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Direcciones de espacio global compartido</a:t>
              </a:r>
            </a:p>
          </p:txBody>
        </p:sp>
        <p:sp>
          <p:nvSpPr>
            <p:cNvPr id="7" name="Text Box 6"/>
            <p:cNvSpPr txBox="1">
              <a:spLocks noChangeArrowheads="1"/>
            </p:cNvSpPr>
            <p:nvPr/>
          </p:nvSpPr>
          <p:spPr bwMode="auto">
            <a:xfrm>
              <a:off x="5106" y="1421"/>
              <a:ext cx="432"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Memoria</a:t>
              </a:r>
            </a:p>
          </p:txBody>
        </p:sp>
      </p:grpSp>
      <p:sp>
        <p:nvSpPr>
          <p:cNvPr id="8" name="Text Box 7"/>
          <p:cNvSpPr txBox="1">
            <a:spLocks noChangeArrowheads="1"/>
          </p:cNvSpPr>
          <p:nvPr/>
        </p:nvSpPr>
        <p:spPr bwMode="auto">
          <a:xfrm>
            <a:off x="304800" y="1219200"/>
            <a:ext cx="396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200" b="1" i="0" u="none" strike="noStrike" kern="0" cap="none" spc="0" normalizeH="0" baseline="0" noProof="0" smtClean="0">
                <a:ln>
                  <a:noFill/>
                </a:ln>
                <a:solidFill>
                  <a:srgbClr val="FFCC00"/>
                </a:solidFill>
                <a:effectLst/>
                <a:uLnTx/>
                <a:uFillTx/>
                <a:latin typeface="Arial Narrow" pitchFamily="34" charset="0"/>
                <a:ea typeface="MS PGothic" pitchFamily="34" charset="-128"/>
              </a:rPr>
              <a:t>     </a:t>
            </a:r>
            <a:r>
              <a:rPr kumimoji="1" lang="en-US" altLang="en-US" sz="2200" b="1" i="0" u="none" strike="noStrike" kern="0" cap="none" spc="0" normalizeH="0" baseline="0" noProof="0" smtClean="0">
                <a:ln>
                  <a:noFill/>
                </a:ln>
                <a:solidFill>
                  <a:srgbClr val="000000"/>
                </a:solidFill>
                <a:effectLst/>
                <a:uLnTx/>
                <a:uFillTx/>
                <a:latin typeface="Arial" pitchFamily="34" charset="0"/>
                <a:ea typeface="MS PGothic" pitchFamily="34" charset="-128"/>
              </a:rPr>
              <a:t>Sistema de Memoria Compartida Distribuida</a:t>
            </a:r>
          </a:p>
        </p:txBody>
      </p:sp>
    </p:spTree>
    <p:extLst>
      <p:ext uri="{BB962C8B-B14F-4D97-AF65-F5344CB8AC3E}">
        <p14:creationId xmlns:p14="http://schemas.microsoft.com/office/powerpoint/2010/main" val="3628986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52450" y="36036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grpSp>
        <p:nvGrpSpPr>
          <p:cNvPr id="3" name="Group 3"/>
          <p:cNvGrpSpPr>
            <a:grpSpLocks/>
          </p:cNvGrpSpPr>
          <p:nvPr/>
        </p:nvGrpSpPr>
        <p:grpSpPr bwMode="auto">
          <a:xfrm>
            <a:off x="914400" y="2057400"/>
            <a:ext cx="7315200" cy="3505200"/>
            <a:chOff x="576" y="1296"/>
            <a:chExt cx="4608" cy="2208"/>
          </a:xfrm>
        </p:grpSpPr>
        <p:sp>
          <p:nvSpPr>
            <p:cNvPr id="4" name="Rectangle 4"/>
            <p:cNvSpPr>
              <a:spLocks noChangeArrowheads="1"/>
            </p:cNvSpPr>
            <p:nvPr/>
          </p:nvSpPr>
          <p:spPr bwMode="auto">
            <a:xfrm>
              <a:off x="57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 name="Rectangle 5"/>
            <p:cNvSpPr>
              <a:spLocks noChangeArrowheads="1"/>
            </p:cNvSpPr>
            <p:nvPr/>
          </p:nvSpPr>
          <p:spPr bwMode="auto">
            <a:xfrm>
              <a:off x="624" y="2736"/>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Text Box 6"/>
            <p:cNvSpPr txBox="1">
              <a:spLocks noChangeArrowheads="1"/>
            </p:cNvSpPr>
            <p:nvPr/>
          </p:nvSpPr>
          <p:spPr bwMode="auto">
            <a:xfrm>
              <a:off x="68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7" name="Rectangle 7"/>
            <p:cNvSpPr>
              <a:spLocks noChangeArrowheads="1"/>
            </p:cNvSpPr>
            <p:nvPr/>
          </p:nvSpPr>
          <p:spPr bwMode="auto">
            <a:xfrm>
              <a:off x="393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3984" y="2736"/>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Text Box 9"/>
            <p:cNvSpPr txBox="1">
              <a:spLocks noChangeArrowheads="1"/>
            </p:cNvSpPr>
            <p:nvPr/>
          </p:nvSpPr>
          <p:spPr bwMode="auto">
            <a:xfrm>
              <a:off x="404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10" name="Rectangle 10"/>
            <p:cNvSpPr>
              <a:spLocks noChangeArrowheads="1"/>
            </p:cNvSpPr>
            <p:nvPr/>
          </p:nvSpPr>
          <p:spPr bwMode="auto">
            <a:xfrm>
              <a:off x="225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 name="Rectangle 11"/>
            <p:cNvSpPr>
              <a:spLocks noChangeArrowheads="1"/>
            </p:cNvSpPr>
            <p:nvPr/>
          </p:nvSpPr>
          <p:spPr bwMode="auto">
            <a:xfrm>
              <a:off x="2304" y="2736"/>
              <a:ext cx="1152" cy="432"/>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Text Box 12"/>
            <p:cNvSpPr txBox="1">
              <a:spLocks noChangeArrowheads="1"/>
            </p:cNvSpPr>
            <p:nvPr/>
          </p:nvSpPr>
          <p:spPr bwMode="auto">
            <a:xfrm>
              <a:off x="236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grpSp>
          <p:nvGrpSpPr>
            <p:cNvPr id="13" name="Group 13"/>
            <p:cNvGrpSpPr>
              <a:grpSpLocks/>
            </p:cNvGrpSpPr>
            <p:nvPr/>
          </p:nvGrpSpPr>
          <p:grpSpPr bwMode="auto">
            <a:xfrm>
              <a:off x="620" y="2256"/>
              <a:ext cx="1156" cy="384"/>
              <a:chOff x="620" y="2256"/>
              <a:chExt cx="1156" cy="384"/>
            </a:xfrm>
          </p:grpSpPr>
          <p:sp>
            <p:nvSpPr>
              <p:cNvPr id="30" name="Rectangle 14"/>
              <p:cNvSpPr>
                <a:spLocks noChangeArrowheads="1"/>
              </p:cNvSpPr>
              <p:nvPr/>
            </p:nvSpPr>
            <p:spPr bwMode="auto">
              <a:xfrm>
                <a:off x="620" y="2256"/>
                <a:ext cx="1156"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B050"/>
                  </a:solidFill>
                  <a:effectLst/>
                  <a:uLnTx/>
                  <a:uFillTx/>
                  <a:latin typeface="Arial" pitchFamily="34" charset="0"/>
                  <a:ea typeface="MS PGothic" pitchFamily="34" charset="-128"/>
                </a:endParaRPr>
              </a:p>
            </p:txBody>
          </p:sp>
          <p:sp>
            <p:nvSpPr>
              <p:cNvPr id="31" name="Text Box 15"/>
              <p:cNvSpPr txBox="1">
                <a:spLocks noChangeArrowheads="1"/>
              </p:cNvSpPr>
              <p:nvPr/>
            </p:nvSpPr>
            <p:spPr bwMode="auto">
              <a:xfrm>
                <a:off x="672" y="2304"/>
                <a:ext cx="105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smtClean="0">
                    <a:ln>
                      <a:noFill/>
                    </a:ln>
                    <a:solidFill>
                      <a:srgbClr val="00B050"/>
                    </a:solidFill>
                    <a:effectLst/>
                    <a:uLnTx/>
                    <a:uFillTx/>
                    <a:latin typeface="Arial" pitchFamily="34" charset="0"/>
                    <a:ea typeface="MS PGothic" pitchFamily="34" charset="-128"/>
                  </a:rPr>
                  <a:t>Servicios del SO de Red</a:t>
                </a:r>
              </a:p>
            </p:txBody>
          </p:sp>
        </p:grpSp>
        <p:sp>
          <p:nvSpPr>
            <p:cNvPr id="14" name="Rectangle 16"/>
            <p:cNvSpPr>
              <a:spLocks noChangeArrowheads="1"/>
            </p:cNvSpPr>
            <p:nvPr/>
          </p:nvSpPr>
          <p:spPr bwMode="auto">
            <a:xfrm>
              <a:off x="624" y="1776"/>
              <a:ext cx="4512"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B050"/>
                </a:solidFill>
                <a:effectLst/>
                <a:uLnTx/>
                <a:uFillTx/>
                <a:latin typeface="Arial" pitchFamily="34" charset="0"/>
                <a:ea typeface="MS PGothic" pitchFamily="34" charset="-128"/>
              </a:endParaRPr>
            </a:p>
          </p:txBody>
        </p:sp>
        <p:sp>
          <p:nvSpPr>
            <p:cNvPr id="15" name="Text Box 17"/>
            <p:cNvSpPr txBox="1">
              <a:spLocks noChangeArrowheads="1"/>
            </p:cNvSpPr>
            <p:nvPr/>
          </p:nvSpPr>
          <p:spPr bwMode="auto">
            <a:xfrm>
              <a:off x="1877" y="1836"/>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Aplicaciones Distribuidas</a:t>
              </a:r>
            </a:p>
          </p:txBody>
        </p:sp>
        <p:sp>
          <p:nvSpPr>
            <p:cNvPr id="16" name="Text Box 18"/>
            <p:cNvSpPr txBox="1">
              <a:spLocks noChangeArrowheads="1"/>
            </p:cNvSpPr>
            <p:nvPr/>
          </p:nvSpPr>
          <p:spPr bwMode="auto">
            <a:xfrm>
              <a:off x="76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A</a:t>
              </a:r>
            </a:p>
          </p:txBody>
        </p:sp>
        <p:sp>
          <p:nvSpPr>
            <p:cNvPr id="17" name="Text Box 19"/>
            <p:cNvSpPr txBox="1">
              <a:spLocks noChangeArrowheads="1"/>
            </p:cNvSpPr>
            <p:nvPr/>
          </p:nvSpPr>
          <p:spPr bwMode="auto">
            <a:xfrm>
              <a:off x="412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C</a:t>
              </a:r>
            </a:p>
          </p:txBody>
        </p:sp>
        <p:sp>
          <p:nvSpPr>
            <p:cNvPr id="18" name="Text Box 20"/>
            <p:cNvSpPr txBox="1">
              <a:spLocks noChangeArrowheads="1"/>
            </p:cNvSpPr>
            <p:nvPr/>
          </p:nvSpPr>
          <p:spPr bwMode="auto">
            <a:xfrm>
              <a:off x="244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B</a:t>
              </a:r>
            </a:p>
          </p:txBody>
        </p:sp>
        <p:sp>
          <p:nvSpPr>
            <p:cNvPr id="19" name="Line 21"/>
            <p:cNvSpPr>
              <a:spLocks noChangeShapeType="1"/>
            </p:cNvSpPr>
            <p:nvPr/>
          </p:nvSpPr>
          <p:spPr bwMode="auto">
            <a:xfrm>
              <a:off x="576" y="3504"/>
              <a:ext cx="4608"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Line 22"/>
            <p:cNvSpPr>
              <a:spLocks noChangeShapeType="1"/>
            </p:cNvSpPr>
            <p:nvPr/>
          </p:nvSpPr>
          <p:spPr bwMode="auto">
            <a:xfrm>
              <a:off x="120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Line 23"/>
            <p:cNvSpPr>
              <a:spLocks noChangeShapeType="1"/>
            </p:cNvSpPr>
            <p:nvPr/>
          </p:nvSpPr>
          <p:spPr bwMode="auto">
            <a:xfrm>
              <a:off x="456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Line 24"/>
            <p:cNvSpPr>
              <a:spLocks noChangeShapeType="1"/>
            </p:cNvSpPr>
            <p:nvPr/>
          </p:nvSpPr>
          <p:spPr bwMode="auto">
            <a:xfrm>
              <a:off x="288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Text Box 25"/>
            <p:cNvSpPr txBox="1">
              <a:spLocks noChangeArrowheads="1"/>
            </p:cNvSpPr>
            <p:nvPr/>
          </p:nvSpPr>
          <p:spPr bwMode="auto">
            <a:xfrm>
              <a:off x="3552" y="32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Red</a:t>
              </a:r>
            </a:p>
          </p:txBody>
        </p:sp>
        <p:grpSp>
          <p:nvGrpSpPr>
            <p:cNvPr id="24" name="Group 26"/>
            <p:cNvGrpSpPr>
              <a:grpSpLocks/>
            </p:cNvGrpSpPr>
            <p:nvPr/>
          </p:nvGrpSpPr>
          <p:grpSpPr bwMode="auto">
            <a:xfrm>
              <a:off x="2304" y="2256"/>
              <a:ext cx="1156" cy="384"/>
              <a:chOff x="620" y="2256"/>
              <a:chExt cx="1156" cy="384"/>
            </a:xfrm>
          </p:grpSpPr>
          <p:sp>
            <p:nvSpPr>
              <p:cNvPr id="28" name="Rectangle 27"/>
              <p:cNvSpPr>
                <a:spLocks noChangeArrowheads="1"/>
              </p:cNvSpPr>
              <p:nvPr/>
            </p:nvSpPr>
            <p:spPr bwMode="auto">
              <a:xfrm>
                <a:off x="620" y="2256"/>
                <a:ext cx="1156"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B050"/>
                  </a:solidFill>
                  <a:effectLst/>
                  <a:uLnTx/>
                  <a:uFillTx/>
                  <a:latin typeface="Arial" pitchFamily="34" charset="0"/>
                  <a:ea typeface="MS PGothic" pitchFamily="34" charset="-128"/>
                </a:endParaRPr>
              </a:p>
            </p:txBody>
          </p:sp>
          <p:sp>
            <p:nvSpPr>
              <p:cNvPr id="29" name="Text Box 28"/>
              <p:cNvSpPr txBox="1">
                <a:spLocks noChangeArrowheads="1"/>
              </p:cNvSpPr>
              <p:nvPr/>
            </p:nvSpPr>
            <p:spPr bwMode="auto">
              <a:xfrm>
                <a:off x="672" y="2304"/>
                <a:ext cx="105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smtClean="0">
                    <a:ln>
                      <a:noFill/>
                    </a:ln>
                    <a:solidFill>
                      <a:srgbClr val="00B050"/>
                    </a:solidFill>
                    <a:effectLst/>
                    <a:uLnTx/>
                    <a:uFillTx/>
                    <a:latin typeface="Arial" pitchFamily="34" charset="0"/>
                    <a:ea typeface="MS PGothic" pitchFamily="34" charset="-128"/>
                  </a:rPr>
                  <a:t>Servicios del SO de Red</a:t>
                </a:r>
              </a:p>
            </p:txBody>
          </p:sp>
        </p:grpSp>
        <p:grpSp>
          <p:nvGrpSpPr>
            <p:cNvPr id="25" name="Group 29"/>
            <p:cNvGrpSpPr>
              <a:grpSpLocks/>
            </p:cNvGrpSpPr>
            <p:nvPr/>
          </p:nvGrpSpPr>
          <p:grpSpPr bwMode="auto">
            <a:xfrm>
              <a:off x="3984" y="2256"/>
              <a:ext cx="1156" cy="384"/>
              <a:chOff x="620" y="2256"/>
              <a:chExt cx="1156" cy="384"/>
            </a:xfrm>
          </p:grpSpPr>
          <p:sp>
            <p:nvSpPr>
              <p:cNvPr id="26" name="Rectangle 30"/>
              <p:cNvSpPr>
                <a:spLocks noChangeArrowheads="1"/>
              </p:cNvSpPr>
              <p:nvPr/>
            </p:nvSpPr>
            <p:spPr bwMode="auto">
              <a:xfrm>
                <a:off x="620" y="2256"/>
                <a:ext cx="1156" cy="384"/>
              </a:xfrm>
              <a:prstGeom prst="rect">
                <a:avLst/>
              </a:prstGeom>
              <a:solidFill>
                <a:srgbClr val="FFFFFF"/>
              </a:solidFill>
              <a:ln w="28575">
                <a:solidFill>
                  <a:srgbClr val="00B05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B050"/>
                  </a:solidFill>
                  <a:effectLst/>
                  <a:uLnTx/>
                  <a:uFillTx/>
                  <a:latin typeface="Arial" pitchFamily="34" charset="0"/>
                  <a:ea typeface="MS PGothic" pitchFamily="34" charset="-128"/>
                </a:endParaRPr>
              </a:p>
            </p:txBody>
          </p:sp>
          <p:sp>
            <p:nvSpPr>
              <p:cNvPr id="27" name="Text Box 31"/>
              <p:cNvSpPr txBox="1">
                <a:spLocks noChangeArrowheads="1"/>
              </p:cNvSpPr>
              <p:nvPr/>
            </p:nvSpPr>
            <p:spPr bwMode="auto">
              <a:xfrm>
                <a:off x="672" y="2304"/>
                <a:ext cx="105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smtClean="0">
                    <a:ln>
                      <a:noFill/>
                    </a:ln>
                    <a:solidFill>
                      <a:srgbClr val="00B050"/>
                    </a:solidFill>
                    <a:effectLst/>
                    <a:uLnTx/>
                    <a:uFillTx/>
                    <a:latin typeface="Arial" pitchFamily="34" charset="0"/>
                    <a:ea typeface="MS PGothic" pitchFamily="34" charset="-128"/>
                  </a:rPr>
                  <a:t>Servicios del SO de Red</a:t>
                </a:r>
              </a:p>
            </p:txBody>
          </p:sp>
        </p:grpSp>
      </p:grpSp>
      <p:sp>
        <p:nvSpPr>
          <p:cNvPr id="32" name="Text Box 32"/>
          <p:cNvSpPr txBox="1">
            <a:spLocks noChangeArrowheads="1"/>
          </p:cNvSpPr>
          <p:nvPr/>
        </p:nvSpPr>
        <p:spPr bwMode="auto">
          <a:xfrm>
            <a:off x="2819400" y="13716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0" i="0" u="none" strike="noStrike" kern="0" cap="none" spc="0" normalizeH="0" baseline="0" noProof="0" smtClean="0">
                <a:ln>
                  <a:noFill/>
                </a:ln>
                <a:solidFill>
                  <a:srgbClr val="000000"/>
                </a:solidFill>
                <a:effectLst/>
                <a:uLnTx/>
                <a:uFillTx/>
                <a:latin typeface="Arial" pitchFamily="34" charset="0"/>
                <a:ea typeface="MS PGothic" pitchFamily="34" charset="-128"/>
              </a:rPr>
              <a:t>Sistema Operativo de Red</a:t>
            </a:r>
          </a:p>
        </p:txBody>
      </p:sp>
    </p:spTree>
    <p:extLst>
      <p:ext uri="{BB962C8B-B14F-4D97-AF65-F5344CB8AC3E}">
        <p14:creationId xmlns:p14="http://schemas.microsoft.com/office/powerpoint/2010/main" val="1126396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33400" y="32226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sp>
        <p:nvSpPr>
          <p:cNvPr id="3" name="Text Box 3"/>
          <p:cNvSpPr txBox="1">
            <a:spLocks noChangeArrowheads="1"/>
          </p:cNvSpPr>
          <p:nvPr/>
        </p:nvSpPr>
        <p:spPr bwMode="auto">
          <a:xfrm>
            <a:off x="2819400" y="13716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0" i="0" u="none" strike="noStrike" kern="0" cap="none" spc="0" normalizeH="0" baseline="0" noProof="0" smtClean="0">
                <a:ln>
                  <a:noFill/>
                </a:ln>
                <a:solidFill>
                  <a:srgbClr val="000000"/>
                </a:solidFill>
                <a:effectLst/>
                <a:uLnTx/>
                <a:uFillTx/>
                <a:latin typeface="Arial" pitchFamily="34" charset="0"/>
                <a:ea typeface="MS PGothic" pitchFamily="34" charset="-128"/>
              </a:rPr>
              <a:t>Sistema Operativo de Red</a:t>
            </a:r>
          </a:p>
        </p:txBody>
      </p:sp>
      <p:grpSp>
        <p:nvGrpSpPr>
          <p:cNvPr id="4" name="Group 4"/>
          <p:cNvGrpSpPr>
            <a:grpSpLocks/>
          </p:cNvGrpSpPr>
          <p:nvPr/>
        </p:nvGrpSpPr>
        <p:grpSpPr bwMode="auto">
          <a:xfrm>
            <a:off x="876300" y="1981200"/>
            <a:ext cx="8267700" cy="3314700"/>
            <a:chOff x="288" y="1248"/>
            <a:chExt cx="5208" cy="2088"/>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27579" t="47281" r="24345" b="41541"/>
            <a:stretch>
              <a:fillRect/>
            </a:stretch>
          </p:blipFill>
          <p:spPr bwMode="auto">
            <a:xfrm>
              <a:off x="288" y="1248"/>
              <a:ext cx="5208"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32" y="1824"/>
              <a:ext cx="528"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Cliente 1</a:t>
              </a:r>
            </a:p>
          </p:txBody>
        </p:sp>
        <p:sp>
          <p:nvSpPr>
            <p:cNvPr id="7" name="Text Box 7"/>
            <p:cNvSpPr txBox="1">
              <a:spLocks noChangeArrowheads="1"/>
            </p:cNvSpPr>
            <p:nvPr/>
          </p:nvSpPr>
          <p:spPr bwMode="auto">
            <a:xfrm>
              <a:off x="1344" y="1824"/>
              <a:ext cx="528"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Cliente 2</a:t>
              </a:r>
            </a:p>
          </p:txBody>
        </p:sp>
        <p:sp>
          <p:nvSpPr>
            <p:cNvPr id="8" name="Text Box 8"/>
            <p:cNvSpPr txBox="1">
              <a:spLocks noChangeArrowheads="1"/>
            </p:cNvSpPr>
            <p:nvPr/>
          </p:nvSpPr>
          <p:spPr bwMode="auto">
            <a:xfrm>
              <a:off x="2016" y="2160"/>
              <a:ext cx="624"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Req</a:t>
              </a:r>
            </a:p>
          </p:txBody>
        </p:sp>
        <p:sp>
          <p:nvSpPr>
            <p:cNvPr id="9" name="Text Box 9"/>
            <p:cNvSpPr txBox="1">
              <a:spLocks noChangeArrowheads="1"/>
            </p:cNvSpPr>
            <p:nvPr/>
          </p:nvSpPr>
          <p:spPr bwMode="auto">
            <a:xfrm>
              <a:off x="2784" y="2208"/>
              <a:ext cx="528"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Resp</a:t>
              </a:r>
            </a:p>
          </p:txBody>
        </p:sp>
        <p:sp>
          <p:nvSpPr>
            <p:cNvPr id="10" name="Text Box 10"/>
            <p:cNvSpPr txBox="1">
              <a:spLocks noChangeArrowheads="1"/>
            </p:cNvSpPr>
            <p:nvPr/>
          </p:nvSpPr>
          <p:spPr bwMode="auto">
            <a:xfrm>
              <a:off x="2832" y="1392"/>
              <a:ext cx="1872"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Narrow" pitchFamily="34" charset="0"/>
                  <a:ea typeface="MS PGothic" pitchFamily="34" charset="-128"/>
                </a:rPr>
                <a:t>         </a:t>
              </a:r>
              <a:r>
                <a:rPr kumimoji="1" lang="en-US" altLang="en-US" sz="2000" b="1" i="0" u="none" strike="noStrike" kern="0" cap="none" spc="0" normalizeH="0" baseline="0" noProof="0" smtClean="0">
                  <a:ln>
                    <a:noFill/>
                  </a:ln>
                  <a:solidFill>
                    <a:srgbClr val="0033CC"/>
                  </a:solidFill>
                  <a:effectLst/>
                  <a:uLnTx/>
                  <a:uFillTx/>
                  <a:latin typeface="Arial Narrow" pitchFamily="34" charset="0"/>
                  <a:ea typeface="MS PGothic" pitchFamily="34" charset="-128"/>
                </a:rPr>
                <a:t>Servidor de Archivos</a:t>
              </a:r>
              <a:endParaRPr kumimoji="1" lang="en-US" altLang="en-US" sz="1800" b="1" i="0" u="none" strike="noStrike" kern="0" cap="none" spc="0" normalizeH="0" baseline="0" noProof="0" smtClean="0">
                <a:ln>
                  <a:noFill/>
                </a:ln>
                <a:solidFill>
                  <a:srgbClr val="0033CC"/>
                </a:solidFill>
                <a:effectLst/>
                <a:uLnTx/>
                <a:uFillTx/>
                <a:latin typeface="Arial Narrow" pitchFamily="34" charset="0"/>
                <a:ea typeface="MS PGothic" pitchFamily="34" charset="-128"/>
              </a:endParaRPr>
            </a:p>
          </p:txBody>
        </p:sp>
        <p:sp>
          <p:nvSpPr>
            <p:cNvPr id="11" name="Text Box 11"/>
            <p:cNvSpPr txBox="1">
              <a:spLocks noChangeArrowheads="1"/>
            </p:cNvSpPr>
            <p:nvPr/>
          </p:nvSpPr>
          <p:spPr bwMode="auto">
            <a:xfrm>
              <a:off x="3504" y="2928"/>
              <a:ext cx="672"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B050"/>
                  </a:solidFill>
                  <a:effectLst/>
                  <a:uLnTx/>
                  <a:uFillTx/>
                  <a:latin typeface="Arial" pitchFamily="34" charset="0"/>
                  <a:ea typeface="MS PGothic" pitchFamily="34" charset="-128"/>
                </a:rPr>
                <a:t>Red</a:t>
              </a:r>
            </a:p>
          </p:txBody>
        </p:sp>
        <p:sp>
          <p:nvSpPr>
            <p:cNvPr id="12" name="Text Box 12"/>
            <p:cNvSpPr txBox="1">
              <a:spLocks noChangeArrowheads="1"/>
            </p:cNvSpPr>
            <p:nvPr/>
          </p:nvSpPr>
          <p:spPr bwMode="auto">
            <a:xfrm>
              <a:off x="4176" y="1776"/>
              <a:ext cx="1248" cy="6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endParaRPr kumimoji="1" lang="en-U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endParaRPr kumimoji="1" lang="en-U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spTree>
    <p:extLst>
      <p:ext uri="{BB962C8B-B14F-4D97-AF65-F5344CB8AC3E}">
        <p14:creationId xmlns:p14="http://schemas.microsoft.com/office/powerpoint/2010/main" val="3593833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95300" y="3413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grpSp>
        <p:nvGrpSpPr>
          <p:cNvPr id="3" name="Group 3"/>
          <p:cNvGrpSpPr>
            <a:grpSpLocks/>
          </p:cNvGrpSpPr>
          <p:nvPr/>
        </p:nvGrpSpPr>
        <p:grpSpPr bwMode="auto">
          <a:xfrm>
            <a:off x="914400" y="2057400"/>
            <a:ext cx="7315200" cy="3505200"/>
            <a:chOff x="576" y="1296"/>
            <a:chExt cx="4608" cy="2208"/>
          </a:xfrm>
        </p:grpSpPr>
        <p:sp>
          <p:nvSpPr>
            <p:cNvPr id="4" name="Rectangle 4"/>
            <p:cNvSpPr>
              <a:spLocks noChangeArrowheads="1"/>
            </p:cNvSpPr>
            <p:nvPr/>
          </p:nvSpPr>
          <p:spPr bwMode="auto">
            <a:xfrm>
              <a:off x="57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 name="Rectangle 5"/>
            <p:cNvSpPr>
              <a:spLocks noChangeArrowheads="1"/>
            </p:cNvSpPr>
            <p:nvPr/>
          </p:nvSpPr>
          <p:spPr bwMode="auto">
            <a:xfrm>
              <a:off x="624" y="2832"/>
              <a:ext cx="1152" cy="336"/>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Text Box 6"/>
            <p:cNvSpPr txBox="1">
              <a:spLocks noChangeArrowheads="1"/>
            </p:cNvSpPr>
            <p:nvPr/>
          </p:nvSpPr>
          <p:spPr bwMode="auto">
            <a:xfrm>
              <a:off x="68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7" name="Rectangle 7"/>
            <p:cNvSpPr>
              <a:spLocks noChangeArrowheads="1"/>
            </p:cNvSpPr>
            <p:nvPr/>
          </p:nvSpPr>
          <p:spPr bwMode="auto">
            <a:xfrm>
              <a:off x="393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3984" y="2832"/>
              <a:ext cx="1152" cy="336"/>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Text Box 9"/>
            <p:cNvSpPr txBox="1">
              <a:spLocks noChangeArrowheads="1"/>
            </p:cNvSpPr>
            <p:nvPr/>
          </p:nvSpPr>
          <p:spPr bwMode="auto">
            <a:xfrm>
              <a:off x="404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sp>
          <p:nvSpPr>
            <p:cNvPr id="10" name="Rectangle 10"/>
            <p:cNvSpPr>
              <a:spLocks noChangeArrowheads="1"/>
            </p:cNvSpPr>
            <p:nvPr/>
          </p:nvSpPr>
          <p:spPr bwMode="auto">
            <a:xfrm>
              <a:off x="2256" y="1584"/>
              <a:ext cx="1248" cy="163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 name="Rectangle 11"/>
            <p:cNvSpPr>
              <a:spLocks noChangeArrowheads="1"/>
            </p:cNvSpPr>
            <p:nvPr/>
          </p:nvSpPr>
          <p:spPr bwMode="auto">
            <a:xfrm>
              <a:off x="2304" y="2832"/>
              <a:ext cx="1152" cy="336"/>
            </a:xfrm>
            <a:prstGeom prst="rect">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Text Box 12"/>
            <p:cNvSpPr txBox="1">
              <a:spLocks noChangeArrowheads="1"/>
            </p:cNvSpPr>
            <p:nvPr/>
          </p:nvSpPr>
          <p:spPr bwMode="auto">
            <a:xfrm>
              <a:off x="2362" y="2839"/>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33CC"/>
                  </a:solidFill>
                  <a:effectLst/>
                  <a:uLnTx/>
                  <a:uFillTx/>
                  <a:latin typeface="Arial" pitchFamily="34" charset="0"/>
                  <a:ea typeface="MS PGothic" pitchFamily="34" charset="-128"/>
                </a:rPr>
                <a:t>Kernel</a:t>
              </a:r>
            </a:p>
          </p:txBody>
        </p:sp>
        <p:grpSp>
          <p:nvGrpSpPr>
            <p:cNvPr id="13" name="Group 13"/>
            <p:cNvGrpSpPr>
              <a:grpSpLocks/>
            </p:cNvGrpSpPr>
            <p:nvPr/>
          </p:nvGrpSpPr>
          <p:grpSpPr bwMode="auto">
            <a:xfrm>
              <a:off x="624" y="2448"/>
              <a:ext cx="1156" cy="345"/>
              <a:chOff x="620" y="2358"/>
              <a:chExt cx="1156" cy="388"/>
            </a:xfrm>
          </p:grpSpPr>
          <p:sp>
            <p:nvSpPr>
              <p:cNvPr id="33" name="Rectangle 14"/>
              <p:cNvSpPr>
                <a:spLocks noChangeArrowheads="1"/>
              </p:cNvSpPr>
              <p:nvPr/>
            </p:nvSpPr>
            <p:spPr bwMode="auto">
              <a:xfrm>
                <a:off x="620" y="2358"/>
                <a:ext cx="1156" cy="378"/>
              </a:xfrm>
              <a:prstGeom prst="rect">
                <a:avLst/>
              </a:prstGeom>
              <a:solidFill>
                <a:srgbClr val="FFFFFF"/>
              </a:solidFill>
              <a:ln w="28575">
                <a:solidFill>
                  <a:srgbClr val="FF000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4" name="Text Box 15"/>
              <p:cNvSpPr txBox="1">
                <a:spLocks noChangeArrowheads="1"/>
              </p:cNvSpPr>
              <p:nvPr/>
            </p:nvSpPr>
            <p:spPr bwMode="auto">
              <a:xfrm>
                <a:off x="672" y="2400"/>
                <a:ext cx="10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dirty="0" err="1" smtClean="0">
                    <a:ln>
                      <a:noFill/>
                    </a:ln>
                    <a:solidFill>
                      <a:srgbClr val="FF0000"/>
                    </a:solidFill>
                    <a:effectLst/>
                    <a:uLnTx/>
                    <a:uFillTx/>
                    <a:latin typeface="Arial" pitchFamily="34" charset="0"/>
                    <a:ea typeface="MS PGothic" pitchFamily="34" charset="-128"/>
                  </a:rPr>
                  <a:t>Servicios</a:t>
                </a:r>
                <a:r>
                  <a:rPr kumimoji="1" lang="en-US" altLang="en-US" sz="1600" b="1" i="0" u="none" strike="noStrike" kern="0" cap="none" spc="0" normalizeH="0" baseline="0" noProof="0" dirty="0" smtClean="0">
                    <a:ln>
                      <a:noFill/>
                    </a:ln>
                    <a:solidFill>
                      <a:srgbClr val="FF0000"/>
                    </a:solidFill>
                    <a:effectLst/>
                    <a:uLnTx/>
                    <a:uFillTx/>
                    <a:latin typeface="Arial" pitchFamily="34" charset="0"/>
                    <a:ea typeface="MS PGothic" pitchFamily="34" charset="-128"/>
                  </a:rPr>
                  <a:t> del SO de Red</a:t>
                </a:r>
              </a:p>
            </p:txBody>
          </p:sp>
        </p:grpSp>
        <p:sp>
          <p:nvSpPr>
            <p:cNvPr id="14" name="Rectangle 16"/>
            <p:cNvSpPr>
              <a:spLocks noChangeArrowheads="1"/>
            </p:cNvSpPr>
            <p:nvPr/>
          </p:nvSpPr>
          <p:spPr bwMode="auto">
            <a:xfrm>
              <a:off x="619" y="2078"/>
              <a:ext cx="4512" cy="310"/>
            </a:xfrm>
            <a:prstGeom prst="rect">
              <a:avLst/>
            </a:prstGeom>
            <a:solidFill>
              <a:srgbClr val="FFFFFF"/>
            </a:solidFill>
            <a:ln w="28575">
              <a:solidFill>
                <a:srgbClr val="00660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 name="Text Box 17"/>
            <p:cNvSpPr txBox="1">
              <a:spLocks noChangeArrowheads="1"/>
            </p:cNvSpPr>
            <p:nvPr/>
          </p:nvSpPr>
          <p:spPr bwMode="auto">
            <a:xfrm>
              <a:off x="1872" y="2112"/>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smtClean="0">
                  <a:ln>
                    <a:noFill/>
                  </a:ln>
                  <a:solidFill>
                    <a:srgbClr val="006600"/>
                  </a:solidFill>
                  <a:effectLst/>
                  <a:uLnTx/>
                  <a:uFillTx/>
                  <a:latin typeface="Arial" pitchFamily="34" charset="0"/>
                  <a:ea typeface="MS PGothic" pitchFamily="34" charset="-128"/>
                </a:rPr>
                <a:t>Servicios de Middleware</a:t>
              </a:r>
            </a:p>
          </p:txBody>
        </p:sp>
        <p:sp>
          <p:nvSpPr>
            <p:cNvPr id="16" name="Text Box 18"/>
            <p:cNvSpPr txBox="1">
              <a:spLocks noChangeArrowheads="1"/>
            </p:cNvSpPr>
            <p:nvPr/>
          </p:nvSpPr>
          <p:spPr bwMode="auto">
            <a:xfrm>
              <a:off x="76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A</a:t>
              </a:r>
            </a:p>
          </p:txBody>
        </p:sp>
        <p:sp>
          <p:nvSpPr>
            <p:cNvPr id="17" name="Text Box 19"/>
            <p:cNvSpPr txBox="1">
              <a:spLocks noChangeArrowheads="1"/>
            </p:cNvSpPr>
            <p:nvPr/>
          </p:nvSpPr>
          <p:spPr bwMode="auto">
            <a:xfrm>
              <a:off x="412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C</a:t>
              </a:r>
            </a:p>
          </p:txBody>
        </p:sp>
        <p:sp>
          <p:nvSpPr>
            <p:cNvPr id="18" name="Text Box 20"/>
            <p:cNvSpPr txBox="1">
              <a:spLocks noChangeArrowheads="1"/>
            </p:cNvSpPr>
            <p:nvPr/>
          </p:nvSpPr>
          <p:spPr bwMode="auto">
            <a:xfrm>
              <a:off x="2448" y="129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Máquina B</a:t>
              </a:r>
            </a:p>
          </p:txBody>
        </p:sp>
        <p:sp>
          <p:nvSpPr>
            <p:cNvPr id="19" name="Line 21"/>
            <p:cNvSpPr>
              <a:spLocks noChangeShapeType="1"/>
            </p:cNvSpPr>
            <p:nvPr/>
          </p:nvSpPr>
          <p:spPr bwMode="auto">
            <a:xfrm>
              <a:off x="576" y="3504"/>
              <a:ext cx="4608"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Line 22"/>
            <p:cNvSpPr>
              <a:spLocks noChangeShapeType="1"/>
            </p:cNvSpPr>
            <p:nvPr/>
          </p:nvSpPr>
          <p:spPr bwMode="auto">
            <a:xfrm>
              <a:off x="120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Line 23"/>
            <p:cNvSpPr>
              <a:spLocks noChangeShapeType="1"/>
            </p:cNvSpPr>
            <p:nvPr/>
          </p:nvSpPr>
          <p:spPr bwMode="auto">
            <a:xfrm>
              <a:off x="456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Line 24"/>
            <p:cNvSpPr>
              <a:spLocks noChangeShapeType="1"/>
            </p:cNvSpPr>
            <p:nvPr/>
          </p:nvSpPr>
          <p:spPr bwMode="auto">
            <a:xfrm>
              <a:off x="2880" y="3216"/>
              <a:ext cx="0" cy="2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Text Box 25"/>
            <p:cNvSpPr txBox="1">
              <a:spLocks noChangeArrowheads="1"/>
            </p:cNvSpPr>
            <p:nvPr/>
          </p:nvSpPr>
          <p:spPr bwMode="auto">
            <a:xfrm>
              <a:off x="3552" y="32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1" i="0" u="none" strike="noStrike" kern="0" cap="none" spc="0" normalizeH="0" baseline="0" noProof="0" smtClean="0">
                  <a:ln>
                    <a:noFill/>
                  </a:ln>
                  <a:solidFill>
                    <a:srgbClr val="006600"/>
                  </a:solidFill>
                  <a:effectLst/>
                  <a:uLnTx/>
                  <a:uFillTx/>
                  <a:latin typeface="Arial Narrow" pitchFamily="34" charset="0"/>
                  <a:ea typeface="MS PGothic" pitchFamily="34" charset="-128"/>
                </a:rPr>
                <a:t>Red</a:t>
              </a:r>
            </a:p>
          </p:txBody>
        </p:sp>
        <p:grpSp>
          <p:nvGrpSpPr>
            <p:cNvPr id="24" name="Group 26"/>
            <p:cNvGrpSpPr>
              <a:grpSpLocks/>
            </p:cNvGrpSpPr>
            <p:nvPr/>
          </p:nvGrpSpPr>
          <p:grpSpPr bwMode="auto">
            <a:xfrm>
              <a:off x="2304" y="2448"/>
              <a:ext cx="1156" cy="350"/>
              <a:chOff x="620" y="2256"/>
              <a:chExt cx="1156" cy="400"/>
            </a:xfrm>
          </p:grpSpPr>
          <p:sp>
            <p:nvSpPr>
              <p:cNvPr id="31" name="Rectangle 27"/>
              <p:cNvSpPr>
                <a:spLocks noChangeArrowheads="1"/>
              </p:cNvSpPr>
              <p:nvPr/>
            </p:nvSpPr>
            <p:spPr bwMode="auto">
              <a:xfrm>
                <a:off x="620" y="2256"/>
                <a:ext cx="1156" cy="384"/>
              </a:xfrm>
              <a:prstGeom prst="rect">
                <a:avLst/>
              </a:prstGeom>
              <a:solidFill>
                <a:srgbClr val="FFFFFF"/>
              </a:solidFill>
              <a:ln w="28575">
                <a:solidFill>
                  <a:srgbClr val="FF000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 name="Text Box 28"/>
              <p:cNvSpPr txBox="1">
                <a:spLocks noChangeArrowheads="1"/>
              </p:cNvSpPr>
              <p:nvPr/>
            </p:nvSpPr>
            <p:spPr bwMode="auto">
              <a:xfrm>
                <a:off x="672" y="2304"/>
                <a:ext cx="105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dirty="0" err="1" smtClean="0">
                    <a:ln>
                      <a:noFill/>
                    </a:ln>
                    <a:solidFill>
                      <a:srgbClr val="FF0000"/>
                    </a:solidFill>
                    <a:effectLst/>
                    <a:uLnTx/>
                    <a:uFillTx/>
                    <a:latin typeface="Arial" pitchFamily="34" charset="0"/>
                    <a:ea typeface="MS PGothic" pitchFamily="34" charset="-128"/>
                  </a:rPr>
                  <a:t>Servicios</a:t>
                </a:r>
                <a:r>
                  <a:rPr kumimoji="1" lang="en-US" altLang="en-US" sz="1600" b="1" i="0" u="none" strike="noStrike" kern="0" cap="none" spc="0" normalizeH="0" baseline="0" noProof="0" dirty="0" smtClean="0">
                    <a:ln>
                      <a:noFill/>
                    </a:ln>
                    <a:solidFill>
                      <a:srgbClr val="FF0000"/>
                    </a:solidFill>
                    <a:effectLst/>
                    <a:uLnTx/>
                    <a:uFillTx/>
                    <a:latin typeface="Arial" pitchFamily="34" charset="0"/>
                    <a:ea typeface="MS PGothic" pitchFamily="34" charset="-128"/>
                  </a:rPr>
                  <a:t> del SO de Red</a:t>
                </a:r>
              </a:p>
            </p:txBody>
          </p:sp>
        </p:grpSp>
        <p:grpSp>
          <p:nvGrpSpPr>
            <p:cNvPr id="25" name="Group 29"/>
            <p:cNvGrpSpPr>
              <a:grpSpLocks/>
            </p:cNvGrpSpPr>
            <p:nvPr/>
          </p:nvGrpSpPr>
          <p:grpSpPr bwMode="auto">
            <a:xfrm>
              <a:off x="3984" y="2448"/>
              <a:ext cx="1156" cy="350"/>
              <a:chOff x="620" y="2256"/>
              <a:chExt cx="1156" cy="400"/>
            </a:xfrm>
          </p:grpSpPr>
          <p:sp>
            <p:nvSpPr>
              <p:cNvPr id="29" name="Rectangle 30"/>
              <p:cNvSpPr>
                <a:spLocks noChangeArrowheads="1"/>
              </p:cNvSpPr>
              <p:nvPr/>
            </p:nvSpPr>
            <p:spPr bwMode="auto">
              <a:xfrm>
                <a:off x="620" y="2256"/>
                <a:ext cx="1156" cy="384"/>
              </a:xfrm>
              <a:prstGeom prst="rect">
                <a:avLst/>
              </a:prstGeom>
              <a:solidFill>
                <a:srgbClr val="FFFFFF"/>
              </a:solidFill>
              <a:ln w="28575">
                <a:solidFill>
                  <a:srgbClr val="FF000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 name="Text Box 31"/>
              <p:cNvSpPr txBox="1">
                <a:spLocks noChangeArrowheads="1"/>
              </p:cNvSpPr>
              <p:nvPr/>
            </p:nvSpPr>
            <p:spPr bwMode="auto">
              <a:xfrm>
                <a:off x="672" y="2304"/>
                <a:ext cx="105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1600" b="1" i="0" u="none" strike="noStrike" kern="0" cap="none" spc="0" normalizeH="0" baseline="0" noProof="0" dirty="0" err="1" smtClean="0">
                    <a:ln>
                      <a:noFill/>
                    </a:ln>
                    <a:solidFill>
                      <a:srgbClr val="FF0000"/>
                    </a:solidFill>
                    <a:effectLst/>
                    <a:uLnTx/>
                    <a:uFillTx/>
                    <a:latin typeface="Arial" pitchFamily="34" charset="0"/>
                    <a:ea typeface="MS PGothic" pitchFamily="34" charset="-128"/>
                  </a:rPr>
                  <a:t>Servicios</a:t>
                </a:r>
                <a:r>
                  <a:rPr kumimoji="1" lang="en-US" altLang="en-US" sz="1600" b="1" i="0" u="none" strike="noStrike" kern="0" cap="none" spc="0" normalizeH="0" baseline="0" noProof="0" dirty="0" smtClean="0">
                    <a:ln>
                      <a:noFill/>
                    </a:ln>
                    <a:solidFill>
                      <a:srgbClr val="FF0000"/>
                    </a:solidFill>
                    <a:effectLst/>
                    <a:uLnTx/>
                    <a:uFillTx/>
                    <a:latin typeface="Arial" pitchFamily="34" charset="0"/>
                    <a:ea typeface="MS PGothic" pitchFamily="34" charset="-128"/>
                  </a:rPr>
                  <a:t> del SO de Red</a:t>
                </a:r>
              </a:p>
            </p:txBody>
          </p:sp>
        </p:grpSp>
        <p:grpSp>
          <p:nvGrpSpPr>
            <p:cNvPr id="26" name="Group 32"/>
            <p:cNvGrpSpPr>
              <a:grpSpLocks/>
            </p:cNvGrpSpPr>
            <p:nvPr/>
          </p:nvGrpSpPr>
          <p:grpSpPr bwMode="auto">
            <a:xfrm>
              <a:off x="624" y="1680"/>
              <a:ext cx="4512" cy="310"/>
              <a:chOff x="619" y="2078"/>
              <a:chExt cx="4512" cy="310"/>
            </a:xfrm>
          </p:grpSpPr>
          <p:sp>
            <p:nvSpPr>
              <p:cNvPr id="27" name="Rectangle 33"/>
              <p:cNvSpPr>
                <a:spLocks noChangeArrowheads="1"/>
              </p:cNvSpPr>
              <p:nvPr/>
            </p:nvSpPr>
            <p:spPr bwMode="auto">
              <a:xfrm>
                <a:off x="619" y="2078"/>
                <a:ext cx="4512" cy="310"/>
              </a:xfrm>
              <a:prstGeom prst="rect">
                <a:avLst/>
              </a:prstGeom>
              <a:solidFill>
                <a:srgbClr val="FFFFFF"/>
              </a:solidFill>
              <a:ln w="28575">
                <a:solidFill>
                  <a:srgbClr val="FF0000"/>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 name="Text Box 34"/>
              <p:cNvSpPr txBox="1">
                <a:spLocks noChangeArrowheads="1"/>
              </p:cNvSpPr>
              <p:nvPr/>
            </p:nvSpPr>
            <p:spPr bwMode="auto">
              <a:xfrm>
                <a:off x="1872" y="2112"/>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000" b="0" i="0" u="none" strike="noStrike" kern="0" cap="none" spc="0" normalizeH="0" baseline="0" noProof="0" dirty="0" err="1" smtClean="0">
                    <a:ln>
                      <a:noFill/>
                    </a:ln>
                    <a:solidFill>
                      <a:srgbClr val="FF0000"/>
                    </a:solidFill>
                    <a:effectLst/>
                    <a:uLnTx/>
                    <a:uFillTx/>
                    <a:latin typeface="Arial" pitchFamily="34" charset="0"/>
                    <a:ea typeface="MS PGothic" pitchFamily="34" charset="-128"/>
                  </a:rPr>
                  <a:t>Aplicaciones</a:t>
                </a:r>
                <a:r>
                  <a:rPr kumimoji="1" lang="en-US" altLang="en-US" sz="2000" b="0" i="0" u="none" strike="noStrike" kern="0" cap="none" spc="0" normalizeH="0" baseline="0" noProof="0" dirty="0" smtClean="0">
                    <a:ln>
                      <a:noFill/>
                    </a:ln>
                    <a:solidFill>
                      <a:srgbClr val="FF0000"/>
                    </a:solidFill>
                    <a:effectLst/>
                    <a:uLnTx/>
                    <a:uFillTx/>
                    <a:latin typeface="Arial" pitchFamily="34" charset="0"/>
                    <a:ea typeface="MS PGothic" pitchFamily="34" charset="-128"/>
                  </a:rPr>
                  <a:t> </a:t>
                </a:r>
                <a:r>
                  <a:rPr kumimoji="1" lang="en-US" altLang="en-US" sz="2000" b="0" i="0" u="none" strike="noStrike" kern="0" cap="none" spc="0" normalizeH="0" baseline="0" noProof="0" dirty="0" err="1" smtClean="0">
                    <a:ln>
                      <a:noFill/>
                    </a:ln>
                    <a:solidFill>
                      <a:srgbClr val="FF0000"/>
                    </a:solidFill>
                    <a:effectLst/>
                    <a:uLnTx/>
                    <a:uFillTx/>
                    <a:latin typeface="Arial" pitchFamily="34" charset="0"/>
                    <a:ea typeface="MS PGothic" pitchFamily="34" charset="-128"/>
                  </a:rPr>
                  <a:t>Distribuidas</a:t>
                </a:r>
                <a:endParaRPr kumimoji="1" lang="en-US" altLang="en-US" sz="2000" b="0" i="0" u="none" strike="noStrike" kern="0" cap="none" spc="0" normalizeH="0" baseline="0" noProof="0" dirty="0" smtClean="0">
                  <a:ln>
                    <a:noFill/>
                  </a:ln>
                  <a:solidFill>
                    <a:srgbClr val="FF0000"/>
                  </a:solidFill>
                  <a:effectLst/>
                  <a:uLnTx/>
                  <a:uFillTx/>
                  <a:latin typeface="Arial" pitchFamily="34" charset="0"/>
                  <a:ea typeface="MS PGothic" pitchFamily="34" charset="-128"/>
                </a:endParaRPr>
              </a:p>
            </p:txBody>
          </p:sp>
        </p:grpSp>
      </p:grpSp>
      <p:sp>
        <p:nvSpPr>
          <p:cNvPr id="35" name="Text Box 35"/>
          <p:cNvSpPr txBox="1">
            <a:spLocks noChangeArrowheads="1"/>
          </p:cNvSpPr>
          <p:nvPr/>
        </p:nvSpPr>
        <p:spPr bwMode="auto">
          <a:xfrm>
            <a:off x="762000" y="14478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0" i="0" u="none" strike="noStrike" kern="0" cap="none" spc="0" normalizeH="0" baseline="0" noProof="0" smtClean="0">
                <a:ln>
                  <a:noFill/>
                </a:ln>
                <a:solidFill>
                  <a:srgbClr val="000000"/>
                </a:solidFill>
                <a:effectLst/>
                <a:uLnTx/>
                <a:uFillTx/>
                <a:latin typeface="Arial" pitchFamily="34" charset="0"/>
                <a:ea typeface="MS PGothic" pitchFamily="34" charset="-128"/>
              </a:rPr>
              <a:t>Posición del Middleware</a:t>
            </a:r>
          </a:p>
        </p:txBody>
      </p:sp>
    </p:spTree>
    <p:extLst>
      <p:ext uri="{BB962C8B-B14F-4D97-AF65-F5344CB8AC3E}">
        <p14:creationId xmlns:p14="http://schemas.microsoft.com/office/powerpoint/2010/main" val="3145607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413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n-US" altLang="en-US" kern="0" smtClean="0">
                <a:latin typeface="Calibri" pitchFamily="34" charset="0"/>
              </a:rPr>
              <a:t>SD: Conceptos de Software</a:t>
            </a:r>
            <a:endParaRPr lang="es-AR" altLang="en-US" kern="0" smtClean="0">
              <a:latin typeface="Calibri" pitchFamily="34" charset="0"/>
            </a:endParaRPr>
          </a:p>
        </p:txBody>
      </p:sp>
      <p:graphicFrame>
        <p:nvGraphicFramePr>
          <p:cNvPr id="3" name="Group 3"/>
          <p:cNvGraphicFramePr>
            <a:graphicFrameLocks noGrp="1"/>
          </p:cNvGraphicFramePr>
          <p:nvPr/>
        </p:nvGraphicFramePr>
        <p:xfrm>
          <a:off x="457200" y="2057400"/>
          <a:ext cx="8134350" cy="4208465"/>
        </p:xfrm>
        <a:graphic>
          <a:graphicData uri="http://schemas.openxmlformats.org/drawingml/2006/table">
            <a:tbl>
              <a:tblPr/>
              <a:tblGrid>
                <a:gridCol w="2428875">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347787">
                  <a:extLst>
                    <a:ext uri="{9D8B030D-6E8A-4147-A177-3AD203B41FA5}">
                      <a16:colId xmlns:a16="http://schemas.microsoft.com/office/drawing/2014/main" val="20003"/>
                    </a:ext>
                  </a:extLst>
                </a:gridCol>
                <a:gridCol w="1603375">
                  <a:extLst>
                    <a:ext uri="{9D8B030D-6E8A-4147-A177-3AD203B41FA5}">
                      <a16:colId xmlns:a16="http://schemas.microsoft.com/office/drawing/2014/main" val="20004"/>
                    </a:ext>
                  </a:extLst>
                </a:gridCol>
              </a:tblGrid>
              <a:tr h="447675">
                <a:tc rowSpan="2">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smtClean="0">
                          <a:ln>
                            <a:noFill/>
                          </a:ln>
                          <a:solidFill>
                            <a:schemeClr val="tx1"/>
                          </a:solidFill>
                          <a:effectLst/>
                          <a:latin typeface="Tahoma" pitchFamily="34" charset="0"/>
                        </a:rPr>
                        <a:t>Item</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smtClean="0">
                          <a:ln>
                            <a:noFill/>
                          </a:ln>
                          <a:solidFill>
                            <a:schemeClr val="tx1"/>
                          </a:solidFill>
                          <a:effectLst/>
                          <a:latin typeface="Tahoma" pitchFamily="34" charset="0"/>
                        </a:rPr>
                        <a:t>SO </a:t>
                      </a:r>
                      <a:r>
                        <a:rPr kumimoji="1" lang="en-US" sz="1400" b="1" i="0" u="none" strike="noStrike" cap="none" normalizeH="0" baseline="0" dirty="0" err="1" smtClean="0">
                          <a:ln>
                            <a:noFill/>
                          </a:ln>
                          <a:solidFill>
                            <a:schemeClr val="tx1"/>
                          </a:solidFill>
                          <a:effectLst/>
                          <a:latin typeface="Tahoma" pitchFamily="34" charset="0"/>
                        </a:rPr>
                        <a:t>Distribuido</a:t>
                      </a:r>
                      <a:endParaRPr kumimoji="1" lang="en-US" sz="1400" b="1"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rowSpan="2">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smtClean="0">
                          <a:ln>
                            <a:noFill/>
                          </a:ln>
                          <a:solidFill>
                            <a:schemeClr val="tx1"/>
                          </a:solidFill>
                          <a:effectLst/>
                          <a:latin typeface="Tahoma" pitchFamily="34" charset="0"/>
                        </a:rPr>
                        <a:t>SO de Red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smtClean="0">
                          <a:ln>
                            <a:noFill/>
                          </a:ln>
                          <a:solidFill>
                            <a:schemeClr val="tx1"/>
                          </a:solidFill>
                          <a:effectLst/>
                          <a:latin typeface="Tahoma" pitchFamily="34" charset="0"/>
                        </a:rPr>
                        <a:t>SO basado en Middleware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vMerge="1">
                  <a:txBody>
                    <a:bodyPr/>
                    <a:lstStyle/>
                    <a:p>
                      <a:endParaRPr lang="es-ES"/>
                    </a:p>
                  </a:txBody>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smtClean="0">
                          <a:ln>
                            <a:noFill/>
                          </a:ln>
                          <a:solidFill>
                            <a:schemeClr val="tx1"/>
                          </a:solidFill>
                          <a:effectLst/>
                          <a:latin typeface="Tahoma" pitchFamily="34" charset="0"/>
                        </a:rPr>
                        <a:t>Multiproces.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1" i="0" u="none" strike="noStrike" cap="none" normalizeH="0" baseline="0" dirty="0" err="1" smtClean="0">
                          <a:ln>
                            <a:noFill/>
                          </a:ln>
                          <a:solidFill>
                            <a:schemeClr val="tx1"/>
                          </a:solidFill>
                          <a:effectLst/>
                          <a:latin typeface="Tahoma" pitchFamily="34" charset="0"/>
                        </a:rPr>
                        <a:t>Multicompu</a:t>
                      </a:r>
                      <a:r>
                        <a:rPr kumimoji="1" lang="en-US" sz="1400" b="1" i="0" u="none" strike="noStrike" cap="none" normalizeH="0" baseline="0" dirty="0" smtClean="0">
                          <a:ln>
                            <a:noFill/>
                          </a:ln>
                          <a:solidFill>
                            <a:schemeClr val="tx1"/>
                          </a:solidFill>
                          <a:effectLst/>
                          <a:latin typeface="Tahom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1"/>
                  </a:ext>
                </a:extLst>
              </a:tr>
              <a:tr h="447675">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Grado de transparencia</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Muy alto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smtClean="0">
                          <a:ln>
                            <a:noFill/>
                          </a:ln>
                          <a:solidFill>
                            <a:schemeClr val="tx1"/>
                          </a:solidFill>
                          <a:effectLst/>
                          <a:latin typeface="Tahoma" pitchFamily="34" charset="0"/>
                        </a:rPr>
                        <a:t>Alto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Bajo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smtClean="0">
                          <a:ln>
                            <a:noFill/>
                          </a:ln>
                          <a:solidFill>
                            <a:schemeClr val="tx1"/>
                          </a:solidFill>
                          <a:effectLst/>
                          <a:latin typeface="Tahoma" pitchFamily="34" charset="0"/>
                        </a:rPr>
                        <a:t>Alto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Igual SO en todos los nodos</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Si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smtClean="0">
                          <a:ln>
                            <a:noFill/>
                          </a:ln>
                          <a:solidFill>
                            <a:schemeClr val="tx1"/>
                          </a:solidFill>
                          <a:effectLst/>
                          <a:latin typeface="Tahoma" pitchFamily="34" charset="0"/>
                        </a:rPr>
                        <a:t>Si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6088">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Número de copias de SO</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smtClean="0">
                          <a:ln>
                            <a:noFill/>
                          </a:ln>
                          <a:solidFill>
                            <a:schemeClr val="tx1"/>
                          </a:solidFill>
                          <a:effectLst/>
                          <a:latin typeface="Tahoma" pitchFamily="34" charset="0"/>
                        </a:rPr>
                        <a:t>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Base para comunicaciones</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Memoria compartida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Mensajes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Archivos</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Modelo específico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Manejo de Recursos</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Global, central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Global, distribuido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Por</a:t>
                      </a:r>
                      <a:r>
                        <a:rPr kumimoji="1" lang="en-US" sz="1400" b="0" i="0" u="none" strike="noStrike" cap="none" normalizeH="0" baseline="0" dirty="0" smtClean="0">
                          <a:ln>
                            <a:noFill/>
                          </a:ln>
                          <a:solidFill>
                            <a:schemeClr val="tx1"/>
                          </a:solidFill>
                          <a:effectLst/>
                          <a:latin typeface="Tahoma" pitchFamily="34" charset="0"/>
                        </a:rPr>
                        <a:t> </a:t>
                      </a:r>
                      <a:r>
                        <a:rPr kumimoji="1" lang="en-US" sz="1400" b="0" i="0" u="none" strike="noStrike" cap="none" normalizeH="0" baseline="0" dirty="0" err="1" smtClean="0">
                          <a:ln>
                            <a:noFill/>
                          </a:ln>
                          <a:solidFill>
                            <a:schemeClr val="tx1"/>
                          </a:solidFill>
                          <a:effectLst/>
                          <a:latin typeface="Tahoma" pitchFamily="34" charset="0"/>
                        </a:rPr>
                        <a:t>nodo</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Por nodo</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6088">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Escalabilidad</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Moderada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smtClean="0">
                          <a:ln>
                            <a:noFill/>
                          </a:ln>
                          <a:solidFill>
                            <a:schemeClr val="tx1"/>
                          </a:solidFill>
                          <a:effectLst/>
                          <a:latin typeface="Tahoma" pitchFamily="34" charset="0"/>
                        </a:rPr>
                        <a:t>Si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Varía</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Apertura</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Cerrado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Cerrado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smtClean="0">
                          <a:ln>
                            <a:noFill/>
                          </a:ln>
                          <a:solidFill>
                            <a:schemeClr val="tx1"/>
                          </a:solidFill>
                          <a:effectLst/>
                          <a:latin typeface="Tahoma" pitchFamily="34" charset="0"/>
                        </a:rPr>
                        <a:t>Abierto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Helvetica"/>
                          <a:sym typeface="Arial"/>
                        </a:defRPr>
                      </a:lvl1pPr>
                      <a:lvl2pPr marR="0" algn="l" rtl="0">
                        <a:lnSpc>
                          <a:spcPct val="100000"/>
                        </a:lnSpc>
                        <a:spcBef>
                          <a:spcPts val="0"/>
                        </a:spcBef>
                        <a:spcAft>
                          <a:spcPts val="0"/>
                        </a:spcAft>
                        <a:buNone/>
                        <a:defRPr sz="1400" b="0" i="0" u="none" strike="noStrike" cap="none">
                          <a:solidFill>
                            <a:schemeClr val="tx1"/>
                          </a:solidFill>
                          <a:latin typeface="Helvetica"/>
                          <a:sym typeface="Arial"/>
                        </a:defRPr>
                      </a:lvl2pPr>
                      <a:lvl3pPr marR="0" algn="l" rtl="0">
                        <a:lnSpc>
                          <a:spcPct val="100000"/>
                        </a:lnSpc>
                        <a:spcBef>
                          <a:spcPts val="0"/>
                        </a:spcBef>
                        <a:spcAft>
                          <a:spcPts val="0"/>
                        </a:spcAft>
                        <a:buNone/>
                        <a:defRPr sz="1400" b="0" i="0" u="none" strike="noStrike" cap="none">
                          <a:solidFill>
                            <a:schemeClr val="tx1"/>
                          </a:solidFill>
                          <a:latin typeface="Helvetica"/>
                          <a:sym typeface="Arial"/>
                        </a:defRPr>
                      </a:lvl3pPr>
                      <a:lvl4pPr marR="0" algn="l" rtl="0">
                        <a:lnSpc>
                          <a:spcPct val="100000"/>
                        </a:lnSpc>
                        <a:spcBef>
                          <a:spcPts val="0"/>
                        </a:spcBef>
                        <a:spcAft>
                          <a:spcPts val="0"/>
                        </a:spcAft>
                        <a:buNone/>
                        <a:defRPr sz="1400" b="0" i="0" u="none" strike="noStrike" cap="none">
                          <a:solidFill>
                            <a:schemeClr val="tx1"/>
                          </a:solidFill>
                          <a:latin typeface="Helvetica"/>
                          <a:sym typeface="Arial"/>
                        </a:defRPr>
                      </a:lvl4pPr>
                      <a:lvl5pPr marR="0" algn="l" rtl="0">
                        <a:lnSpc>
                          <a:spcPct val="100000"/>
                        </a:lnSpc>
                        <a:spcBef>
                          <a:spcPts val="0"/>
                        </a:spcBef>
                        <a:spcAft>
                          <a:spcPts val="0"/>
                        </a:spcAft>
                        <a:buNone/>
                        <a:defRPr sz="1400" b="0" i="0" u="none" strike="noStrike" cap="none">
                          <a:solidFill>
                            <a:schemeClr val="tx1"/>
                          </a:solidFill>
                          <a:latin typeface="Helvetica"/>
                          <a:sym typeface="Arial"/>
                        </a:defRPr>
                      </a:lvl5pPr>
                      <a:lvl6pPr marR="0" algn="l" rtl="0">
                        <a:lnSpc>
                          <a:spcPct val="100000"/>
                        </a:lnSpc>
                        <a:spcBef>
                          <a:spcPts val="0"/>
                        </a:spcBef>
                        <a:spcAft>
                          <a:spcPts val="0"/>
                        </a:spcAft>
                        <a:buNone/>
                        <a:defRPr sz="1400" b="0" i="0" u="none" strike="noStrike" cap="none">
                          <a:solidFill>
                            <a:schemeClr val="tx1"/>
                          </a:solidFill>
                          <a:latin typeface="Helvetica"/>
                          <a:sym typeface="Arial"/>
                        </a:defRPr>
                      </a:lvl6pPr>
                      <a:lvl7pPr marR="0" algn="l" rtl="0">
                        <a:lnSpc>
                          <a:spcPct val="100000"/>
                        </a:lnSpc>
                        <a:spcBef>
                          <a:spcPts val="0"/>
                        </a:spcBef>
                        <a:spcAft>
                          <a:spcPts val="0"/>
                        </a:spcAft>
                        <a:buNone/>
                        <a:defRPr sz="1400" b="0" i="0" u="none" strike="noStrike" cap="none">
                          <a:solidFill>
                            <a:schemeClr val="tx1"/>
                          </a:solidFill>
                          <a:latin typeface="Helvetica"/>
                          <a:sym typeface="Arial"/>
                        </a:defRPr>
                      </a:lvl7pPr>
                      <a:lvl8pPr marR="0" algn="l" rtl="0">
                        <a:lnSpc>
                          <a:spcPct val="100000"/>
                        </a:lnSpc>
                        <a:spcBef>
                          <a:spcPts val="0"/>
                        </a:spcBef>
                        <a:spcAft>
                          <a:spcPts val="0"/>
                        </a:spcAft>
                        <a:buNone/>
                        <a:defRPr sz="1400" b="0" i="0" u="none" strike="noStrike" cap="none">
                          <a:solidFill>
                            <a:schemeClr val="tx1"/>
                          </a:solidFill>
                          <a:latin typeface="Helvetica"/>
                          <a:sym typeface="Arial"/>
                        </a:defRPr>
                      </a:lvl8pPr>
                      <a:lvl9pPr marR="0" algn="l" rtl="0">
                        <a:lnSpc>
                          <a:spcPct val="100000"/>
                        </a:lnSpc>
                        <a:spcBef>
                          <a:spcPts val="0"/>
                        </a:spcBef>
                        <a:spcAft>
                          <a:spcPts val="0"/>
                        </a:spcAft>
                        <a:buNone/>
                        <a:defRPr sz="1400" b="0" i="0" u="none" strike="noStrike" cap="none">
                          <a:solidFill>
                            <a:schemeClr val="tx1"/>
                          </a:solidFill>
                          <a:latin typeface="Helvetica"/>
                          <a:sym typeface="Arial"/>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sz="1400" b="0" i="0" u="none" strike="noStrike" cap="none" normalizeH="0" baseline="0" dirty="0" err="1" smtClean="0">
                          <a:ln>
                            <a:noFill/>
                          </a:ln>
                          <a:solidFill>
                            <a:schemeClr val="tx1"/>
                          </a:solidFill>
                          <a:effectLst/>
                          <a:latin typeface="Tahoma" pitchFamily="34" charset="0"/>
                        </a:rPr>
                        <a:t>Abierto</a:t>
                      </a:r>
                      <a:endParaRPr kumimoji="1" lang="en-US" sz="14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61"/>
          <p:cNvSpPr txBox="1">
            <a:spLocks noChangeArrowheads="1"/>
          </p:cNvSpPr>
          <p:nvPr/>
        </p:nvSpPr>
        <p:spPr bwMode="auto">
          <a:xfrm>
            <a:off x="457200" y="1447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50000"/>
              </a:spcBef>
              <a:spcAft>
                <a:spcPct val="0"/>
              </a:spcAft>
              <a:buClr>
                <a:srgbClr val="CCCC66"/>
              </a:buClr>
              <a:buSzTx/>
              <a:buFont typeface="Monotype Sorts" pitchFamily="2" charset="2"/>
              <a:buNone/>
              <a:tabLst/>
              <a:defRPr/>
            </a:pPr>
            <a:r>
              <a:rPr kumimoji="1" lang="en-US" altLang="en-US" sz="2400" b="0" i="0" u="none" strike="noStrike" kern="0" cap="none" spc="0" normalizeH="0" baseline="0" noProof="0" smtClean="0">
                <a:ln>
                  <a:noFill/>
                </a:ln>
                <a:solidFill>
                  <a:srgbClr val="000000"/>
                </a:solidFill>
                <a:effectLst/>
                <a:uLnTx/>
                <a:uFillTx/>
                <a:latin typeface="Arial" pitchFamily="34" charset="0"/>
                <a:ea typeface="MS PGothic" pitchFamily="34" charset="-128"/>
              </a:rPr>
              <a:t>Comparación entre Sistemas</a:t>
            </a:r>
          </a:p>
        </p:txBody>
      </p:sp>
    </p:spTree>
    <p:extLst>
      <p:ext uri="{BB962C8B-B14F-4D97-AF65-F5344CB8AC3E}">
        <p14:creationId xmlns:p14="http://schemas.microsoft.com/office/powerpoint/2010/main" val="3400682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Computación Distribuida</a:t>
            </a:r>
            <a:endParaRPr lang="es-AR" altLang="en-US" kern="0" dirty="0" smtClean="0">
              <a:latin typeface="Calibri" pitchFamily="34" charset="0"/>
            </a:endParaRPr>
          </a:p>
        </p:txBody>
      </p:sp>
      <p:sp>
        <p:nvSpPr>
          <p:cNvPr id="9" name="Rectangle 3"/>
          <p:cNvSpPr txBox="1">
            <a:spLocks noChangeArrowheads="1"/>
          </p:cNvSpPr>
          <p:nvPr/>
        </p:nvSpPr>
        <p:spPr bwMode="auto">
          <a:xfrm>
            <a:off x="468313" y="3068638"/>
            <a:ext cx="81057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42875" indent="0" algn="just" eaLnBrk="1" hangingPunct="1">
              <a:lnSpc>
                <a:spcPct val="80000"/>
              </a:lnSpc>
              <a:buFont typeface="Monotype Sorts" pitchFamily="2" charset="2"/>
              <a:buNone/>
            </a:pPr>
            <a:r>
              <a:rPr lang="es-AR" altLang="en-US" sz="2400" kern="0" smtClean="0">
                <a:latin typeface="Calibri" pitchFamily="34" charset="0"/>
              </a:rPr>
              <a:t>Son usados en aplicaciones comerciales y procesamiento de datos. Van desde pequeñas configuraciones cliente-servidor sobre redes en varias escalas hasta Internet.</a:t>
            </a:r>
          </a:p>
          <a:p>
            <a:pPr marL="142875" indent="0" algn="just" eaLnBrk="1" hangingPunct="1">
              <a:lnSpc>
                <a:spcPct val="80000"/>
              </a:lnSpc>
              <a:buFont typeface="Monotype Sorts" pitchFamily="2" charset="2"/>
              <a:buNone/>
            </a:pPr>
            <a:r>
              <a:rPr lang="es-AR" altLang="en-US" sz="2400" kern="0" smtClean="0">
                <a:latin typeface="Calibri" pitchFamily="34" charset="0"/>
              </a:rPr>
              <a:t>Los sistemas distribuidos no son vendidos como tal pero crecen natural e incrementalmente.</a:t>
            </a:r>
          </a:p>
          <a:p>
            <a:pPr marL="142875" indent="0" algn="just" eaLnBrk="1" hangingPunct="1">
              <a:lnSpc>
                <a:spcPct val="80000"/>
              </a:lnSpc>
              <a:buFont typeface="Monotype Sorts" pitchFamily="2" charset="2"/>
              <a:buNone/>
            </a:pPr>
            <a:r>
              <a:rPr lang="es-AR" altLang="en-US" sz="2400" kern="0" smtClean="0">
                <a:latin typeface="Calibri" pitchFamily="34" charset="0"/>
              </a:rPr>
              <a:t>Las computadoras individuales son interconectadas por redes locales y éstas pueden estar interconectadas en una red amplia en la medida que la necesidad lo amerita.</a:t>
            </a:r>
            <a:endParaRPr lang="es-AR" altLang="en-US" sz="2400" kern="0" dirty="0" smtClean="0">
              <a:latin typeface="Calibri" pitchFamily="34" charset="0"/>
            </a:endParaRPr>
          </a:p>
        </p:txBody>
      </p:sp>
      <p:sp>
        <p:nvSpPr>
          <p:cNvPr id="10" name="Text Box 5"/>
          <p:cNvSpPr txBox="1">
            <a:spLocks noChangeArrowheads="1"/>
          </p:cNvSpPr>
          <p:nvPr/>
        </p:nvSpPr>
        <p:spPr bwMode="auto">
          <a:xfrm>
            <a:off x="468313" y="1341438"/>
            <a:ext cx="8121650" cy="1471612"/>
          </a:xfrm>
          <a:prstGeom prst="rect">
            <a:avLst/>
          </a:prstGeom>
          <a:gradFill rotWithShape="1">
            <a:gsLst>
              <a:gs pos="0">
                <a:srgbClr val="99CC00">
                  <a:tint val="50000"/>
                  <a:satMod val="300000"/>
                </a:srgbClr>
              </a:gs>
              <a:gs pos="35000">
                <a:srgbClr val="99CC00">
                  <a:tint val="37000"/>
                  <a:satMod val="300000"/>
                </a:srgbClr>
              </a:gs>
              <a:gs pos="100000">
                <a:srgbClr val="99CC00">
                  <a:tint val="15000"/>
                  <a:satMod val="350000"/>
                </a:srgbClr>
              </a:gs>
            </a:gsLst>
            <a:lin ang="16200000" scaled="1"/>
          </a:gradFill>
          <a:ln w="9525" cap="flat" cmpd="sng" algn="ctr">
            <a:solidFill>
              <a:srgbClr val="99CC00">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360000" marR="0" lvl="0" indent="0" algn="just" defTabSz="914400" eaLnBrk="0" fontAlgn="base" latinLnBrk="0" hangingPunct="0">
              <a:lnSpc>
                <a:spcPct val="80000"/>
              </a:lnSpc>
              <a:spcBef>
                <a:spcPct val="20000"/>
              </a:spcBef>
              <a:spcAft>
                <a:spcPct val="0"/>
              </a:spcAft>
              <a:buClr>
                <a:srgbClr val="CCCC66"/>
              </a:buClr>
              <a:buSzTx/>
              <a:buFont typeface="Monotype Sorts" pitchFamily="2" charset="2"/>
              <a:buNone/>
              <a:tabLst/>
              <a:defRPr/>
            </a:pPr>
            <a:r>
              <a:rPr kumimoji="1" lang="es-AR" altLang="en-US" sz="2800" b="0" i="0" u="none" strike="noStrike" kern="0" cap="none" spc="0" normalizeH="0" baseline="0" noProof="0" dirty="0" smtClean="0">
                <a:ln>
                  <a:noFill/>
                </a:ln>
                <a:solidFill>
                  <a:srgbClr val="0033CC"/>
                </a:solidFill>
                <a:effectLst/>
                <a:uLnTx/>
                <a:uFillTx/>
                <a:latin typeface="Calibri" panose="020F0502020204030204" pitchFamily="34" charset="0"/>
                <a:ea typeface="MS PGothic" panose="020B0600070205080204" pitchFamily="34" charset="-128"/>
                <a:cs typeface="+mn-cs"/>
              </a:rPr>
              <a:t>Un sistema distribuido es una colección de computadoras autónomas que están conectadas unas con otras y cooperan compartiendo recursos (</a:t>
            </a:r>
            <a:r>
              <a:rPr kumimoji="1" lang="es-AR" altLang="en-US" sz="2800" b="0" i="0" u="none" strike="noStrike" kern="0" cap="none" spc="0" normalizeH="0" baseline="0" noProof="0" dirty="0" err="1" smtClean="0">
                <a:ln>
                  <a:noFill/>
                </a:ln>
                <a:solidFill>
                  <a:srgbClr val="0033CC"/>
                </a:solidFill>
                <a:effectLst/>
                <a:uLnTx/>
                <a:uFillTx/>
                <a:latin typeface="Calibri" panose="020F0502020204030204" pitchFamily="34" charset="0"/>
                <a:ea typeface="MS PGothic" panose="020B0600070205080204" pitchFamily="34" charset="-128"/>
                <a:cs typeface="+mn-cs"/>
              </a:rPr>
              <a:t>p.e</a:t>
            </a:r>
            <a:r>
              <a:rPr kumimoji="1" lang="es-AR" altLang="en-US" sz="2800" b="0" i="0" u="none" strike="noStrike" kern="0" cap="none" spc="0" normalizeH="0" baseline="0" noProof="0" dirty="0" smtClean="0">
                <a:ln>
                  <a:noFill/>
                </a:ln>
                <a:solidFill>
                  <a:srgbClr val="0033CC"/>
                </a:solidFill>
                <a:effectLst/>
                <a:uLnTx/>
                <a:uFillTx/>
                <a:latin typeface="Calibri" panose="020F0502020204030204" pitchFamily="34" charset="0"/>
                <a:ea typeface="MS PGothic" panose="020B0600070205080204" pitchFamily="34" charset="-128"/>
                <a:cs typeface="+mn-cs"/>
              </a:rPr>
              <a:t>. impresoras y bases de datos).</a:t>
            </a:r>
            <a:endParaRPr kumimoji="1" lang="en-US" altLang="en-US" sz="2800" b="0" i="0" u="none" strike="noStrike" kern="0" cap="none" spc="0" normalizeH="0" baseline="0" noProof="0" dirty="0" smtClean="0">
              <a:ln>
                <a:noFill/>
              </a:ln>
              <a:solidFill>
                <a:srgbClr val="0033CC"/>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24585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95288" y="37782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r>
              <a:rPr lang="en-US" altLang="en-US" kern="0" smtClean="0">
                <a:latin typeface="Calibri" pitchFamily="34" charset="0"/>
              </a:rPr>
              <a:t>Sistemas Distribuidos: Modelos de Sistemas</a:t>
            </a:r>
            <a:endParaRPr lang="es-AR" altLang="es-AR" kern="0" smtClean="0">
              <a:latin typeface="Calibri" pitchFamily="34" charset="0"/>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buClr>
                <a:srgbClr val="0070C0"/>
              </a:buClr>
              <a:buFont typeface="Wingdings" panose="05000000000000000000" pitchFamily="2" charset="2"/>
              <a:buChar char="ü"/>
              <a:defRPr/>
            </a:pPr>
            <a:r>
              <a:rPr lang="es-AR" sz="2200" kern="0" smtClean="0">
                <a:solidFill>
                  <a:srgbClr val="00B050"/>
                </a:solidFill>
                <a:latin typeface="Calibri" panose="020F0502020204030204" pitchFamily="34" charset="0"/>
              </a:rPr>
              <a:t>Modelos </a:t>
            </a:r>
            <a:r>
              <a:rPr lang="es-AR" sz="2200" kern="0" cap="small" smtClean="0">
                <a:solidFill>
                  <a:srgbClr val="00B050"/>
                </a:solidFill>
                <a:latin typeface="Calibri" panose="020F0502020204030204" pitchFamily="34" charset="0"/>
              </a:rPr>
              <a:t>Físicos</a:t>
            </a:r>
            <a:r>
              <a:rPr lang="es-AR" sz="2200" kern="0" smtClean="0">
                <a:solidFill>
                  <a:srgbClr val="00B050"/>
                </a:solidFill>
                <a:latin typeface="Calibri" panose="020F0502020204030204" pitchFamily="34" charset="0"/>
              </a:rPr>
              <a:t> </a:t>
            </a:r>
            <a:r>
              <a:rPr lang="es-AR" sz="2200" kern="0" smtClean="0">
                <a:latin typeface="Calibri" panose="020F0502020204030204" pitchFamily="34" charset="0"/>
              </a:rPr>
              <a:t>– capturan la composición del hardware de un sistema en términos de las computadoras y las redes de interconexión.</a:t>
            </a:r>
          </a:p>
          <a:p>
            <a:pPr algn="just">
              <a:buClr>
                <a:srgbClr val="0070C0"/>
              </a:buClr>
              <a:buFont typeface="Wingdings" panose="05000000000000000000" pitchFamily="2" charset="2"/>
              <a:buChar char="ü"/>
              <a:defRPr/>
            </a:pPr>
            <a:r>
              <a:rPr lang="es-AR" sz="2200" kern="0" smtClean="0">
                <a:solidFill>
                  <a:srgbClr val="00B050"/>
                </a:solidFill>
                <a:latin typeface="Calibri" panose="020F0502020204030204" pitchFamily="34" charset="0"/>
              </a:rPr>
              <a:t>Modelos </a:t>
            </a:r>
            <a:r>
              <a:rPr lang="es-AR" sz="2200" kern="0" cap="small" smtClean="0">
                <a:solidFill>
                  <a:srgbClr val="00B050"/>
                </a:solidFill>
                <a:latin typeface="Calibri" panose="020F0502020204030204" pitchFamily="34" charset="0"/>
              </a:rPr>
              <a:t>Arquitectónicos </a:t>
            </a:r>
            <a:r>
              <a:rPr lang="es-AR" sz="2200" kern="0" cap="small" smtClean="0">
                <a:latin typeface="Calibri" panose="020F0502020204030204" pitchFamily="34" charset="0"/>
              </a:rPr>
              <a:t>– </a:t>
            </a:r>
            <a:r>
              <a:rPr lang="es-AR" sz="2200" kern="0" smtClean="0">
                <a:latin typeface="Calibri" panose="020F0502020204030204" pitchFamily="34" charset="0"/>
              </a:rPr>
              <a:t>describen el sistema en términos de las tareas computacionales y de comunicación realizadas por los elementos.</a:t>
            </a:r>
          </a:p>
          <a:p>
            <a:pPr algn="just">
              <a:buClr>
                <a:srgbClr val="0070C0"/>
              </a:buClr>
              <a:buFont typeface="Wingdings" panose="05000000000000000000" pitchFamily="2" charset="2"/>
              <a:buChar char="ü"/>
              <a:defRPr/>
            </a:pPr>
            <a:r>
              <a:rPr lang="es-AR" sz="2200" kern="0" smtClean="0">
                <a:solidFill>
                  <a:srgbClr val="00B050"/>
                </a:solidFill>
                <a:latin typeface="Calibri" panose="020F0502020204030204" pitchFamily="34" charset="0"/>
              </a:rPr>
              <a:t>Modelos Fundamentales </a:t>
            </a:r>
            <a:r>
              <a:rPr lang="es-AR" sz="2200" kern="0" smtClean="0">
                <a:latin typeface="Calibri" panose="020F0502020204030204" pitchFamily="34" charset="0"/>
              </a:rPr>
              <a:t>– describen una perspectiva abstracta para examinar un aspecto individual de un sistema distribuido.</a:t>
            </a:r>
          </a:p>
          <a:p>
            <a:pPr lvl="1">
              <a:buClr>
                <a:srgbClr val="0070C0"/>
              </a:buClr>
              <a:buFont typeface="Symbol" panose="05050102010706020507" pitchFamily="18" charset="2"/>
              <a:buChar char=""/>
              <a:defRPr/>
            </a:pPr>
            <a:r>
              <a:rPr lang="es-AR" sz="2200" kern="0" smtClean="0">
                <a:latin typeface="Calibri" panose="020F0502020204030204" pitchFamily="34" charset="0"/>
              </a:rPr>
              <a:t>Modelo de Interacción</a:t>
            </a:r>
          </a:p>
          <a:p>
            <a:pPr lvl="1">
              <a:buClr>
                <a:srgbClr val="0070C0"/>
              </a:buClr>
              <a:buFont typeface="Symbol" panose="05050102010706020507" pitchFamily="18" charset="2"/>
              <a:buChar char=""/>
              <a:defRPr/>
            </a:pPr>
            <a:r>
              <a:rPr lang="es-AR" sz="2200" kern="0" smtClean="0">
                <a:latin typeface="Calibri" panose="020F0502020204030204" pitchFamily="34" charset="0"/>
              </a:rPr>
              <a:t>Modelo de Fallo</a:t>
            </a:r>
          </a:p>
          <a:p>
            <a:pPr lvl="1">
              <a:buClr>
                <a:srgbClr val="0070C0"/>
              </a:buClr>
              <a:buFont typeface="Symbol" panose="05050102010706020507" pitchFamily="18" charset="2"/>
              <a:buChar char=""/>
              <a:defRPr/>
            </a:pPr>
            <a:r>
              <a:rPr lang="es-AR" sz="2200" kern="0" smtClean="0">
                <a:latin typeface="Calibri" panose="020F0502020204030204" pitchFamily="34" charset="0"/>
              </a:rPr>
              <a:t>Modelo de Seguridad</a:t>
            </a:r>
            <a:endParaRPr lang="es-AR" sz="2200" kern="0" dirty="0">
              <a:latin typeface="Calibri" panose="020F0502020204030204" pitchFamily="34" charset="0"/>
            </a:endParaRPr>
          </a:p>
        </p:txBody>
      </p:sp>
    </p:spTree>
    <p:extLst>
      <p:ext uri="{BB962C8B-B14F-4D97-AF65-F5344CB8AC3E}">
        <p14:creationId xmlns:p14="http://schemas.microsoft.com/office/powerpoint/2010/main" val="3315356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a:defRPr/>
            </a:pPr>
            <a:r>
              <a:rPr lang="en-US" altLang="en-US" kern="0" smtClean="0">
                <a:latin typeface="Calibri" panose="020F0502020204030204" pitchFamily="34" charset="0"/>
              </a:rPr>
              <a:t>SD Modelo de Sistema: </a:t>
            </a:r>
            <a:r>
              <a:rPr lang="en-US" altLang="en-US" kern="0" cap="small" smtClean="0">
                <a:latin typeface="Calibri" panose="020F0502020204030204" pitchFamily="34" charset="0"/>
              </a:rPr>
              <a:t>Arquitectónico</a:t>
            </a:r>
            <a:endParaRPr lang="es-AR" kern="0" cap="small" dirty="0">
              <a:latin typeface="Calibri" panose="020F0502020204030204" pitchFamily="34" charset="0"/>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Clr>
                <a:srgbClr val="0070C0"/>
              </a:buClr>
              <a:buFont typeface="Wingdings" pitchFamily="2" charset="2"/>
              <a:buChar char="ü"/>
            </a:pPr>
            <a:r>
              <a:rPr lang="es-AR" altLang="es-AR" sz="2200" kern="0" dirty="0" smtClean="0">
                <a:latin typeface="Calibri" pitchFamily="34" charset="0"/>
              </a:rPr>
              <a:t>Elementos Arquitectónicos</a:t>
            </a:r>
          </a:p>
          <a:p>
            <a:pPr lvl="1">
              <a:buClr>
                <a:srgbClr val="0070C0"/>
              </a:buClr>
              <a:buFont typeface="Symbol" pitchFamily="18" charset="2"/>
              <a:buChar char="Þ"/>
            </a:pPr>
            <a:r>
              <a:rPr lang="es-AR" altLang="es-AR" sz="2200" kern="0" dirty="0" smtClean="0">
                <a:latin typeface="Calibri" pitchFamily="34" charset="0"/>
              </a:rPr>
              <a:t>Entidades</a:t>
            </a:r>
          </a:p>
          <a:p>
            <a:pPr lvl="1">
              <a:buClr>
                <a:srgbClr val="0070C0"/>
              </a:buClr>
              <a:buFont typeface="Symbol" pitchFamily="18" charset="2"/>
              <a:buChar char="Þ"/>
            </a:pPr>
            <a:r>
              <a:rPr lang="es-AR" altLang="es-AR" sz="2200" kern="0" dirty="0" smtClean="0">
                <a:latin typeface="Calibri" pitchFamily="34" charset="0"/>
              </a:rPr>
              <a:t>Paradigmas de comunicación</a:t>
            </a:r>
          </a:p>
          <a:p>
            <a:pPr lvl="1">
              <a:buClr>
                <a:srgbClr val="0070C0"/>
              </a:buClr>
              <a:buFont typeface="Symbol" pitchFamily="18" charset="2"/>
              <a:buChar char="Þ"/>
            </a:pPr>
            <a:r>
              <a:rPr lang="es-AR" altLang="es-AR" sz="2200" kern="0" dirty="0" smtClean="0">
                <a:latin typeface="Calibri" pitchFamily="34" charset="0"/>
              </a:rPr>
              <a:t>Roles y responsabilidades</a:t>
            </a:r>
          </a:p>
          <a:p>
            <a:pPr lvl="1">
              <a:buClr>
                <a:srgbClr val="0070C0"/>
              </a:buClr>
              <a:buFont typeface="Symbol" pitchFamily="18" charset="2"/>
              <a:buChar char="Þ"/>
            </a:pPr>
            <a:r>
              <a:rPr lang="es-AR" altLang="es-AR" sz="2200" kern="0" dirty="0" smtClean="0">
                <a:latin typeface="Calibri" pitchFamily="34" charset="0"/>
              </a:rPr>
              <a:t>Mapeo sobre la infraestructura física</a:t>
            </a:r>
          </a:p>
        </p:txBody>
      </p:sp>
    </p:spTree>
    <p:extLst>
      <p:ext uri="{BB962C8B-B14F-4D97-AF65-F5344CB8AC3E}">
        <p14:creationId xmlns:p14="http://schemas.microsoft.com/office/powerpoint/2010/main" val="488201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95300" y="32226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n-US" altLang="en-US" kern="0" smtClean="0">
                <a:latin typeface="Calibri" panose="020F0502020204030204" pitchFamily="34" charset="0"/>
              </a:rPr>
              <a:t>SD Arquitectónico: </a:t>
            </a:r>
            <a:r>
              <a:rPr lang="en-US" altLang="en-US" kern="0" cap="small" smtClean="0">
                <a:latin typeface="Calibri" panose="020F0502020204030204" pitchFamily="34" charset="0"/>
              </a:rPr>
              <a:t>Roles y Responsabilidades </a:t>
            </a:r>
            <a:endParaRPr lang="es-AR" altLang="en-US" kern="0" cap="small" dirty="0" smtClean="0">
              <a:latin typeface="Calibri" panose="020F0502020204030204" pitchFamily="34" charset="0"/>
            </a:endParaRPr>
          </a:p>
        </p:txBody>
      </p:sp>
      <p:sp>
        <p:nvSpPr>
          <p:cNvPr id="3" name="Rectangle 3"/>
          <p:cNvSpPr txBox="1">
            <a:spLocks noChangeArrowheads="1"/>
          </p:cNvSpPr>
          <p:nvPr/>
        </p:nvSpPr>
        <p:spPr bwMode="auto">
          <a:xfrm>
            <a:off x="498475" y="1042988"/>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FF0000"/>
                </a:solidFill>
                <a:effectLst/>
                <a:uLnTx/>
                <a:uFillTx/>
                <a:latin typeface="Arial"/>
                <a:ea typeface="MS PGothic" pitchFamily="34" charset="-128"/>
                <a:cs typeface="+mn-cs"/>
              </a:rPr>
              <a:t>Cliente-Servidor</a:t>
            </a:r>
          </a:p>
        </p:txBody>
      </p:sp>
      <p:grpSp>
        <p:nvGrpSpPr>
          <p:cNvPr id="4" name="Group 4"/>
          <p:cNvGrpSpPr>
            <a:grpSpLocks/>
          </p:cNvGrpSpPr>
          <p:nvPr/>
        </p:nvGrpSpPr>
        <p:grpSpPr bwMode="auto">
          <a:xfrm>
            <a:off x="566738" y="2286000"/>
            <a:ext cx="7891462" cy="3756025"/>
            <a:chOff x="357" y="1440"/>
            <a:chExt cx="4971" cy="2366"/>
          </a:xfrm>
        </p:grpSpPr>
        <p:sp>
          <p:nvSpPr>
            <p:cNvPr id="5" name="Rectangle 5"/>
            <p:cNvSpPr>
              <a:spLocks noChangeArrowheads="1"/>
            </p:cNvSpPr>
            <p:nvPr/>
          </p:nvSpPr>
          <p:spPr bwMode="auto">
            <a:xfrm>
              <a:off x="2380" y="2107"/>
              <a:ext cx="990" cy="8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2388" y="2116"/>
              <a:ext cx="990" cy="838"/>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7" name="Rectangle 7"/>
            <p:cNvSpPr>
              <a:spLocks noChangeArrowheads="1"/>
            </p:cNvSpPr>
            <p:nvPr/>
          </p:nvSpPr>
          <p:spPr bwMode="auto">
            <a:xfrm>
              <a:off x="357" y="1440"/>
              <a:ext cx="990" cy="8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364" y="1450"/>
              <a:ext cx="990" cy="857"/>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9" name="Oval 9"/>
            <p:cNvSpPr>
              <a:spLocks noChangeArrowheads="1"/>
            </p:cNvSpPr>
            <p:nvPr/>
          </p:nvSpPr>
          <p:spPr bwMode="auto">
            <a:xfrm>
              <a:off x="2548" y="2287"/>
              <a:ext cx="655" cy="477"/>
            </a:xfrm>
            <a:prstGeom prst="ellipse">
              <a:avLst/>
            </a:prstGeom>
            <a:solidFill>
              <a:srgbClr val="FFFFFF"/>
            </a:solidFill>
            <a:ln w="25400">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 name="Rectangle 10"/>
            <p:cNvSpPr>
              <a:spLocks noChangeArrowheads="1"/>
            </p:cNvSpPr>
            <p:nvPr/>
          </p:nvSpPr>
          <p:spPr bwMode="auto">
            <a:xfrm>
              <a:off x="2652" y="2449"/>
              <a:ext cx="4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1" name="Oval 11"/>
            <p:cNvSpPr>
              <a:spLocks noChangeArrowheads="1"/>
            </p:cNvSpPr>
            <p:nvPr/>
          </p:nvSpPr>
          <p:spPr bwMode="auto">
            <a:xfrm>
              <a:off x="524" y="1640"/>
              <a:ext cx="656" cy="457"/>
            </a:xfrm>
            <a:prstGeom prst="ellipse">
              <a:avLst/>
            </a:prstGeom>
            <a:solidFill>
              <a:srgbClr val="FFFFFF"/>
            </a:solidFill>
            <a:ln w="25400">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Rectangle 12"/>
            <p:cNvSpPr>
              <a:spLocks noChangeArrowheads="1"/>
            </p:cNvSpPr>
            <p:nvPr/>
          </p:nvSpPr>
          <p:spPr bwMode="auto">
            <a:xfrm>
              <a:off x="638" y="1776"/>
              <a:ext cx="4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3" name="Rectangle 13"/>
            <p:cNvSpPr>
              <a:spLocks noChangeArrowheads="1"/>
            </p:cNvSpPr>
            <p:nvPr/>
          </p:nvSpPr>
          <p:spPr bwMode="auto">
            <a:xfrm>
              <a:off x="372" y="2735"/>
              <a:ext cx="990" cy="857"/>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4" name="Rectangle 14"/>
            <p:cNvSpPr>
              <a:spLocks noChangeArrowheads="1"/>
            </p:cNvSpPr>
            <p:nvPr/>
          </p:nvSpPr>
          <p:spPr bwMode="auto">
            <a:xfrm>
              <a:off x="379" y="2745"/>
              <a:ext cx="989" cy="857"/>
            </a:xfrm>
            <a:prstGeom prst="rect">
              <a:avLst/>
            </a:prstGeom>
            <a:noFill/>
            <a:ln w="254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 name="Oval 15"/>
            <p:cNvSpPr>
              <a:spLocks noChangeArrowheads="1"/>
            </p:cNvSpPr>
            <p:nvPr/>
          </p:nvSpPr>
          <p:spPr bwMode="auto">
            <a:xfrm>
              <a:off x="539" y="2935"/>
              <a:ext cx="655" cy="457"/>
            </a:xfrm>
            <a:prstGeom prst="ellipse">
              <a:avLst/>
            </a:prstGeom>
            <a:solidFill>
              <a:srgbClr val="FFFFFF"/>
            </a:solidFill>
            <a:ln w="25400">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 name="Rectangle 16"/>
            <p:cNvSpPr>
              <a:spLocks noChangeArrowheads="1"/>
            </p:cNvSpPr>
            <p:nvPr/>
          </p:nvSpPr>
          <p:spPr bwMode="auto">
            <a:xfrm>
              <a:off x="701" y="3096"/>
              <a:ext cx="3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7" name="Freeform 17"/>
            <p:cNvSpPr>
              <a:spLocks/>
            </p:cNvSpPr>
            <p:nvPr/>
          </p:nvSpPr>
          <p:spPr bwMode="auto">
            <a:xfrm>
              <a:off x="1172" y="1935"/>
              <a:ext cx="73" cy="77"/>
            </a:xfrm>
            <a:custGeom>
              <a:avLst/>
              <a:gdLst>
                <a:gd name="T0" fmla="*/ 9 w 79"/>
                <a:gd name="T1" fmla="*/ 1592 h 64"/>
                <a:gd name="T2" fmla="*/ 6 w 79"/>
                <a:gd name="T3" fmla="*/ 3127 h 64"/>
                <a:gd name="T4" fmla="*/ 0 w 79"/>
                <a:gd name="T5" fmla="*/ 0 h 64"/>
                <a:gd name="T6" fmla="*/ 15 w 79"/>
                <a:gd name="T7" fmla="*/ 0 h 64"/>
                <a:gd name="T8" fmla="*/ 9 w 79"/>
                <a:gd name="T9" fmla="*/ 1592 h 64"/>
                <a:gd name="T10" fmla="*/ 0 60000 65536"/>
                <a:gd name="T11" fmla="*/ 0 60000 65536"/>
                <a:gd name="T12" fmla="*/ 0 60000 65536"/>
                <a:gd name="T13" fmla="*/ 0 60000 65536"/>
                <a:gd name="T14" fmla="*/ 0 60000 65536"/>
                <a:gd name="T15" fmla="*/ 0 w 79"/>
                <a:gd name="T16" fmla="*/ 0 h 64"/>
                <a:gd name="T17" fmla="*/ 79 w 79"/>
                <a:gd name="T18" fmla="*/ 64 h 64"/>
              </a:gdLst>
              <a:ahLst/>
              <a:cxnLst>
                <a:cxn ang="T10">
                  <a:pos x="T0" y="T1"/>
                </a:cxn>
                <a:cxn ang="T11">
                  <a:pos x="T2" y="T3"/>
                </a:cxn>
                <a:cxn ang="T12">
                  <a:pos x="T4" y="T5"/>
                </a:cxn>
                <a:cxn ang="T13">
                  <a:pos x="T6" y="T7"/>
                </a:cxn>
                <a:cxn ang="T14">
                  <a:pos x="T8" y="T9"/>
                </a:cxn>
              </a:cxnLst>
              <a:rect l="T15" t="T16" r="T17" b="T18"/>
              <a:pathLst>
                <a:path w="79" h="64">
                  <a:moveTo>
                    <a:pt x="47" y="32"/>
                  </a:moveTo>
                  <a:lnTo>
                    <a:pt x="32" y="64"/>
                  </a:lnTo>
                  <a:lnTo>
                    <a:pt x="0" y="0"/>
                  </a:lnTo>
                  <a:lnTo>
                    <a:pt x="79" y="0"/>
                  </a:lnTo>
                  <a:lnTo>
                    <a:pt x="47" y="32"/>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 name="Freeform 18"/>
            <p:cNvSpPr>
              <a:spLocks/>
            </p:cNvSpPr>
            <p:nvPr/>
          </p:nvSpPr>
          <p:spPr bwMode="auto">
            <a:xfrm>
              <a:off x="1172" y="1935"/>
              <a:ext cx="73" cy="77"/>
            </a:xfrm>
            <a:custGeom>
              <a:avLst/>
              <a:gdLst>
                <a:gd name="T0" fmla="*/ 9 w 79"/>
                <a:gd name="T1" fmla="*/ 1592 h 64"/>
                <a:gd name="T2" fmla="*/ 6 w 79"/>
                <a:gd name="T3" fmla="*/ 3127 h 64"/>
                <a:gd name="T4" fmla="*/ 0 w 79"/>
                <a:gd name="T5" fmla="*/ 0 h 64"/>
                <a:gd name="T6" fmla="*/ 15 w 79"/>
                <a:gd name="T7" fmla="*/ 0 h 64"/>
                <a:gd name="T8" fmla="*/ 9 w 79"/>
                <a:gd name="T9" fmla="*/ 1592 h 64"/>
                <a:gd name="T10" fmla="*/ 0 60000 65536"/>
                <a:gd name="T11" fmla="*/ 0 60000 65536"/>
                <a:gd name="T12" fmla="*/ 0 60000 65536"/>
                <a:gd name="T13" fmla="*/ 0 60000 65536"/>
                <a:gd name="T14" fmla="*/ 0 60000 65536"/>
                <a:gd name="T15" fmla="*/ 0 w 79"/>
                <a:gd name="T16" fmla="*/ 0 h 64"/>
                <a:gd name="T17" fmla="*/ 79 w 79"/>
                <a:gd name="T18" fmla="*/ 64 h 64"/>
              </a:gdLst>
              <a:ahLst/>
              <a:cxnLst>
                <a:cxn ang="T10">
                  <a:pos x="T0" y="T1"/>
                </a:cxn>
                <a:cxn ang="T11">
                  <a:pos x="T2" y="T3"/>
                </a:cxn>
                <a:cxn ang="T12">
                  <a:pos x="T4" y="T5"/>
                </a:cxn>
                <a:cxn ang="T13">
                  <a:pos x="T6" y="T7"/>
                </a:cxn>
                <a:cxn ang="T14">
                  <a:pos x="T8" y="T9"/>
                </a:cxn>
              </a:cxnLst>
              <a:rect l="T15" t="T16" r="T17" b="T18"/>
              <a:pathLst>
                <a:path w="79" h="64">
                  <a:moveTo>
                    <a:pt x="47" y="32"/>
                  </a:moveTo>
                  <a:lnTo>
                    <a:pt x="32" y="64"/>
                  </a:lnTo>
                  <a:lnTo>
                    <a:pt x="0" y="0"/>
                  </a:lnTo>
                  <a:lnTo>
                    <a:pt x="79" y="0"/>
                  </a:lnTo>
                  <a:lnTo>
                    <a:pt x="4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 name="Freeform 19"/>
            <p:cNvSpPr>
              <a:spLocks/>
            </p:cNvSpPr>
            <p:nvPr/>
          </p:nvSpPr>
          <p:spPr bwMode="auto">
            <a:xfrm>
              <a:off x="1230" y="1973"/>
              <a:ext cx="1310" cy="514"/>
            </a:xfrm>
            <a:custGeom>
              <a:avLst/>
              <a:gdLst>
                <a:gd name="T0" fmla="*/ 247 w 1424"/>
                <a:gd name="T1" fmla="*/ 20992 h 427"/>
                <a:gd name="T2" fmla="*/ 209 w 1424"/>
                <a:gd name="T3" fmla="*/ 19477 h 427"/>
                <a:gd name="T4" fmla="*/ 116 w 1424"/>
                <a:gd name="T5" fmla="*/ 12425 h 427"/>
                <a:gd name="T6" fmla="*/ 44 w 1424"/>
                <a:gd name="T7" fmla="*/ 6203 h 427"/>
                <a:gd name="T8" fmla="*/ 0 w 1424"/>
                <a:gd name="T9" fmla="*/ 0 h 427"/>
                <a:gd name="T10" fmla="*/ 0 60000 65536"/>
                <a:gd name="T11" fmla="*/ 0 60000 65536"/>
                <a:gd name="T12" fmla="*/ 0 60000 65536"/>
                <a:gd name="T13" fmla="*/ 0 60000 65536"/>
                <a:gd name="T14" fmla="*/ 0 60000 65536"/>
                <a:gd name="T15" fmla="*/ 0 w 1424"/>
                <a:gd name="T16" fmla="*/ 0 h 427"/>
                <a:gd name="T17" fmla="*/ 1424 w 1424"/>
                <a:gd name="T18" fmla="*/ 427 h 427"/>
              </a:gdLst>
              <a:ahLst/>
              <a:cxnLst>
                <a:cxn ang="T10">
                  <a:pos x="T0" y="T1"/>
                </a:cxn>
                <a:cxn ang="T11">
                  <a:pos x="T2" y="T3"/>
                </a:cxn>
                <a:cxn ang="T12">
                  <a:pos x="T4" y="T5"/>
                </a:cxn>
                <a:cxn ang="T13">
                  <a:pos x="T6" y="T7"/>
                </a:cxn>
                <a:cxn ang="T14">
                  <a:pos x="T8" y="T9"/>
                </a:cxn>
              </a:cxnLst>
              <a:rect l="T15" t="T16" r="T17" b="T18"/>
              <a:pathLst>
                <a:path w="1424" h="427">
                  <a:moveTo>
                    <a:pt x="1424" y="427"/>
                  </a:moveTo>
                  <a:lnTo>
                    <a:pt x="1203" y="396"/>
                  </a:lnTo>
                  <a:lnTo>
                    <a:pt x="665" y="253"/>
                  </a:lnTo>
                  <a:lnTo>
                    <a:pt x="253" y="127"/>
                  </a:ln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Freeform 20"/>
            <p:cNvSpPr>
              <a:spLocks/>
            </p:cNvSpPr>
            <p:nvPr/>
          </p:nvSpPr>
          <p:spPr bwMode="auto">
            <a:xfrm>
              <a:off x="2497" y="2354"/>
              <a:ext cx="73" cy="57"/>
            </a:xfrm>
            <a:custGeom>
              <a:avLst/>
              <a:gdLst>
                <a:gd name="T0" fmla="*/ 6 w 79"/>
                <a:gd name="T1" fmla="*/ 593 h 48"/>
                <a:gd name="T2" fmla="*/ 9 w 79"/>
                <a:gd name="T3" fmla="*/ 0 h 48"/>
                <a:gd name="T4" fmla="*/ 15 w 79"/>
                <a:gd name="T5" fmla="*/ 1775 h 48"/>
                <a:gd name="T6" fmla="*/ 0 w 79"/>
                <a:gd name="T7" fmla="*/ 1775 h 48"/>
                <a:gd name="T8" fmla="*/ 6 w 79"/>
                <a:gd name="T9" fmla="*/ 593 h 48"/>
                <a:gd name="T10" fmla="*/ 0 60000 65536"/>
                <a:gd name="T11" fmla="*/ 0 60000 65536"/>
                <a:gd name="T12" fmla="*/ 0 60000 65536"/>
                <a:gd name="T13" fmla="*/ 0 60000 65536"/>
                <a:gd name="T14" fmla="*/ 0 60000 65536"/>
                <a:gd name="T15" fmla="*/ 0 w 79"/>
                <a:gd name="T16" fmla="*/ 0 h 48"/>
                <a:gd name="T17" fmla="*/ 79 w 79"/>
                <a:gd name="T18" fmla="*/ 48 h 48"/>
              </a:gdLst>
              <a:ahLst/>
              <a:cxnLst>
                <a:cxn ang="T10">
                  <a:pos x="T0" y="T1"/>
                </a:cxn>
                <a:cxn ang="T11">
                  <a:pos x="T2" y="T3"/>
                </a:cxn>
                <a:cxn ang="T12">
                  <a:pos x="T4" y="T5"/>
                </a:cxn>
                <a:cxn ang="T13">
                  <a:pos x="T6" y="T7"/>
                </a:cxn>
                <a:cxn ang="T14">
                  <a:pos x="T8" y="T9"/>
                </a:cxn>
              </a:cxnLst>
              <a:rect l="T15" t="T16" r="T17" b="T18"/>
              <a:pathLst>
                <a:path w="79" h="48">
                  <a:moveTo>
                    <a:pt x="31" y="16"/>
                  </a:moveTo>
                  <a:lnTo>
                    <a:pt x="47" y="0"/>
                  </a:lnTo>
                  <a:lnTo>
                    <a:pt x="79" y="48"/>
                  </a:lnTo>
                  <a:lnTo>
                    <a:pt x="0" y="48"/>
                  </a:lnTo>
                  <a:lnTo>
                    <a:pt x="31" y="16"/>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Freeform 21"/>
            <p:cNvSpPr>
              <a:spLocks/>
            </p:cNvSpPr>
            <p:nvPr/>
          </p:nvSpPr>
          <p:spPr bwMode="auto">
            <a:xfrm>
              <a:off x="2497" y="2354"/>
              <a:ext cx="73" cy="57"/>
            </a:xfrm>
            <a:custGeom>
              <a:avLst/>
              <a:gdLst>
                <a:gd name="T0" fmla="*/ 6 w 79"/>
                <a:gd name="T1" fmla="*/ 593 h 48"/>
                <a:gd name="T2" fmla="*/ 9 w 79"/>
                <a:gd name="T3" fmla="*/ 0 h 48"/>
                <a:gd name="T4" fmla="*/ 15 w 79"/>
                <a:gd name="T5" fmla="*/ 1775 h 48"/>
                <a:gd name="T6" fmla="*/ 0 w 79"/>
                <a:gd name="T7" fmla="*/ 1775 h 48"/>
                <a:gd name="T8" fmla="*/ 6 w 79"/>
                <a:gd name="T9" fmla="*/ 593 h 48"/>
                <a:gd name="T10" fmla="*/ 0 60000 65536"/>
                <a:gd name="T11" fmla="*/ 0 60000 65536"/>
                <a:gd name="T12" fmla="*/ 0 60000 65536"/>
                <a:gd name="T13" fmla="*/ 0 60000 65536"/>
                <a:gd name="T14" fmla="*/ 0 60000 65536"/>
                <a:gd name="T15" fmla="*/ 0 w 79"/>
                <a:gd name="T16" fmla="*/ 0 h 48"/>
                <a:gd name="T17" fmla="*/ 79 w 79"/>
                <a:gd name="T18" fmla="*/ 48 h 48"/>
              </a:gdLst>
              <a:ahLst/>
              <a:cxnLst>
                <a:cxn ang="T10">
                  <a:pos x="T0" y="T1"/>
                </a:cxn>
                <a:cxn ang="T11">
                  <a:pos x="T2" y="T3"/>
                </a:cxn>
                <a:cxn ang="T12">
                  <a:pos x="T4" y="T5"/>
                </a:cxn>
                <a:cxn ang="T13">
                  <a:pos x="T6" y="T7"/>
                </a:cxn>
                <a:cxn ang="T14">
                  <a:pos x="T8" y="T9"/>
                </a:cxn>
              </a:cxnLst>
              <a:rect l="T15" t="T16" r="T17" b="T18"/>
              <a:pathLst>
                <a:path w="79" h="48">
                  <a:moveTo>
                    <a:pt x="31" y="16"/>
                  </a:moveTo>
                  <a:lnTo>
                    <a:pt x="47" y="0"/>
                  </a:lnTo>
                  <a:lnTo>
                    <a:pt x="79" y="48"/>
                  </a:lnTo>
                  <a:lnTo>
                    <a:pt x="0" y="48"/>
                  </a:lnTo>
                  <a:lnTo>
                    <a:pt x="3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Freeform 22"/>
            <p:cNvSpPr>
              <a:spLocks/>
            </p:cNvSpPr>
            <p:nvPr/>
          </p:nvSpPr>
          <p:spPr bwMode="auto">
            <a:xfrm>
              <a:off x="1202" y="1859"/>
              <a:ext cx="1310" cy="514"/>
            </a:xfrm>
            <a:custGeom>
              <a:avLst/>
              <a:gdLst>
                <a:gd name="T0" fmla="*/ 0 w 1424"/>
                <a:gd name="T1" fmla="*/ 0 h 427"/>
                <a:gd name="T2" fmla="*/ 38 w 1424"/>
                <a:gd name="T3" fmla="*/ 1599 h 427"/>
                <a:gd name="T4" fmla="*/ 132 w 1424"/>
                <a:gd name="T5" fmla="*/ 9350 h 427"/>
                <a:gd name="T6" fmla="*/ 202 w 1424"/>
                <a:gd name="T7" fmla="*/ 15605 h 427"/>
                <a:gd name="T8" fmla="*/ 247 w 1424"/>
                <a:gd name="T9" fmla="*/ 20992 h 427"/>
                <a:gd name="T10" fmla="*/ 0 60000 65536"/>
                <a:gd name="T11" fmla="*/ 0 60000 65536"/>
                <a:gd name="T12" fmla="*/ 0 60000 65536"/>
                <a:gd name="T13" fmla="*/ 0 60000 65536"/>
                <a:gd name="T14" fmla="*/ 0 60000 65536"/>
                <a:gd name="T15" fmla="*/ 0 w 1424"/>
                <a:gd name="T16" fmla="*/ 0 h 427"/>
                <a:gd name="T17" fmla="*/ 1424 w 1424"/>
                <a:gd name="T18" fmla="*/ 427 h 427"/>
              </a:gdLst>
              <a:ahLst/>
              <a:cxnLst>
                <a:cxn ang="T10">
                  <a:pos x="T0" y="T1"/>
                </a:cxn>
                <a:cxn ang="T11">
                  <a:pos x="T2" y="T3"/>
                </a:cxn>
                <a:cxn ang="T12">
                  <a:pos x="T4" y="T5"/>
                </a:cxn>
                <a:cxn ang="T13">
                  <a:pos x="T6" y="T7"/>
                </a:cxn>
                <a:cxn ang="T14">
                  <a:pos x="T8" y="T9"/>
                </a:cxn>
              </a:cxnLst>
              <a:rect l="T15" t="T16" r="T17" b="T18"/>
              <a:pathLst>
                <a:path w="1424" h="427">
                  <a:moveTo>
                    <a:pt x="0" y="0"/>
                  </a:moveTo>
                  <a:lnTo>
                    <a:pt x="221" y="32"/>
                  </a:lnTo>
                  <a:lnTo>
                    <a:pt x="759" y="190"/>
                  </a:lnTo>
                  <a:lnTo>
                    <a:pt x="1170" y="317"/>
                  </a:lnTo>
                  <a:lnTo>
                    <a:pt x="1424" y="42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Rectangle 23"/>
            <p:cNvSpPr>
              <a:spLocks noChangeArrowheads="1"/>
            </p:cNvSpPr>
            <p:nvPr/>
          </p:nvSpPr>
          <p:spPr bwMode="auto">
            <a:xfrm>
              <a:off x="1682" y="1840"/>
              <a:ext cx="6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invocación</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24" name="Rectangle 24"/>
            <p:cNvSpPr>
              <a:spLocks noChangeArrowheads="1"/>
            </p:cNvSpPr>
            <p:nvPr/>
          </p:nvSpPr>
          <p:spPr bwMode="auto">
            <a:xfrm>
              <a:off x="1588" y="2354"/>
              <a:ext cx="5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resultado</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25" name="Freeform 25"/>
            <p:cNvSpPr>
              <a:spLocks/>
            </p:cNvSpPr>
            <p:nvPr/>
          </p:nvSpPr>
          <p:spPr bwMode="auto">
            <a:xfrm>
              <a:off x="2512" y="2659"/>
              <a:ext cx="58" cy="76"/>
            </a:xfrm>
            <a:custGeom>
              <a:avLst/>
              <a:gdLst>
                <a:gd name="T0" fmla="*/ 6 w 63"/>
                <a:gd name="T1" fmla="*/ 1557 h 63"/>
                <a:gd name="T2" fmla="*/ 0 w 63"/>
                <a:gd name="T3" fmla="*/ 0 h 63"/>
                <a:gd name="T4" fmla="*/ 11 w 63"/>
                <a:gd name="T5" fmla="*/ 0 h 63"/>
                <a:gd name="T6" fmla="*/ 6 w 63"/>
                <a:gd name="T7" fmla="*/ 3235 h 63"/>
                <a:gd name="T8" fmla="*/ 6 w 63"/>
                <a:gd name="T9" fmla="*/ 155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15" y="31"/>
                  </a:moveTo>
                  <a:lnTo>
                    <a:pt x="0" y="0"/>
                  </a:lnTo>
                  <a:lnTo>
                    <a:pt x="63" y="0"/>
                  </a:lnTo>
                  <a:lnTo>
                    <a:pt x="31" y="63"/>
                  </a:lnTo>
                  <a:lnTo>
                    <a:pt x="15" y="31"/>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Freeform 26"/>
            <p:cNvSpPr>
              <a:spLocks/>
            </p:cNvSpPr>
            <p:nvPr/>
          </p:nvSpPr>
          <p:spPr bwMode="auto">
            <a:xfrm>
              <a:off x="2512" y="2659"/>
              <a:ext cx="58" cy="76"/>
            </a:xfrm>
            <a:custGeom>
              <a:avLst/>
              <a:gdLst>
                <a:gd name="T0" fmla="*/ 6 w 63"/>
                <a:gd name="T1" fmla="*/ 1557 h 63"/>
                <a:gd name="T2" fmla="*/ 0 w 63"/>
                <a:gd name="T3" fmla="*/ 0 h 63"/>
                <a:gd name="T4" fmla="*/ 11 w 63"/>
                <a:gd name="T5" fmla="*/ 0 h 63"/>
                <a:gd name="T6" fmla="*/ 6 w 63"/>
                <a:gd name="T7" fmla="*/ 3235 h 63"/>
                <a:gd name="T8" fmla="*/ 6 w 63"/>
                <a:gd name="T9" fmla="*/ 155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15" y="31"/>
                  </a:moveTo>
                  <a:lnTo>
                    <a:pt x="0" y="0"/>
                  </a:lnTo>
                  <a:lnTo>
                    <a:pt x="63" y="0"/>
                  </a:lnTo>
                  <a:lnTo>
                    <a:pt x="31" y="63"/>
                  </a:lnTo>
                  <a:lnTo>
                    <a:pt x="1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 name="Freeform 27"/>
            <p:cNvSpPr>
              <a:spLocks/>
            </p:cNvSpPr>
            <p:nvPr/>
          </p:nvSpPr>
          <p:spPr bwMode="auto">
            <a:xfrm>
              <a:off x="1202" y="2697"/>
              <a:ext cx="1310" cy="457"/>
            </a:xfrm>
            <a:custGeom>
              <a:avLst/>
              <a:gdLst>
                <a:gd name="T0" fmla="*/ 247 w 1424"/>
                <a:gd name="T1" fmla="*/ 0 h 380"/>
                <a:gd name="T2" fmla="*/ 201 w 1424"/>
                <a:gd name="T3" fmla="*/ 4556 h 380"/>
                <a:gd name="T4" fmla="*/ 132 w 1424"/>
                <a:gd name="T5" fmla="*/ 9929 h 380"/>
                <a:gd name="T6" fmla="*/ 38 w 1424"/>
                <a:gd name="T7" fmla="*/ 16002 h 380"/>
                <a:gd name="T8" fmla="*/ 0 w 1424"/>
                <a:gd name="T9" fmla="*/ 18303 h 380"/>
                <a:gd name="T10" fmla="*/ 0 60000 65536"/>
                <a:gd name="T11" fmla="*/ 0 60000 65536"/>
                <a:gd name="T12" fmla="*/ 0 60000 65536"/>
                <a:gd name="T13" fmla="*/ 0 60000 65536"/>
                <a:gd name="T14" fmla="*/ 0 60000 65536"/>
                <a:gd name="T15" fmla="*/ 0 w 1424"/>
                <a:gd name="T16" fmla="*/ 0 h 380"/>
                <a:gd name="T17" fmla="*/ 1424 w 1424"/>
                <a:gd name="T18" fmla="*/ 380 h 380"/>
              </a:gdLst>
              <a:ahLst/>
              <a:cxnLst>
                <a:cxn ang="T10">
                  <a:pos x="T0" y="T1"/>
                </a:cxn>
                <a:cxn ang="T11">
                  <a:pos x="T2" y="T3"/>
                </a:cxn>
                <a:cxn ang="T12">
                  <a:pos x="T4" y="T5"/>
                </a:cxn>
                <a:cxn ang="T13">
                  <a:pos x="T6" y="T7"/>
                </a:cxn>
                <a:cxn ang="T14">
                  <a:pos x="T8" y="T9"/>
                </a:cxn>
              </a:cxnLst>
              <a:rect l="T15" t="T16" r="T17" b="T18"/>
              <a:pathLst>
                <a:path w="1424" h="380">
                  <a:moveTo>
                    <a:pt x="1424" y="0"/>
                  </a:moveTo>
                  <a:lnTo>
                    <a:pt x="1155" y="95"/>
                  </a:lnTo>
                  <a:lnTo>
                    <a:pt x="759" y="206"/>
                  </a:lnTo>
                  <a:lnTo>
                    <a:pt x="221" y="333"/>
                  </a:lnTo>
                  <a:lnTo>
                    <a:pt x="0" y="38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 name="Freeform 28"/>
            <p:cNvSpPr>
              <a:spLocks/>
            </p:cNvSpPr>
            <p:nvPr/>
          </p:nvSpPr>
          <p:spPr bwMode="auto">
            <a:xfrm>
              <a:off x="1202" y="3020"/>
              <a:ext cx="72" cy="58"/>
            </a:xfrm>
            <a:custGeom>
              <a:avLst/>
              <a:gdLst>
                <a:gd name="T0" fmla="*/ 9 w 79"/>
                <a:gd name="T1" fmla="*/ 849 h 48"/>
                <a:gd name="T2" fmla="*/ 12 w 79"/>
                <a:gd name="T3" fmla="*/ 2573 h 48"/>
                <a:gd name="T4" fmla="*/ 0 w 79"/>
                <a:gd name="T5" fmla="*/ 2573 h 48"/>
                <a:gd name="T6" fmla="*/ 5 w 79"/>
                <a:gd name="T7" fmla="*/ 0 h 48"/>
                <a:gd name="T8" fmla="*/ 9 w 79"/>
                <a:gd name="T9" fmla="*/ 849 h 48"/>
                <a:gd name="T10" fmla="*/ 0 60000 65536"/>
                <a:gd name="T11" fmla="*/ 0 60000 65536"/>
                <a:gd name="T12" fmla="*/ 0 60000 65536"/>
                <a:gd name="T13" fmla="*/ 0 60000 65536"/>
                <a:gd name="T14" fmla="*/ 0 60000 65536"/>
                <a:gd name="T15" fmla="*/ 0 w 79"/>
                <a:gd name="T16" fmla="*/ 0 h 48"/>
                <a:gd name="T17" fmla="*/ 79 w 79"/>
                <a:gd name="T18" fmla="*/ 48 h 48"/>
              </a:gdLst>
              <a:ahLst/>
              <a:cxnLst>
                <a:cxn ang="T10">
                  <a:pos x="T0" y="T1"/>
                </a:cxn>
                <a:cxn ang="T11">
                  <a:pos x="T2" y="T3"/>
                </a:cxn>
                <a:cxn ang="T12">
                  <a:pos x="T4" y="T5"/>
                </a:cxn>
                <a:cxn ang="T13">
                  <a:pos x="T6" y="T7"/>
                </a:cxn>
                <a:cxn ang="T14">
                  <a:pos x="T8" y="T9"/>
                </a:cxn>
              </a:cxnLst>
              <a:rect l="T15" t="T16" r="T17" b="T18"/>
              <a:pathLst>
                <a:path w="79" h="48">
                  <a:moveTo>
                    <a:pt x="63" y="16"/>
                  </a:moveTo>
                  <a:lnTo>
                    <a:pt x="79" y="48"/>
                  </a:lnTo>
                  <a:lnTo>
                    <a:pt x="0" y="48"/>
                  </a:lnTo>
                  <a:lnTo>
                    <a:pt x="31" y="0"/>
                  </a:lnTo>
                  <a:lnTo>
                    <a:pt x="63" y="16"/>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 name="Freeform 29"/>
            <p:cNvSpPr>
              <a:spLocks/>
            </p:cNvSpPr>
            <p:nvPr/>
          </p:nvSpPr>
          <p:spPr bwMode="auto">
            <a:xfrm>
              <a:off x="1202" y="3020"/>
              <a:ext cx="72" cy="58"/>
            </a:xfrm>
            <a:custGeom>
              <a:avLst/>
              <a:gdLst>
                <a:gd name="T0" fmla="*/ 9 w 79"/>
                <a:gd name="T1" fmla="*/ 849 h 48"/>
                <a:gd name="T2" fmla="*/ 12 w 79"/>
                <a:gd name="T3" fmla="*/ 2573 h 48"/>
                <a:gd name="T4" fmla="*/ 0 w 79"/>
                <a:gd name="T5" fmla="*/ 2573 h 48"/>
                <a:gd name="T6" fmla="*/ 5 w 79"/>
                <a:gd name="T7" fmla="*/ 0 h 48"/>
                <a:gd name="T8" fmla="*/ 9 w 79"/>
                <a:gd name="T9" fmla="*/ 849 h 48"/>
                <a:gd name="T10" fmla="*/ 0 60000 65536"/>
                <a:gd name="T11" fmla="*/ 0 60000 65536"/>
                <a:gd name="T12" fmla="*/ 0 60000 65536"/>
                <a:gd name="T13" fmla="*/ 0 60000 65536"/>
                <a:gd name="T14" fmla="*/ 0 60000 65536"/>
                <a:gd name="T15" fmla="*/ 0 w 79"/>
                <a:gd name="T16" fmla="*/ 0 h 48"/>
                <a:gd name="T17" fmla="*/ 79 w 79"/>
                <a:gd name="T18" fmla="*/ 48 h 48"/>
              </a:gdLst>
              <a:ahLst/>
              <a:cxnLst>
                <a:cxn ang="T10">
                  <a:pos x="T0" y="T1"/>
                </a:cxn>
                <a:cxn ang="T11">
                  <a:pos x="T2" y="T3"/>
                </a:cxn>
                <a:cxn ang="T12">
                  <a:pos x="T4" y="T5"/>
                </a:cxn>
                <a:cxn ang="T13">
                  <a:pos x="T6" y="T7"/>
                </a:cxn>
                <a:cxn ang="T14">
                  <a:pos x="T8" y="T9"/>
                </a:cxn>
              </a:cxnLst>
              <a:rect l="T15" t="T16" r="T17" b="T18"/>
              <a:pathLst>
                <a:path w="79" h="48">
                  <a:moveTo>
                    <a:pt x="63" y="16"/>
                  </a:moveTo>
                  <a:lnTo>
                    <a:pt x="79" y="48"/>
                  </a:lnTo>
                  <a:lnTo>
                    <a:pt x="0" y="48"/>
                  </a:lnTo>
                  <a:lnTo>
                    <a:pt x="31" y="0"/>
                  </a:lnTo>
                  <a:lnTo>
                    <a:pt x="6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 name="Freeform 30"/>
            <p:cNvSpPr>
              <a:spLocks/>
            </p:cNvSpPr>
            <p:nvPr/>
          </p:nvSpPr>
          <p:spPr bwMode="auto">
            <a:xfrm>
              <a:off x="1260" y="2602"/>
              <a:ext cx="1295" cy="438"/>
            </a:xfrm>
            <a:custGeom>
              <a:avLst/>
              <a:gdLst>
                <a:gd name="T0" fmla="*/ 0 w 1408"/>
                <a:gd name="T1" fmla="*/ 17740 h 364"/>
                <a:gd name="T2" fmla="*/ 44 w 1408"/>
                <a:gd name="T3" fmla="*/ 13115 h 364"/>
                <a:gd name="T4" fmla="*/ 111 w 1408"/>
                <a:gd name="T5" fmla="*/ 7711 h 364"/>
                <a:gd name="T6" fmla="*/ 205 w 1408"/>
                <a:gd name="T7" fmla="*/ 1594 h 364"/>
                <a:gd name="T8" fmla="*/ 244 w 1408"/>
                <a:gd name="T9" fmla="*/ 0 h 364"/>
                <a:gd name="T10" fmla="*/ 0 60000 65536"/>
                <a:gd name="T11" fmla="*/ 0 60000 65536"/>
                <a:gd name="T12" fmla="*/ 0 60000 65536"/>
                <a:gd name="T13" fmla="*/ 0 60000 65536"/>
                <a:gd name="T14" fmla="*/ 0 60000 65536"/>
                <a:gd name="T15" fmla="*/ 0 w 1408"/>
                <a:gd name="T16" fmla="*/ 0 h 364"/>
                <a:gd name="T17" fmla="*/ 1408 w 1408"/>
                <a:gd name="T18" fmla="*/ 364 h 364"/>
              </a:gdLst>
              <a:ahLst/>
              <a:cxnLst>
                <a:cxn ang="T10">
                  <a:pos x="T0" y="T1"/>
                </a:cxn>
                <a:cxn ang="T11">
                  <a:pos x="T2" y="T3"/>
                </a:cxn>
                <a:cxn ang="T12">
                  <a:pos x="T4" y="T5"/>
                </a:cxn>
                <a:cxn ang="T13">
                  <a:pos x="T6" y="T7"/>
                </a:cxn>
                <a:cxn ang="T14">
                  <a:pos x="T8" y="T9"/>
                </a:cxn>
              </a:cxnLst>
              <a:rect l="T15" t="T16" r="T17" b="T18"/>
              <a:pathLst>
                <a:path w="1408" h="364">
                  <a:moveTo>
                    <a:pt x="0" y="364"/>
                  </a:moveTo>
                  <a:lnTo>
                    <a:pt x="253" y="269"/>
                  </a:lnTo>
                  <a:lnTo>
                    <a:pt x="649" y="158"/>
                  </a:lnTo>
                  <a:lnTo>
                    <a:pt x="1187" y="32"/>
                  </a:lnTo>
                  <a:lnTo>
                    <a:pt x="1408"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 name="Rectangle 31"/>
            <p:cNvSpPr>
              <a:spLocks noChangeArrowheads="1"/>
            </p:cNvSpPr>
            <p:nvPr/>
          </p:nvSpPr>
          <p:spPr bwMode="auto">
            <a:xfrm>
              <a:off x="4331" y="1440"/>
              <a:ext cx="990" cy="8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 name="Rectangle 32"/>
            <p:cNvSpPr>
              <a:spLocks noChangeArrowheads="1"/>
            </p:cNvSpPr>
            <p:nvPr/>
          </p:nvSpPr>
          <p:spPr bwMode="auto">
            <a:xfrm>
              <a:off x="4338" y="1450"/>
              <a:ext cx="990" cy="857"/>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33" name="Oval 33"/>
            <p:cNvSpPr>
              <a:spLocks noChangeArrowheads="1"/>
            </p:cNvSpPr>
            <p:nvPr/>
          </p:nvSpPr>
          <p:spPr bwMode="auto">
            <a:xfrm>
              <a:off x="4498" y="1640"/>
              <a:ext cx="655" cy="457"/>
            </a:xfrm>
            <a:prstGeom prst="ellipse">
              <a:avLst/>
            </a:prstGeom>
            <a:solidFill>
              <a:srgbClr val="FFFFFF"/>
            </a:solidFill>
            <a:ln w="25400">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4" name="Rectangle 34"/>
            <p:cNvSpPr>
              <a:spLocks noChangeArrowheads="1"/>
            </p:cNvSpPr>
            <p:nvPr/>
          </p:nvSpPr>
          <p:spPr bwMode="auto">
            <a:xfrm>
              <a:off x="4616" y="1801"/>
              <a:ext cx="4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35" name="Rectangle 35"/>
            <p:cNvSpPr>
              <a:spLocks noChangeArrowheads="1"/>
            </p:cNvSpPr>
            <p:nvPr/>
          </p:nvSpPr>
          <p:spPr bwMode="auto">
            <a:xfrm>
              <a:off x="3467" y="1878"/>
              <a:ext cx="6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invocación</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36" name="Rectangle 36"/>
            <p:cNvSpPr>
              <a:spLocks noChangeArrowheads="1"/>
            </p:cNvSpPr>
            <p:nvPr/>
          </p:nvSpPr>
          <p:spPr bwMode="auto">
            <a:xfrm>
              <a:off x="3720" y="2354"/>
              <a:ext cx="6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resultado</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37" name="Rectangle 37"/>
            <p:cNvSpPr>
              <a:spLocks noChangeArrowheads="1"/>
            </p:cNvSpPr>
            <p:nvPr/>
          </p:nvSpPr>
          <p:spPr bwMode="auto">
            <a:xfrm>
              <a:off x="4738" y="3312"/>
              <a:ext cx="539" cy="336"/>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38" name="Rectangle 38"/>
            <p:cNvSpPr>
              <a:spLocks noChangeArrowheads="1"/>
            </p:cNvSpPr>
            <p:nvPr/>
          </p:nvSpPr>
          <p:spPr bwMode="auto">
            <a:xfrm>
              <a:off x="4746" y="3312"/>
              <a:ext cx="539" cy="336"/>
            </a:xfrm>
            <a:prstGeom prst="rect">
              <a:avLst/>
            </a:prstGeom>
            <a:noFill/>
            <a:ln w="254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9" name="Oval 39"/>
            <p:cNvSpPr>
              <a:spLocks noChangeArrowheads="1"/>
            </p:cNvSpPr>
            <p:nvPr/>
          </p:nvSpPr>
          <p:spPr bwMode="auto">
            <a:xfrm>
              <a:off x="3312" y="3360"/>
              <a:ext cx="437" cy="304"/>
            </a:xfrm>
            <a:prstGeom prst="ellipse">
              <a:avLst/>
            </a:prstGeom>
            <a:solidFill>
              <a:srgbClr val="FFFFFF"/>
            </a:solidFill>
            <a:ln w="25400">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0" name="Rectangle 40"/>
            <p:cNvSpPr>
              <a:spLocks noChangeArrowheads="1"/>
            </p:cNvSpPr>
            <p:nvPr/>
          </p:nvSpPr>
          <p:spPr bwMode="auto">
            <a:xfrm>
              <a:off x="2688" y="3456"/>
              <a:ext cx="5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Proceso:</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1" name="Rectangle 41"/>
            <p:cNvSpPr>
              <a:spLocks noChangeArrowheads="1"/>
            </p:cNvSpPr>
            <p:nvPr/>
          </p:nvSpPr>
          <p:spPr bwMode="auto">
            <a:xfrm>
              <a:off x="2686" y="3249"/>
              <a:ext cx="5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Grafismo:</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2" name="Rectangle 42"/>
            <p:cNvSpPr>
              <a:spLocks noChangeArrowheads="1"/>
            </p:cNvSpPr>
            <p:nvPr/>
          </p:nvSpPr>
          <p:spPr bwMode="auto">
            <a:xfrm>
              <a:off x="3888" y="3456"/>
              <a:ext cx="8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600" b="0" i="0" u="none" strike="noStrike" kern="0" cap="none" spc="0" normalizeH="0" baseline="0" noProof="0" smtClean="0">
                  <a:ln>
                    <a:noFill/>
                  </a:ln>
                  <a:solidFill>
                    <a:srgbClr val="000000"/>
                  </a:solidFill>
                  <a:effectLst/>
                  <a:uLnTx/>
                  <a:uFillTx/>
                  <a:latin typeface="Arial" pitchFamily="34" charset="0"/>
                  <a:ea typeface="MS PGothic" pitchFamily="34" charset="-128"/>
                </a:rPr>
                <a:t>Computadora:</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3" name="Rectangle 43"/>
            <p:cNvSpPr>
              <a:spLocks noChangeArrowheads="1"/>
            </p:cNvSpPr>
            <p:nvPr/>
          </p:nvSpPr>
          <p:spPr bwMode="auto">
            <a:xfrm>
              <a:off x="2448" y="3216"/>
              <a:ext cx="2865" cy="59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 name="Freeform 44"/>
            <p:cNvSpPr>
              <a:spLocks/>
            </p:cNvSpPr>
            <p:nvPr/>
          </p:nvSpPr>
          <p:spPr bwMode="auto">
            <a:xfrm>
              <a:off x="4477" y="2012"/>
              <a:ext cx="58" cy="76"/>
            </a:xfrm>
            <a:custGeom>
              <a:avLst/>
              <a:gdLst>
                <a:gd name="T0" fmla="*/ 6 w 63"/>
                <a:gd name="T1" fmla="*/ 1557 h 63"/>
                <a:gd name="T2" fmla="*/ 0 w 63"/>
                <a:gd name="T3" fmla="*/ 0 h 63"/>
                <a:gd name="T4" fmla="*/ 11 w 63"/>
                <a:gd name="T5" fmla="*/ 0 h 63"/>
                <a:gd name="T6" fmla="*/ 6 w 63"/>
                <a:gd name="T7" fmla="*/ 3235 h 63"/>
                <a:gd name="T8" fmla="*/ 6 w 63"/>
                <a:gd name="T9" fmla="*/ 155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15" y="31"/>
                  </a:moveTo>
                  <a:lnTo>
                    <a:pt x="0" y="0"/>
                  </a:lnTo>
                  <a:lnTo>
                    <a:pt x="63" y="0"/>
                  </a:lnTo>
                  <a:lnTo>
                    <a:pt x="31" y="63"/>
                  </a:lnTo>
                  <a:lnTo>
                    <a:pt x="15" y="31"/>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 name="Freeform 45"/>
            <p:cNvSpPr>
              <a:spLocks/>
            </p:cNvSpPr>
            <p:nvPr/>
          </p:nvSpPr>
          <p:spPr bwMode="auto">
            <a:xfrm>
              <a:off x="4477" y="2012"/>
              <a:ext cx="58" cy="76"/>
            </a:xfrm>
            <a:custGeom>
              <a:avLst/>
              <a:gdLst>
                <a:gd name="T0" fmla="*/ 6 w 63"/>
                <a:gd name="T1" fmla="*/ 1557 h 63"/>
                <a:gd name="T2" fmla="*/ 0 w 63"/>
                <a:gd name="T3" fmla="*/ 0 h 63"/>
                <a:gd name="T4" fmla="*/ 11 w 63"/>
                <a:gd name="T5" fmla="*/ 0 h 63"/>
                <a:gd name="T6" fmla="*/ 6 w 63"/>
                <a:gd name="T7" fmla="*/ 3235 h 63"/>
                <a:gd name="T8" fmla="*/ 6 w 63"/>
                <a:gd name="T9" fmla="*/ 1557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15" y="31"/>
                  </a:moveTo>
                  <a:lnTo>
                    <a:pt x="0" y="0"/>
                  </a:lnTo>
                  <a:lnTo>
                    <a:pt x="63" y="0"/>
                  </a:lnTo>
                  <a:lnTo>
                    <a:pt x="31" y="63"/>
                  </a:lnTo>
                  <a:lnTo>
                    <a:pt x="1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 name="Freeform 46"/>
            <p:cNvSpPr>
              <a:spLocks/>
            </p:cNvSpPr>
            <p:nvPr/>
          </p:nvSpPr>
          <p:spPr bwMode="auto">
            <a:xfrm>
              <a:off x="3181" y="2049"/>
              <a:ext cx="1310" cy="438"/>
            </a:xfrm>
            <a:custGeom>
              <a:avLst/>
              <a:gdLst>
                <a:gd name="T0" fmla="*/ 247 w 1424"/>
                <a:gd name="T1" fmla="*/ 0 h 364"/>
                <a:gd name="T2" fmla="*/ 201 w 1424"/>
                <a:gd name="T3" fmla="*/ 4630 h 364"/>
                <a:gd name="T4" fmla="*/ 132 w 1424"/>
                <a:gd name="T5" fmla="*/ 10048 h 364"/>
                <a:gd name="T6" fmla="*/ 38 w 1424"/>
                <a:gd name="T7" fmla="*/ 16259 h 364"/>
                <a:gd name="T8" fmla="*/ 0 w 1424"/>
                <a:gd name="T9" fmla="*/ 17740 h 364"/>
                <a:gd name="T10" fmla="*/ 0 60000 65536"/>
                <a:gd name="T11" fmla="*/ 0 60000 65536"/>
                <a:gd name="T12" fmla="*/ 0 60000 65536"/>
                <a:gd name="T13" fmla="*/ 0 60000 65536"/>
                <a:gd name="T14" fmla="*/ 0 60000 65536"/>
                <a:gd name="T15" fmla="*/ 0 w 1424"/>
                <a:gd name="T16" fmla="*/ 0 h 364"/>
                <a:gd name="T17" fmla="*/ 1424 w 1424"/>
                <a:gd name="T18" fmla="*/ 364 h 364"/>
              </a:gdLst>
              <a:ahLst/>
              <a:cxnLst>
                <a:cxn ang="T10">
                  <a:pos x="T0" y="T1"/>
                </a:cxn>
                <a:cxn ang="T11">
                  <a:pos x="T2" y="T3"/>
                </a:cxn>
                <a:cxn ang="T12">
                  <a:pos x="T4" y="T5"/>
                </a:cxn>
                <a:cxn ang="T13">
                  <a:pos x="T6" y="T7"/>
                </a:cxn>
                <a:cxn ang="T14">
                  <a:pos x="T8" y="T9"/>
                </a:cxn>
              </a:cxnLst>
              <a:rect l="T15" t="T16" r="T17" b="T18"/>
              <a:pathLst>
                <a:path w="1424" h="364">
                  <a:moveTo>
                    <a:pt x="1424" y="0"/>
                  </a:moveTo>
                  <a:lnTo>
                    <a:pt x="1155" y="95"/>
                  </a:lnTo>
                  <a:lnTo>
                    <a:pt x="760" y="206"/>
                  </a:lnTo>
                  <a:lnTo>
                    <a:pt x="222" y="333"/>
                  </a:lnTo>
                  <a:lnTo>
                    <a:pt x="0" y="36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Freeform 47"/>
            <p:cNvSpPr>
              <a:spLocks/>
            </p:cNvSpPr>
            <p:nvPr/>
          </p:nvSpPr>
          <p:spPr bwMode="auto">
            <a:xfrm>
              <a:off x="3181" y="2354"/>
              <a:ext cx="58" cy="77"/>
            </a:xfrm>
            <a:custGeom>
              <a:avLst/>
              <a:gdLst>
                <a:gd name="T0" fmla="*/ 6 w 64"/>
                <a:gd name="T1" fmla="*/ 1592 h 64"/>
                <a:gd name="T2" fmla="*/ 9 w 64"/>
                <a:gd name="T3" fmla="*/ 3127 h 64"/>
                <a:gd name="T4" fmla="*/ 0 w 64"/>
                <a:gd name="T5" fmla="*/ 3127 h 64"/>
                <a:gd name="T6" fmla="*/ 5 w 64"/>
                <a:gd name="T7" fmla="*/ 0 h 64"/>
                <a:gd name="T8" fmla="*/ 6 w 64"/>
                <a:gd name="T9" fmla="*/ 1592 h 64"/>
                <a:gd name="T10" fmla="*/ 0 60000 65536"/>
                <a:gd name="T11" fmla="*/ 0 60000 65536"/>
                <a:gd name="T12" fmla="*/ 0 60000 65536"/>
                <a:gd name="T13" fmla="*/ 0 60000 65536"/>
                <a:gd name="T14" fmla="*/ 0 60000 65536"/>
                <a:gd name="T15" fmla="*/ 0 w 64"/>
                <a:gd name="T16" fmla="*/ 0 h 64"/>
                <a:gd name="T17" fmla="*/ 64 w 64"/>
                <a:gd name="T18" fmla="*/ 64 h 64"/>
              </a:gdLst>
              <a:ahLst/>
              <a:cxnLst>
                <a:cxn ang="T10">
                  <a:pos x="T0" y="T1"/>
                </a:cxn>
                <a:cxn ang="T11">
                  <a:pos x="T2" y="T3"/>
                </a:cxn>
                <a:cxn ang="T12">
                  <a:pos x="T4" y="T5"/>
                </a:cxn>
                <a:cxn ang="T13">
                  <a:pos x="T6" y="T7"/>
                </a:cxn>
                <a:cxn ang="T14">
                  <a:pos x="T8" y="T9"/>
                </a:cxn>
              </a:cxnLst>
              <a:rect l="T15" t="T16" r="T17" b="T18"/>
              <a:pathLst>
                <a:path w="64" h="64">
                  <a:moveTo>
                    <a:pt x="48" y="32"/>
                  </a:moveTo>
                  <a:lnTo>
                    <a:pt x="64" y="64"/>
                  </a:lnTo>
                  <a:lnTo>
                    <a:pt x="0" y="64"/>
                  </a:lnTo>
                  <a:lnTo>
                    <a:pt x="32" y="0"/>
                  </a:lnTo>
                  <a:lnTo>
                    <a:pt x="48" y="32"/>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 name="Freeform 48"/>
            <p:cNvSpPr>
              <a:spLocks/>
            </p:cNvSpPr>
            <p:nvPr/>
          </p:nvSpPr>
          <p:spPr bwMode="auto">
            <a:xfrm>
              <a:off x="3181" y="2354"/>
              <a:ext cx="58" cy="77"/>
            </a:xfrm>
            <a:custGeom>
              <a:avLst/>
              <a:gdLst>
                <a:gd name="T0" fmla="*/ 6 w 64"/>
                <a:gd name="T1" fmla="*/ 1592 h 64"/>
                <a:gd name="T2" fmla="*/ 9 w 64"/>
                <a:gd name="T3" fmla="*/ 3127 h 64"/>
                <a:gd name="T4" fmla="*/ 0 w 64"/>
                <a:gd name="T5" fmla="*/ 3127 h 64"/>
                <a:gd name="T6" fmla="*/ 5 w 64"/>
                <a:gd name="T7" fmla="*/ 0 h 64"/>
                <a:gd name="T8" fmla="*/ 6 w 64"/>
                <a:gd name="T9" fmla="*/ 1592 h 64"/>
                <a:gd name="T10" fmla="*/ 0 60000 65536"/>
                <a:gd name="T11" fmla="*/ 0 60000 65536"/>
                <a:gd name="T12" fmla="*/ 0 60000 65536"/>
                <a:gd name="T13" fmla="*/ 0 60000 65536"/>
                <a:gd name="T14" fmla="*/ 0 60000 65536"/>
                <a:gd name="T15" fmla="*/ 0 w 64"/>
                <a:gd name="T16" fmla="*/ 0 h 64"/>
                <a:gd name="T17" fmla="*/ 64 w 64"/>
                <a:gd name="T18" fmla="*/ 64 h 64"/>
              </a:gdLst>
              <a:ahLst/>
              <a:cxnLst>
                <a:cxn ang="T10">
                  <a:pos x="T0" y="T1"/>
                </a:cxn>
                <a:cxn ang="T11">
                  <a:pos x="T2" y="T3"/>
                </a:cxn>
                <a:cxn ang="T12">
                  <a:pos x="T4" y="T5"/>
                </a:cxn>
                <a:cxn ang="T13">
                  <a:pos x="T6" y="T7"/>
                </a:cxn>
                <a:cxn ang="T14">
                  <a:pos x="T8" y="T9"/>
                </a:cxn>
              </a:cxnLst>
              <a:rect l="T15" t="T16" r="T17" b="T18"/>
              <a:pathLst>
                <a:path w="64" h="64">
                  <a:moveTo>
                    <a:pt x="48" y="32"/>
                  </a:moveTo>
                  <a:lnTo>
                    <a:pt x="64" y="64"/>
                  </a:lnTo>
                  <a:lnTo>
                    <a:pt x="0" y="64"/>
                  </a:lnTo>
                  <a:lnTo>
                    <a:pt x="32" y="0"/>
                  </a:lnTo>
                  <a:lnTo>
                    <a:pt x="48"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 name="Freeform 49"/>
            <p:cNvSpPr>
              <a:spLocks/>
            </p:cNvSpPr>
            <p:nvPr/>
          </p:nvSpPr>
          <p:spPr bwMode="auto">
            <a:xfrm>
              <a:off x="3239" y="1954"/>
              <a:ext cx="1296" cy="438"/>
            </a:xfrm>
            <a:custGeom>
              <a:avLst/>
              <a:gdLst>
                <a:gd name="T0" fmla="*/ 0 w 1408"/>
                <a:gd name="T1" fmla="*/ 17740 h 364"/>
                <a:gd name="T2" fmla="*/ 45 w 1408"/>
                <a:gd name="T3" fmla="*/ 13115 h 364"/>
                <a:gd name="T4" fmla="*/ 112 w 1408"/>
                <a:gd name="T5" fmla="*/ 7711 h 364"/>
                <a:gd name="T6" fmla="*/ 208 w 1408"/>
                <a:gd name="T7" fmla="*/ 1594 h 364"/>
                <a:gd name="T8" fmla="*/ 249 w 1408"/>
                <a:gd name="T9" fmla="*/ 0 h 364"/>
                <a:gd name="T10" fmla="*/ 0 60000 65536"/>
                <a:gd name="T11" fmla="*/ 0 60000 65536"/>
                <a:gd name="T12" fmla="*/ 0 60000 65536"/>
                <a:gd name="T13" fmla="*/ 0 60000 65536"/>
                <a:gd name="T14" fmla="*/ 0 60000 65536"/>
                <a:gd name="T15" fmla="*/ 0 w 1408"/>
                <a:gd name="T16" fmla="*/ 0 h 364"/>
                <a:gd name="T17" fmla="*/ 1408 w 1408"/>
                <a:gd name="T18" fmla="*/ 364 h 364"/>
              </a:gdLst>
              <a:ahLst/>
              <a:cxnLst>
                <a:cxn ang="T10">
                  <a:pos x="T0" y="T1"/>
                </a:cxn>
                <a:cxn ang="T11">
                  <a:pos x="T2" y="T3"/>
                </a:cxn>
                <a:cxn ang="T12">
                  <a:pos x="T4" y="T5"/>
                </a:cxn>
                <a:cxn ang="T13">
                  <a:pos x="T6" y="T7"/>
                </a:cxn>
                <a:cxn ang="T14">
                  <a:pos x="T8" y="T9"/>
                </a:cxn>
              </a:cxnLst>
              <a:rect l="T15" t="T16" r="T17" b="T18"/>
              <a:pathLst>
                <a:path w="1408" h="364">
                  <a:moveTo>
                    <a:pt x="0" y="364"/>
                  </a:moveTo>
                  <a:lnTo>
                    <a:pt x="253" y="269"/>
                  </a:lnTo>
                  <a:lnTo>
                    <a:pt x="648" y="158"/>
                  </a:lnTo>
                  <a:lnTo>
                    <a:pt x="1186" y="32"/>
                  </a:lnTo>
                  <a:lnTo>
                    <a:pt x="1408"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Tree>
    <p:extLst>
      <p:ext uri="{BB962C8B-B14F-4D97-AF65-F5344CB8AC3E}">
        <p14:creationId xmlns:p14="http://schemas.microsoft.com/office/powerpoint/2010/main" val="1936361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7350" y="22225"/>
            <a:ext cx="8204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n-US" altLang="en-US" kern="0" smtClean="0">
                <a:latin typeface="Calibri" panose="020F0502020204030204" pitchFamily="34" charset="0"/>
              </a:rPr>
              <a:t>SD Arquitectónico: </a:t>
            </a:r>
            <a:r>
              <a:rPr lang="en-US" altLang="en-US" kern="0" cap="small" smtClean="0">
                <a:latin typeface="Calibri" panose="020F0502020204030204" pitchFamily="34" charset="0"/>
              </a:rPr>
              <a:t>Roles y Responsabilidades </a:t>
            </a:r>
            <a:endParaRPr lang="en-GB" altLang="en-US" kern="0" dirty="0" smtClean="0">
              <a:latin typeface="Calibri" panose="020F0502020204030204" pitchFamily="34" charset="0"/>
            </a:endParaRPr>
          </a:p>
        </p:txBody>
      </p:sp>
      <p:grpSp>
        <p:nvGrpSpPr>
          <p:cNvPr id="3" name="315 Grupo"/>
          <p:cNvGrpSpPr>
            <a:grpSpLocks/>
          </p:cNvGrpSpPr>
          <p:nvPr/>
        </p:nvGrpSpPr>
        <p:grpSpPr bwMode="auto">
          <a:xfrm>
            <a:off x="1500188" y="1381125"/>
            <a:ext cx="6388100" cy="5072063"/>
            <a:chOff x="1428728" y="1285860"/>
            <a:chExt cx="6388123" cy="5205429"/>
          </a:xfrm>
        </p:grpSpPr>
        <p:sp>
          <p:nvSpPr>
            <p:cNvPr id="4" name="AutoShape 3"/>
            <p:cNvSpPr>
              <a:spLocks noChangeAspect="1" noChangeArrowheads="1" noTextEdit="1"/>
            </p:cNvSpPr>
            <p:nvPr/>
          </p:nvSpPr>
          <p:spPr bwMode="auto">
            <a:xfrm>
              <a:off x="1428728" y="1285860"/>
              <a:ext cx="63881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nvGrpSpPr>
            <p:cNvPr id="5" name="314 Grupo"/>
            <p:cNvGrpSpPr>
              <a:grpSpLocks/>
            </p:cNvGrpSpPr>
            <p:nvPr/>
          </p:nvGrpSpPr>
          <p:grpSpPr bwMode="auto">
            <a:xfrm>
              <a:off x="1446213" y="1339851"/>
              <a:ext cx="6370638" cy="5151438"/>
              <a:chOff x="1446213" y="1339851"/>
              <a:chExt cx="6370638" cy="5151438"/>
            </a:xfrm>
          </p:grpSpPr>
          <p:sp>
            <p:nvSpPr>
              <p:cNvPr id="112" name="Rectangle 5"/>
              <p:cNvSpPr>
                <a:spLocks noChangeArrowheads="1"/>
              </p:cNvSpPr>
              <p:nvPr/>
            </p:nvSpPr>
            <p:spPr bwMode="auto">
              <a:xfrm>
                <a:off x="2522519" y="1914747"/>
                <a:ext cx="1341443" cy="1614580"/>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13" name="Rectangle 6"/>
              <p:cNvSpPr>
                <a:spLocks noChangeArrowheads="1"/>
              </p:cNvSpPr>
              <p:nvPr/>
            </p:nvSpPr>
            <p:spPr bwMode="auto">
              <a:xfrm>
                <a:off x="2522538" y="1914526"/>
                <a:ext cx="1358900" cy="1633538"/>
              </a:xfrm>
              <a:prstGeom prst="rect">
                <a:avLst/>
              </a:prstGeom>
              <a:noFill/>
              <a:ln w="11">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4" name="Oval 7"/>
              <p:cNvSpPr>
                <a:spLocks noChangeArrowheads="1"/>
              </p:cNvSpPr>
              <p:nvPr/>
            </p:nvSpPr>
            <p:spPr bwMode="auto">
              <a:xfrm>
                <a:off x="2663826" y="2003426"/>
                <a:ext cx="1058863" cy="1436688"/>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5" name="Rectangle 8"/>
              <p:cNvSpPr>
                <a:spLocks noChangeArrowheads="1"/>
              </p:cNvSpPr>
              <p:nvPr/>
            </p:nvSpPr>
            <p:spPr bwMode="auto">
              <a:xfrm>
                <a:off x="2857501" y="2182814"/>
                <a:ext cx="7598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Aplicación</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6" name="Rectangle 9"/>
              <p:cNvSpPr>
                <a:spLocks noChangeArrowheads="1"/>
              </p:cNvSpPr>
              <p:nvPr/>
            </p:nvSpPr>
            <p:spPr bwMode="auto">
              <a:xfrm>
                <a:off x="4516426" y="1554685"/>
                <a:ext cx="1341443" cy="1598286"/>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17" name="Rectangle 10"/>
              <p:cNvSpPr>
                <a:spLocks noChangeArrowheads="1"/>
              </p:cNvSpPr>
              <p:nvPr/>
            </p:nvSpPr>
            <p:spPr bwMode="auto">
              <a:xfrm>
                <a:off x="4516438" y="1554164"/>
                <a:ext cx="1358900" cy="1616075"/>
              </a:xfrm>
              <a:prstGeom prst="rect">
                <a:avLst/>
              </a:prstGeom>
              <a:noFill/>
              <a:ln w="11">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8" name="Oval 11"/>
              <p:cNvSpPr>
                <a:spLocks noChangeArrowheads="1"/>
              </p:cNvSpPr>
              <p:nvPr/>
            </p:nvSpPr>
            <p:spPr bwMode="auto">
              <a:xfrm>
                <a:off x="4657726" y="1644651"/>
                <a:ext cx="1058863" cy="1417638"/>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9" name="Rectangle 12"/>
              <p:cNvSpPr>
                <a:spLocks noChangeArrowheads="1"/>
              </p:cNvSpPr>
              <p:nvPr/>
            </p:nvSpPr>
            <p:spPr bwMode="auto">
              <a:xfrm>
                <a:off x="4870451" y="1824039"/>
                <a:ext cx="7598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Aplicación</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0" name="Rectangle 13"/>
              <p:cNvSpPr>
                <a:spLocks noChangeArrowheads="1"/>
              </p:cNvSpPr>
              <p:nvPr/>
            </p:nvSpPr>
            <p:spPr bwMode="auto">
              <a:xfrm>
                <a:off x="6457951" y="2794001"/>
                <a:ext cx="1341438" cy="15970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1" name="Rectangle 14"/>
              <p:cNvSpPr>
                <a:spLocks noChangeArrowheads="1"/>
              </p:cNvSpPr>
              <p:nvPr/>
            </p:nvSpPr>
            <p:spPr bwMode="auto">
              <a:xfrm>
                <a:off x="6457946" y="2794538"/>
                <a:ext cx="1358905" cy="1614580"/>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22" name="Oval 15"/>
              <p:cNvSpPr>
                <a:spLocks noChangeArrowheads="1"/>
              </p:cNvSpPr>
              <p:nvPr/>
            </p:nvSpPr>
            <p:spPr bwMode="auto">
              <a:xfrm>
                <a:off x="6599238" y="2882901"/>
                <a:ext cx="1058863" cy="1417638"/>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3" name="Rectangle 16"/>
              <p:cNvSpPr>
                <a:spLocks noChangeArrowheads="1"/>
              </p:cNvSpPr>
              <p:nvPr/>
            </p:nvSpPr>
            <p:spPr bwMode="auto">
              <a:xfrm>
                <a:off x="6792913" y="3062289"/>
                <a:ext cx="7598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Aplicación</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4" name="Freeform 17"/>
              <p:cNvSpPr>
                <a:spLocks/>
              </p:cNvSpPr>
              <p:nvPr/>
            </p:nvSpPr>
            <p:spPr bwMode="auto">
              <a:xfrm>
                <a:off x="5434013" y="3008314"/>
                <a:ext cx="71438" cy="73025"/>
              </a:xfrm>
              <a:custGeom>
                <a:avLst/>
                <a:gdLst>
                  <a:gd name="T0" fmla="*/ 2147483646 w 45"/>
                  <a:gd name="T1" fmla="*/ 2147483646 h 46"/>
                  <a:gd name="T2" fmla="*/ 2147483646 w 45"/>
                  <a:gd name="T3" fmla="*/ 2147483646 h 46"/>
                  <a:gd name="T4" fmla="*/ 0 w 45"/>
                  <a:gd name="T5" fmla="*/ 0 h 46"/>
                  <a:gd name="T6" fmla="*/ 2147483646 w 45"/>
                  <a:gd name="T7" fmla="*/ 0 h 46"/>
                  <a:gd name="T8" fmla="*/ 2147483646 w 45"/>
                  <a:gd name="T9" fmla="*/ 2147483646 h 46"/>
                  <a:gd name="T10" fmla="*/ 0 60000 65536"/>
                  <a:gd name="T11" fmla="*/ 0 60000 65536"/>
                  <a:gd name="T12" fmla="*/ 0 60000 65536"/>
                  <a:gd name="T13" fmla="*/ 0 60000 65536"/>
                  <a:gd name="T14" fmla="*/ 0 60000 65536"/>
                  <a:gd name="T15" fmla="*/ 0 w 45"/>
                  <a:gd name="T16" fmla="*/ 0 h 46"/>
                  <a:gd name="T17" fmla="*/ 45 w 45"/>
                  <a:gd name="T18" fmla="*/ 46 h 46"/>
                </a:gdLst>
                <a:ahLst/>
                <a:cxnLst>
                  <a:cxn ang="T10">
                    <a:pos x="T0" y="T1"/>
                  </a:cxn>
                  <a:cxn ang="T11">
                    <a:pos x="T2" y="T3"/>
                  </a:cxn>
                  <a:cxn ang="T12">
                    <a:pos x="T4" y="T5"/>
                  </a:cxn>
                  <a:cxn ang="T13">
                    <a:pos x="T6" y="T7"/>
                  </a:cxn>
                  <a:cxn ang="T14">
                    <a:pos x="T8" y="T9"/>
                  </a:cxn>
                </a:cxnLst>
                <a:rect l="T15" t="T16" r="T17" b="T18"/>
                <a:pathLst>
                  <a:path w="45" h="46">
                    <a:moveTo>
                      <a:pt x="34" y="23"/>
                    </a:moveTo>
                    <a:lnTo>
                      <a:pt x="23" y="46"/>
                    </a:lnTo>
                    <a:lnTo>
                      <a:pt x="0" y="0"/>
                    </a:lnTo>
                    <a:lnTo>
                      <a:pt x="45" y="0"/>
                    </a:lnTo>
                    <a:lnTo>
                      <a:pt x="34" y="23"/>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5" name="Freeform 18"/>
              <p:cNvSpPr>
                <a:spLocks/>
              </p:cNvSpPr>
              <p:nvPr/>
            </p:nvSpPr>
            <p:spPr bwMode="auto">
              <a:xfrm>
                <a:off x="5434013" y="3008314"/>
                <a:ext cx="71438" cy="73025"/>
              </a:xfrm>
              <a:custGeom>
                <a:avLst/>
                <a:gdLst>
                  <a:gd name="T0" fmla="*/ 2147483646 w 45"/>
                  <a:gd name="T1" fmla="*/ 2147483646 h 46"/>
                  <a:gd name="T2" fmla="*/ 2147483646 w 45"/>
                  <a:gd name="T3" fmla="*/ 2147483646 h 46"/>
                  <a:gd name="T4" fmla="*/ 0 w 45"/>
                  <a:gd name="T5" fmla="*/ 0 h 46"/>
                  <a:gd name="T6" fmla="*/ 2147483646 w 45"/>
                  <a:gd name="T7" fmla="*/ 0 h 46"/>
                  <a:gd name="T8" fmla="*/ 2147483646 w 45"/>
                  <a:gd name="T9" fmla="*/ 2147483646 h 46"/>
                  <a:gd name="T10" fmla="*/ 0 60000 65536"/>
                  <a:gd name="T11" fmla="*/ 0 60000 65536"/>
                  <a:gd name="T12" fmla="*/ 0 60000 65536"/>
                  <a:gd name="T13" fmla="*/ 0 60000 65536"/>
                  <a:gd name="T14" fmla="*/ 0 60000 65536"/>
                  <a:gd name="T15" fmla="*/ 0 w 45"/>
                  <a:gd name="T16" fmla="*/ 0 h 46"/>
                  <a:gd name="T17" fmla="*/ 45 w 45"/>
                  <a:gd name="T18" fmla="*/ 46 h 46"/>
                </a:gdLst>
                <a:ahLst/>
                <a:cxnLst>
                  <a:cxn ang="T10">
                    <a:pos x="T0" y="T1"/>
                  </a:cxn>
                  <a:cxn ang="T11">
                    <a:pos x="T2" y="T3"/>
                  </a:cxn>
                  <a:cxn ang="T12">
                    <a:pos x="T4" y="T5"/>
                  </a:cxn>
                  <a:cxn ang="T13">
                    <a:pos x="T6" y="T7"/>
                  </a:cxn>
                  <a:cxn ang="T14">
                    <a:pos x="T8" y="T9"/>
                  </a:cxn>
                </a:cxnLst>
                <a:rect l="T15" t="T16" r="T17" b="T18"/>
                <a:pathLst>
                  <a:path w="45" h="46">
                    <a:moveTo>
                      <a:pt x="34" y="23"/>
                    </a:moveTo>
                    <a:lnTo>
                      <a:pt x="23" y="46"/>
                    </a:lnTo>
                    <a:lnTo>
                      <a:pt x="0" y="0"/>
                    </a:lnTo>
                    <a:lnTo>
                      <a:pt x="45" y="0"/>
                    </a:lnTo>
                    <a:lnTo>
                      <a:pt x="3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6" name="Freeform 19"/>
              <p:cNvSpPr>
                <a:spLocks/>
              </p:cNvSpPr>
              <p:nvPr/>
            </p:nvSpPr>
            <p:spPr bwMode="auto">
              <a:xfrm>
                <a:off x="5505451" y="3044826"/>
                <a:ext cx="1128713" cy="771525"/>
              </a:xfrm>
              <a:custGeom>
                <a:avLst/>
                <a:gdLst>
                  <a:gd name="T0" fmla="*/ 0 w 711"/>
                  <a:gd name="T1" fmla="*/ 0 h 486"/>
                  <a:gd name="T2" fmla="*/ 2147483646 w 711"/>
                  <a:gd name="T3" fmla="*/ 2147483646 h 486"/>
                  <a:gd name="T4" fmla="*/ 2147483646 w 711"/>
                  <a:gd name="T5" fmla="*/ 2147483646 h 486"/>
                  <a:gd name="T6" fmla="*/ 2147483646 w 711"/>
                  <a:gd name="T7" fmla="*/ 2147483646 h 486"/>
                  <a:gd name="T8" fmla="*/ 2147483646 w 711"/>
                  <a:gd name="T9" fmla="*/ 2147483646 h 486"/>
                  <a:gd name="T10" fmla="*/ 0 60000 65536"/>
                  <a:gd name="T11" fmla="*/ 0 60000 65536"/>
                  <a:gd name="T12" fmla="*/ 0 60000 65536"/>
                  <a:gd name="T13" fmla="*/ 0 60000 65536"/>
                  <a:gd name="T14" fmla="*/ 0 60000 65536"/>
                  <a:gd name="T15" fmla="*/ 0 w 711"/>
                  <a:gd name="T16" fmla="*/ 0 h 486"/>
                  <a:gd name="T17" fmla="*/ 711 w 711"/>
                  <a:gd name="T18" fmla="*/ 486 h 486"/>
                </a:gdLst>
                <a:ahLst/>
                <a:cxnLst>
                  <a:cxn ang="T10">
                    <a:pos x="T0" y="T1"/>
                  </a:cxn>
                  <a:cxn ang="T11">
                    <a:pos x="T2" y="T3"/>
                  </a:cxn>
                  <a:cxn ang="T12">
                    <a:pos x="T4" y="T5"/>
                  </a:cxn>
                  <a:cxn ang="T13">
                    <a:pos x="T6" y="T7"/>
                  </a:cxn>
                  <a:cxn ang="T14">
                    <a:pos x="T8" y="T9"/>
                  </a:cxn>
                </a:cxnLst>
                <a:rect l="T15" t="T16" r="T17" b="T18"/>
                <a:pathLst>
                  <a:path w="711" h="486">
                    <a:moveTo>
                      <a:pt x="0" y="0"/>
                    </a:moveTo>
                    <a:lnTo>
                      <a:pt x="144" y="79"/>
                    </a:lnTo>
                    <a:lnTo>
                      <a:pt x="333" y="215"/>
                    </a:lnTo>
                    <a:lnTo>
                      <a:pt x="611" y="396"/>
                    </a:lnTo>
                    <a:lnTo>
                      <a:pt x="711" y="486"/>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7" name="Freeform 20"/>
              <p:cNvSpPr>
                <a:spLocks/>
              </p:cNvSpPr>
              <p:nvPr/>
            </p:nvSpPr>
            <p:spPr bwMode="auto">
              <a:xfrm>
                <a:off x="6529388" y="3762376"/>
                <a:ext cx="69850" cy="71438"/>
              </a:xfrm>
              <a:custGeom>
                <a:avLst/>
                <a:gdLst>
                  <a:gd name="T0" fmla="*/ 2147483646 w 44"/>
                  <a:gd name="T1" fmla="*/ 2147483646 h 45"/>
                  <a:gd name="T2" fmla="*/ 2147483646 w 44"/>
                  <a:gd name="T3" fmla="*/ 0 h 45"/>
                  <a:gd name="T4" fmla="*/ 2147483646 w 44"/>
                  <a:gd name="T5" fmla="*/ 2147483646 h 45"/>
                  <a:gd name="T6" fmla="*/ 0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11" y="23"/>
                    </a:moveTo>
                    <a:lnTo>
                      <a:pt x="22" y="0"/>
                    </a:lnTo>
                    <a:lnTo>
                      <a:pt x="44" y="45"/>
                    </a:lnTo>
                    <a:lnTo>
                      <a:pt x="0" y="45"/>
                    </a:lnTo>
                    <a:lnTo>
                      <a:pt x="11" y="23"/>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8" name="Freeform 21"/>
              <p:cNvSpPr>
                <a:spLocks/>
              </p:cNvSpPr>
              <p:nvPr/>
            </p:nvSpPr>
            <p:spPr bwMode="auto">
              <a:xfrm>
                <a:off x="6529388" y="3762376"/>
                <a:ext cx="69850" cy="71438"/>
              </a:xfrm>
              <a:custGeom>
                <a:avLst/>
                <a:gdLst>
                  <a:gd name="T0" fmla="*/ 2147483646 w 44"/>
                  <a:gd name="T1" fmla="*/ 2147483646 h 45"/>
                  <a:gd name="T2" fmla="*/ 2147483646 w 44"/>
                  <a:gd name="T3" fmla="*/ 0 h 45"/>
                  <a:gd name="T4" fmla="*/ 2147483646 w 44"/>
                  <a:gd name="T5" fmla="*/ 2147483646 h 45"/>
                  <a:gd name="T6" fmla="*/ 0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11" y="23"/>
                    </a:moveTo>
                    <a:lnTo>
                      <a:pt x="22" y="0"/>
                    </a:lnTo>
                    <a:lnTo>
                      <a:pt x="44" y="45"/>
                    </a:lnTo>
                    <a:lnTo>
                      <a:pt x="0" y="45"/>
                    </a:lnTo>
                    <a:lnTo>
                      <a:pt x="1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9" name="Freeform 22"/>
              <p:cNvSpPr>
                <a:spLocks/>
              </p:cNvSpPr>
              <p:nvPr/>
            </p:nvSpPr>
            <p:spPr bwMode="auto">
              <a:xfrm>
                <a:off x="5399088" y="3027364"/>
                <a:ext cx="1130300" cy="771525"/>
              </a:xfrm>
              <a:custGeom>
                <a:avLst/>
                <a:gdLst>
                  <a:gd name="T0" fmla="*/ 2147483646 w 712"/>
                  <a:gd name="T1" fmla="*/ 2147483646 h 486"/>
                  <a:gd name="T2" fmla="*/ 2147483646 w 712"/>
                  <a:gd name="T3" fmla="*/ 2147483646 h 486"/>
                  <a:gd name="T4" fmla="*/ 2147483646 w 712"/>
                  <a:gd name="T5" fmla="*/ 2147483646 h 486"/>
                  <a:gd name="T6" fmla="*/ 2147483646 w 712"/>
                  <a:gd name="T7" fmla="*/ 2147483646 h 486"/>
                  <a:gd name="T8" fmla="*/ 0 w 712"/>
                  <a:gd name="T9" fmla="*/ 0 h 486"/>
                  <a:gd name="T10" fmla="*/ 0 60000 65536"/>
                  <a:gd name="T11" fmla="*/ 0 60000 65536"/>
                  <a:gd name="T12" fmla="*/ 0 60000 65536"/>
                  <a:gd name="T13" fmla="*/ 0 60000 65536"/>
                  <a:gd name="T14" fmla="*/ 0 60000 65536"/>
                  <a:gd name="T15" fmla="*/ 0 w 712"/>
                  <a:gd name="T16" fmla="*/ 0 h 486"/>
                  <a:gd name="T17" fmla="*/ 712 w 712"/>
                  <a:gd name="T18" fmla="*/ 486 h 486"/>
                </a:gdLst>
                <a:ahLst/>
                <a:cxnLst>
                  <a:cxn ang="T10">
                    <a:pos x="T0" y="T1"/>
                  </a:cxn>
                  <a:cxn ang="T11">
                    <a:pos x="T2" y="T3"/>
                  </a:cxn>
                  <a:cxn ang="T12">
                    <a:pos x="T4" y="T5"/>
                  </a:cxn>
                  <a:cxn ang="T13">
                    <a:pos x="T6" y="T7"/>
                  </a:cxn>
                  <a:cxn ang="T14">
                    <a:pos x="T8" y="T9"/>
                  </a:cxn>
                </a:cxnLst>
                <a:rect l="T15" t="T16" r="T17" b="T18"/>
                <a:pathLst>
                  <a:path w="712" h="486">
                    <a:moveTo>
                      <a:pt x="712" y="486"/>
                    </a:moveTo>
                    <a:lnTo>
                      <a:pt x="578" y="407"/>
                    </a:lnTo>
                    <a:lnTo>
                      <a:pt x="378" y="271"/>
                    </a:lnTo>
                    <a:lnTo>
                      <a:pt x="111" y="90"/>
                    </a:lnTo>
                    <a:lnTo>
                      <a:pt x="0"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0" name="Rectangle 23"/>
              <p:cNvSpPr>
                <a:spLocks noChangeArrowheads="1"/>
              </p:cNvSpPr>
              <p:nvPr/>
            </p:nvSpPr>
            <p:spPr bwMode="auto">
              <a:xfrm>
                <a:off x="2557463" y="1716089"/>
                <a:ext cx="4937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Peer 1</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1" name="Rectangle 24"/>
              <p:cNvSpPr>
                <a:spLocks noChangeArrowheads="1"/>
              </p:cNvSpPr>
              <p:nvPr/>
            </p:nvSpPr>
            <p:spPr bwMode="auto">
              <a:xfrm>
                <a:off x="4498976" y="1339851"/>
                <a:ext cx="4937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Peer 2</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2" name="Rectangle 25"/>
              <p:cNvSpPr>
                <a:spLocks noChangeArrowheads="1"/>
              </p:cNvSpPr>
              <p:nvPr/>
            </p:nvSpPr>
            <p:spPr bwMode="auto">
              <a:xfrm>
                <a:off x="6440488" y="2578101"/>
                <a:ext cx="4937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Peer 3</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3" name="Rectangle 26"/>
              <p:cNvSpPr>
                <a:spLocks noChangeArrowheads="1"/>
              </p:cNvSpPr>
              <p:nvPr/>
            </p:nvSpPr>
            <p:spPr bwMode="auto">
              <a:xfrm>
                <a:off x="1446213" y="5557839"/>
                <a:ext cx="9001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Peers 5 .... N</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4" name="Freeform 27"/>
              <p:cNvSpPr>
                <a:spLocks/>
              </p:cNvSpPr>
              <p:nvPr/>
            </p:nvSpPr>
            <p:spPr bwMode="auto">
              <a:xfrm>
                <a:off x="2840038" y="2703514"/>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11" y="57"/>
                    </a:lnTo>
                    <a:lnTo>
                      <a:pt x="34" y="68"/>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5" name="Freeform 28"/>
              <p:cNvSpPr>
                <a:spLocks/>
              </p:cNvSpPr>
              <p:nvPr/>
            </p:nvSpPr>
            <p:spPr bwMode="auto">
              <a:xfrm>
                <a:off x="2840038" y="2703514"/>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11" y="57"/>
                    </a:lnTo>
                    <a:lnTo>
                      <a:pt x="34" y="68"/>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6" name="AutoShape 29"/>
              <p:cNvSpPr>
                <a:spLocks noChangeArrowheads="1"/>
              </p:cNvSpPr>
              <p:nvPr/>
            </p:nvSpPr>
            <p:spPr bwMode="auto">
              <a:xfrm>
                <a:off x="2840038" y="2614614"/>
                <a:ext cx="141288" cy="21431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7" name="Line 30"/>
              <p:cNvSpPr>
                <a:spLocks noChangeShapeType="1"/>
              </p:cNvSpPr>
              <p:nvPr/>
            </p:nvSpPr>
            <p:spPr bwMode="auto">
              <a:xfrm>
                <a:off x="2840038" y="2703514"/>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8" name="Freeform 31"/>
              <p:cNvSpPr>
                <a:spLocks/>
              </p:cNvSpPr>
              <p:nvPr/>
            </p:nvSpPr>
            <p:spPr bwMode="auto">
              <a:xfrm>
                <a:off x="3405188" y="2936876"/>
                <a:ext cx="123825" cy="107950"/>
              </a:xfrm>
              <a:custGeom>
                <a:avLst/>
                <a:gdLst>
                  <a:gd name="T0" fmla="*/ 0 w 78"/>
                  <a:gd name="T1" fmla="*/ 0 h 68"/>
                  <a:gd name="T2" fmla="*/ 0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0" y="45"/>
                    </a:lnTo>
                    <a:lnTo>
                      <a:pt x="33" y="68"/>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39" name="Freeform 32"/>
              <p:cNvSpPr>
                <a:spLocks/>
              </p:cNvSpPr>
              <p:nvPr/>
            </p:nvSpPr>
            <p:spPr bwMode="auto">
              <a:xfrm>
                <a:off x="3405188" y="2936876"/>
                <a:ext cx="123825" cy="107950"/>
              </a:xfrm>
              <a:custGeom>
                <a:avLst/>
                <a:gdLst>
                  <a:gd name="T0" fmla="*/ 0 w 78"/>
                  <a:gd name="T1" fmla="*/ 0 h 68"/>
                  <a:gd name="T2" fmla="*/ 0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0" y="45"/>
                    </a:lnTo>
                    <a:lnTo>
                      <a:pt x="33" y="68"/>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0" name="AutoShape 33"/>
              <p:cNvSpPr>
                <a:spLocks noChangeArrowheads="1"/>
              </p:cNvSpPr>
              <p:nvPr/>
            </p:nvSpPr>
            <p:spPr bwMode="auto">
              <a:xfrm>
                <a:off x="3387726" y="2828926"/>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1" name="Line 34"/>
              <p:cNvSpPr>
                <a:spLocks noChangeShapeType="1"/>
              </p:cNvSpPr>
              <p:nvPr/>
            </p:nvSpPr>
            <p:spPr bwMode="auto">
              <a:xfrm>
                <a:off x="3387726" y="2936876"/>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2" name="Freeform 35"/>
              <p:cNvSpPr>
                <a:spLocks/>
              </p:cNvSpPr>
              <p:nvPr/>
            </p:nvSpPr>
            <p:spPr bwMode="auto">
              <a:xfrm>
                <a:off x="3122613" y="2847976"/>
                <a:ext cx="123825" cy="106363"/>
              </a:xfrm>
              <a:custGeom>
                <a:avLst/>
                <a:gdLst>
                  <a:gd name="T0" fmla="*/ 0 w 78"/>
                  <a:gd name="T1" fmla="*/ 2147483646 h 67"/>
                  <a:gd name="T2" fmla="*/ 2147483646 w 78"/>
                  <a:gd name="T3" fmla="*/ 2147483646 h 67"/>
                  <a:gd name="T4" fmla="*/ 2147483646 w 78"/>
                  <a:gd name="T5" fmla="*/ 2147483646 h 67"/>
                  <a:gd name="T6" fmla="*/ 2147483646 w 78"/>
                  <a:gd name="T7" fmla="*/ 2147483646 h 67"/>
                  <a:gd name="T8" fmla="*/ 2147483646 w 78"/>
                  <a:gd name="T9" fmla="*/ 0 h 67"/>
                  <a:gd name="T10" fmla="*/ 0 w 78"/>
                  <a:gd name="T11" fmla="*/ 2147483646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11"/>
                    </a:moveTo>
                    <a:lnTo>
                      <a:pt x="11" y="56"/>
                    </a:lnTo>
                    <a:lnTo>
                      <a:pt x="45" y="67"/>
                    </a:lnTo>
                    <a:lnTo>
                      <a:pt x="78" y="56"/>
                    </a:lnTo>
                    <a:lnTo>
                      <a:pt x="78" y="0"/>
                    </a:lnTo>
                    <a:lnTo>
                      <a:pt x="0" y="11"/>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3" name="Freeform 36"/>
              <p:cNvSpPr>
                <a:spLocks/>
              </p:cNvSpPr>
              <p:nvPr/>
            </p:nvSpPr>
            <p:spPr bwMode="auto">
              <a:xfrm>
                <a:off x="3122613" y="2847976"/>
                <a:ext cx="123825" cy="106363"/>
              </a:xfrm>
              <a:custGeom>
                <a:avLst/>
                <a:gdLst>
                  <a:gd name="T0" fmla="*/ 0 w 78"/>
                  <a:gd name="T1" fmla="*/ 2147483646 h 67"/>
                  <a:gd name="T2" fmla="*/ 2147483646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11"/>
                    </a:moveTo>
                    <a:lnTo>
                      <a:pt x="11" y="56"/>
                    </a:lnTo>
                    <a:lnTo>
                      <a:pt x="45" y="67"/>
                    </a:lnTo>
                    <a:lnTo>
                      <a:pt x="78" y="5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4" name="AutoShape 37"/>
              <p:cNvSpPr>
                <a:spLocks noChangeArrowheads="1"/>
              </p:cNvSpPr>
              <p:nvPr/>
            </p:nvSpPr>
            <p:spPr bwMode="auto">
              <a:xfrm>
                <a:off x="3122613" y="2757489"/>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5" name="Line 38"/>
              <p:cNvSpPr>
                <a:spLocks noChangeShapeType="1"/>
              </p:cNvSpPr>
              <p:nvPr/>
            </p:nvSpPr>
            <p:spPr bwMode="auto">
              <a:xfrm>
                <a:off x="3122613" y="2847976"/>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6" name="Freeform 39"/>
              <p:cNvSpPr>
                <a:spLocks/>
              </p:cNvSpPr>
              <p:nvPr/>
            </p:nvSpPr>
            <p:spPr bwMode="auto">
              <a:xfrm>
                <a:off x="2963863" y="3062289"/>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11" y="45"/>
                    </a:lnTo>
                    <a:lnTo>
                      <a:pt x="33" y="68"/>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7" name="Freeform 40"/>
              <p:cNvSpPr>
                <a:spLocks/>
              </p:cNvSpPr>
              <p:nvPr/>
            </p:nvSpPr>
            <p:spPr bwMode="auto">
              <a:xfrm>
                <a:off x="2963863" y="3062289"/>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11" y="45"/>
                    </a:lnTo>
                    <a:lnTo>
                      <a:pt x="33" y="68"/>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8" name="AutoShape 41"/>
              <p:cNvSpPr>
                <a:spLocks noChangeArrowheads="1"/>
              </p:cNvSpPr>
              <p:nvPr/>
            </p:nvSpPr>
            <p:spPr bwMode="auto">
              <a:xfrm>
                <a:off x="2963863" y="2954339"/>
                <a:ext cx="141288" cy="23336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9" name="Line 42"/>
              <p:cNvSpPr>
                <a:spLocks noChangeShapeType="1"/>
              </p:cNvSpPr>
              <p:nvPr/>
            </p:nvSpPr>
            <p:spPr bwMode="auto">
              <a:xfrm>
                <a:off x="2963863" y="3062289"/>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0" name="Freeform 43"/>
              <p:cNvSpPr>
                <a:spLocks/>
              </p:cNvSpPr>
              <p:nvPr/>
            </p:nvSpPr>
            <p:spPr bwMode="auto">
              <a:xfrm>
                <a:off x="3175001" y="3133726"/>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12" y="46"/>
                    </a:lnTo>
                    <a:lnTo>
                      <a:pt x="45" y="68"/>
                    </a:lnTo>
                    <a:lnTo>
                      <a:pt x="78" y="46"/>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1" name="Freeform 44"/>
              <p:cNvSpPr>
                <a:spLocks/>
              </p:cNvSpPr>
              <p:nvPr/>
            </p:nvSpPr>
            <p:spPr bwMode="auto">
              <a:xfrm>
                <a:off x="3175001" y="3133726"/>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12" y="46"/>
                    </a:lnTo>
                    <a:lnTo>
                      <a:pt x="45" y="68"/>
                    </a:lnTo>
                    <a:lnTo>
                      <a:pt x="78" y="4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2" name="AutoShape 45"/>
              <p:cNvSpPr>
                <a:spLocks noChangeArrowheads="1"/>
              </p:cNvSpPr>
              <p:nvPr/>
            </p:nvSpPr>
            <p:spPr bwMode="auto">
              <a:xfrm>
                <a:off x="3175001" y="3027364"/>
                <a:ext cx="160338"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3" name="Line 46"/>
              <p:cNvSpPr>
                <a:spLocks noChangeShapeType="1"/>
              </p:cNvSpPr>
              <p:nvPr/>
            </p:nvSpPr>
            <p:spPr bwMode="auto">
              <a:xfrm>
                <a:off x="3175001" y="3133726"/>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4" name="Rectangle 47"/>
              <p:cNvSpPr>
                <a:spLocks noChangeArrowheads="1"/>
              </p:cNvSpPr>
              <p:nvPr/>
            </p:nvSpPr>
            <p:spPr bwMode="auto">
              <a:xfrm>
                <a:off x="1500166" y="2634174"/>
                <a:ext cx="947375" cy="20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MX"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Compartidos</a:t>
                </a:r>
                <a:endPar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endParaRPr>
              </a:p>
            </p:txBody>
          </p:sp>
          <p:sp>
            <p:nvSpPr>
              <p:cNvPr id="155" name="Rectangle 48"/>
              <p:cNvSpPr>
                <a:spLocks noChangeArrowheads="1"/>
              </p:cNvSpPr>
              <p:nvPr/>
            </p:nvSpPr>
            <p:spPr bwMode="auto">
              <a:xfrm>
                <a:off x="1500166" y="2414226"/>
                <a:ext cx="850902" cy="20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Objetos</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56" name="Line 49"/>
              <p:cNvSpPr>
                <a:spLocks noChangeShapeType="1"/>
              </p:cNvSpPr>
              <p:nvPr/>
            </p:nvSpPr>
            <p:spPr bwMode="auto">
              <a:xfrm flipV="1">
                <a:off x="2363788" y="2720976"/>
                <a:ext cx="458788" cy="73025"/>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7" name="Line 50"/>
              <p:cNvSpPr>
                <a:spLocks noChangeShapeType="1"/>
              </p:cNvSpPr>
              <p:nvPr/>
            </p:nvSpPr>
            <p:spPr bwMode="auto">
              <a:xfrm>
                <a:off x="2363788" y="2794001"/>
                <a:ext cx="582613" cy="28733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8" name="Line 51"/>
              <p:cNvSpPr>
                <a:spLocks noChangeShapeType="1"/>
              </p:cNvSpPr>
              <p:nvPr/>
            </p:nvSpPr>
            <p:spPr bwMode="auto">
              <a:xfrm>
                <a:off x="2381251" y="2794001"/>
                <a:ext cx="758825" cy="106363"/>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9" name="Freeform 52"/>
              <p:cNvSpPr>
                <a:spLocks/>
              </p:cNvSpPr>
              <p:nvPr/>
            </p:nvSpPr>
            <p:spPr bwMode="auto">
              <a:xfrm>
                <a:off x="4870451" y="2344739"/>
                <a:ext cx="122238" cy="107950"/>
              </a:xfrm>
              <a:custGeom>
                <a:avLst/>
                <a:gdLst>
                  <a:gd name="T0" fmla="*/ 0 w 77"/>
                  <a:gd name="T1" fmla="*/ 0 h 68"/>
                  <a:gd name="T2" fmla="*/ 0 w 77"/>
                  <a:gd name="T3" fmla="*/ 2147483646 h 68"/>
                  <a:gd name="T4" fmla="*/ 2147483646 w 77"/>
                  <a:gd name="T5" fmla="*/ 2147483646 h 68"/>
                  <a:gd name="T6" fmla="*/ 2147483646 w 77"/>
                  <a:gd name="T7" fmla="*/ 2147483646 h 68"/>
                  <a:gd name="T8" fmla="*/ 2147483646 w 77"/>
                  <a:gd name="T9" fmla="*/ 0 h 68"/>
                  <a:gd name="T10" fmla="*/ 0 w 77"/>
                  <a:gd name="T11" fmla="*/ 0 h 68"/>
                  <a:gd name="T12" fmla="*/ 0 60000 65536"/>
                  <a:gd name="T13" fmla="*/ 0 60000 65536"/>
                  <a:gd name="T14" fmla="*/ 0 60000 65536"/>
                  <a:gd name="T15" fmla="*/ 0 60000 65536"/>
                  <a:gd name="T16" fmla="*/ 0 60000 65536"/>
                  <a:gd name="T17" fmla="*/ 0 60000 65536"/>
                  <a:gd name="T18" fmla="*/ 0 w 77"/>
                  <a:gd name="T19" fmla="*/ 0 h 68"/>
                  <a:gd name="T20" fmla="*/ 77 w 77"/>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7" h="68">
                    <a:moveTo>
                      <a:pt x="0" y="0"/>
                    </a:moveTo>
                    <a:lnTo>
                      <a:pt x="0" y="45"/>
                    </a:lnTo>
                    <a:lnTo>
                      <a:pt x="33" y="68"/>
                    </a:lnTo>
                    <a:lnTo>
                      <a:pt x="66" y="45"/>
                    </a:lnTo>
                    <a:lnTo>
                      <a:pt x="77"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0" name="Freeform 53"/>
              <p:cNvSpPr>
                <a:spLocks/>
              </p:cNvSpPr>
              <p:nvPr/>
            </p:nvSpPr>
            <p:spPr bwMode="auto">
              <a:xfrm>
                <a:off x="4870451" y="2344739"/>
                <a:ext cx="122238" cy="107950"/>
              </a:xfrm>
              <a:custGeom>
                <a:avLst/>
                <a:gdLst>
                  <a:gd name="T0" fmla="*/ 0 w 77"/>
                  <a:gd name="T1" fmla="*/ 0 h 68"/>
                  <a:gd name="T2" fmla="*/ 0 w 77"/>
                  <a:gd name="T3" fmla="*/ 2147483646 h 68"/>
                  <a:gd name="T4" fmla="*/ 2147483646 w 77"/>
                  <a:gd name="T5" fmla="*/ 2147483646 h 68"/>
                  <a:gd name="T6" fmla="*/ 2147483646 w 77"/>
                  <a:gd name="T7" fmla="*/ 2147483646 h 68"/>
                  <a:gd name="T8" fmla="*/ 2147483646 w 77"/>
                  <a:gd name="T9" fmla="*/ 0 h 68"/>
                  <a:gd name="T10" fmla="*/ 0 60000 65536"/>
                  <a:gd name="T11" fmla="*/ 0 60000 65536"/>
                  <a:gd name="T12" fmla="*/ 0 60000 65536"/>
                  <a:gd name="T13" fmla="*/ 0 60000 65536"/>
                  <a:gd name="T14" fmla="*/ 0 60000 65536"/>
                  <a:gd name="T15" fmla="*/ 0 w 77"/>
                  <a:gd name="T16" fmla="*/ 0 h 68"/>
                  <a:gd name="T17" fmla="*/ 77 w 77"/>
                  <a:gd name="T18" fmla="*/ 68 h 68"/>
                </a:gdLst>
                <a:ahLst/>
                <a:cxnLst>
                  <a:cxn ang="T10">
                    <a:pos x="T0" y="T1"/>
                  </a:cxn>
                  <a:cxn ang="T11">
                    <a:pos x="T2" y="T3"/>
                  </a:cxn>
                  <a:cxn ang="T12">
                    <a:pos x="T4" y="T5"/>
                  </a:cxn>
                  <a:cxn ang="T13">
                    <a:pos x="T6" y="T7"/>
                  </a:cxn>
                  <a:cxn ang="T14">
                    <a:pos x="T8" y="T9"/>
                  </a:cxn>
                </a:cxnLst>
                <a:rect l="T15" t="T16" r="T17" b="T18"/>
                <a:pathLst>
                  <a:path w="77" h="68">
                    <a:moveTo>
                      <a:pt x="0" y="0"/>
                    </a:moveTo>
                    <a:lnTo>
                      <a:pt x="0" y="45"/>
                    </a:lnTo>
                    <a:lnTo>
                      <a:pt x="33" y="68"/>
                    </a:lnTo>
                    <a:lnTo>
                      <a:pt x="66" y="45"/>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1" name="AutoShape 54"/>
              <p:cNvSpPr>
                <a:spLocks noChangeArrowheads="1"/>
              </p:cNvSpPr>
              <p:nvPr/>
            </p:nvSpPr>
            <p:spPr bwMode="auto">
              <a:xfrm>
                <a:off x="4852988" y="2236789"/>
                <a:ext cx="158750"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2" name="Line 55"/>
              <p:cNvSpPr>
                <a:spLocks noChangeShapeType="1"/>
              </p:cNvSpPr>
              <p:nvPr/>
            </p:nvSpPr>
            <p:spPr bwMode="auto">
              <a:xfrm>
                <a:off x="4852988" y="2344739"/>
                <a:ext cx="139700"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3" name="Freeform 56"/>
              <p:cNvSpPr>
                <a:spLocks/>
              </p:cNvSpPr>
              <p:nvPr/>
            </p:nvSpPr>
            <p:spPr bwMode="auto">
              <a:xfrm>
                <a:off x="5346701" y="2308226"/>
                <a:ext cx="123825" cy="107950"/>
              </a:xfrm>
              <a:custGeom>
                <a:avLst/>
                <a:gdLst>
                  <a:gd name="T0" fmla="*/ 0 w 78"/>
                  <a:gd name="T1" fmla="*/ 0 h 68"/>
                  <a:gd name="T2" fmla="*/ 0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0" y="46"/>
                    </a:lnTo>
                    <a:lnTo>
                      <a:pt x="33" y="68"/>
                    </a:lnTo>
                    <a:lnTo>
                      <a:pt x="66" y="46"/>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4" name="Freeform 57"/>
              <p:cNvSpPr>
                <a:spLocks/>
              </p:cNvSpPr>
              <p:nvPr/>
            </p:nvSpPr>
            <p:spPr bwMode="auto">
              <a:xfrm>
                <a:off x="5346701" y="2308226"/>
                <a:ext cx="123825" cy="107950"/>
              </a:xfrm>
              <a:custGeom>
                <a:avLst/>
                <a:gdLst>
                  <a:gd name="T0" fmla="*/ 0 w 78"/>
                  <a:gd name="T1" fmla="*/ 0 h 68"/>
                  <a:gd name="T2" fmla="*/ 0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0" y="46"/>
                    </a:lnTo>
                    <a:lnTo>
                      <a:pt x="33" y="68"/>
                    </a:lnTo>
                    <a:lnTo>
                      <a:pt x="66" y="4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5" name="AutoShape 58"/>
              <p:cNvSpPr>
                <a:spLocks noChangeArrowheads="1"/>
              </p:cNvSpPr>
              <p:nvPr/>
            </p:nvSpPr>
            <p:spPr bwMode="auto">
              <a:xfrm>
                <a:off x="5329238" y="2200276"/>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6" name="Line 59"/>
              <p:cNvSpPr>
                <a:spLocks noChangeShapeType="1"/>
              </p:cNvSpPr>
              <p:nvPr/>
            </p:nvSpPr>
            <p:spPr bwMode="auto">
              <a:xfrm>
                <a:off x="5329238" y="2308226"/>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7" name="Freeform 60"/>
              <p:cNvSpPr>
                <a:spLocks/>
              </p:cNvSpPr>
              <p:nvPr/>
            </p:nvSpPr>
            <p:spPr bwMode="auto">
              <a:xfrm>
                <a:off x="5416551" y="2578101"/>
                <a:ext cx="141288" cy="88900"/>
              </a:xfrm>
              <a:custGeom>
                <a:avLst/>
                <a:gdLst>
                  <a:gd name="T0" fmla="*/ 0 w 89"/>
                  <a:gd name="T1" fmla="*/ 0 h 56"/>
                  <a:gd name="T2" fmla="*/ 2147483646 w 89"/>
                  <a:gd name="T3" fmla="*/ 2147483646 h 56"/>
                  <a:gd name="T4" fmla="*/ 2147483646 w 89"/>
                  <a:gd name="T5" fmla="*/ 2147483646 h 56"/>
                  <a:gd name="T6" fmla="*/ 2147483646 w 89"/>
                  <a:gd name="T7" fmla="*/ 2147483646 h 56"/>
                  <a:gd name="T8" fmla="*/ 2147483646 w 89"/>
                  <a:gd name="T9" fmla="*/ 0 h 56"/>
                  <a:gd name="T10" fmla="*/ 0 w 89"/>
                  <a:gd name="T11" fmla="*/ 0 h 56"/>
                  <a:gd name="T12" fmla="*/ 0 60000 65536"/>
                  <a:gd name="T13" fmla="*/ 0 60000 65536"/>
                  <a:gd name="T14" fmla="*/ 0 60000 65536"/>
                  <a:gd name="T15" fmla="*/ 0 60000 65536"/>
                  <a:gd name="T16" fmla="*/ 0 60000 65536"/>
                  <a:gd name="T17" fmla="*/ 0 60000 65536"/>
                  <a:gd name="T18" fmla="*/ 0 w 89"/>
                  <a:gd name="T19" fmla="*/ 0 h 56"/>
                  <a:gd name="T20" fmla="*/ 89 w 89"/>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89" h="56">
                    <a:moveTo>
                      <a:pt x="0" y="0"/>
                    </a:moveTo>
                    <a:lnTo>
                      <a:pt x="11" y="45"/>
                    </a:lnTo>
                    <a:lnTo>
                      <a:pt x="45" y="56"/>
                    </a:lnTo>
                    <a:lnTo>
                      <a:pt x="78" y="45"/>
                    </a:lnTo>
                    <a:lnTo>
                      <a:pt x="89"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8" name="Freeform 61"/>
              <p:cNvSpPr>
                <a:spLocks/>
              </p:cNvSpPr>
              <p:nvPr/>
            </p:nvSpPr>
            <p:spPr bwMode="auto">
              <a:xfrm>
                <a:off x="5416551" y="2578101"/>
                <a:ext cx="141288" cy="88900"/>
              </a:xfrm>
              <a:custGeom>
                <a:avLst/>
                <a:gdLst>
                  <a:gd name="T0" fmla="*/ 0 w 89"/>
                  <a:gd name="T1" fmla="*/ 0 h 56"/>
                  <a:gd name="T2" fmla="*/ 2147483646 w 89"/>
                  <a:gd name="T3" fmla="*/ 2147483646 h 56"/>
                  <a:gd name="T4" fmla="*/ 2147483646 w 89"/>
                  <a:gd name="T5" fmla="*/ 2147483646 h 56"/>
                  <a:gd name="T6" fmla="*/ 2147483646 w 89"/>
                  <a:gd name="T7" fmla="*/ 2147483646 h 56"/>
                  <a:gd name="T8" fmla="*/ 2147483646 w 89"/>
                  <a:gd name="T9" fmla="*/ 0 h 56"/>
                  <a:gd name="T10" fmla="*/ 0 60000 65536"/>
                  <a:gd name="T11" fmla="*/ 0 60000 65536"/>
                  <a:gd name="T12" fmla="*/ 0 60000 65536"/>
                  <a:gd name="T13" fmla="*/ 0 60000 65536"/>
                  <a:gd name="T14" fmla="*/ 0 60000 65536"/>
                  <a:gd name="T15" fmla="*/ 0 w 89"/>
                  <a:gd name="T16" fmla="*/ 0 h 56"/>
                  <a:gd name="T17" fmla="*/ 89 w 89"/>
                  <a:gd name="T18" fmla="*/ 56 h 56"/>
                </a:gdLst>
                <a:ahLst/>
                <a:cxnLst>
                  <a:cxn ang="T10">
                    <a:pos x="T0" y="T1"/>
                  </a:cxn>
                  <a:cxn ang="T11">
                    <a:pos x="T2" y="T3"/>
                  </a:cxn>
                  <a:cxn ang="T12">
                    <a:pos x="T4" y="T5"/>
                  </a:cxn>
                  <a:cxn ang="T13">
                    <a:pos x="T6" y="T7"/>
                  </a:cxn>
                  <a:cxn ang="T14">
                    <a:pos x="T8" y="T9"/>
                  </a:cxn>
                </a:cxnLst>
                <a:rect l="T15" t="T16" r="T17" b="T18"/>
                <a:pathLst>
                  <a:path w="89" h="56">
                    <a:moveTo>
                      <a:pt x="0" y="0"/>
                    </a:moveTo>
                    <a:lnTo>
                      <a:pt x="11" y="45"/>
                    </a:lnTo>
                    <a:lnTo>
                      <a:pt x="45" y="56"/>
                    </a:lnTo>
                    <a:lnTo>
                      <a:pt x="78" y="45"/>
                    </a:lnTo>
                    <a:lnTo>
                      <a:pt x="89"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9" name="AutoShape 62"/>
              <p:cNvSpPr>
                <a:spLocks noChangeArrowheads="1"/>
              </p:cNvSpPr>
              <p:nvPr/>
            </p:nvSpPr>
            <p:spPr bwMode="auto">
              <a:xfrm>
                <a:off x="5416551" y="2470151"/>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0" name="Line 63"/>
              <p:cNvSpPr>
                <a:spLocks noChangeShapeType="1"/>
              </p:cNvSpPr>
              <p:nvPr/>
            </p:nvSpPr>
            <p:spPr bwMode="auto">
              <a:xfrm>
                <a:off x="5416551" y="2578101"/>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1" name="Freeform 64"/>
              <p:cNvSpPr>
                <a:spLocks/>
              </p:cNvSpPr>
              <p:nvPr/>
            </p:nvSpPr>
            <p:spPr bwMode="auto">
              <a:xfrm>
                <a:off x="5205413" y="2506664"/>
                <a:ext cx="123825" cy="88900"/>
              </a:xfrm>
              <a:custGeom>
                <a:avLst/>
                <a:gdLst>
                  <a:gd name="T0" fmla="*/ 0 w 78"/>
                  <a:gd name="T1" fmla="*/ 0 h 56"/>
                  <a:gd name="T2" fmla="*/ 0 w 78"/>
                  <a:gd name="T3" fmla="*/ 2147483646 h 56"/>
                  <a:gd name="T4" fmla="*/ 2147483646 w 78"/>
                  <a:gd name="T5" fmla="*/ 2147483646 h 56"/>
                  <a:gd name="T6" fmla="*/ 2147483646 w 78"/>
                  <a:gd name="T7" fmla="*/ 2147483646 h 56"/>
                  <a:gd name="T8" fmla="*/ 2147483646 w 78"/>
                  <a:gd name="T9" fmla="*/ 0 h 56"/>
                  <a:gd name="T10" fmla="*/ 0 w 78"/>
                  <a:gd name="T11" fmla="*/ 0 h 56"/>
                  <a:gd name="T12" fmla="*/ 0 60000 65536"/>
                  <a:gd name="T13" fmla="*/ 0 60000 65536"/>
                  <a:gd name="T14" fmla="*/ 0 60000 65536"/>
                  <a:gd name="T15" fmla="*/ 0 60000 65536"/>
                  <a:gd name="T16" fmla="*/ 0 60000 65536"/>
                  <a:gd name="T17" fmla="*/ 0 60000 65536"/>
                  <a:gd name="T18" fmla="*/ 0 w 78"/>
                  <a:gd name="T19" fmla="*/ 0 h 56"/>
                  <a:gd name="T20" fmla="*/ 78 w 78"/>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8" h="56">
                    <a:moveTo>
                      <a:pt x="0" y="0"/>
                    </a:moveTo>
                    <a:lnTo>
                      <a:pt x="0" y="45"/>
                    </a:lnTo>
                    <a:lnTo>
                      <a:pt x="33" y="56"/>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2" name="Freeform 65"/>
              <p:cNvSpPr>
                <a:spLocks/>
              </p:cNvSpPr>
              <p:nvPr/>
            </p:nvSpPr>
            <p:spPr bwMode="auto">
              <a:xfrm>
                <a:off x="5205413" y="2506664"/>
                <a:ext cx="123825" cy="88900"/>
              </a:xfrm>
              <a:custGeom>
                <a:avLst/>
                <a:gdLst>
                  <a:gd name="T0" fmla="*/ 0 w 78"/>
                  <a:gd name="T1" fmla="*/ 0 h 56"/>
                  <a:gd name="T2" fmla="*/ 0 w 78"/>
                  <a:gd name="T3" fmla="*/ 2147483646 h 56"/>
                  <a:gd name="T4" fmla="*/ 2147483646 w 78"/>
                  <a:gd name="T5" fmla="*/ 2147483646 h 56"/>
                  <a:gd name="T6" fmla="*/ 2147483646 w 78"/>
                  <a:gd name="T7" fmla="*/ 2147483646 h 56"/>
                  <a:gd name="T8" fmla="*/ 2147483646 w 78"/>
                  <a:gd name="T9" fmla="*/ 0 h 56"/>
                  <a:gd name="T10" fmla="*/ 0 60000 65536"/>
                  <a:gd name="T11" fmla="*/ 0 60000 65536"/>
                  <a:gd name="T12" fmla="*/ 0 60000 65536"/>
                  <a:gd name="T13" fmla="*/ 0 60000 65536"/>
                  <a:gd name="T14" fmla="*/ 0 60000 65536"/>
                  <a:gd name="T15" fmla="*/ 0 w 78"/>
                  <a:gd name="T16" fmla="*/ 0 h 56"/>
                  <a:gd name="T17" fmla="*/ 78 w 78"/>
                  <a:gd name="T18" fmla="*/ 56 h 56"/>
                </a:gdLst>
                <a:ahLst/>
                <a:cxnLst>
                  <a:cxn ang="T10">
                    <a:pos x="T0" y="T1"/>
                  </a:cxn>
                  <a:cxn ang="T11">
                    <a:pos x="T2" y="T3"/>
                  </a:cxn>
                  <a:cxn ang="T12">
                    <a:pos x="T4" y="T5"/>
                  </a:cxn>
                  <a:cxn ang="T13">
                    <a:pos x="T6" y="T7"/>
                  </a:cxn>
                  <a:cxn ang="T14">
                    <a:pos x="T8" y="T9"/>
                  </a:cxn>
                </a:cxnLst>
                <a:rect l="T15" t="T16" r="T17" b="T18"/>
                <a:pathLst>
                  <a:path w="78" h="56">
                    <a:moveTo>
                      <a:pt x="0" y="0"/>
                    </a:moveTo>
                    <a:lnTo>
                      <a:pt x="0" y="45"/>
                    </a:lnTo>
                    <a:lnTo>
                      <a:pt x="33" y="56"/>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3" name="AutoShape 66"/>
              <p:cNvSpPr>
                <a:spLocks noChangeArrowheads="1"/>
              </p:cNvSpPr>
              <p:nvPr/>
            </p:nvSpPr>
            <p:spPr bwMode="auto">
              <a:xfrm>
                <a:off x="5187951" y="2398714"/>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4" name="Line 67"/>
              <p:cNvSpPr>
                <a:spLocks noChangeShapeType="1"/>
              </p:cNvSpPr>
              <p:nvPr/>
            </p:nvSpPr>
            <p:spPr bwMode="auto">
              <a:xfrm>
                <a:off x="5187951" y="2506664"/>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5" name="Freeform 68"/>
              <p:cNvSpPr>
                <a:spLocks/>
              </p:cNvSpPr>
              <p:nvPr/>
            </p:nvSpPr>
            <p:spPr bwMode="auto">
              <a:xfrm>
                <a:off x="4992688" y="2578101"/>
                <a:ext cx="123825" cy="88900"/>
              </a:xfrm>
              <a:custGeom>
                <a:avLst/>
                <a:gdLst>
                  <a:gd name="T0" fmla="*/ 0 w 78"/>
                  <a:gd name="T1" fmla="*/ 0 h 56"/>
                  <a:gd name="T2" fmla="*/ 2147483646 w 78"/>
                  <a:gd name="T3" fmla="*/ 2147483646 h 56"/>
                  <a:gd name="T4" fmla="*/ 2147483646 w 78"/>
                  <a:gd name="T5" fmla="*/ 2147483646 h 56"/>
                  <a:gd name="T6" fmla="*/ 2147483646 w 78"/>
                  <a:gd name="T7" fmla="*/ 2147483646 h 56"/>
                  <a:gd name="T8" fmla="*/ 2147483646 w 78"/>
                  <a:gd name="T9" fmla="*/ 0 h 56"/>
                  <a:gd name="T10" fmla="*/ 0 w 78"/>
                  <a:gd name="T11" fmla="*/ 0 h 56"/>
                  <a:gd name="T12" fmla="*/ 0 60000 65536"/>
                  <a:gd name="T13" fmla="*/ 0 60000 65536"/>
                  <a:gd name="T14" fmla="*/ 0 60000 65536"/>
                  <a:gd name="T15" fmla="*/ 0 60000 65536"/>
                  <a:gd name="T16" fmla="*/ 0 60000 65536"/>
                  <a:gd name="T17" fmla="*/ 0 60000 65536"/>
                  <a:gd name="T18" fmla="*/ 0 w 78"/>
                  <a:gd name="T19" fmla="*/ 0 h 56"/>
                  <a:gd name="T20" fmla="*/ 78 w 78"/>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8" h="56">
                    <a:moveTo>
                      <a:pt x="0" y="0"/>
                    </a:moveTo>
                    <a:lnTo>
                      <a:pt x="12" y="45"/>
                    </a:lnTo>
                    <a:lnTo>
                      <a:pt x="45" y="56"/>
                    </a:lnTo>
                    <a:lnTo>
                      <a:pt x="78"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6" name="Freeform 69"/>
              <p:cNvSpPr>
                <a:spLocks/>
              </p:cNvSpPr>
              <p:nvPr/>
            </p:nvSpPr>
            <p:spPr bwMode="auto">
              <a:xfrm>
                <a:off x="4992688" y="2578101"/>
                <a:ext cx="123825" cy="88900"/>
              </a:xfrm>
              <a:custGeom>
                <a:avLst/>
                <a:gdLst>
                  <a:gd name="T0" fmla="*/ 0 w 78"/>
                  <a:gd name="T1" fmla="*/ 0 h 56"/>
                  <a:gd name="T2" fmla="*/ 2147483646 w 78"/>
                  <a:gd name="T3" fmla="*/ 2147483646 h 56"/>
                  <a:gd name="T4" fmla="*/ 2147483646 w 78"/>
                  <a:gd name="T5" fmla="*/ 2147483646 h 56"/>
                  <a:gd name="T6" fmla="*/ 2147483646 w 78"/>
                  <a:gd name="T7" fmla="*/ 2147483646 h 56"/>
                  <a:gd name="T8" fmla="*/ 2147483646 w 78"/>
                  <a:gd name="T9" fmla="*/ 0 h 56"/>
                  <a:gd name="T10" fmla="*/ 0 60000 65536"/>
                  <a:gd name="T11" fmla="*/ 0 60000 65536"/>
                  <a:gd name="T12" fmla="*/ 0 60000 65536"/>
                  <a:gd name="T13" fmla="*/ 0 60000 65536"/>
                  <a:gd name="T14" fmla="*/ 0 60000 65536"/>
                  <a:gd name="T15" fmla="*/ 0 w 78"/>
                  <a:gd name="T16" fmla="*/ 0 h 56"/>
                  <a:gd name="T17" fmla="*/ 78 w 78"/>
                  <a:gd name="T18" fmla="*/ 56 h 56"/>
                </a:gdLst>
                <a:ahLst/>
                <a:cxnLst>
                  <a:cxn ang="T10">
                    <a:pos x="T0" y="T1"/>
                  </a:cxn>
                  <a:cxn ang="T11">
                    <a:pos x="T2" y="T3"/>
                  </a:cxn>
                  <a:cxn ang="T12">
                    <a:pos x="T4" y="T5"/>
                  </a:cxn>
                  <a:cxn ang="T13">
                    <a:pos x="T6" y="T7"/>
                  </a:cxn>
                  <a:cxn ang="T14">
                    <a:pos x="T8" y="T9"/>
                  </a:cxn>
                </a:cxnLst>
                <a:rect l="T15" t="T16" r="T17" b="T18"/>
                <a:pathLst>
                  <a:path w="78" h="56">
                    <a:moveTo>
                      <a:pt x="0" y="0"/>
                    </a:moveTo>
                    <a:lnTo>
                      <a:pt x="12" y="45"/>
                    </a:lnTo>
                    <a:lnTo>
                      <a:pt x="45" y="56"/>
                    </a:lnTo>
                    <a:lnTo>
                      <a:pt x="78"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7" name="AutoShape 70"/>
              <p:cNvSpPr>
                <a:spLocks noChangeArrowheads="1"/>
              </p:cNvSpPr>
              <p:nvPr/>
            </p:nvSpPr>
            <p:spPr bwMode="auto">
              <a:xfrm>
                <a:off x="4992688" y="2470151"/>
                <a:ext cx="141288" cy="215900"/>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8" name="Line 71"/>
              <p:cNvSpPr>
                <a:spLocks noChangeShapeType="1"/>
              </p:cNvSpPr>
              <p:nvPr/>
            </p:nvSpPr>
            <p:spPr bwMode="auto">
              <a:xfrm>
                <a:off x="4992688" y="2578101"/>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9" name="Freeform 72"/>
              <p:cNvSpPr>
                <a:spLocks/>
              </p:cNvSpPr>
              <p:nvPr/>
            </p:nvSpPr>
            <p:spPr bwMode="auto">
              <a:xfrm>
                <a:off x="5205413" y="2774951"/>
                <a:ext cx="123825" cy="90488"/>
              </a:xfrm>
              <a:custGeom>
                <a:avLst/>
                <a:gdLst>
                  <a:gd name="T0" fmla="*/ 0 w 78"/>
                  <a:gd name="T1" fmla="*/ 0 h 57"/>
                  <a:gd name="T2" fmla="*/ 2147483646 w 78"/>
                  <a:gd name="T3" fmla="*/ 2147483646 h 57"/>
                  <a:gd name="T4" fmla="*/ 2147483646 w 78"/>
                  <a:gd name="T5" fmla="*/ 2147483646 h 57"/>
                  <a:gd name="T6" fmla="*/ 2147483646 w 78"/>
                  <a:gd name="T7" fmla="*/ 2147483646 h 57"/>
                  <a:gd name="T8" fmla="*/ 2147483646 w 78"/>
                  <a:gd name="T9" fmla="*/ 0 h 57"/>
                  <a:gd name="T10" fmla="*/ 0 w 78"/>
                  <a:gd name="T11" fmla="*/ 0 h 57"/>
                  <a:gd name="T12" fmla="*/ 0 60000 65536"/>
                  <a:gd name="T13" fmla="*/ 0 60000 65536"/>
                  <a:gd name="T14" fmla="*/ 0 60000 65536"/>
                  <a:gd name="T15" fmla="*/ 0 60000 65536"/>
                  <a:gd name="T16" fmla="*/ 0 60000 65536"/>
                  <a:gd name="T17" fmla="*/ 0 60000 65536"/>
                  <a:gd name="T18" fmla="*/ 0 w 78"/>
                  <a:gd name="T19" fmla="*/ 0 h 57"/>
                  <a:gd name="T20" fmla="*/ 78 w 78"/>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8" h="57">
                    <a:moveTo>
                      <a:pt x="0" y="0"/>
                    </a:moveTo>
                    <a:lnTo>
                      <a:pt x="11" y="46"/>
                    </a:lnTo>
                    <a:lnTo>
                      <a:pt x="33" y="57"/>
                    </a:lnTo>
                    <a:lnTo>
                      <a:pt x="67" y="46"/>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0" name="Freeform 73"/>
              <p:cNvSpPr>
                <a:spLocks/>
              </p:cNvSpPr>
              <p:nvPr/>
            </p:nvSpPr>
            <p:spPr bwMode="auto">
              <a:xfrm>
                <a:off x="5205413" y="2774951"/>
                <a:ext cx="123825" cy="90488"/>
              </a:xfrm>
              <a:custGeom>
                <a:avLst/>
                <a:gdLst>
                  <a:gd name="T0" fmla="*/ 0 w 78"/>
                  <a:gd name="T1" fmla="*/ 0 h 57"/>
                  <a:gd name="T2" fmla="*/ 2147483646 w 78"/>
                  <a:gd name="T3" fmla="*/ 2147483646 h 57"/>
                  <a:gd name="T4" fmla="*/ 2147483646 w 78"/>
                  <a:gd name="T5" fmla="*/ 2147483646 h 57"/>
                  <a:gd name="T6" fmla="*/ 2147483646 w 78"/>
                  <a:gd name="T7" fmla="*/ 2147483646 h 57"/>
                  <a:gd name="T8" fmla="*/ 2147483646 w 78"/>
                  <a:gd name="T9" fmla="*/ 0 h 57"/>
                  <a:gd name="T10" fmla="*/ 0 60000 65536"/>
                  <a:gd name="T11" fmla="*/ 0 60000 65536"/>
                  <a:gd name="T12" fmla="*/ 0 60000 65536"/>
                  <a:gd name="T13" fmla="*/ 0 60000 65536"/>
                  <a:gd name="T14" fmla="*/ 0 60000 65536"/>
                  <a:gd name="T15" fmla="*/ 0 w 78"/>
                  <a:gd name="T16" fmla="*/ 0 h 57"/>
                  <a:gd name="T17" fmla="*/ 78 w 78"/>
                  <a:gd name="T18" fmla="*/ 57 h 57"/>
                </a:gdLst>
                <a:ahLst/>
                <a:cxnLst>
                  <a:cxn ang="T10">
                    <a:pos x="T0" y="T1"/>
                  </a:cxn>
                  <a:cxn ang="T11">
                    <a:pos x="T2" y="T3"/>
                  </a:cxn>
                  <a:cxn ang="T12">
                    <a:pos x="T4" y="T5"/>
                  </a:cxn>
                  <a:cxn ang="T13">
                    <a:pos x="T6" y="T7"/>
                  </a:cxn>
                  <a:cxn ang="T14">
                    <a:pos x="T8" y="T9"/>
                  </a:cxn>
                </a:cxnLst>
                <a:rect l="T15" t="T16" r="T17" b="T18"/>
                <a:pathLst>
                  <a:path w="78" h="57">
                    <a:moveTo>
                      <a:pt x="0" y="0"/>
                    </a:moveTo>
                    <a:lnTo>
                      <a:pt x="11" y="46"/>
                    </a:lnTo>
                    <a:lnTo>
                      <a:pt x="33" y="57"/>
                    </a:lnTo>
                    <a:lnTo>
                      <a:pt x="67" y="4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1" name="AutoShape 74"/>
              <p:cNvSpPr>
                <a:spLocks noChangeArrowheads="1"/>
              </p:cNvSpPr>
              <p:nvPr/>
            </p:nvSpPr>
            <p:spPr bwMode="auto">
              <a:xfrm>
                <a:off x="5205413" y="2667001"/>
                <a:ext cx="141288" cy="215900"/>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82" name="Line 75"/>
              <p:cNvSpPr>
                <a:spLocks noChangeShapeType="1"/>
              </p:cNvSpPr>
              <p:nvPr/>
            </p:nvSpPr>
            <p:spPr bwMode="auto">
              <a:xfrm>
                <a:off x="5205413" y="2774951"/>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3" name="Freeform 76"/>
              <p:cNvSpPr>
                <a:spLocks/>
              </p:cNvSpPr>
              <p:nvPr/>
            </p:nvSpPr>
            <p:spPr bwMode="auto">
              <a:xfrm>
                <a:off x="5029201" y="2254251"/>
                <a:ext cx="122238" cy="90488"/>
              </a:xfrm>
              <a:custGeom>
                <a:avLst/>
                <a:gdLst>
                  <a:gd name="T0" fmla="*/ 0 w 77"/>
                  <a:gd name="T1" fmla="*/ 0 h 57"/>
                  <a:gd name="T2" fmla="*/ 2147483646 w 77"/>
                  <a:gd name="T3" fmla="*/ 2147483646 h 57"/>
                  <a:gd name="T4" fmla="*/ 2147483646 w 77"/>
                  <a:gd name="T5" fmla="*/ 2147483646 h 57"/>
                  <a:gd name="T6" fmla="*/ 2147483646 w 77"/>
                  <a:gd name="T7" fmla="*/ 2147483646 h 57"/>
                  <a:gd name="T8" fmla="*/ 2147483646 w 77"/>
                  <a:gd name="T9" fmla="*/ 0 h 57"/>
                  <a:gd name="T10" fmla="*/ 0 w 77"/>
                  <a:gd name="T11" fmla="*/ 0 h 57"/>
                  <a:gd name="T12" fmla="*/ 0 60000 65536"/>
                  <a:gd name="T13" fmla="*/ 0 60000 65536"/>
                  <a:gd name="T14" fmla="*/ 0 60000 65536"/>
                  <a:gd name="T15" fmla="*/ 0 60000 65536"/>
                  <a:gd name="T16" fmla="*/ 0 60000 65536"/>
                  <a:gd name="T17" fmla="*/ 0 60000 65536"/>
                  <a:gd name="T18" fmla="*/ 0 w 77"/>
                  <a:gd name="T19" fmla="*/ 0 h 57"/>
                  <a:gd name="T20" fmla="*/ 77 w 77"/>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7" h="57">
                    <a:moveTo>
                      <a:pt x="0" y="0"/>
                    </a:moveTo>
                    <a:lnTo>
                      <a:pt x="11" y="46"/>
                    </a:lnTo>
                    <a:lnTo>
                      <a:pt x="44" y="57"/>
                    </a:lnTo>
                    <a:lnTo>
                      <a:pt x="77" y="46"/>
                    </a:lnTo>
                    <a:lnTo>
                      <a:pt x="77"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4" name="Freeform 77"/>
              <p:cNvSpPr>
                <a:spLocks/>
              </p:cNvSpPr>
              <p:nvPr/>
            </p:nvSpPr>
            <p:spPr bwMode="auto">
              <a:xfrm>
                <a:off x="5029201" y="2254251"/>
                <a:ext cx="122238" cy="90488"/>
              </a:xfrm>
              <a:custGeom>
                <a:avLst/>
                <a:gdLst>
                  <a:gd name="T0" fmla="*/ 0 w 77"/>
                  <a:gd name="T1" fmla="*/ 0 h 57"/>
                  <a:gd name="T2" fmla="*/ 2147483646 w 77"/>
                  <a:gd name="T3" fmla="*/ 2147483646 h 57"/>
                  <a:gd name="T4" fmla="*/ 2147483646 w 77"/>
                  <a:gd name="T5" fmla="*/ 2147483646 h 57"/>
                  <a:gd name="T6" fmla="*/ 2147483646 w 77"/>
                  <a:gd name="T7" fmla="*/ 2147483646 h 57"/>
                  <a:gd name="T8" fmla="*/ 2147483646 w 77"/>
                  <a:gd name="T9" fmla="*/ 0 h 57"/>
                  <a:gd name="T10" fmla="*/ 0 60000 65536"/>
                  <a:gd name="T11" fmla="*/ 0 60000 65536"/>
                  <a:gd name="T12" fmla="*/ 0 60000 65536"/>
                  <a:gd name="T13" fmla="*/ 0 60000 65536"/>
                  <a:gd name="T14" fmla="*/ 0 60000 65536"/>
                  <a:gd name="T15" fmla="*/ 0 w 77"/>
                  <a:gd name="T16" fmla="*/ 0 h 57"/>
                  <a:gd name="T17" fmla="*/ 77 w 77"/>
                  <a:gd name="T18" fmla="*/ 57 h 57"/>
                </a:gdLst>
                <a:ahLst/>
                <a:cxnLst>
                  <a:cxn ang="T10">
                    <a:pos x="T0" y="T1"/>
                  </a:cxn>
                  <a:cxn ang="T11">
                    <a:pos x="T2" y="T3"/>
                  </a:cxn>
                  <a:cxn ang="T12">
                    <a:pos x="T4" y="T5"/>
                  </a:cxn>
                  <a:cxn ang="T13">
                    <a:pos x="T6" y="T7"/>
                  </a:cxn>
                  <a:cxn ang="T14">
                    <a:pos x="T8" y="T9"/>
                  </a:cxn>
                </a:cxnLst>
                <a:rect l="T15" t="T16" r="T17" b="T18"/>
                <a:pathLst>
                  <a:path w="77" h="57">
                    <a:moveTo>
                      <a:pt x="0" y="0"/>
                    </a:moveTo>
                    <a:lnTo>
                      <a:pt x="11" y="46"/>
                    </a:lnTo>
                    <a:lnTo>
                      <a:pt x="44" y="57"/>
                    </a:lnTo>
                    <a:lnTo>
                      <a:pt x="77" y="46"/>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5" name="AutoShape 78"/>
              <p:cNvSpPr>
                <a:spLocks noChangeArrowheads="1"/>
              </p:cNvSpPr>
              <p:nvPr/>
            </p:nvSpPr>
            <p:spPr bwMode="auto">
              <a:xfrm>
                <a:off x="5029201" y="2147889"/>
                <a:ext cx="158750" cy="21431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86" name="Line 79"/>
              <p:cNvSpPr>
                <a:spLocks noChangeShapeType="1"/>
              </p:cNvSpPr>
              <p:nvPr/>
            </p:nvSpPr>
            <p:spPr bwMode="auto">
              <a:xfrm>
                <a:off x="5029201" y="2254251"/>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7" name="Freeform 80"/>
              <p:cNvSpPr>
                <a:spLocks/>
              </p:cNvSpPr>
              <p:nvPr/>
            </p:nvSpPr>
            <p:spPr bwMode="auto">
              <a:xfrm>
                <a:off x="4992688" y="2794001"/>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w 78"/>
                  <a:gd name="T11" fmla="*/ 0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0"/>
                    </a:moveTo>
                    <a:lnTo>
                      <a:pt x="0" y="45"/>
                    </a:lnTo>
                    <a:lnTo>
                      <a:pt x="34" y="67"/>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8" name="Freeform 81"/>
              <p:cNvSpPr>
                <a:spLocks/>
              </p:cNvSpPr>
              <p:nvPr/>
            </p:nvSpPr>
            <p:spPr bwMode="auto">
              <a:xfrm>
                <a:off x="4992688" y="2794001"/>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0"/>
                    </a:moveTo>
                    <a:lnTo>
                      <a:pt x="0" y="45"/>
                    </a:lnTo>
                    <a:lnTo>
                      <a:pt x="34" y="67"/>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9" name="AutoShape 82"/>
              <p:cNvSpPr>
                <a:spLocks noChangeArrowheads="1"/>
              </p:cNvSpPr>
              <p:nvPr/>
            </p:nvSpPr>
            <p:spPr bwMode="auto">
              <a:xfrm>
                <a:off x="4975226" y="2686051"/>
                <a:ext cx="158750" cy="21431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0" name="Line 83"/>
              <p:cNvSpPr>
                <a:spLocks noChangeShapeType="1"/>
              </p:cNvSpPr>
              <p:nvPr/>
            </p:nvSpPr>
            <p:spPr bwMode="auto">
              <a:xfrm>
                <a:off x="4975226" y="2794001"/>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1" name="Freeform 84"/>
              <p:cNvSpPr>
                <a:spLocks/>
              </p:cNvSpPr>
              <p:nvPr/>
            </p:nvSpPr>
            <p:spPr bwMode="auto">
              <a:xfrm>
                <a:off x="6810376" y="3708401"/>
                <a:ext cx="123825" cy="90488"/>
              </a:xfrm>
              <a:custGeom>
                <a:avLst/>
                <a:gdLst>
                  <a:gd name="T0" fmla="*/ 0 w 78"/>
                  <a:gd name="T1" fmla="*/ 0 h 57"/>
                  <a:gd name="T2" fmla="*/ 2147483646 w 78"/>
                  <a:gd name="T3" fmla="*/ 2147483646 h 57"/>
                  <a:gd name="T4" fmla="*/ 2147483646 w 78"/>
                  <a:gd name="T5" fmla="*/ 2147483646 h 57"/>
                  <a:gd name="T6" fmla="*/ 2147483646 w 78"/>
                  <a:gd name="T7" fmla="*/ 2147483646 h 57"/>
                  <a:gd name="T8" fmla="*/ 2147483646 w 78"/>
                  <a:gd name="T9" fmla="*/ 0 h 57"/>
                  <a:gd name="T10" fmla="*/ 0 w 78"/>
                  <a:gd name="T11" fmla="*/ 0 h 57"/>
                  <a:gd name="T12" fmla="*/ 0 60000 65536"/>
                  <a:gd name="T13" fmla="*/ 0 60000 65536"/>
                  <a:gd name="T14" fmla="*/ 0 60000 65536"/>
                  <a:gd name="T15" fmla="*/ 0 60000 65536"/>
                  <a:gd name="T16" fmla="*/ 0 60000 65536"/>
                  <a:gd name="T17" fmla="*/ 0 60000 65536"/>
                  <a:gd name="T18" fmla="*/ 0 w 78"/>
                  <a:gd name="T19" fmla="*/ 0 h 57"/>
                  <a:gd name="T20" fmla="*/ 78 w 78"/>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8" h="57">
                    <a:moveTo>
                      <a:pt x="0" y="0"/>
                    </a:moveTo>
                    <a:lnTo>
                      <a:pt x="12" y="46"/>
                    </a:lnTo>
                    <a:lnTo>
                      <a:pt x="34" y="57"/>
                    </a:lnTo>
                    <a:lnTo>
                      <a:pt x="67" y="46"/>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2" name="Freeform 85"/>
              <p:cNvSpPr>
                <a:spLocks/>
              </p:cNvSpPr>
              <p:nvPr/>
            </p:nvSpPr>
            <p:spPr bwMode="auto">
              <a:xfrm>
                <a:off x="6810376" y="3708401"/>
                <a:ext cx="123825" cy="90488"/>
              </a:xfrm>
              <a:custGeom>
                <a:avLst/>
                <a:gdLst>
                  <a:gd name="T0" fmla="*/ 0 w 78"/>
                  <a:gd name="T1" fmla="*/ 0 h 57"/>
                  <a:gd name="T2" fmla="*/ 2147483646 w 78"/>
                  <a:gd name="T3" fmla="*/ 2147483646 h 57"/>
                  <a:gd name="T4" fmla="*/ 2147483646 w 78"/>
                  <a:gd name="T5" fmla="*/ 2147483646 h 57"/>
                  <a:gd name="T6" fmla="*/ 2147483646 w 78"/>
                  <a:gd name="T7" fmla="*/ 2147483646 h 57"/>
                  <a:gd name="T8" fmla="*/ 2147483646 w 78"/>
                  <a:gd name="T9" fmla="*/ 0 h 57"/>
                  <a:gd name="T10" fmla="*/ 0 60000 65536"/>
                  <a:gd name="T11" fmla="*/ 0 60000 65536"/>
                  <a:gd name="T12" fmla="*/ 0 60000 65536"/>
                  <a:gd name="T13" fmla="*/ 0 60000 65536"/>
                  <a:gd name="T14" fmla="*/ 0 60000 65536"/>
                  <a:gd name="T15" fmla="*/ 0 w 78"/>
                  <a:gd name="T16" fmla="*/ 0 h 57"/>
                  <a:gd name="T17" fmla="*/ 78 w 78"/>
                  <a:gd name="T18" fmla="*/ 57 h 57"/>
                </a:gdLst>
                <a:ahLst/>
                <a:cxnLst>
                  <a:cxn ang="T10">
                    <a:pos x="T0" y="T1"/>
                  </a:cxn>
                  <a:cxn ang="T11">
                    <a:pos x="T2" y="T3"/>
                  </a:cxn>
                  <a:cxn ang="T12">
                    <a:pos x="T4" y="T5"/>
                  </a:cxn>
                  <a:cxn ang="T13">
                    <a:pos x="T6" y="T7"/>
                  </a:cxn>
                  <a:cxn ang="T14">
                    <a:pos x="T8" y="T9"/>
                  </a:cxn>
                </a:cxnLst>
                <a:rect l="T15" t="T16" r="T17" b="T18"/>
                <a:pathLst>
                  <a:path w="78" h="57">
                    <a:moveTo>
                      <a:pt x="0" y="0"/>
                    </a:moveTo>
                    <a:lnTo>
                      <a:pt x="12" y="46"/>
                    </a:lnTo>
                    <a:lnTo>
                      <a:pt x="34" y="57"/>
                    </a:lnTo>
                    <a:lnTo>
                      <a:pt x="67" y="4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3" name="AutoShape 86"/>
              <p:cNvSpPr>
                <a:spLocks noChangeArrowheads="1"/>
              </p:cNvSpPr>
              <p:nvPr/>
            </p:nvSpPr>
            <p:spPr bwMode="auto">
              <a:xfrm>
                <a:off x="6810376" y="3600451"/>
                <a:ext cx="141288" cy="215900"/>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4" name="Line 87"/>
              <p:cNvSpPr>
                <a:spLocks noChangeShapeType="1"/>
              </p:cNvSpPr>
              <p:nvPr/>
            </p:nvSpPr>
            <p:spPr bwMode="auto">
              <a:xfrm>
                <a:off x="6810376" y="3708401"/>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5" name="Freeform 88"/>
              <p:cNvSpPr>
                <a:spLocks/>
              </p:cNvSpPr>
              <p:nvPr/>
            </p:nvSpPr>
            <p:spPr bwMode="auto">
              <a:xfrm>
                <a:off x="7288213" y="3529014"/>
                <a:ext cx="122238" cy="107950"/>
              </a:xfrm>
              <a:custGeom>
                <a:avLst/>
                <a:gdLst>
                  <a:gd name="T0" fmla="*/ 0 w 77"/>
                  <a:gd name="T1" fmla="*/ 0 h 68"/>
                  <a:gd name="T2" fmla="*/ 2147483646 w 77"/>
                  <a:gd name="T3" fmla="*/ 2147483646 h 68"/>
                  <a:gd name="T4" fmla="*/ 2147483646 w 77"/>
                  <a:gd name="T5" fmla="*/ 2147483646 h 68"/>
                  <a:gd name="T6" fmla="*/ 2147483646 w 77"/>
                  <a:gd name="T7" fmla="*/ 2147483646 h 68"/>
                  <a:gd name="T8" fmla="*/ 2147483646 w 77"/>
                  <a:gd name="T9" fmla="*/ 0 h 68"/>
                  <a:gd name="T10" fmla="*/ 0 w 77"/>
                  <a:gd name="T11" fmla="*/ 0 h 68"/>
                  <a:gd name="T12" fmla="*/ 0 60000 65536"/>
                  <a:gd name="T13" fmla="*/ 0 60000 65536"/>
                  <a:gd name="T14" fmla="*/ 0 60000 65536"/>
                  <a:gd name="T15" fmla="*/ 0 60000 65536"/>
                  <a:gd name="T16" fmla="*/ 0 60000 65536"/>
                  <a:gd name="T17" fmla="*/ 0 60000 65536"/>
                  <a:gd name="T18" fmla="*/ 0 w 77"/>
                  <a:gd name="T19" fmla="*/ 0 h 68"/>
                  <a:gd name="T20" fmla="*/ 77 w 77"/>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7" h="68">
                    <a:moveTo>
                      <a:pt x="0" y="0"/>
                    </a:moveTo>
                    <a:lnTo>
                      <a:pt x="11" y="45"/>
                    </a:lnTo>
                    <a:lnTo>
                      <a:pt x="44" y="68"/>
                    </a:lnTo>
                    <a:lnTo>
                      <a:pt x="66" y="45"/>
                    </a:lnTo>
                    <a:lnTo>
                      <a:pt x="77"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6" name="Freeform 89"/>
              <p:cNvSpPr>
                <a:spLocks/>
              </p:cNvSpPr>
              <p:nvPr/>
            </p:nvSpPr>
            <p:spPr bwMode="auto">
              <a:xfrm>
                <a:off x="7288213" y="3529014"/>
                <a:ext cx="122238" cy="107950"/>
              </a:xfrm>
              <a:custGeom>
                <a:avLst/>
                <a:gdLst>
                  <a:gd name="T0" fmla="*/ 0 w 77"/>
                  <a:gd name="T1" fmla="*/ 0 h 68"/>
                  <a:gd name="T2" fmla="*/ 2147483646 w 77"/>
                  <a:gd name="T3" fmla="*/ 2147483646 h 68"/>
                  <a:gd name="T4" fmla="*/ 2147483646 w 77"/>
                  <a:gd name="T5" fmla="*/ 2147483646 h 68"/>
                  <a:gd name="T6" fmla="*/ 2147483646 w 77"/>
                  <a:gd name="T7" fmla="*/ 2147483646 h 68"/>
                  <a:gd name="T8" fmla="*/ 2147483646 w 77"/>
                  <a:gd name="T9" fmla="*/ 0 h 68"/>
                  <a:gd name="T10" fmla="*/ 0 60000 65536"/>
                  <a:gd name="T11" fmla="*/ 0 60000 65536"/>
                  <a:gd name="T12" fmla="*/ 0 60000 65536"/>
                  <a:gd name="T13" fmla="*/ 0 60000 65536"/>
                  <a:gd name="T14" fmla="*/ 0 60000 65536"/>
                  <a:gd name="T15" fmla="*/ 0 w 77"/>
                  <a:gd name="T16" fmla="*/ 0 h 68"/>
                  <a:gd name="T17" fmla="*/ 77 w 77"/>
                  <a:gd name="T18" fmla="*/ 68 h 68"/>
                </a:gdLst>
                <a:ahLst/>
                <a:cxnLst>
                  <a:cxn ang="T10">
                    <a:pos x="T0" y="T1"/>
                  </a:cxn>
                  <a:cxn ang="T11">
                    <a:pos x="T2" y="T3"/>
                  </a:cxn>
                  <a:cxn ang="T12">
                    <a:pos x="T4" y="T5"/>
                  </a:cxn>
                  <a:cxn ang="T13">
                    <a:pos x="T6" y="T7"/>
                  </a:cxn>
                  <a:cxn ang="T14">
                    <a:pos x="T8" y="T9"/>
                  </a:cxn>
                </a:cxnLst>
                <a:rect l="T15" t="T16" r="T17" b="T18"/>
                <a:pathLst>
                  <a:path w="77" h="68">
                    <a:moveTo>
                      <a:pt x="0" y="0"/>
                    </a:moveTo>
                    <a:lnTo>
                      <a:pt x="11" y="45"/>
                    </a:lnTo>
                    <a:lnTo>
                      <a:pt x="44" y="68"/>
                    </a:lnTo>
                    <a:lnTo>
                      <a:pt x="66" y="45"/>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7" name="AutoShape 90"/>
              <p:cNvSpPr>
                <a:spLocks noChangeArrowheads="1"/>
              </p:cNvSpPr>
              <p:nvPr/>
            </p:nvSpPr>
            <p:spPr bwMode="auto">
              <a:xfrm>
                <a:off x="7288213" y="3421064"/>
                <a:ext cx="139700" cy="23336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8" name="Line 91"/>
              <p:cNvSpPr>
                <a:spLocks noChangeShapeType="1"/>
              </p:cNvSpPr>
              <p:nvPr/>
            </p:nvSpPr>
            <p:spPr bwMode="auto">
              <a:xfrm>
                <a:off x="7288213" y="3529014"/>
                <a:ext cx="12223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9" name="Freeform 92"/>
              <p:cNvSpPr>
                <a:spLocks/>
              </p:cNvSpPr>
              <p:nvPr/>
            </p:nvSpPr>
            <p:spPr bwMode="auto">
              <a:xfrm>
                <a:off x="7375526" y="3798889"/>
                <a:ext cx="123825" cy="88900"/>
              </a:xfrm>
              <a:custGeom>
                <a:avLst/>
                <a:gdLst>
                  <a:gd name="T0" fmla="*/ 0 w 78"/>
                  <a:gd name="T1" fmla="*/ 0 h 56"/>
                  <a:gd name="T2" fmla="*/ 0 w 78"/>
                  <a:gd name="T3" fmla="*/ 2147483646 h 56"/>
                  <a:gd name="T4" fmla="*/ 2147483646 w 78"/>
                  <a:gd name="T5" fmla="*/ 2147483646 h 56"/>
                  <a:gd name="T6" fmla="*/ 2147483646 w 78"/>
                  <a:gd name="T7" fmla="*/ 2147483646 h 56"/>
                  <a:gd name="T8" fmla="*/ 2147483646 w 78"/>
                  <a:gd name="T9" fmla="*/ 0 h 56"/>
                  <a:gd name="T10" fmla="*/ 0 w 78"/>
                  <a:gd name="T11" fmla="*/ 0 h 56"/>
                  <a:gd name="T12" fmla="*/ 0 60000 65536"/>
                  <a:gd name="T13" fmla="*/ 0 60000 65536"/>
                  <a:gd name="T14" fmla="*/ 0 60000 65536"/>
                  <a:gd name="T15" fmla="*/ 0 60000 65536"/>
                  <a:gd name="T16" fmla="*/ 0 60000 65536"/>
                  <a:gd name="T17" fmla="*/ 0 60000 65536"/>
                  <a:gd name="T18" fmla="*/ 0 w 78"/>
                  <a:gd name="T19" fmla="*/ 0 h 56"/>
                  <a:gd name="T20" fmla="*/ 78 w 78"/>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8" h="56">
                    <a:moveTo>
                      <a:pt x="0" y="0"/>
                    </a:moveTo>
                    <a:lnTo>
                      <a:pt x="0" y="45"/>
                    </a:lnTo>
                    <a:lnTo>
                      <a:pt x="33" y="56"/>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0" name="Freeform 93"/>
              <p:cNvSpPr>
                <a:spLocks/>
              </p:cNvSpPr>
              <p:nvPr/>
            </p:nvSpPr>
            <p:spPr bwMode="auto">
              <a:xfrm>
                <a:off x="7375526" y="3798889"/>
                <a:ext cx="123825" cy="88900"/>
              </a:xfrm>
              <a:custGeom>
                <a:avLst/>
                <a:gdLst>
                  <a:gd name="T0" fmla="*/ 0 w 78"/>
                  <a:gd name="T1" fmla="*/ 0 h 56"/>
                  <a:gd name="T2" fmla="*/ 0 w 78"/>
                  <a:gd name="T3" fmla="*/ 2147483646 h 56"/>
                  <a:gd name="T4" fmla="*/ 2147483646 w 78"/>
                  <a:gd name="T5" fmla="*/ 2147483646 h 56"/>
                  <a:gd name="T6" fmla="*/ 2147483646 w 78"/>
                  <a:gd name="T7" fmla="*/ 2147483646 h 56"/>
                  <a:gd name="T8" fmla="*/ 2147483646 w 78"/>
                  <a:gd name="T9" fmla="*/ 0 h 56"/>
                  <a:gd name="T10" fmla="*/ 0 60000 65536"/>
                  <a:gd name="T11" fmla="*/ 0 60000 65536"/>
                  <a:gd name="T12" fmla="*/ 0 60000 65536"/>
                  <a:gd name="T13" fmla="*/ 0 60000 65536"/>
                  <a:gd name="T14" fmla="*/ 0 60000 65536"/>
                  <a:gd name="T15" fmla="*/ 0 w 78"/>
                  <a:gd name="T16" fmla="*/ 0 h 56"/>
                  <a:gd name="T17" fmla="*/ 78 w 78"/>
                  <a:gd name="T18" fmla="*/ 56 h 56"/>
                </a:gdLst>
                <a:ahLst/>
                <a:cxnLst>
                  <a:cxn ang="T10">
                    <a:pos x="T0" y="T1"/>
                  </a:cxn>
                  <a:cxn ang="T11">
                    <a:pos x="T2" y="T3"/>
                  </a:cxn>
                  <a:cxn ang="T12">
                    <a:pos x="T4" y="T5"/>
                  </a:cxn>
                  <a:cxn ang="T13">
                    <a:pos x="T6" y="T7"/>
                  </a:cxn>
                  <a:cxn ang="T14">
                    <a:pos x="T8" y="T9"/>
                  </a:cxn>
                </a:cxnLst>
                <a:rect l="T15" t="T16" r="T17" b="T18"/>
                <a:pathLst>
                  <a:path w="78" h="56">
                    <a:moveTo>
                      <a:pt x="0" y="0"/>
                    </a:moveTo>
                    <a:lnTo>
                      <a:pt x="0" y="45"/>
                    </a:lnTo>
                    <a:lnTo>
                      <a:pt x="33" y="56"/>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1" name="AutoShape 94"/>
              <p:cNvSpPr>
                <a:spLocks noChangeArrowheads="1"/>
              </p:cNvSpPr>
              <p:nvPr/>
            </p:nvSpPr>
            <p:spPr bwMode="auto">
              <a:xfrm>
                <a:off x="7358063" y="3690939"/>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02" name="Line 95"/>
              <p:cNvSpPr>
                <a:spLocks noChangeShapeType="1"/>
              </p:cNvSpPr>
              <p:nvPr/>
            </p:nvSpPr>
            <p:spPr bwMode="auto">
              <a:xfrm>
                <a:off x="7358063" y="379888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3" name="Freeform 96"/>
              <p:cNvSpPr>
                <a:spLocks/>
              </p:cNvSpPr>
              <p:nvPr/>
            </p:nvSpPr>
            <p:spPr bwMode="auto">
              <a:xfrm>
                <a:off x="7146926" y="3995739"/>
                <a:ext cx="141288" cy="107950"/>
              </a:xfrm>
              <a:custGeom>
                <a:avLst/>
                <a:gdLst>
                  <a:gd name="T0" fmla="*/ 0 w 89"/>
                  <a:gd name="T1" fmla="*/ 0 h 68"/>
                  <a:gd name="T2" fmla="*/ 2147483646 w 89"/>
                  <a:gd name="T3" fmla="*/ 2147483646 h 68"/>
                  <a:gd name="T4" fmla="*/ 2147483646 w 89"/>
                  <a:gd name="T5" fmla="*/ 2147483646 h 68"/>
                  <a:gd name="T6" fmla="*/ 2147483646 w 89"/>
                  <a:gd name="T7" fmla="*/ 2147483646 h 68"/>
                  <a:gd name="T8" fmla="*/ 2147483646 w 89"/>
                  <a:gd name="T9" fmla="*/ 0 h 68"/>
                  <a:gd name="T10" fmla="*/ 0 w 89"/>
                  <a:gd name="T11" fmla="*/ 0 h 68"/>
                  <a:gd name="T12" fmla="*/ 0 60000 65536"/>
                  <a:gd name="T13" fmla="*/ 0 60000 65536"/>
                  <a:gd name="T14" fmla="*/ 0 60000 65536"/>
                  <a:gd name="T15" fmla="*/ 0 60000 65536"/>
                  <a:gd name="T16" fmla="*/ 0 60000 65536"/>
                  <a:gd name="T17" fmla="*/ 0 60000 65536"/>
                  <a:gd name="T18" fmla="*/ 0 w 89"/>
                  <a:gd name="T19" fmla="*/ 0 h 68"/>
                  <a:gd name="T20" fmla="*/ 89 w 89"/>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89" h="68">
                    <a:moveTo>
                      <a:pt x="0" y="0"/>
                    </a:moveTo>
                    <a:lnTo>
                      <a:pt x="11" y="45"/>
                    </a:lnTo>
                    <a:lnTo>
                      <a:pt x="44" y="68"/>
                    </a:lnTo>
                    <a:lnTo>
                      <a:pt x="77" y="45"/>
                    </a:lnTo>
                    <a:lnTo>
                      <a:pt x="89"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4" name="Freeform 97"/>
              <p:cNvSpPr>
                <a:spLocks/>
              </p:cNvSpPr>
              <p:nvPr/>
            </p:nvSpPr>
            <p:spPr bwMode="auto">
              <a:xfrm>
                <a:off x="7146926" y="3995739"/>
                <a:ext cx="141288" cy="107950"/>
              </a:xfrm>
              <a:custGeom>
                <a:avLst/>
                <a:gdLst>
                  <a:gd name="T0" fmla="*/ 0 w 89"/>
                  <a:gd name="T1" fmla="*/ 0 h 68"/>
                  <a:gd name="T2" fmla="*/ 2147483646 w 89"/>
                  <a:gd name="T3" fmla="*/ 2147483646 h 68"/>
                  <a:gd name="T4" fmla="*/ 2147483646 w 89"/>
                  <a:gd name="T5" fmla="*/ 2147483646 h 68"/>
                  <a:gd name="T6" fmla="*/ 2147483646 w 89"/>
                  <a:gd name="T7" fmla="*/ 2147483646 h 68"/>
                  <a:gd name="T8" fmla="*/ 2147483646 w 89"/>
                  <a:gd name="T9" fmla="*/ 0 h 68"/>
                  <a:gd name="T10" fmla="*/ 0 60000 65536"/>
                  <a:gd name="T11" fmla="*/ 0 60000 65536"/>
                  <a:gd name="T12" fmla="*/ 0 60000 65536"/>
                  <a:gd name="T13" fmla="*/ 0 60000 65536"/>
                  <a:gd name="T14" fmla="*/ 0 60000 65536"/>
                  <a:gd name="T15" fmla="*/ 0 w 89"/>
                  <a:gd name="T16" fmla="*/ 0 h 68"/>
                  <a:gd name="T17" fmla="*/ 89 w 89"/>
                  <a:gd name="T18" fmla="*/ 68 h 68"/>
                </a:gdLst>
                <a:ahLst/>
                <a:cxnLst>
                  <a:cxn ang="T10">
                    <a:pos x="T0" y="T1"/>
                  </a:cxn>
                  <a:cxn ang="T11">
                    <a:pos x="T2" y="T3"/>
                  </a:cxn>
                  <a:cxn ang="T12">
                    <a:pos x="T4" y="T5"/>
                  </a:cxn>
                  <a:cxn ang="T13">
                    <a:pos x="T6" y="T7"/>
                  </a:cxn>
                  <a:cxn ang="T14">
                    <a:pos x="T8" y="T9"/>
                  </a:cxn>
                </a:cxnLst>
                <a:rect l="T15" t="T16" r="T17" b="T18"/>
                <a:pathLst>
                  <a:path w="89" h="68">
                    <a:moveTo>
                      <a:pt x="0" y="0"/>
                    </a:moveTo>
                    <a:lnTo>
                      <a:pt x="11" y="45"/>
                    </a:lnTo>
                    <a:lnTo>
                      <a:pt x="44" y="68"/>
                    </a:lnTo>
                    <a:lnTo>
                      <a:pt x="77" y="45"/>
                    </a:lnTo>
                    <a:lnTo>
                      <a:pt x="89"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5" name="AutoShape 98"/>
              <p:cNvSpPr>
                <a:spLocks noChangeArrowheads="1"/>
              </p:cNvSpPr>
              <p:nvPr/>
            </p:nvSpPr>
            <p:spPr bwMode="auto">
              <a:xfrm>
                <a:off x="7146926" y="3887789"/>
                <a:ext cx="158750" cy="215900"/>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06" name="Line 99"/>
              <p:cNvSpPr>
                <a:spLocks noChangeShapeType="1"/>
              </p:cNvSpPr>
              <p:nvPr/>
            </p:nvSpPr>
            <p:spPr bwMode="auto">
              <a:xfrm>
                <a:off x="7146926" y="399573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7" name="Freeform 100"/>
              <p:cNvSpPr>
                <a:spLocks/>
              </p:cNvSpPr>
              <p:nvPr/>
            </p:nvSpPr>
            <p:spPr bwMode="auto">
              <a:xfrm>
                <a:off x="7023101" y="3654426"/>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11" y="46"/>
                    </a:lnTo>
                    <a:lnTo>
                      <a:pt x="44" y="68"/>
                    </a:lnTo>
                    <a:lnTo>
                      <a:pt x="78" y="46"/>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8" name="Freeform 101"/>
              <p:cNvSpPr>
                <a:spLocks/>
              </p:cNvSpPr>
              <p:nvPr/>
            </p:nvSpPr>
            <p:spPr bwMode="auto">
              <a:xfrm>
                <a:off x="7023101" y="3654426"/>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11" y="46"/>
                    </a:lnTo>
                    <a:lnTo>
                      <a:pt x="44" y="68"/>
                    </a:lnTo>
                    <a:lnTo>
                      <a:pt x="78" y="4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9" name="AutoShape 102"/>
              <p:cNvSpPr>
                <a:spLocks noChangeArrowheads="1"/>
              </p:cNvSpPr>
              <p:nvPr/>
            </p:nvSpPr>
            <p:spPr bwMode="auto">
              <a:xfrm>
                <a:off x="7023101" y="3548064"/>
                <a:ext cx="141288" cy="23336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0" name="Line 103"/>
              <p:cNvSpPr>
                <a:spLocks noChangeShapeType="1"/>
              </p:cNvSpPr>
              <p:nvPr/>
            </p:nvSpPr>
            <p:spPr bwMode="auto">
              <a:xfrm>
                <a:off x="7023101" y="3654426"/>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1" name="Freeform 104"/>
              <p:cNvSpPr>
                <a:spLocks/>
              </p:cNvSpPr>
              <p:nvPr/>
            </p:nvSpPr>
            <p:spPr bwMode="auto">
              <a:xfrm>
                <a:off x="6934201" y="4014789"/>
                <a:ext cx="123825" cy="106363"/>
              </a:xfrm>
              <a:custGeom>
                <a:avLst/>
                <a:gdLst>
                  <a:gd name="T0" fmla="*/ 0 w 78"/>
                  <a:gd name="T1" fmla="*/ 0 h 67"/>
                  <a:gd name="T2" fmla="*/ 2147483646 w 78"/>
                  <a:gd name="T3" fmla="*/ 2147483646 h 67"/>
                  <a:gd name="T4" fmla="*/ 2147483646 w 78"/>
                  <a:gd name="T5" fmla="*/ 2147483646 h 67"/>
                  <a:gd name="T6" fmla="*/ 2147483646 w 78"/>
                  <a:gd name="T7" fmla="*/ 2147483646 h 67"/>
                  <a:gd name="T8" fmla="*/ 2147483646 w 78"/>
                  <a:gd name="T9" fmla="*/ 0 h 67"/>
                  <a:gd name="T10" fmla="*/ 0 w 78"/>
                  <a:gd name="T11" fmla="*/ 0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0"/>
                    </a:moveTo>
                    <a:lnTo>
                      <a:pt x="11" y="45"/>
                    </a:lnTo>
                    <a:lnTo>
                      <a:pt x="34" y="67"/>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2" name="Freeform 105"/>
              <p:cNvSpPr>
                <a:spLocks/>
              </p:cNvSpPr>
              <p:nvPr/>
            </p:nvSpPr>
            <p:spPr bwMode="auto">
              <a:xfrm>
                <a:off x="6934201" y="4014789"/>
                <a:ext cx="123825" cy="106363"/>
              </a:xfrm>
              <a:custGeom>
                <a:avLst/>
                <a:gdLst>
                  <a:gd name="T0" fmla="*/ 0 w 78"/>
                  <a:gd name="T1" fmla="*/ 0 h 67"/>
                  <a:gd name="T2" fmla="*/ 2147483646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0"/>
                    </a:moveTo>
                    <a:lnTo>
                      <a:pt x="11" y="45"/>
                    </a:lnTo>
                    <a:lnTo>
                      <a:pt x="34" y="67"/>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3" name="AutoShape 106"/>
              <p:cNvSpPr>
                <a:spLocks noChangeArrowheads="1"/>
              </p:cNvSpPr>
              <p:nvPr/>
            </p:nvSpPr>
            <p:spPr bwMode="auto">
              <a:xfrm>
                <a:off x="6934201" y="3906839"/>
                <a:ext cx="141288" cy="21431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4" name="Line 107"/>
              <p:cNvSpPr>
                <a:spLocks noChangeShapeType="1"/>
              </p:cNvSpPr>
              <p:nvPr/>
            </p:nvSpPr>
            <p:spPr bwMode="auto">
              <a:xfrm>
                <a:off x="6934201" y="4014789"/>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5" name="Rectangle 108"/>
              <p:cNvSpPr>
                <a:spLocks noChangeArrowheads="1"/>
              </p:cNvSpPr>
              <p:nvPr/>
            </p:nvSpPr>
            <p:spPr bwMode="auto">
              <a:xfrm>
                <a:off x="5716580" y="4857159"/>
                <a:ext cx="1323980" cy="1616208"/>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216" name="Rectangle 109"/>
              <p:cNvSpPr>
                <a:spLocks noChangeArrowheads="1"/>
              </p:cNvSpPr>
              <p:nvPr/>
            </p:nvSpPr>
            <p:spPr bwMode="auto">
              <a:xfrm>
                <a:off x="5716588" y="4857751"/>
                <a:ext cx="1341438" cy="1633538"/>
              </a:xfrm>
              <a:prstGeom prst="rect">
                <a:avLst/>
              </a:prstGeom>
              <a:noFill/>
              <a:ln w="11">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7" name="Oval 110"/>
              <p:cNvSpPr>
                <a:spLocks noChangeArrowheads="1"/>
              </p:cNvSpPr>
              <p:nvPr/>
            </p:nvSpPr>
            <p:spPr bwMode="auto">
              <a:xfrm>
                <a:off x="5840413" y="4948239"/>
                <a:ext cx="1076325" cy="1435100"/>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8" name="Rectangle 111"/>
              <p:cNvSpPr>
                <a:spLocks noChangeArrowheads="1"/>
              </p:cNvSpPr>
              <p:nvPr/>
            </p:nvSpPr>
            <p:spPr bwMode="auto">
              <a:xfrm>
                <a:off x="6051551" y="5127626"/>
                <a:ext cx="75982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Aplicación</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9" name="Rectangle 112"/>
              <p:cNvSpPr>
                <a:spLocks noChangeArrowheads="1"/>
              </p:cNvSpPr>
              <p:nvPr/>
            </p:nvSpPr>
            <p:spPr bwMode="auto">
              <a:xfrm>
                <a:off x="5681663" y="4660901"/>
                <a:ext cx="4937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533400" indent="-533400">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533400" marR="0" lvl="0" indent="-53340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r>
                  <a:rPr kumimoji="1" lang="es-ES" altLang="en-US" sz="1300" b="0" i="0" u="none" strike="noStrike" kern="0" cap="none" spc="0" normalizeH="0" baseline="0" noProof="0" smtClean="0">
                    <a:ln>
                      <a:noFill/>
                    </a:ln>
                    <a:solidFill>
                      <a:srgbClr val="000000"/>
                    </a:solidFill>
                    <a:effectLst/>
                    <a:uLnTx/>
                    <a:uFillTx/>
                    <a:latin typeface="C Helvetica Condensed"/>
                    <a:ea typeface="MS PGothic" pitchFamily="34" charset="-128"/>
                  </a:rPr>
                  <a:t>Peer 4</a:t>
                </a: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0" name="Freeform 113"/>
              <p:cNvSpPr>
                <a:spLocks/>
              </p:cNvSpPr>
              <p:nvPr/>
            </p:nvSpPr>
            <p:spPr bwMode="auto">
              <a:xfrm>
                <a:off x="6051551" y="5648326"/>
                <a:ext cx="123825" cy="106363"/>
              </a:xfrm>
              <a:custGeom>
                <a:avLst/>
                <a:gdLst>
                  <a:gd name="T0" fmla="*/ 0 w 78"/>
                  <a:gd name="T1" fmla="*/ 2147483646 h 67"/>
                  <a:gd name="T2" fmla="*/ 2147483646 w 78"/>
                  <a:gd name="T3" fmla="*/ 2147483646 h 67"/>
                  <a:gd name="T4" fmla="*/ 2147483646 w 78"/>
                  <a:gd name="T5" fmla="*/ 2147483646 h 67"/>
                  <a:gd name="T6" fmla="*/ 2147483646 w 78"/>
                  <a:gd name="T7" fmla="*/ 2147483646 h 67"/>
                  <a:gd name="T8" fmla="*/ 2147483646 w 78"/>
                  <a:gd name="T9" fmla="*/ 0 h 67"/>
                  <a:gd name="T10" fmla="*/ 0 w 78"/>
                  <a:gd name="T11" fmla="*/ 2147483646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11"/>
                    </a:moveTo>
                    <a:lnTo>
                      <a:pt x="12" y="56"/>
                    </a:lnTo>
                    <a:lnTo>
                      <a:pt x="34" y="67"/>
                    </a:lnTo>
                    <a:lnTo>
                      <a:pt x="67" y="56"/>
                    </a:lnTo>
                    <a:lnTo>
                      <a:pt x="78" y="0"/>
                    </a:lnTo>
                    <a:lnTo>
                      <a:pt x="0" y="11"/>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1" name="Freeform 114"/>
              <p:cNvSpPr>
                <a:spLocks/>
              </p:cNvSpPr>
              <p:nvPr/>
            </p:nvSpPr>
            <p:spPr bwMode="auto">
              <a:xfrm>
                <a:off x="6051551" y="5648326"/>
                <a:ext cx="123825" cy="106363"/>
              </a:xfrm>
              <a:custGeom>
                <a:avLst/>
                <a:gdLst>
                  <a:gd name="T0" fmla="*/ 0 w 78"/>
                  <a:gd name="T1" fmla="*/ 2147483646 h 67"/>
                  <a:gd name="T2" fmla="*/ 2147483646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11"/>
                    </a:moveTo>
                    <a:lnTo>
                      <a:pt x="12" y="56"/>
                    </a:lnTo>
                    <a:lnTo>
                      <a:pt x="34" y="67"/>
                    </a:lnTo>
                    <a:lnTo>
                      <a:pt x="67" y="56"/>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2" name="AutoShape 115"/>
              <p:cNvSpPr>
                <a:spLocks noChangeArrowheads="1"/>
              </p:cNvSpPr>
              <p:nvPr/>
            </p:nvSpPr>
            <p:spPr bwMode="auto">
              <a:xfrm>
                <a:off x="6051551" y="5557839"/>
                <a:ext cx="141288" cy="215900"/>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3" name="Line 116"/>
              <p:cNvSpPr>
                <a:spLocks noChangeShapeType="1"/>
              </p:cNvSpPr>
              <p:nvPr/>
            </p:nvSpPr>
            <p:spPr bwMode="auto">
              <a:xfrm>
                <a:off x="6051551" y="5648326"/>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4" name="Freeform 117"/>
              <p:cNvSpPr>
                <a:spLocks/>
              </p:cNvSpPr>
              <p:nvPr/>
            </p:nvSpPr>
            <p:spPr bwMode="auto">
              <a:xfrm>
                <a:off x="6529388" y="5611814"/>
                <a:ext cx="122238" cy="107950"/>
              </a:xfrm>
              <a:custGeom>
                <a:avLst/>
                <a:gdLst>
                  <a:gd name="T0" fmla="*/ 0 w 77"/>
                  <a:gd name="T1" fmla="*/ 2147483646 h 68"/>
                  <a:gd name="T2" fmla="*/ 2147483646 w 77"/>
                  <a:gd name="T3" fmla="*/ 2147483646 h 68"/>
                  <a:gd name="T4" fmla="*/ 2147483646 w 77"/>
                  <a:gd name="T5" fmla="*/ 2147483646 h 68"/>
                  <a:gd name="T6" fmla="*/ 2147483646 w 77"/>
                  <a:gd name="T7" fmla="*/ 2147483646 h 68"/>
                  <a:gd name="T8" fmla="*/ 2147483646 w 77"/>
                  <a:gd name="T9" fmla="*/ 0 h 68"/>
                  <a:gd name="T10" fmla="*/ 0 w 77"/>
                  <a:gd name="T11" fmla="*/ 2147483646 h 68"/>
                  <a:gd name="T12" fmla="*/ 0 60000 65536"/>
                  <a:gd name="T13" fmla="*/ 0 60000 65536"/>
                  <a:gd name="T14" fmla="*/ 0 60000 65536"/>
                  <a:gd name="T15" fmla="*/ 0 60000 65536"/>
                  <a:gd name="T16" fmla="*/ 0 60000 65536"/>
                  <a:gd name="T17" fmla="*/ 0 60000 65536"/>
                  <a:gd name="T18" fmla="*/ 0 w 77"/>
                  <a:gd name="T19" fmla="*/ 0 h 68"/>
                  <a:gd name="T20" fmla="*/ 77 w 77"/>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7" h="68">
                    <a:moveTo>
                      <a:pt x="0" y="11"/>
                    </a:moveTo>
                    <a:lnTo>
                      <a:pt x="11" y="56"/>
                    </a:lnTo>
                    <a:lnTo>
                      <a:pt x="44" y="68"/>
                    </a:lnTo>
                    <a:lnTo>
                      <a:pt x="66" y="56"/>
                    </a:lnTo>
                    <a:lnTo>
                      <a:pt x="77" y="0"/>
                    </a:lnTo>
                    <a:lnTo>
                      <a:pt x="0" y="11"/>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5" name="Freeform 118"/>
              <p:cNvSpPr>
                <a:spLocks/>
              </p:cNvSpPr>
              <p:nvPr/>
            </p:nvSpPr>
            <p:spPr bwMode="auto">
              <a:xfrm>
                <a:off x="6529388" y="5611814"/>
                <a:ext cx="122238" cy="107950"/>
              </a:xfrm>
              <a:custGeom>
                <a:avLst/>
                <a:gdLst>
                  <a:gd name="T0" fmla="*/ 0 w 77"/>
                  <a:gd name="T1" fmla="*/ 2147483646 h 68"/>
                  <a:gd name="T2" fmla="*/ 2147483646 w 77"/>
                  <a:gd name="T3" fmla="*/ 2147483646 h 68"/>
                  <a:gd name="T4" fmla="*/ 2147483646 w 77"/>
                  <a:gd name="T5" fmla="*/ 2147483646 h 68"/>
                  <a:gd name="T6" fmla="*/ 2147483646 w 77"/>
                  <a:gd name="T7" fmla="*/ 2147483646 h 68"/>
                  <a:gd name="T8" fmla="*/ 2147483646 w 77"/>
                  <a:gd name="T9" fmla="*/ 0 h 68"/>
                  <a:gd name="T10" fmla="*/ 0 60000 65536"/>
                  <a:gd name="T11" fmla="*/ 0 60000 65536"/>
                  <a:gd name="T12" fmla="*/ 0 60000 65536"/>
                  <a:gd name="T13" fmla="*/ 0 60000 65536"/>
                  <a:gd name="T14" fmla="*/ 0 60000 65536"/>
                  <a:gd name="T15" fmla="*/ 0 w 77"/>
                  <a:gd name="T16" fmla="*/ 0 h 68"/>
                  <a:gd name="T17" fmla="*/ 77 w 77"/>
                  <a:gd name="T18" fmla="*/ 68 h 68"/>
                </a:gdLst>
                <a:ahLst/>
                <a:cxnLst>
                  <a:cxn ang="T10">
                    <a:pos x="T0" y="T1"/>
                  </a:cxn>
                  <a:cxn ang="T11">
                    <a:pos x="T2" y="T3"/>
                  </a:cxn>
                  <a:cxn ang="T12">
                    <a:pos x="T4" y="T5"/>
                  </a:cxn>
                  <a:cxn ang="T13">
                    <a:pos x="T6" y="T7"/>
                  </a:cxn>
                  <a:cxn ang="T14">
                    <a:pos x="T8" y="T9"/>
                  </a:cxn>
                </a:cxnLst>
                <a:rect l="T15" t="T16" r="T17" b="T18"/>
                <a:pathLst>
                  <a:path w="77" h="68">
                    <a:moveTo>
                      <a:pt x="0" y="11"/>
                    </a:moveTo>
                    <a:lnTo>
                      <a:pt x="11" y="56"/>
                    </a:lnTo>
                    <a:lnTo>
                      <a:pt x="44" y="68"/>
                    </a:lnTo>
                    <a:lnTo>
                      <a:pt x="66" y="56"/>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6" name="AutoShape 119"/>
              <p:cNvSpPr>
                <a:spLocks noChangeArrowheads="1"/>
              </p:cNvSpPr>
              <p:nvPr/>
            </p:nvSpPr>
            <p:spPr bwMode="auto">
              <a:xfrm>
                <a:off x="6529388" y="5521326"/>
                <a:ext cx="139700" cy="215900"/>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27" name="Line 120"/>
              <p:cNvSpPr>
                <a:spLocks noChangeShapeType="1"/>
              </p:cNvSpPr>
              <p:nvPr/>
            </p:nvSpPr>
            <p:spPr bwMode="auto">
              <a:xfrm>
                <a:off x="6529388" y="5611814"/>
                <a:ext cx="12223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8" name="Freeform 121"/>
              <p:cNvSpPr>
                <a:spLocks/>
              </p:cNvSpPr>
              <p:nvPr/>
            </p:nvSpPr>
            <p:spPr bwMode="auto">
              <a:xfrm>
                <a:off x="6616701" y="5881689"/>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w 78"/>
                  <a:gd name="T11" fmla="*/ 0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0"/>
                    </a:moveTo>
                    <a:lnTo>
                      <a:pt x="0" y="45"/>
                    </a:lnTo>
                    <a:lnTo>
                      <a:pt x="33" y="67"/>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9" name="Freeform 122"/>
              <p:cNvSpPr>
                <a:spLocks/>
              </p:cNvSpPr>
              <p:nvPr/>
            </p:nvSpPr>
            <p:spPr bwMode="auto">
              <a:xfrm>
                <a:off x="6616701" y="5881689"/>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0"/>
                    </a:moveTo>
                    <a:lnTo>
                      <a:pt x="0" y="45"/>
                    </a:lnTo>
                    <a:lnTo>
                      <a:pt x="33" y="67"/>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0" name="AutoShape 123"/>
              <p:cNvSpPr>
                <a:spLocks noChangeArrowheads="1"/>
              </p:cNvSpPr>
              <p:nvPr/>
            </p:nvSpPr>
            <p:spPr bwMode="auto">
              <a:xfrm>
                <a:off x="6599238" y="5773739"/>
                <a:ext cx="158750"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1" name="Line 124"/>
              <p:cNvSpPr>
                <a:spLocks noChangeShapeType="1"/>
              </p:cNvSpPr>
              <p:nvPr/>
            </p:nvSpPr>
            <p:spPr bwMode="auto">
              <a:xfrm>
                <a:off x="6599238" y="588168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2" name="Freeform 125"/>
              <p:cNvSpPr>
                <a:spLocks/>
              </p:cNvSpPr>
              <p:nvPr/>
            </p:nvSpPr>
            <p:spPr bwMode="auto">
              <a:xfrm>
                <a:off x="6192838" y="5881689"/>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w 78"/>
                  <a:gd name="T11" fmla="*/ 0 h 67"/>
                  <a:gd name="T12" fmla="*/ 0 60000 65536"/>
                  <a:gd name="T13" fmla="*/ 0 60000 65536"/>
                  <a:gd name="T14" fmla="*/ 0 60000 65536"/>
                  <a:gd name="T15" fmla="*/ 0 60000 65536"/>
                  <a:gd name="T16" fmla="*/ 0 60000 65536"/>
                  <a:gd name="T17" fmla="*/ 0 60000 65536"/>
                  <a:gd name="T18" fmla="*/ 0 w 78"/>
                  <a:gd name="T19" fmla="*/ 0 h 67"/>
                  <a:gd name="T20" fmla="*/ 78 w 7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78" h="67">
                    <a:moveTo>
                      <a:pt x="0" y="0"/>
                    </a:moveTo>
                    <a:lnTo>
                      <a:pt x="0" y="45"/>
                    </a:lnTo>
                    <a:lnTo>
                      <a:pt x="34" y="67"/>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3" name="Freeform 126"/>
              <p:cNvSpPr>
                <a:spLocks/>
              </p:cNvSpPr>
              <p:nvPr/>
            </p:nvSpPr>
            <p:spPr bwMode="auto">
              <a:xfrm>
                <a:off x="6192838" y="5881689"/>
                <a:ext cx="123825" cy="106363"/>
              </a:xfrm>
              <a:custGeom>
                <a:avLst/>
                <a:gdLst>
                  <a:gd name="T0" fmla="*/ 0 w 78"/>
                  <a:gd name="T1" fmla="*/ 0 h 67"/>
                  <a:gd name="T2" fmla="*/ 0 w 78"/>
                  <a:gd name="T3" fmla="*/ 2147483646 h 67"/>
                  <a:gd name="T4" fmla="*/ 2147483646 w 78"/>
                  <a:gd name="T5" fmla="*/ 2147483646 h 67"/>
                  <a:gd name="T6" fmla="*/ 2147483646 w 78"/>
                  <a:gd name="T7" fmla="*/ 2147483646 h 67"/>
                  <a:gd name="T8" fmla="*/ 2147483646 w 78"/>
                  <a:gd name="T9" fmla="*/ 0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0" y="0"/>
                    </a:moveTo>
                    <a:lnTo>
                      <a:pt x="0" y="45"/>
                    </a:lnTo>
                    <a:lnTo>
                      <a:pt x="34" y="67"/>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4" name="AutoShape 127"/>
              <p:cNvSpPr>
                <a:spLocks noChangeArrowheads="1"/>
              </p:cNvSpPr>
              <p:nvPr/>
            </p:nvSpPr>
            <p:spPr bwMode="auto">
              <a:xfrm>
                <a:off x="6175376" y="5773739"/>
                <a:ext cx="158750"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5" name="Line 128"/>
              <p:cNvSpPr>
                <a:spLocks noChangeShapeType="1"/>
              </p:cNvSpPr>
              <p:nvPr/>
            </p:nvSpPr>
            <p:spPr bwMode="auto">
              <a:xfrm>
                <a:off x="6175376" y="588168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6" name="Freeform 129"/>
              <p:cNvSpPr>
                <a:spLocks/>
              </p:cNvSpPr>
              <p:nvPr/>
            </p:nvSpPr>
            <p:spPr bwMode="auto">
              <a:xfrm>
                <a:off x="6388101" y="6078539"/>
                <a:ext cx="122238" cy="107950"/>
              </a:xfrm>
              <a:custGeom>
                <a:avLst/>
                <a:gdLst>
                  <a:gd name="T0" fmla="*/ 0 w 77"/>
                  <a:gd name="T1" fmla="*/ 0 h 68"/>
                  <a:gd name="T2" fmla="*/ 2147483646 w 77"/>
                  <a:gd name="T3" fmla="*/ 2147483646 h 68"/>
                  <a:gd name="T4" fmla="*/ 2147483646 w 77"/>
                  <a:gd name="T5" fmla="*/ 2147483646 h 68"/>
                  <a:gd name="T6" fmla="*/ 2147483646 w 77"/>
                  <a:gd name="T7" fmla="*/ 2147483646 h 68"/>
                  <a:gd name="T8" fmla="*/ 2147483646 w 77"/>
                  <a:gd name="T9" fmla="*/ 0 h 68"/>
                  <a:gd name="T10" fmla="*/ 0 w 77"/>
                  <a:gd name="T11" fmla="*/ 0 h 68"/>
                  <a:gd name="T12" fmla="*/ 0 60000 65536"/>
                  <a:gd name="T13" fmla="*/ 0 60000 65536"/>
                  <a:gd name="T14" fmla="*/ 0 60000 65536"/>
                  <a:gd name="T15" fmla="*/ 0 60000 65536"/>
                  <a:gd name="T16" fmla="*/ 0 60000 65536"/>
                  <a:gd name="T17" fmla="*/ 0 60000 65536"/>
                  <a:gd name="T18" fmla="*/ 0 w 77"/>
                  <a:gd name="T19" fmla="*/ 0 h 68"/>
                  <a:gd name="T20" fmla="*/ 77 w 77"/>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7" h="68">
                    <a:moveTo>
                      <a:pt x="0" y="0"/>
                    </a:moveTo>
                    <a:lnTo>
                      <a:pt x="11" y="56"/>
                    </a:lnTo>
                    <a:lnTo>
                      <a:pt x="44" y="68"/>
                    </a:lnTo>
                    <a:lnTo>
                      <a:pt x="77" y="45"/>
                    </a:lnTo>
                    <a:lnTo>
                      <a:pt x="77"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7" name="Freeform 130"/>
              <p:cNvSpPr>
                <a:spLocks/>
              </p:cNvSpPr>
              <p:nvPr/>
            </p:nvSpPr>
            <p:spPr bwMode="auto">
              <a:xfrm>
                <a:off x="6388101" y="6078539"/>
                <a:ext cx="122238" cy="107950"/>
              </a:xfrm>
              <a:custGeom>
                <a:avLst/>
                <a:gdLst>
                  <a:gd name="T0" fmla="*/ 0 w 77"/>
                  <a:gd name="T1" fmla="*/ 0 h 68"/>
                  <a:gd name="T2" fmla="*/ 2147483646 w 77"/>
                  <a:gd name="T3" fmla="*/ 2147483646 h 68"/>
                  <a:gd name="T4" fmla="*/ 2147483646 w 77"/>
                  <a:gd name="T5" fmla="*/ 2147483646 h 68"/>
                  <a:gd name="T6" fmla="*/ 2147483646 w 77"/>
                  <a:gd name="T7" fmla="*/ 2147483646 h 68"/>
                  <a:gd name="T8" fmla="*/ 2147483646 w 77"/>
                  <a:gd name="T9" fmla="*/ 0 h 68"/>
                  <a:gd name="T10" fmla="*/ 0 60000 65536"/>
                  <a:gd name="T11" fmla="*/ 0 60000 65536"/>
                  <a:gd name="T12" fmla="*/ 0 60000 65536"/>
                  <a:gd name="T13" fmla="*/ 0 60000 65536"/>
                  <a:gd name="T14" fmla="*/ 0 60000 65536"/>
                  <a:gd name="T15" fmla="*/ 0 w 77"/>
                  <a:gd name="T16" fmla="*/ 0 h 68"/>
                  <a:gd name="T17" fmla="*/ 77 w 77"/>
                  <a:gd name="T18" fmla="*/ 68 h 68"/>
                </a:gdLst>
                <a:ahLst/>
                <a:cxnLst>
                  <a:cxn ang="T10">
                    <a:pos x="T0" y="T1"/>
                  </a:cxn>
                  <a:cxn ang="T11">
                    <a:pos x="T2" y="T3"/>
                  </a:cxn>
                  <a:cxn ang="T12">
                    <a:pos x="T4" y="T5"/>
                  </a:cxn>
                  <a:cxn ang="T13">
                    <a:pos x="T6" y="T7"/>
                  </a:cxn>
                  <a:cxn ang="T14">
                    <a:pos x="T8" y="T9"/>
                  </a:cxn>
                </a:cxnLst>
                <a:rect l="T15" t="T16" r="T17" b="T18"/>
                <a:pathLst>
                  <a:path w="77" h="68">
                    <a:moveTo>
                      <a:pt x="0" y="0"/>
                    </a:moveTo>
                    <a:lnTo>
                      <a:pt x="11" y="56"/>
                    </a:lnTo>
                    <a:lnTo>
                      <a:pt x="44" y="68"/>
                    </a:lnTo>
                    <a:lnTo>
                      <a:pt x="77" y="45"/>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8" name="AutoShape 131"/>
              <p:cNvSpPr>
                <a:spLocks noChangeArrowheads="1"/>
              </p:cNvSpPr>
              <p:nvPr/>
            </p:nvSpPr>
            <p:spPr bwMode="auto">
              <a:xfrm>
                <a:off x="6388101" y="5970589"/>
                <a:ext cx="158750"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39" name="Line 132"/>
              <p:cNvSpPr>
                <a:spLocks noChangeShapeType="1"/>
              </p:cNvSpPr>
              <p:nvPr/>
            </p:nvSpPr>
            <p:spPr bwMode="auto">
              <a:xfrm>
                <a:off x="6388101" y="607853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0" name="Freeform 133"/>
              <p:cNvSpPr>
                <a:spLocks/>
              </p:cNvSpPr>
              <p:nvPr/>
            </p:nvSpPr>
            <p:spPr bwMode="auto">
              <a:xfrm>
                <a:off x="6229351" y="5557839"/>
                <a:ext cx="122238" cy="107950"/>
              </a:xfrm>
              <a:custGeom>
                <a:avLst/>
                <a:gdLst>
                  <a:gd name="T0" fmla="*/ 0 w 77"/>
                  <a:gd name="T1" fmla="*/ 0 h 68"/>
                  <a:gd name="T2" fmla="*/ 0 w 77"/>
                  <a:gd name="T3" fmla="*/ 2147483646 h 68"/>
                  <a:gd name="T4" fmla="*/ 2147483646 w 77"/>
                  <a:gd name="T5" fmla="*/ 2147483646 h 68"/>
                  <a:gd name="T6" fmla="*/ 2147483646 w 77"/>
                  <a:gd name="T7" fmla="*/ 2147483646 h 68"/>
                  <a:gd name="T8" fmla="*/ 2147483646 w 77"/>
                  <a:gd name="T9" fmla="*/ 0 h 68"/>
                  <a:gd name="T10" fmla="*/ 0 w 77"/>
                  <a:gd name="T11" fmla="*/ 0 h 68"/>
                  <a:gd name="T12" fmla="*/ 0 60000 65536"/>
                  <a:gd name="T13" fmla="*/ 0 60000 65536"/>
                  <a:gd name="T14" fmla="*/ 0 60000 65536"/>
                  <a:gd name="T15" fmla="*/ 0 60000 65536"/>
                  <a:gd name="T16" fmla="*/ 0 60000 65536"/>
                  <a:gd name="T17" fmla="*/ 0 60000 65536"/>
                  <a:gd name="T18" fmla="*/ 0 w 77"/>
                  <a:gd name="T19" fmla="*/ 0 h 68"/>
                  <a:gd name="T20" fmla="*/ 77 w 77"/>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7" h="68">
                    <a:moveTo>
                      <a:pt x="0" y="0"/>
                    </a:moveTo>
                    <a:lnTo>
                      <a:pt x="0" y="45"/>
                    </a:lnTo>
                    <a:lnTo>
                      <a:pt x="33" y="68"/>
                    </a:lnTo>
                    <a:lnTo>
                      <a:pt x="66" y="45"/>
                    </a:lnTo>
                    <a:lnTo>
                      <a:pt x="77"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1" name="Freeform 134"/>
              <p:cNvSpPr>
                <a:spLocks/>
              </p:cNvSpPr>
              <p:nvPr/>
            </p:nvSpPr>
            <p:spPr bwMode="auto">
              <a:xfrm>
                <a:off x="6229351" y="5557839"/>
                <a:ext cx="122238" cy="107950"/>
              </a:xfrm>
              <a:custGeom>
                <a:avLst/>
                <a:gdLst>
                  <a:gd name="T0" fmla="*/ 0 w 77"/>
                  <a:gd name="T1" fmla="*/ 0 h 68"/>
                  <a:gd name="T2" fmla="*/ 0 w 77"/>
                  <a:gd name="T3" fmla="*/ 2147483646 h 68"/>
                  <a:gd name="T4" fmla="*/ 2147483646 w 77"/>
                  <a:gd name="T5" fmla="*/ 2147483646 h 68"/>
                  <a:gd name="T6" fmla="*/ 2147483646 w 77"/>
                  <a:gd name="T7" fmla="*/ 2147483646 h 68"/>
                  <a:gd name="T8" fmla="*/ 2147483646 w 77"/>
                  <a:gd name="T9" fmla="*/ 0 h 68"/>
                  <a:gd name="T10" fmla="*/ 0 60000 65536"/>
                  <a:gd name="T11" fmla="*/ 0 60000 65536"/>
                  <a:gd name="T12" fmla="*/ 0 60000 65536"/>
                  <a:gd name="T13" fmla="*/ 0 60000 65536"/>
                  <a:gd name="T14" fmla="*/ 0 60000 65536"/>
                  <a:gd name="T15" fmla="*/ 0 w 77"/>
                  <a:gd name="T16" fmla="*/ 0 h 68"/>
                  <a:gd name="T17" fmla="*/ 77 w 77"/>
                  <a:gd name="T18" fmla="*/ 68 h 68"/>
                </a:gdLst>
                <a:ahLst/>
                <a:cxnLst>
                  <a:cxn ang="T10">
                    <a:pos x="T0" y="T1"/>
                  </a:cxn>
                  <a:cxn ang="T11">
                    <a:pos x="T2" y="T3"/>
                  </a:cxn>
                  <a:cxn ang="T12">
                    <a:pos x="T4" y="T5"/>
                  </a:cxn>
                  <a:cxn ang="T13">
                    <a:pos x="T6" y="T7"/>
                  </a:cxn>
                  <a:cxn ang="T14">
                    <a:pos x="T8" y="T9"/>
                  </a:cxn>
                </a:cxnLst>
                <a:rect l="T15" t="T16" r="T17" b="T18"/>
                <a:pathLst>
                  <a:path w="77" h="68">
                    <a:moveTo>
                      <a:pt x="0" y="0"/>
                    </a:moveTo>
                    <a:lnTo>
                      <a:pt x="0" y="45"/>
                    </a:lnTo>
                    <a:lnTo>
                      <a:pt x="33" y="68"/>
                    </a:lnTo>
                    <a:lnTo>
                      <a:pt x="66" y="45"/>
                    </a:lnTo>
                    <a:lnTo>
                      <a:pt x="77"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2" name="AutoShape 135"/>
              <p:cNvSpPr>
                <a:spLocks noChangeArrowheads="1"/>
              </p:cNvSpPr>
              <p:nvPr/>
            </p:nvSpPr>
            <p:spPr bwMode="auto">
              <a:xfrm>
                <a:off x="6210301" y="5449889"/>
                <a:ext cx="158750" cy="233363"/>
              </a:xfrm>
              <a:prstGeom prst="roundRect">
                <a:avLst>
                  <a:gd name="adj" fmla="val 44444"/>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3" name="Line 136"/>
              <p:cNvSpPr>
                <a:spLocks noChangeShapeType="1"/>
              </p:cNvSpPr>
              <p:nvPr/>
            </p:nvSpPr>
            <p:spPr bwMode="auto">
              <a:xfrm>
                <a:off x="6210301" y="5557839"/>
                <a:ext cx="1412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4" name="Freeform 137"/>
              <p:cNvSpPr>
                <a:spLocks/>
              </p:cNvSpPr>
              <p:nvPr/>
            </p:nvSpPr>
            <p:spPr bwMode="auto">
              <a:xfrm>
                <a:off x="6175376" y="6096001"/>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w 78"/>
                  <a:gd name="T11" fmla="*/ 0 h 68"/>
                  <a:gd name="T12" fmla="*/ 0 60000 65536"/>
                  <a:gd name="T13" fmla="*/ 0 60000 65536"/>
                  <a:gd name="T14" fmla="*/ 0 60000 65536"/>
                  <a:gd name="T15" fmla="*/ 0 60000 65536"/>
                  <a:gd name="T16" fmla="*/ 0 60000 65536"/>
                  <a:gd name="T17" fmla="*/ 0 60000 65536"/>
                  <a:gd name="T18" fmla="*/ 0 w 78"/>
                  <a:gd name="T19" fmla="*/ 0 h 68"/>
                  <a:gd name="T20" fmla="*/ 78 w 7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78" h="68">
                    <a:moveTo>
                      <a:pt x="0" y="0"/>
                    </a:moveTo>
                    <a:lnTo>
                      <a:pt x="11" y="57"/>
                    </a:lnTo>
                    <a:lnTo>
                      <a:pt x="34" y="68"/>
                    </a:lnTo>
                    <a:lnTo>
                      <a:pt x="67" y="45"/>
                    </a:lnTo>
                    <a:lnTo>
                      <a:pt x="78"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5" name="Freeform 138"/>
              <p:cNvSpPr>
                <a:spLocks/>
              </p:cNvSpPr>
              <p:nvPr/>
            </p:nvSpPr>
            <p:spPr bwMode="auto">
              <a:xfrm>
                <a:off x="6175376" y="6096001"/>
                <a:ext cx="123825" cy="107950"/>
              </a:xfrm>
              <a:custGeom>
                <a:avLst/>
                <a:gdLst>
                  <a:gd name="T0" fmla="*/ 0 w 78"/>
                  <a:gd name="T1" fmla="*/ 0 h 68"/>
                  <a:gd name="T2" fmla="*/ 2147483646 w 78"/>
                  <a:gd name="T3" fmla="*/ 2147483646 h 68"/>
                  <a:gd name="T4" fmla="*/ 2147483646 w 78"/>
                  <a:gd name="T5" fmla="*/ 2147483646 h 68"/>
                  <a:gd name="T6" fmla="*/ 2147483646 w 78"/>
                  <a:gd name="T7" fmla="*/ 2147483646 h 68"/>
                  <a:gd name="T8" fmla="*/ 2147483646 w 78"/>
                  <a:gd name="T9" fmla="*/ 0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0" y="0"/>
                    </a:moveTo>
                    <a:lnTo>
                      <a:pt x="11" y="57"/>
                    </a:lnTo>
                    <a:lnTo>
                      <a:pt x="34" y="68"/>
                    </a:lnTo>
                    <a:lnTo>
                      <a:pt x="67" y="45"/>
                    </a:lnTo>
                    <a:lnTo>
                      <a:pt x="78"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6" name="AutoShape 139"/>
              <p:cNvSpPr>
                <a:spLocks noChangeArrowheads="1"/>
              </p:cNvSpPr>
              <p:nvPr/>
            </p:nvSpPr>
            <p:spPr bwMode="auto">
              <a:xfrm>
                <a:off x="6175376" y="6007101"/>
                <a:ext cx="141288" cy="214313"/>
              </a:xfrm>
              <a:prstGeom prst="roundRect">
                <a:avLst>
                  <a:gd name="adj" fmla="val 4375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47" name="Line 140"/>
              <p:cNvSpPr>
                <a:spLocks noChangeShapeType="1"/>
              </p:cNvSpPr>
              <p:nvPr/>
            </p:nvSpPr>
            <p:spPr bwMode="auto">
              <a:xfrm>
                <a:off x="6175376" y="6096001"/>
                <a:ext cx="1238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8" name="Freeform 141"/>
              <p:cNvSpPr>
                <a:spLocks/>
              </p:cNvSpPr>
              <p:nvPr/>
            </p:nvSpPr>
            <p:spPr bwMode="auto">
              <a:xfrm>
                <a:off x="6423026" y="4857751"/>
                <a:ext cx="69850" cy="71438"/>
              </a:xfrm>
              <a:custGeom>
                <a:avLst/>
                <a:gdLst>
                  <a:gd name="T0" fmla="*/ 2147483646 w 44"/>
                  <a:gd name="T1" fmla="*/ 2147483646 h 45"/>
                  <a:gd name="T2" fmla="*/ 2147483646 w 44"/>
                  <a:gd name="T3" fmla="*/ 2147483646 h 45"/>
                  <a:gd name="T4" fmla="*/ 0 w 44"/>
                  <a:gd name="T5" fmla="*/ 2147483646 h 45"/>
                  <a:gd name="T6" fmla="*/ 0 w 44"/>
                  <a:gd name="T7" fmla="*/ 0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11"/>
                    </a:moveTo>
                    <a:lnTo>
                      <a:pt x="44" y="23"/>
                    </a:lnTo>
                    <a:lnTo>
                      <a:pt x="0" y="45"/>
                    </a:lnTo>
                    <a:lnTo>
                      <a:pt x="0" y="0"/>
                    </a:lnTo>
                    <a:lnTo>
                      <a:pt x="22" y="11"/>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9" name="Freeform 142"/>
              <p:cNvSpPr>
                <a:spLocks/>
              </p:cNvSpPr>
              <p:nvPr/>
            </p:nvSpPr>
            <p:spPr bwMode="auto">
              <a:xfrm>
                <a:off x="6423026" y="4857751"/>
                <a:ext cx="69850" cy="71438"/>
              </a:xfrm>
              <a:custGeom>
                <a:avLst/>
                <a:gdLst>
                  <a:gd name="T0" fmla="*/ 2147483646 w 44"/>
                  <a:gd name="T1" fmla="*/ 2147483646 h 45"/>
                  <a:gd name="T2" fmla="*/ 2147483646 w 44"/>
                  <a:gd name="T3" fmla="*/ 2147483646 h 45"/>
                  <a:gd name="T4" fmla="*/ 0 w 44"/>
                  <a:gd name="T5" fmla="*/ 2147483646 h 45"/>
                  <a:gd name="T6" fmla="*/ 0 w 44"/>
                  <a:gd name="T7" fmla="*/ 0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11"/>
                    </a:moveTo>
                    <a:lnTo>
                      <a:pt x="44" y="23"/>
                    </a:lnTo>
                    <a:lnTo>
                      <a:pt x="0" y="45"/>
                    </a:lnTo>
                    <a:lnTo>
                      <a:pt x="0" y="0"/>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0" name="Freeform 143"/>
              <p:cNvSpPr>
                <a:spLocks/>
              </p:cNvSpPr>
              <p:nvPr/>
            </p:nvSpPr>
            <p:spPr bwMode="auto">
              <a:xfrm>
                <a:off x="6457951" y="4248151"/>
                <a:ext cx="493713" cy="609600"/>
              </a:xfrm>
              <a:custGeom>
                <a:avLst/>
                <a:gdLst>
                  <a:gd name="T0" fmla="*/ 0 w 311"/>
                  <a:gd name="T1" fmla="*/ 2147483646 h 384"/>
                  <a:gd name="T2" fmla="*/ 2147483646 w 311"/>
                  <a:gd name="T3" fmla="*/ 2147483646 h 384"/>
                  <a:gd name="T4" fmla="*/ 2147483646 w 311"/>
                  <a:gd name="T5" fmla="*/ 2147483646 h 384"/>
                  <a:gd name="T6" fmla="*/ 2147483646 w 311"/>
                  <a:gd name="T7" fmla="*/ 2147483646 h 384"/>
                  <a:gd name="T8" fmla="*/ 2147483646 w 311"/>
                  <a:gd name="T9" fmla="*/ 0 h 384"/>
                  <a:gd name="T10" fmla="*/ 0 60000 65536"/>
                  <a:gd name="T11" fmla="*/ 0 60000 65536"/>
                  <a:gd name="T12" fmla="*/ 0 60000 65536"/>
                  <a:gd name="T13" fmla="*/ 0 60000 65536"/>
                  <a:gd name="T14" fmla="*/ 0 60000 65536"/>
                  <a:gd name="T15" fmla="*/ 0 w 311"/>
                  <a:gd name="T16" fmla="*/ 0 h 384"/>
                  <a:gd name="T17" fmla="*/ 311 w 311"/>
                  <a:gd name="T18" fmla="*/ 384 h 384"/>
                </a:gdLst>
                <a:ahLst/>
                <a:cxnLst>
                  <a:cxn ang="T10">
                    <a:pos x="T0" y="T1"/>
                  </a:cxn>
                  <a:cxn ang="T11">
                    <a:pos x="T2" y="T3"/>
                  </a:cxn>
                  <a:cxn ang="T12">
                    <a:pos x="T4" y="T5"/>
                  </a:cxn>
                  <a:cxn ang="T13">
                    <a:pos x="T6" y="T7"/>
                  </a:cxn>
                  <a:cxn ang="T14">
                    <a:pos x="T8" y="T9"/>
                  </a:cxn>
                </a:cxnLst>
                <a:rect l="T15" t="T16" r="T17" b="T18"/>
                <a:pathLst>
                  <a:path w="311" h="384">
                    <a:moveTo>
                      <a:pt x="0" y="384"/>
                    </a:moveTo>
                    <a:lnTo>
                      <a:pt x="56" y="305"/>
                    </a:lnTo>
                    <a:lnTo>
                      <a:pt x="133" y="203"/>
                    </a:lnTo>
                    <a:lnTo>
                      <a:pt x="256" y="56"/>
                    </a:lnTo>
                    <a:lnTo>
                      <a:pt x="311"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1" name="Freeform 144"/>
              <p:cNvSpPr>
                <a:spLocks/>
              </p:cNvSpPr>
              <p:nvPr/>
            </p:nvSpPr>
            <p:spPr bwMode="auto">
              <a:xfrm>
                <a:off x="6899276" y="4283076"/>
                <a:ext cx="69850" cy="71438"/>
              </a:xfrm>
              <a:custGeom>
                <a:avLst/>
                <a:gdLst>
                  <a:gd name="T0" fmla="*/ 2147483646 w 44"/>
                  <a:gd name="T1" fmla="*/ 2147483646 h 45"/>
                  <a:gd name="T2" fmla="*/ 0 w 44"/>
                  <a:gd name="T3" fmla="*/ 2147483646 h 45"/>
                  <a:gd name="T4" fmla="*/ 2147483646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34"/>
                    </a:moveTo>
                    <a:lnTo>
                      <a:pt x="0" y="23"/>
                    </a:lnTo>
                    <a:lnTo>
                      <a:pt x="44" y="0"/>
                    </a:lnTo>
                    <a:lnTo>
                      <a:pt x="44" y="45"/>
                    </a:lnTo>
                    <a:lnTo>
                      <a:pt x="22" y="34"/>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2" name="Freeform 145"/>
              <p:cNvSpPr>
                <a:spLocks/>
              </p:cNvSpPr>
              <p:nvPr/>
            </p:nvSpPr>
            <p:spPr bwMode="auto">
              <a:xfrm>
                <a:off x="6899276" y="4283076"/>
                <a:ext cx="69850" cy="71438"/>
              </a:xfrm>
              <a:custGeom>
                <a:avLst/>
                <a:gdLst>
                  <a:gd name="T0" fmla="*/ 2147483646 w 44"/>
                  <a:gd name="T1" fmla="*/ 2147483646 h 45"/>
                  <a:gd name="T2" fmla="*/ 0 w 44"/>
                  <a:gd name="T3" fmla="*/ 2147483646 h 45"/>
                  <a:gd name="T4" fmla="*/ 2147483646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34"/>
                    </a:moveTo>
                    <a:lnTo>
                      <a:pt x="0" y="23"/>
                    </a:lnTo>
                    <a:lnTo>
                      <a:pt x="44" y="0"/>
                    </a:lnTo>
                    <a:lnTo>
                      <a:pt x="44" y="45"/>
                    </a:lnTo>
                    <a:lnTo>
                      <a:pt x="2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3" name="Freeform 146"/>
              <p:cNvSpPr>
                <a:spLocks/>
              </p:cNvSpPr>
              <p:nvPr/>
            </p:nvSpPr>
            <p:spPr bwMode="auto">
              <a:xfrm>
                <a:off x="6440488" y="4354514"/>
                <a:ext cx="493713" cy="593725"/>
              </a:xfrm>
              <a:custGeom>
                <a:avLst/>
                <a:gdLst>
                  <a:gd name="T0" fmla="*/ 2147483646 w 311"/>
                  <a:gd name="T1" fmla="*/ 0 h 374"/>
                  <a:gd name="T2" fmla="*/ 2147483646 w 311"/>
                  <a:gd name="T3" fmla="*/ 2147483646 h 374"/>
                  <a:gd name="T4" fmla="*/ 2147483646 w 311"/>
                  <a:gd name="T5" fmla="*/ 2147483646 h 374"/>
                  <a:gd name="T6" fmla="*/ 2147483646 w 311"/>
                  <a:gd name="T7" fmla="*/ 2147483646 h 374"/>
                  <a:gd name="T8" fmla="*/ 0 w 311"/>
                  <a:gd name="T9" fmla="*/ 2147483646 h 374"/>
                  <a:gd name="T10" fmla="*/ 0 60000 65536"/>
                  <a:gd name="T11" fmla="*/ 0 60000 65536"/>
                  <a:gd name="T12" fmla="*/ 0 60000 65536"/>
                  <a:gd name="T13" fmla="*/ 0 60000 65536"/>
                  <a:gd name="T14" fmla="*/ 0 60000 65536"/>
                  <a:gd name="T15" fmla="*/ 0 w 311"/>
                  <a:gd name="T16" fmla="*/ 0 h 374"/>
                  <a:gd name="T17" fmla="*/ 311 w 311"/>
                  <a:gd name="T18" fmla="*/ 374 h 374"/>
                </a:gdLst>
                <a:ahLst/>
                <a:cxnLst>
                  <a:cxn ang="T10">
                    <a:pos x="T0" y="T1"/>
                  </a:cxn>
                  <a:cxn ang="T11">
                    <a:pos x="T2" y="T3"/>
                  </a:cxn>
                  <a:cxn ang="T12">
                    <a:pos x="T4" y="T5"/>
                  </a:cxn>
                  <a:cxn ang="T13">
                    <a:pos x="T6" y="T7"/>
                  </a:cxn>
                  <a:cxn ang="T14">
                    <a:pos x="T8" y="T9"/>
                  </a:cxn>
                </a:cxnLst>
                <a:rect l="T15" t="T16" r="T17" b="T18"/>
                <a:pathLst>
                  <a:path w="311" h="374">
                    <a:moveTo>
                      <a:pt x="311" y="0"/>
                    </a:moveTo>
                    <a:lnTo>
                      <a:pt x="256" y="80"/>
                    </a:lnTo>
                    <a:lnTo>
                      <a:pt x="189" y="170"/>
                    </a:lnTo>
                    <a:lnTo>
                      <a:pt x="67" y="328"/>
                    </a:lnTo>
                    <a:lnTo>
                      <a:pt x="0" y="374"/>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4" name="Freeform 147"/>
              <p:cNvSpPr>
                <a:spLocks/>
              </p:cNvSpPr>
              <p:nvPr/>
            </p:nvSpPr>
            <p:spPr bwMode="auto">
              <a:xfrm>
                <a:off x="5205413" y="3062289"/>
                <a:ext cx="69850" cy="71438"/>
              </a:xfrm>
              <a:custGeom>
                <a:avLst/>
                <a:gdLst>
                  <a:gd name="T0" fmla="*/ 2147483646 w 44"/>
                  <a:gd name="T1" fmla="*/ 2147483646 h 45"/>
                  <a:gd name="T2" fmla="*/ 0 w 44"/>
                  <a:gd name="T3" fmla="*/ 2147483646 h 45"/>
                  <a:gd name="T4" fmla="*/ 0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34"/>
                    </a:moveTo>
                    <a:lnTo>
                      <a:pt x="0" y="45"/>
                    </a:lnTo>
                    <a:lnTo>
                      <a:pt x="0" y="0"/>
                    </a:lnTo>
                    <a:lnTo>
                      <a:pt x="44" y="12"/>
                    </a:lnTo>
                    <a:lnTo>
                      <a:pt x="22" y="34"/>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5" name="Freeform 148"/>
              <p:cNvSpPr>
                <a:spLocks/>
              </p:cNvSpPr>
              <p:nvPr/>
            </p:nvSpPr>
            <p:spPr bwMode="auto">
              <a:xfrm>
                <a:off x="5205413" y="3062289"/>
                <a:ext cx="69850" cy="71438"/>
              </a:xfrm>
              <a:custGeom>
                <a:avLst/>
                <a:gdLst>
                  <a:gd name="T0" fmla="*/ 2147483646 w 44"/>
                  <a:gd name="T1" fmla="*/ 2147483646 h 45"/>
                  <a:gd name="T2" fmla="*/ 0 w 44"/>
                  <a:gd name="T3" fmla="*/ 2147483646 h 45"/>
                  <a:gd name="T4" fmla="*/ 0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34"/>
                    </a:moveTo>
                    <a:lnTo>
                      <a:pt x="0" y="45"/>
                    </a:lnTo>
                    <a:lnTo>
                      <a:pt x="0" y="0"/>
                    </a:lnTo>
                    <a:lnTo>
                      <a:pt x="44" y="12"/>
                    </a:lnTo>
                    <a:lnTo>
                      <a:pt x="2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6" name="Freeform 149"/>
              <p:cNvSpPr>
                <a:spLocks/>
              </p:cNvSpPr>
              <p:nvPr/>
            </p:nvSpPr>
            <p:spPr bwMode="auto">
              <a:xfrm>
                <a:off x="5240338" y="3116264"/>
                <a:ext cx="1147763" cy="1795463"/>
              </a:xfrm>
              <a:custGeom>
                <a:avLst/>
                <a:gdLst>
                  <a:gd name="T0" fmla="*/ 0 w 723"/>
                  <a:gd name="T1" fmla="*/ 0 h 1131"/>
                  <a:gd name="T2" fmla="*/ 2147483646 w 723"/>
                  <a:gd name="T3" fmla="*/ 2147483646 h 1131"/>
                  <a:gd name="T4" fmla="*/ 2147483646 w 723"/>
                  <a:gd name="T5" fmla="*/ 2147483646 h 1131"/>
                  <a:gd name="T6" fmla="*/ 2147483646 w 723"/>
                  <a:gd name="T7" fmla="*/ 2147483646 h 1131"/>
                  <a:gd name="T8" fmla="*/ 2147483646 w 723"/>
                  <a:gd name="T9" fmla="*/ 2147483646 h 1131"/>
                  <a:gd name="T10" fmla="*/ 0 60000 65536"/>
                  <a:gd name="T11" fmla="*/ 0 60000 65536"/>
                  <a:gd name="T12" fmla="*/ 0 60000 65536"/>
                  <a:gd name="T13" fmla="*/ 0 60000 65536"/>
                  <a:gd name="T14" fmla="*/ 0 60000 65536"/>
                  <a:gd name="T15" fmla="*/ 0 w 723"/>
                  <a:gd name="T16" fmla="*/ 0 h 1131"/>
                  <a:gd name="T17" fmla="*/ 723 w 723"/>
                  <a:gd name="T18" fmla="*/ 1131 h 1131"/>
                </a:gdLst>
                <a:ahLst/>
                <a:cxnLst>
                  <a:cxn ang="T10">
                    <a:pos x="T0" y="T1"/>
                  </a:cxn>
                  <a:cxn ang="T11">
                    <a:pos x="T2" y="T3"/>
                  </a:cxn>
                  <a:cxn ang="T12">
                    <a:pos x="T4" y="T5"/>
                  </a:cxn>
                  <a:cxn ang="T13">
                    <a:pos x="T6" y="T7"/>
                  </a:cxn>
                  <a:cxn ang="T14">
                    <a:pos x="T8" y="T9"/>
                  </a:cxn>
                </a:cxnLst>
                <a:rect l="T15" t="T16" r="T17" b="T18"/>
                <a:pathLst>
                  <a:path w="723" h="1131">
                    <a:moveTo>
                      <a:pt x="0" y="0"/>
                    </a:moveTo>
                    <a:lnTo>
                      <a:pt x="145" y="204"/>
                    </a:lnTo>
                    <a:lnTo>
                      <a:pt x="356" y="532"/>
                    </a:lnTo>
                    <a:lnTo>
                      <a:pt x="611" y="950"/>
                    </a:lnTo>
                    <a:lnTo>
                      <a:pt x="723" y="1131"/>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7" name="Freeform 150"/>
              <p:cNvSpPr>
                <a:spLocks/>
              </p:cNvSpPr>
              <p:nvPr/>
            </p:nvSpPr>
            <p:spPr bwMode="auto">
              <a:xfrm>
                <a:off x="6264276" y="4840289"/>
                <a:ext cx="69850" cy="71438"/>
              </a:xfrm>
              <a:custGeom>
                <a:avLst/>
                <a:gdLst>
                  <a:gd name="T0" fmla="*/ 2147483646 w 44"/>
                  <a:gd name="T1" fmla="*/ 2147483646 h 45"/>
                  <a:gd name="T2" fmla="*/ 2147483646 w 44"/>
                  <a:gd name="T3" fmla="*/ 0 h 45"/>
                  <a:gd name="T4" fmla="*/ 2147483646 w 44"/>
                  <a:gd name="T5" fmla="*/ 2147483646 h 45"/>
                  <a:gd name="T6" fmla="*/ 0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11"/>
                    </a:moveTo>
                    <a:lnTo>
                      <a:pt x="33" y="0"/>
                    </a:lnTo>
                    <a:lnTo>
                      <a:pt x="44" y="45"/>
                    </a:lnTo>
                    <a:lnTo>
                      <a:pt x="0" y="22"/>
                    </a:lnTo>
                    <a:lnTo>
                      <a:pt x="22" y="11"/>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8" name="Freeform 151"/>
              <p:cNvSpPr>
                <a:spLocks/>
              </p:cNvSpPr>
              <p:nvPr/>
            </p:nvSpPr>
            <p:spPr bwMode="auto">
              <a:xfrm>
                <a:off x="6264276" y="4840289"/>
                <a:ext cx="69850" cy="71438"/>
              </a:xfrm>
              <a:custGeom>
                <a:avLst/>
                <a:gdLst>
                  <a:gd name="T0" fmla="*/ 2147483646 w 44"/>
                  <a:gd name="T1" fmla="*/ 2147483646 h 45"/>
                  <a:gd name="T2" fmla="*/ 2147483646 w 44"/>
                  <a:gd name="T3" fmla="*/ 0 h 45"/>
                  <a:gd name="T4" fmla="*/ 2147483646 w 44"/>
                  <a:gd name="T5" fmla="*/ 2147483646 h 45"/>
                  <a:gd name="T6" fmla="*/ 0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11"/>
                    </a:moveTo>
                    <a:lnTo>
                      <a:pt x="33" y="0"/>
                    </a:lnTo>
                    <a:lnTo>
                      <a:pt x="44" y="45"/>
                    </a:lnTo>
                    <a:lnTo>
                      <a:pt x="0" y="22"/>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9" name="Freeform 152"/>
              <p:cNvSpPr>
                <a:spLocks/>
              </p:cNvSpPr>
              <p:nvPr/>
            </p:nvSpPr>
            <p:spPr bwMode="auto">
              <a:xfrm>
                <a:off x="5170488" y="3081339"/>
                <a:ext cx="1111250" cy="1776413"/>
              </a:xfrm>
              <a:custGeom>
                <a:avLst/>
                <a:gdLst>
                  <a:gd name="T0" fmla="*/ 2147483646 w 700"/>
                  <a:gd name="T1" fmla="*/ 2147483646 h 1119"/>
                  <a:gd name="T2" fmla="*/ 2147483646 w 700"/>
                  <a:gd name="T3" fmla="*/ 2147483646 h 1119"/>
                  <a:gd name="T4" fmla="*/ 2147483646 w 700"/>
                  <a:gd name="T5" fmla="*/ 2147483646 h 1119"/>
                  <a:gd name="T6" fmla="*/ 2147483646 w 700"/>
                  <a:gd name="T7" fmla="*/ 2147483646 h 1119"/>
                  <a:gd name="T8" fmla="*/ 0 w 700"/>
                  <a:gd name="T9" fmla="*/ 0 h 1119"/>
                  <a:gd name="T10" fmla="*/ 0 60000 65536"/>
                  <a:gd name="T11" fmla="*/ 0 60000 65536"/>
                  <a:gd name="T12" fmla="*/ 0 60000 65536"/>
                  <a:gd name="T13" fmla="*/ 0 60000 65536"/>
                  <a:gd name="T14" fmla="*/ 0 60000 65536"/>
                  <a:gd name="T15" fmla="*/ 0 w 700"/>
                  <a:gd name="T16" fmla="*/ 0 h 1119"/>
                  <a:gd name="T17" fmla="*/ 700 w 700"/>
                  <a:gd name="T18" fmla="*/ 1119 h 1119"/>
                </a:gdLst>
                <a:ahLst/>
                <a:cxnLst>
                  <a:cxn ang="T10">
                    <a:pos x="T0" y="T1"/>
                  </a:cxn>
                  <a:cxn ang="T11">
                    <a:pos x="T2" y="T3"/>
                  </a:cxn>
                  <a:cxn ang="T12">
                    <a:pos x="T4" y="T5"/>
                  </a:cxn>
                  <a:cxn ang="T13">
                    <a:pos x="T6" y="T7"/>
                  </a:cxn>
                  <a:cxn ang="T14">
                    <a:pos x="T8" y="T9"/>
                  </a:cxn>
                </a:cxnLst>
                <a:rect l="T15" t="T16" r="T17" b="T18"/>
                <a:pathLst>
                  <a:path w="700" h="1119">
                    <a:moveTo>
                      <a:pt x="700" y="1119"/>
                    </a:moveTo>
                    <a:lnTo>
                      <a:pt x="567" y="915"/>
                    </a:lnTo>
                    <a:lnTo>
                      <a:pt x="355" y="588"/>
                    </a:lnTo>
                    <a:lnTo>
                      <a:pt x="100" y="169"/>
                    </a:lnTo>
                    <a:lnTo>
                      <a:pt x="0"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0" name="Freeform 153"/>
              <p:cNvSpPr>
                <a:spLocks/>
              </p:cNvSpPr>
              <p:nvPr/>
            </p:nvSpPr>
            <p:spPr bwMode="auto">
              <a:xfrm>
                <a:off x="5770563" y="5629276"/>
                <a:ext cx="69850" cy="53975"/>
              </a:xfrm>
              <a:custGeom>
                <a:avLst/>
                <a:gdLst>
                  <a:gd name="T0" fmla="*/ 2147483646 w 44"/>
                  <a:gd name="T1" fmla="*/ 2147483646 h 34"/>
                  <a:gd name="T2" fmla="*/ 2147483646 w 44"/>
                  <a:gd name="T3" fmla="*/ 0 h 34"/>
                  <a:gd name="T4" fmla="*/ 2147483646 w 44"/>
                  <a:gd name="T5" fmla="*/ 2147483646 h 34"/>
                  <a:gd name="T6" fmla="*/ 0 w 44"/>
                  <a:gd name="T7" fmla="*/ 2147483646 h 34"/>
                  <a:gd name="T8" fmla="*/ 2147483646 w 44"/>
                  <a:gd name="T9" fmla="*/ 2147483646 h 34"/>
                  <a:gd name="T10" fmla="*/ 0 60000 65536"/>
                  <a:gd name="T11" fmla="*/ 0 60000 65536"/>
                  <a:gd name="T12" fmla="*/ 0 60000 65536"/>
                  <a:gd name="T13" fmla="*/ 0 60000 65536"/>
                  <a:gd name="T14" fmla="*/ 0 60000 65536"/>
                  <a:gd name="T15" fmla="*/ 0 w 44"/>
                  <a:gd name="T16" fmla="*/ 0 h 34"/>
                  <a:gd name="T17" fmla="*/ 44 w 44"/>
                  <a:gd name="T18" fmla="*/ 34 h 34"/>
                </a:gdLst>
                <a:ahLst/>
                <a:cxnLst>
                  <a:cxn ang="T10">
                    <a:pos x="T0" y="T1"/>
                  </a:cxn>
                  <a:cxn ang="T11">
                    <a:pos x="T2" y="T3"/>
                  </a:cxn>
                  <a:cxn ang="T12">
                    <a:pos x="T4" y="T5"/>
                  </a:cxn>
                  <a:cxn ang="T13">
                    <a:pos x="T6" y="T7"/>
                  </a:cxn>
                  <a:cxn ang="T14">
                    <a:pos x="T8" y="T9"/>
                  </a:cxn>
                </a:cxnLst>
                <a:rect l="T15" t="T16" r="T17" b="T18"/>
                <a:pathLst>
                  <a:path w="44" h="34">
                    <a:moveTo>
                      <a:pt x="22" y="12"/>
                    </a:moveTo>
                    <a:lnTo>
                      <a:pt x="33" y="0"/>
                    </a:lnTo>
                    <a:lnTo>
                      <a:pt x="44" y="34"/>
                    </a:lnTo>
                    <a:lnTo>
                      <a:pt x="0" y="34"/>
                    </a:lnTo>
                    <a:lnTo>
                      <a:pt x="22" y="12"/>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1" name="Freeform 154"/>
              <p:cNvSpPr>
                <a:spLocks/>
              </p:cNvSpPr>
              <p:nvPr/>
            </p:nvSpPr>
            <p:spPr bwMode="auto">
              <a:xfrm>
                <a:off x="5770563" y="5629276"/>
                <a:ext cx="69850" cy="53975"/>
              </a:xfrm>
              <a:custGeom>
                <a:avLst/>
                <a:gdLst>
                  <a:gd name="T0" fmla="*/ 2147483646 w 44"/>
                  <a:gd name="T1" fmla="*/ 2147483646 h 34"/>
                  <a:gd name="T2" fmla="*/ 2147483646 w 44"/>
                  <a:gd name="T3" fmla="*/ 0 h 34"/>
                  <a:gd name="T4" fmla="*/ 2147483646 w 44"/>
                  <a:gd name="T5" fmla="*/ 2147483646 h 34"/>
                  <a:gd name="T6" fmla="*/ 0 w 44"/>
                  <a:gd name="T7" fmla="*/ 2147483646 h 34"/>
                  <a:gd name="T8" fmla="*/ 2147483646 w 44"/>
                  <a:gd name="T9" fmla="*/ 2147483646 h 34"/>
                  <a:gd name="T10" fmla="*/ 0 60000 65536"/>
                  <a:gd name="T11" fmla="*/ 0 60000 65536"/>
                  <a:gd name="T12" fmla="*/ 0 60000 65536"/>
                  <a:gd name="T13" fmla="*/ 0 60000 65536"/>
                  <a:gd name="T14" fmla="*/ 0 60000 65536"/>
                  <a:gd name="T15" fmla="*/ 0 w 44"/>
                  <a:gd name="T16" fmla="*/ 0 h 34"/>
                  <a:gd name="T17" fmla="*/ 44 w 44"/>
                  <a:gd name="T18" fmla="*/ 34 h 34"/>
                </a:gdLst>
                <a:ahLst/>
                <a:cxnLst>
                  <a:cxn ang="T10">
                    <a:pos x="T0" y="T1"/>
                  </a:cxn>
                  <a:cxn ang="T11">
                    <a:pos x="T2" y="T3"/>
                  </a:cxn>
                  <a:cxn ang="T12">
                    <a:pos x="T4" y="T5"/>
                  </a:cxn>
                  <a:cxn ang="T13">
                    <a:pos x="T6" y="T7"/>
                  </a:cxn>
                  <a:cxn ang="T14">
                    <a:pos x="T8" y="T9"/>
                  </a:cxn>
                </a:cxnLst>
                <a:rect l="T15" t="T16" r="T17" b="T18"/>
                <a:pathLst>
                  <a:path w="44" h="34">
                    <a:moveTo>
                      <a:pt x="22" y="12"/>
                    </a:moveTo>
                    <a:lnTo>
                      <a:pt x="33" y="0"/>
                    </a:lnTo>
                    <a:lnTo>
                      <a:pt x="44" y="34"/>
                    </a:lnTo>
                    <a:lnTo>
                      <a:pt x="0" y="34"/>
                    </a:lnTo>
                    <a:lnTo>
                      <a:pt x="2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2" name="Freeform 155"/>
              <p:cNvSpPr>
                <a:spLocks/>
              </p:cNvSpPr>
              <p:nvPr/>
            </p:nvSpPr>
            <p:spPr bwMode="auto">
              <a:xfrm>
                <a:off x="3440113" y="3314701"/>
                <a:ext cx="2347913" cy="2333625"/>
              </a:xfrm>
              <a:custGeom>
                <a:avLst/>
                <a:gdLst>
                  <a:gd name="T0" fmla="*/ 2147483646 w 1479"/>
                  <a:gd name="T1" fmla="*/ 2147483646 h 1470"/>
                  <a:gd name="T2" fmla="*/ 2147483646 w 1479"/>
                  <a:gd name="T3" fmla="*/ 2147483646 h 1470"/>
                  <a:gd name="T4" fmla="*/ 2147483646 w 1479"/>
                  <a:gd name="T5" fmla="*/ 2147483646 h 1470"/>
                  <a:gd name="T6" fmla="*/ 2147483646 w 1479"/>
                  <a:gd name="T7" fmla="*/ 2147483646 h 1470"/>
                  <a:gd name="T8" fmla="*/ 0 w 1479"/>
                  <a:gd name="T9" fmla="*/ 0 h 1470"/>
                  <a:gd name="T10" fmla="*/ 0 60000 65536"/>
                  <a:gd name="T11" fmla="*/ 0 60000 65536"/>
                  <a:gd name="T12" fmla="*/ 0 60000 65536"/>
                  <a:gd name="T13" fmla="*/ 0 60000 65536"/>
                  <a:gd name="T14" fmla="*/ 0 60000 65536"/>
                  <a:gd name="T15" fmla="*/ 0 w 1479"/>
                  <a:gd name="T16" fmla="*/ 0 h 1470"/>
                  <a:gd name="T17" fmla="*/ 1479 w 1479"/>
                  <a:gd name="T18" fmla="*/ 1470 h 1470"/>
                </a:gdLst>
                <a:ahLst/>
                <a:cxnLst>
                  <a:cxn ang="T10">
                    <a:pos x="T0" y="T1"/>
                  </a:cxn>
                  <a:cxn ang="T11">
                    <a:pos x="T2" y="T3"/>
                  </a:cxn>
                  <a:cxn ang="T12">
                    <a:pos x="T4" y="T5"/>
                  </a:cxn>
                  <a:cxn ang="T13">
                    <a:pos x="T6" y="T7"/>
                  </a:cxn>
                  <a:cxn ang="T14">
                    <a:pos x="T8" y="T9"/>
                  </a:cxn>
                </a:cxnLst>
                <a:rect l="T15" t="T16" r="T17" b="T18"/>
                <a:pathLst>
                  <a:path w="1479" h="1470">
                    <a:moveTo>
                      <a:pt x="1479" y="1470"/>
                    </a:moveTo>
                    <a:lnTo>
                      <a:pt x="1201" y="1209"/>
                    </a:lnTo>
                    <a:lnTo>
                      <a:pt x="756" y="768"/>
                    </a:lnTo>
                    <a:lnTo>
                      <a:pt x="223" y="226"/>
                    </a:lnTo>
                    <a:lnTo>
                      <a:pt x="0"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3" name="Freeform 156"/>
              <p:cNvSpPr>
                <a:spLocks/>
              </p:cNvSpPr>
              <p:nvPr/>
            </p:nvSpPr>
            <p:spPr bwMode="auto">
              <a:xfrm>
                <a:off x="3494088" y="3314701"/>
                <a:ext cx="69850" cy="71438"/>
              </a:xfrm>
              <a:custGeom>
                <a:avLst/>
                <a:gdLst>
                  <a:gd name="T0" fmla="*/ 2147483646 w 44"/>
                  <a:gd name="T1" fmla="*/ 2147483646 h 45"/>
                  <a:gd name="T2" fmla="*/ 2147483646 w 44"/>
                  <a:gd name="T3" fmla="*/ 2147483646 h 45"/>
                  <a:gd name="T4" fmla="*/ 0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22"/>
                    </a:moveTo>
                    <a:lnTo>
                      <a:pt x="11" y="45"/>
                    </a:lnTo>
                    <a:lnTo>
                      <a:pt x="0" y="0"/>
                    </a:lnTo>
                    <a:lnTo>
                      <a:pt x="44" y="11"/>
                    </a:lnTo>
                    <a:lnTo>
                      <a:pt x="22" y="22"/>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4" name="Freeform 157"/>
              <p:cNvSpPr>
                <a:spLocks/>
              </p:cNvSpPr>
              <p:nvPr/>
            </p:nvSpPr>
            <p:spPr bwMode="auto">
              <a:xfrm>
                <a:off x="3494088" y="3314701"/>
                <a:ext cx="69850" cy="71438"/>
              </a:xfrm>
              <a:custGeom>
                <a:avLst/>
                <a:gdLst>
                  <a:gd name="T0" fmla="*/ 2147483646 w 44"/>
                  <a:gd name="T1" fmla="*/ 2147483646 h 45"/>
                  <a:gd name="T2" fmla="*/ 2147483646 w 44"/>
                  <a:gd name="T3" fmla="*/ 2147483646 h 45"/>
                  <a:gd name="T4" fmla="*/ 0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2" y="22"/>
                    </a:moveTo>
                    <a:lnTo>
                      <a:pt x="11" y="45"/>
                    </a:lnTo>
                    <a:lnTo>
                      <a:pt x="0" y="0"/>
                    </a:lnTo>
                    <a:lnTo>
                      <a:pt x="44" y="11"/>
                    </a:lnTo>
                    <a:lnTo>
                      <a:pt x="2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5" name="Freeform 158"/>
              <p:cNvSpPr>
                <a:spLocks/>
              </p:cNvSpPr>
              <p:nvPr/>
            </p:nvSpPr>
            <p:spPr bwMode="auto">
              <a:xfrm>
                <a:off x="3546476" y="3367089"/>
                <a:ext cx="2328863" cy="2298700"/>
              </a:xfrm>
              <a:custGeom>
                <a:avLst/>
                <a:gdLst>
                  <a:gd name="T0" fmla="*/ 0 w 1467"/>
                  <a:gd name="T1" fmla="*/ 0 h 1448"/>
                  <a:gd name="T2" fmla="*/ 2147483646 w 1467"/>
                  <a:gd name="T3" fmla="*/ 2147483646 h 1448"/>
                  <a:gd name="T4" fmla="*/ 2147483646 w 1467"/>
                  <a:gd name="T5" fmla="*/ 2147483646 h 1448"/>
                  <a:gd name="T6" fmla="*/ 2147483646 w 1467"/>
                  <a:gd name="T7" fmla="*/ 2147483646 h 1448"/>
                  <a:gd name="T8" fmla="*/ 2147483646 w 1467"/>
                  <a:gd name="T9" fmla="*/ 2147483646 h 1448"/>
                  <a:gd name="T10" fmla="*/ 0 60000 65536"/>
                  <a:gd name="T11" fmla="*/ 0 60000 65536"/>
                  <a:gd name="T12" fmla="*/ 0 60000 65536"/>
                  <a:gd name="T13" fmla="*/ 0 60000 65536"/>
                  <a:gd name="T14" fmla="*/ 0 60000 65536"/>
                  <a:gd name="T15" fmla="*/ 0 w 1467"/>
                  <a:gd name="T16" fmla="*/ 0 h 1448"/>
                  <a:gd name="T17" fmla="*/ 1467 w 1467"/>
                  <a:gd name="T18" fmla="*/ 1448 h 1448"/>
                </a:gdLst>
                <a:ahLst/>
                <a:cxnLst>
                  <a:cxn ang="T10">
                    <a:pos x="T0" y="T1"/>
                  </a:cxn>
                  <a:cxn ang="T11">
                    <a:pos x="T2" y="T3"/>
                  </a:cxn>
                  <a:cxn ang="T12">
                    <a:pos x="T4" y="T5"/>
                  </a:cxn>
                  <a:cxn ang="T13">
                    <a:pos x="T6" y="T7"/>
                  </a:cxn>
                  <a:cxn ang="T14">
                    <a:pos x="T8" y="T9"/>
                  </a:cxn>
                </a:cxnLst>
                <a:rect l="T15" t="T16" r="T17" b="T18"/>
                <a:pathLst>
                  <a:path w="1467" h="1448">
                    <a:moveTo>
                      <a:pt x="0" y="0"/>
                    </a:moveTo>
                    <a:lnTo>
                      <a:pt x="278" y="249"/>
                    </a:lnTo>
                    <a:lnTo>
                      <a:pt x="722" y="690"/>
                    </a:lnTo>
                    <a:lnTo>
                      <a:pt x="1245" y="1222"/>
                    </a:lnTo>
                    <a:lnTo>
                      <a:pt x="1467" y="1448"/>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6" name="Rectangle 159"/>
              <p:cNvSpPr>
                <a:spLocks noChangeArrowheads="1"/>
              </p:cNvSpPr>
              <p:nvPr/>
            </p:nvSpPr>
            <p:spPr bwMode="auto">
              <a:xfrm>
                <a:off x="2398713" y="5467351"/>
                <a:ext cx="495300" cy="5937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7" name="Rectangle 160"/>
              <p:cNvSpPr>
                <a:spLocks noChangeArrowheads="1"/>
              </p:cNvSpPr>
              <p:nvPr/>
            </p:nvSpPr>
            <p:spPr bwMode="auto">
              <a:xfrm>
                <a:off x="2398693" y="5466495"/>
                <a:ext cx="512765" cy="61259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268" name="Oval 161"/>
              <p:cNvSpPr>
                <a:spLocks noChangeArrowheads="1"/>
              </p:cNvSpPr>
              <p:nvPr/>
            </p:nvSpPr>
            <p:spPr bwMode="auto">
              <a:xfrm>
                <a:off x="2452688" y="5503864"/>
                <a:ext cx="404813" cy="520700"/>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69" name="Freeform 162"/>
              <p:cNvSpPr>
                <a:spLocks/>
              </p:cNvSpPr>
              <p:nvPr/>
            </p:nvSpPr>
            <p:spPr bwMode="auto">
              <a:xfrm>
                <a:off x="2540001" y="5754689"/>
                <a:ext cx="36513" cy="36513"/>
              </a:xfrm>
              <a:custGeom>
                <a:avLst/>
                <a:gdLst>
                  <a:gd name="T0" fmla="*/ 0 w 23"/>
                  <a:gd name="T1" fmla="*/ 0 h 23"/>
                  <a:gd name="T2" fmla="*/ 2147483646 w 23"/>
                  <a:gd name="T3" fmla="*/ 2147483646 h 23"/>
                  <a:gd name="T4" fmla="*/ 2147483646 w 23"/>
                  <a:gd name="T5" fmla="*/ 0 h 23"/>
                  <a:gd name="T6" fmla="*/ 0 w 23"/>
                  <a:gd name="T7" fmla="*/ 0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0"/>
                    </a:moveTo>
                    <a:lnTo>
                      <a:pt x="11" y="23"/>
                    </a:lnTo>
                    <a:lnTo>
                      <a:pt x="2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0" name="Freeform 163"/>
              <p:cNvSpPr>
                <a:spLocks/>
              </p:cNvSpPr>
              <p:nvPr/>
            </p:nvSpPr>
            <p:spPr bwMode="auto">
              <a:xfrm>
                <a:off x="2540001" y="5754689"/>
                <a:ext cx="36513" cy="36513"/>
              </a:xfrm>
              <a:custGeom>
                <a:avLst/>
                <a:gdLst>
                  <a:gd name="T0" fmla="*/ 0 w 23"/>
                  <a:gd name="T1" fmla="*/ 0 h 23"/>
                  <a:gd name="T2" fmla="*/ 2147483646 w 23"/>
                  <a:gd name="T3" fmla="*/ 2147483646 h 23"/>
                  <a:gd name="T4" fmla="*/ 2147483646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1" y="23"/>
                    </a:lnTo>
                    <a:lnTo>
                      <a:pt x="2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1" name="AutoShape 164"/>
              <p:cNvSpPr>
                <a:spLocks noChangeArrowheads="1"/>
              </p:cNvSpPr>
              <p:nvPr/>
            </p:nvSpPr>
            <p:spPr bwMode="auto">
              <a:xfrm>
                <a:off x="2522538" y="5719764"/>
                <a:ext cx="71438"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2" name="Line 165"/>
              <p:cNvSpPr>
                <a:spLocks noChangeShapeType="1"/>
              </p:cNvSpPr>
              <p:nvPr/>
            </p:nvSpPr>
            <p:spPr bwMode="auto">
              <a:xfrm>
                <a:off x="2522538" y="5754689"/>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3" name="Freeform 166"/>
              <p:cNvSpPr>
                <a:spLocks/>
              </p:cNvSpPr>
              <p:nvPr/>
            </p:nvSpPr>
            <p:spPr bwMode="auto">
              <a:xfrm>
                <a:off x="2716213" y="5737226"/>
                <a:ext cx="36513" cy="36513"/>
              </a:xfrm>
              <a:custGeom>
                <a:avLst/>
                <a:gdLst>
                  <a:gd name="T0" fmla="*/ 0 w 23"/>
                  <a:gd name="T1" fmla="*/ 0 h 23"/>
                  <a:gd name="T2" fmla="*/ 2147483646 w 23"/>
                  <a:gd name="T3" fmla="*/ 2147483646 h 23"/>
                  <a:gd name="T4" fmla="*/ 2147483646 w 23"/>
                  <a:gd name="T5" fmla="*/ 0 h 23"/>
                  <a:gd name="T6" fmla="*/ 0 w 23"/>
                  <a:gd name="T7" fmla="*/ 0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0"/>
                    </a:moveTo>
                    <a:lnTo>
                      <a:pt x="12" y="23"/>
                    </a:lnTo>
                    <a:lnTo>
                      <a:pt x="2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4" name="Freeform 167"/>
              <p:cNvSpPr>
                <a:spLocks/>
              </p:cNvSpPr>
              <p:nvPr/>
            </p:nvSpPr>
            <p:spPr bwMode="auto">
              <a:xfrm>
                <a:off x="2716213" y="5737226"/>
                <a:ext cx="36513" cy="36513"/>
              </a:xfrm>
              <a:custGeom>
                <a:avLst/>
                <a:gdLst>
                  <a:gd name="T0" fmla="*/ 0 w 23"/>
                  <a:gd name="T1" fmla="*/ 0 h 23"/>
                  <a:gd name="T2" fmla="*/ 2147483646 w 23"/>
                  <a:gd name="T3" fmla="*/ 2147483646 h 23"/>
                  <a:gd name="T4" fmla="*/ 2147483646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2" y="23"/>
                    </a:lnTo>
                    <a:lnTo>
                      <a:pt x="2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5" name="AutoShape 168"/>
              <p:cNvSpPr>
                <a:spLocks noChangeArrowheads="1"/>
              </p:cNvSpPr>
              <p:nvPr/>
            </p:nvSpPr>
            <p:spPr bwMode="auto">
              <a:xfrm>
                <a:off x="2698751" y="5700714"/>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76" name="Line 169"/>
              <p:cNvSpPr>
                <a:spLocks noChangeShapeType="1"/>
              </p:cNvSpPr>
              <p:nvPr/>
            </p:nvSpPr>
            <p:spPr bwMode="auto">
              <a:xfrm>
                <a:off x="2698751" y="573722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7" name="Freeform 170"/>
              <p:cNvSpPr>
                <a:spLocks/>
              </p:cNvSpPr>
              <p:nvPr/>
            </p:nvSpPr>
            <p:spPr bwMode="auto">
              <a:xfrm>
                <a:off x="2735263" y="5845176"/>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8" name="Freeform 171"/>
              <p:cNvSpPr>
                <a:spLocks/>
              </p:cNvSpPr>
              <p:nvPr/>
            </p:nvSpPr>
            <p:spPr bwMode="auto">
              <a:xfrm>
                <a:off x="2735263" y="5845176"/>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9" name="AutoShape 172"/>
              <p:cNvSpPr>
                <a:spLocks noChangeArrowheads="1"/>
              </p:cNvSpPr>
              <p:nvPr/>
            </p:nvSpPr>
            <p:spPr bwMode="auto">
              <a:xfrm>
                <a:off x="2735263" y="5808664"/>
                <a:ext cx="69850"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0" name="Line 173"/>
              <p:cNvSpPr>
                <a:spLocks noChangeShapeType="1"/>
              </p:cNvSpPr>
              <p:nvPr/>
            </p:nvSpPr>
            <p:spPr bwMode="auto">
              <a:xfrm>
                <a:off x="2735263" y="5845176"/>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1" name="Freeform 174"/>
              <p:cNvSpPr>
                <a:spLocks/>
              </p:cNvSpPr>
              <p:nvPr/>
            </p:nvSpPr>
            <p:spPr bwMode="auto">
              <a:xfrm>
                <a:off x="2663826" y="5808664"/>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2" name="Freeform 175"/>
              <p:cNvSpPr>
                <a:spLocks/>
              </p:cNvSpPr>
              <p:nvPr/>
            </p:nvSpPr>
            <p:spPr bwMode="auto">
              <a:xfrm>
                <a:off x="2663826" y="5808664"/>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3" name="AutoShape 176"/>
              <p:cNvSpPr>
                <a:spLocks noChangeArrowheads="1"/>
              </p:cNvSpPr>
              <p:nvPr/>
            </p:nvSpPr>
            <p:spPr bwMode="auto">
              <a:xfrm>
                <a:off x="2646363" y="5773739"/>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4" name="Line 177"/>
              <p:cNvSpPr>
                <a:spLocks noChangeShapeType="1"/>
              </p:cNvSpPr>
              <p:nvPr/>
            </p:nvSpPr>
            <p:spPr bwMode="auto">
              <a:xfrm>
                <a:off x="2646363" y="5808664"/>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5" name="Freeform 178"/>
              <p:cNvSpPr>
                <a:spLocks/>
              </p:cNvSpPr>
              <p:nvPr/>
            </p:nvSpPr>
            <p:spPr bwMode="auto">
              <a:xfrm>
                <a:off x="2576513" y="5845176"/>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6" name="Freeform 179"/>
              <p:cNvSpPr>
                <a:spLocks/>
              </p:cNvSpPr>
              <p:nvPr/>
            </p:nvSpPr>
            <p:spPr bwMode="auto">
              <a:xfrm>
                <a:off x="2576513" y="5845176"/>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7" name="AutoShape 180"/>
              <p:cNvSpPr>
                <a:spLocks noChangeArrowheads="1"/>
              </p:cNvSpPr>
              <p:nvPr/>
            </p:nvSpPr>
            <p:spPr bwMode="auto">
              <a:xfrm>
                <a:off x="2576513" y="5808664"/>
                <a:ext cx="69850"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88" name="Line 181"/>
              <p:cNvSpPr>
                <a:spLocks noChangeShapeType="1"/>
              </p:cNvSpPr>
              <p:nvPr/>
            </p:nvSpPr>
            <p:spPr bwMode="auto">
              <a:xfrm>
                <a:off x="2576513" y="5845176"/>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9" name="Freeform 182"/>
              <p:cNvSpPr>
                <a:spLocks/>
              </p:cNvSpPr>
              <p:nvPr/>
            </p:nvSpPr>
            <p:spPr bwMode="auto">
              <a:xfrm>
                <a:off x="2663826" y="5916614"/>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0" name="Freeform 183"/>
              <p:cNvSpPr>
                <a:spLocks/>
              </p:cNvSpPr>
              <p:nvPr/>
            </p:nvSpPr>
            <p:spPr bwMode="auto">
              <a:xfrm>
                <a:off x="2663826" y="5916614"/>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1" name="AutoShape 184"/>
              <p:cNvSpPr>
                <a:spLocks noChangeArrowheads="1"/>
              </p:cNvSpPr>
              <p:nvPr/>
            </p:nvSpPr>
            <p:spPr bwMode="auto">
              <a:xfrm>
                <a:off x="2663826" y="5881689"/>
                <a:ext cx="52388" cy="88900"/>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92" name="Line 185"/>
              <p:cNvSpPr>
                <a:spLocks noChangeShapeType="1"/>
              </p:cNvSpPr>
              <p:nvPr/>
            </p:nvSpPr>
            <p:spPr bwMode="auto">
              <a:xfrm>
                <a:off x="2663826" y="5916614"/>
                <a:ext cx="349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3" name="Freeform 186"/>
              <p:cNvSpPr>
                <a:spLocks/>
              </p:cNvSpPr>
              <p:nvPr/>
            </p:nvSpPr>
            <p:spPr bwMode="auto">
              <a:xfrm>
                <a:off x="2593976" y="5719764"/>
                <a:ext cx="52388" cy="34925"/>
              </a:xfrm>
              <a:custGeom>
                <a:avLst/>
                <a:gdLst>
                  <a:gd name="T0" fmla="*/ 0 w 33"/>
                  <a:gd name="T1" fmla="*/ 0 h 22"/>
                  <a:gd name="T2" fmla="*/ 2147483646 w 33"/>
                  <a:gd name="T3" fmla="*/ 2147483646 h 22"/>
                  <a:gd name="T4" fmla="*/ 2147483646 w 33"/>
                  <a:gd name="T5" fmla="*/ 0 h 22"/>
                  <a:gd name="T6" fmla="*/ 0 w 33"/>
                  <a:gd name="T7" fmla="*/ 0 h 22"/>
                  <a:gd name="T8" fmla="*/ 0 60000 65536"/>
                  <a:gd name="T9" fmla="*/ 0 60000 65536"/>
                  <a:gd name="T10" fmla="*/ 0 60000 65536"/>
                  <a:gd name="T11" fmla="*/ 0 60000 65536"/>
                  <a:gd name="T12" fmla="*/ 0 w 33"/>
                  <a:gd name="T13" fmla="*/ 0 h 22"/>
                  <a:gd name="T14" fmla="*/ 33 w 33"/>
                  <a:gd name="T15" fmla="*/ 22 h 22"/>
                </a:gdLst>
                <a:ahLst/>
                <a:cxnLst>
                  <a:cxn ang="T8">
                    <a:pos x="T0" y="T1"/>
                  </a:cxn>
                  <a:cxn ang="T9">
                    <a:pos x="T2" y="T3"/>
                  </a:cxn>
                  <a:cxn ang="T10">
                    <a:pos x="T4" y="T5"/>
                  </a:cxn>
                  <a:cxn ang="T11">
                    <a:pos x="T6" y="T7"/>
                  </a:cxn>
                </a:cxnLst>
                <a:rect l="T12" t="T13" r="T14" b="T15"/>
                <a:pathLst>
                  <a:path w="33" h="22">
                    <a:moveTo>
                      <a:pt x="0" y="0"/>
                    </a:moveTo>
                    <a:lnTo>
                      <a:pt x="11" y="22"/>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4" name="Freeform 187"/>
              <p:cNvSpPr>
                <a:spLocks/>
              </p:cNvSpPr>
              <p:nvPr/>
            </p:nvSpPr>
            <p:spPr bwMode="auto">
              <a:xfrm>
                <a:off x="2593976" y="5719764"/>
                <a:ext cx="52388" cy="34925"/>
              </a:xfrm>
              <a:custGeom>
                <a:avLst/>
                <a:gdLst>
                  <a:gd name="T0" fmla="*/ 0 w 33"/>
                  <a:gd name="T1" fmla="*/ 0 h 22"/>
                  <a:gd name="T2" fmla="*/ 2147483646 w 33"/>
                  <a:gd name="T3" fmla="*/ 2147483646 h 22"/>
                  <a:gd name="T4" fmla="*/ 2147483646 w 33"/>
                  <a:gd name="T5" fmla="*/ 0 h 22"/>
                  <a:gd name="T6" fmla="*/ 0 60000 65536"/>
                  <a:gd name="T7" fmla="*/ 0 60000 65536"/>
                  <a:gd name="T8" fmla="*/ 0 60000 65536"/>
                  <a:gd name="T9" fmla="*/ 0 w 33"/>
                  <a:gd name="T10" fmla="*/ 0 h 22"/>
                  <a:gd name="T11" fmla="*/ 33 w 33"/>
                  <a:gd name="T12" fmla="*/ 22 h 22"/>
                </a:gdLst>
                <a:ahLst/>
                <a:cxnLst>
                  <a:cxn ang="T6">
                    <a:pos x="T0" y="T1"/>
                  </a:cxn>
                  <a:cxn ang="T7">
                    <a:pos x="T2" y="T3"/>
                  </a:cxn>
                  <a:cxn ang="T8">
                    <a:pos x="T4" y="T5"/>
                  </a:cxn>
                </a:cxnLst>
                <a:rect l="T9" t="T10" r="T11" b="T12"/>
                <a:pathLst>
                  <a:path w="33" h="22">
                    <a:moveTo>
                      <a:pt x="0" y="0"/>
                    </a:moveTo>
                    <a:lnTo>
                      <a:pt x="11" y="22"/>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5" name="AutoShape 188"/>
              <p:cNvSpPr>
                <a:spLocks noChangeArrowheads="1"/>
              </p:cNvSpPr>
              <p:nvPr/>
            </p:nvSpPr>
            <p:spPr bwMode="auto">
              <a:xfrm>
                <a:off x="2593976" y="5683251"/>
                <a:ext cx="69850"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96" name="Line 189"/>
              <p:cNvSpPr>
                <a:spLocks noChangeShapeType="1"/>
              </p:cNvSpPr>
              <p:nvPr/>
            </p:nvSpPr>
            <p:spPr bwMode="auto">
              <a:xfrm>
                <a:off x="2593976" y="5719764"/>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7" name="Freeform 190"/>
              <p:cNvSpPr>
                <a:spLocks/>
              </p:cNvSpPr>
              <p:nvPr/>
            </p:nvSpPr>
            <p:spPr bwMode="auto">
              <a:xfrm>
                <a:off x="2576513" y="5916614"/>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11"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8" name="Freeform 191"/>
              <p:cNvSpPr>
                <a:spLocks/>
              </p:cNvSpPr>
              <p:nvPr/>
            </p:nvSpPr>
            <p:spPr bwMode="auto">
              <a:xfrm>
                <a:off x="2576513" y="5916614"/>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11"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9" name="AutoShape 192"/>
              <p:cNvSpPr>
                <a:spLocks noChangeArrowheads="1"/>
              </p:cNvSpPr>
              <p:nvPr/>
            </p:nvSpPr>
            <p:spPr bwMode="auto">
              <a:xfrm>
                <a:off x="2576513" y="5881689"/>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0" name="Line 193"/>
              <p:cNvSpPr>
                <a:spLocks noChangeShapeType="1"/>
              </p:cNvSpPr>
              <p:nvPr/>
            </p:nvSpPr>
            <p:spPr bwMode="auto">
              <a:xfrm>
                <a:off x="2576513" y="5916614"/>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1" name="Rectangle 194"/>
              <p:cNvSpPr>
                <a:spLocks noChangeArrowheads="1"/>
              </p:cNvSpPr>
              <p:nvPr/>
            </p:nvSpPr>
            <p:spPr bwMode="auto">
              <a:xfrm>
                <a:off x="3157538" y="5467351"/>
                <a:ext cx="495300" cy="5937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2" name="Rectangle 195"/>
              <p:cNvSpPr>
                <a:spLocks noChangeArrowheads="1"/>
              </p:cNvSpPr>
              <p:nvPr/>
            </p:nvSpPr>
            <p:spPr bwMode="auto">
              <a:xfrm>
                <a:off x="3157521" y="5466495"/>
                <a:ext cx="512765" cy="61259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303" name="Oval 196"/>
              <p:cNvSpPr>
                <a:spLocks noChangeArrowheads="1"/>
              </p:cNvSpPr>
              <p:nvPr/>
            </p:nvSpPr>
            <p:spPr bwMode="auto">
              <a:xfrm>
                <a:off x="3211513" y="5503864"/>
                <a:ext cx="387350" cy="520700"/>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4" name="Freeform 197"/>
              <p:cNvSpPr>
                <a:spLocks/>
              </p:cNvSpPr>
              <p:nvPr/>
            </p:nvSpPr>
            <p:spPr bwMode="auto">
              <a:xfrm>
                <a:off x="3281363" y="5754689"/>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5" name="Freeform 198"/>
              <p:cNvSpPr>
                <a:spLocks/>
              </p:cNvSpPr>
              <p:nvPr/>
            </p:nvSpPr>
            <p:spPr bwMode="auto">
              <a:xfrm>
                <a:off x="3281363" y="5754689"/>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6" name="AutoShape 199"/>
              <p:cNvSpPr>
                <a:spLocks noChangeArrowheads="1"/>
              </p:cNvSpPr>
              <p:nvPr/>
            </p:nvSpPr>
            <p:spPr bwMode="auto">
              <a:xfrm>
                <a:off x="3281363" y="5719764"/>
                <a:ext cx="53975" cy="88900"/>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07" name="Line 200"/>
              <p:cNvSpPr>
                <a:spLocks noChangeShapeType="1"/>
              </p:cNvSpPr>
              <p:nvPr/>
            </p:nvSpPr>
            <p:spPr bwMode="auto">
              <a:xfrm>
                <a:off x="3281363" y="5754689"/>
                <a:ext cx="349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8" name="Freeform 201"/>
              <p:cNvSpPr>
                <a:spLocks/>
              </p:cNvSpPr>
              <p:nvPr/>
            </p:nvSpPr>
            <p:spPr bwMode="auto">
              <a:xfrm>
                <a:off x="3457576" y="5737226"/>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1"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9" name="Freeform 202"/>
              <p:cNvSpPr>
                <a:spLocks/>
              </p:cNvSpPr>
              <p:nvPr/>
            </p:nvSpPr>
            <p:spPr bwMode="auto">
              <a:xfrm>
                <a:off x="3457576" y="5737226"/>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1"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0" name="AutoShape 203"/>
              <p:cNvSpPr>
                <a:spLocks noChangeArrowheads="1"/>
              </p:cNvSpPr>
              <p:nvPr/>
            </p:nvSpPr>
            <p:spPr bwMode="auto">
              <a:xfrm>
                <a:off x="3457576" y="5700714"/>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11" name="Line 204"/>
              <p:cNvSpPr>
                <a:spLocks noChangeShapeType="1"/>
              </p:cNvSpPr>
              <p:nvPr/>
            </p:nvSpPr>
            <p:spPr bwMode="auto">
              <a:xfrm>
                <a:off x="3457576" y="573722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
          <p:nvSpPr>
            <p:cNvPr id="6" name="Freeform 206"/>
            <p:cNvSpPr>
              <a:spLocks/>
            </p:cNvSpPr>
            <p:nvPr/>
          </p:nvSpPr>
          <p:spPr bwMode="auto">
            <a:xfrm>
              <a:off x="3494088" y="5845176"/>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 name="Freeform 207"/>
            <p:cNvSpPr>
              <a:spLocks/>
            </p:cNvSpPr>
            <p:nvPr/>
          </p:nvSpPr>
          <p:spPr bwMode="auto">
            <a:xfrm>
              <a:off x="3494088" y="5845176"/>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 name="AutoShape 208"/>
            <p:cNvSpPr>
              <a:spLocks noChangeArrowheads="1"/>
            </p:cNvSpPr>
            <p:nvPr/>
          </p:nvSpPr>
          <p:spPr bwMode="auto">
            <a:xfrm>
              <a:off x="3475038" y="580866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Line 209"/>
            <p:cNvSpPr>
              <a:spLocks noChangeShapeType="1"/>
            </p:cNvSpPr>
            <p:nvPr/>
          </p:nvSpPr>
          <p:spPr bwMode="auto">
            <a:xfrm>
              <a:off x="3475038" y="584517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 name="Freeform 210"/>
            <p:cNvSpPr>
              <a:spLocks/>
            </p:cNvSpPr>
            <p:nvPr/>
          </p:nvSpPr>
          <p:spPr bwMode="auto">
            <a:xfrm>
              <a:off x="3405188" y="5808663"/>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 name="Freeform 211"/>
            <p:cNvSpPr>
              <a:spLocks/>
            </p:cNvSpPr>
            <p:nvPr/>
          </p:nvSpPr>
          <p:spPr bwMode="auto">
            <a:xfrm>
              <a:off x="3405188" y="5808663"/>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2" name="AutoShape 212"/>
            <p:cNvSpPr>
              <a:spLocks noChangeArrowheads="1"/>
            </p:cNvSpPr>
            <p:nvPr/>
          </p:nvSpPr>
          <p:spPr bwMode="auto">
            <a:xfrm>
              <a:off x="3405188" y="5773738"/>
              <a:ext cx="52388" cy="88900"/>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 name="Line 213"/>
            <p:cNvSpPr>
              <a:spLocks noChangeShapeType="1"/>
            </p:cNvSpPr>
            <p:nvPr/>
          </p:nvSpPr>
          <p:spPr bwMode="auto">
            <a:xfrm>
              <a:off x="3405188" y="5808663"/>
              <a:ext cx="349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4" name="Freeform 214"/>
            <p:cNvSpPr>
              <a:spLocks/>
            </p:cNvSpPr>
            <p:nvPr/>
          </p:nvSpPr>
          <p:spPr bwMode="auto">
            <a:xfrm>
              <a:off x="3335338" y="5845176"/>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 name="Freeform 215"/>
            <p:cNvSpPr>
              <a:spLocks/>
            </p:cNvSpPr>
            <p:nvPr/>
          </p:nvSpPr>
          <p:spPr bwMode="auto">
            <a:xfrm>
              <a:off x="3335338" y="5845176"/>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 name="AutoShape 216"/>
            <p:cNvSpPr>
              <a:spLocks noChangeArrowheads="1"/>
            </p:cNvSpPr>
            <p:nvPr/>
          </p:nvSpPr>
          <p:spPr bwMode="auto">
            <a:xfrm>
              <a:off x="3316288" y="580866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 name="Line 217"/>
            <p:cNvSpPr>
              <a:spLocks noChangeShapeType="1"/>
            </p:cNvSpPr>
            <p:nvPr/>
          </p:nvSpPr>
          <p:spPr bwMode="auto">
            <a:xfrm>
              <a:off x="3316288" y="584517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 name="Freeform 218"/>
            <p:cNvSpPr>
              <a:spLocks/>
            </p:cNvSpPr>
            <p:nvPr/>
          </p:nvSpPr>
          <p:spPr bwMode="auto">
            <a:xfrm>
              <a:off x="3405188" y="5916613"/>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11"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 name="Freeform 219"/>
            <p:cNvSpPr>
              <a:spLocks/>
            </p:cNvSpPr>
            <p:nvPr/>
          </p:nvSpPr>
          <p:spPr bwMode="auto">
            <a:xfrm>
              <a:off x="3405188" y="5916613"/>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11"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AutoShape 220"/>
            <p:cNvSpPr>
              <a:spLocks noChangeArrowheads="1"/>
            </p:cNvSpPr>
            <p:nvPr/>
          </p:nvSpPr>
          <p:spPr bwMode="auto">
            <a:xfrm>
              <a:off x="3405188" y="5881688"/>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 name="Line 221"/>
            <p:cNvSpPr>
              <a:spLocks noChangeShapeType="1"/>
            </p:cNvSpPr>
            <p:nvPr/>
          </p:nvSpPr>
          <p:spPr bwMode="auto">
            <a:xfrm>
              <a:off x="3405188" y="591661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Freeform 222"/>
            <p:cNvSpPr>
              <a:spLocks/>
            </p:cNvSpPr>
            <p:nvPr/>
          </p:nvSpPr>
          <p:spPr bwMode="auto">
            <a:xfrm>
              <a:off x="3335338" y="5719763"/>
              <a:ext cx="52388" cy="34925"/>
            </a:xfrm>
            <a:custGeom>
              <a:avLst/>
              <a:gdLst>
                <a:gd name="T0" fmla="*/ 0 w 33"/>
                <a:gd name="T1" fmla="*/ 0 h 22"/>
                <a:gd name="T2" fmla="*/ 2147483646 w 33"/>
                <a:gd name="T3" fmla="*/ 2147483646 h 22"/>
                <a:gd name="T4" fmla="*/ 2147483646 w 33"/>
                <a:gd name="T5" fmla="*/ 0 h 22"/>
                <a:gd name="T6" fmla="*/ 0 w 33"/>
                <a:gd name="T7" fmla="*/ 0 h 22"/>
                <a:gd name="T8" fmla="*/ 0 60000 65536"/>
                <a:gd name="T9" fmla="*/ 0 60000 65536"/>
                <a:gd name="T10" fmla="*/ 0 60000 65536"/>
                <a:gd name="T11" fmla="*/ 0 60000 65536"/>
                <a:gd name="T12" fmla="*/ 0 w 33"/>
                <a:gd name="T13" fmla="*/ 0 h 22"/>
                <a:gd name="T14" fmla="*/ 33 w 33"/>
                <a:gd name="T15" fmla="*/ 22 h 22"/>
              </a:gdLst>
              <a:ahLst/>
              <a:cxnLst>
                <a:cxn ang="T8">
                  <a:pos x="T0" y="T1"/>
                </a:cxn>
                <a:cxn ang="T9">
                  <a:pos x="T2" y="T3"/>
                </a:cxn>
                <a:cxn ang="T10">
                  <a:pos x="T4" y="T5"/>
                </a:cxn>
                <a:cxn ang="T11">
                  <a:pos x="T6" y="T7"/>
                </a:cxn>
              </a:cxnLst>
              <a:rect l="T12" t="T13" r="T14" b="T15"/>
              <a:pathLst>
                <a:path w="33" h="22">
                  <a:moveTo>
                    <a:pt x="0" y="0"/>
                  </a:moveTo>
                  <a:lnTo>
                    <a:pt x="22" y="22"/>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Freeform 223"/>
            <p:cNvSpPr>
              <a:spLocks/>
            </p:cNvSpPr>
            <p:nvPr/>
          </p:nvSpPr>
          <p:spPr bwMode="auto">
            <a:xfrm>
              <a:off x="3335338" y="5719763"/>
              <a:ext cx="52388" cy="34925"/>
            </a:xfrm>
            <a:custGeom>
              <a:avLst/>
              <a:gdLst>
                <a:gd name="T0" fmla="*/ 0 w 33"/>
                <a:gd name="T1" fmla="*/ 0 h 22"/>
                <a:gd name="T2" fmla="*/ 2147483646 w 33"/>
                <a:gd name="T3" fmla="*/ 2147483646 h 22"/>
                <a:gd name="T4" fmla="*/ 2147483646 w 33"/>
                <a:gd name="T5" fmla="*/ 0 h 22"/>
                <a:gd name="T6" fmla="*/ 0 60000 65536"/>
                <a:gd name="T7" fmla="*/ 0 60000 65536"/>
                <a:gd name="T8" fmla="*/ 0 60000 65536"/>
                <a:gd name="T9" fmla="*/ 0 w 33"/>
                <a:gd name="T10" fmla="*/ 0 h 22"/>
                <a:gd name="T11" fmla="*/ 33 w 33"/>
                <a:gd name="T12" fmla="*/ 22 h 22"/>
              </a:gdLst>
              <a:ahLst/>
              <a:cxnLst>
                <a:cxn ang="T6">
                  <a:pos x="T0" y="T1"/>
                </a:cxn>
                <a:cxn ang="T7">
                  <a:pos x="T2" y="T3"/>
                </a:cxn>
                <a:cxn ang="T8">
                  <a:pos x="T4" y="T5"/>
                </a:cxn>
              </a:cxnLst>
              <a:rect l="T9" t="T10" r="T11" b="T12"/>
              <a:pathLst>
                <a:path w="33" h="22">
                  <a:moveTo>
                    <a:pt x="0" y="0"/>
                  </a:moveTo>
                  <a:lnTo>
                    <a:pt x="22" y="22"/>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AutoShape 224"/>
            <p:cNvSpPr>
              <a:spLocks noChangeArrowheads="1"/>
            </p:cNvSpPr>
            <p:nvPr/>
          </p:nvSpPr>
          <p:spPr bwMode="auto">
            <a:xfrm>
              <a:off x="3335338" y="5683251"/>
              <a:ext cx="69850"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5" name="Line 225"/>
            <p:cNvSpPr>
              <a:spLocks noChangeShapeType="1"/>
            </p:cNvSpPr>
            <p:nvPr/>
          </p:nvSpPr>
          <p:spPr bwMode="auto">
            <a:xfrm>
              <a:off x="3335338" y="571976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Freeform 226"/>
            <p:cNvSpPr>
              <a:spLocks/>
            </p:cNvSpPr>
            <p:nvPr/>
          </p:nvSpPr>
          <p:spPr bwMode="auto">
            <a:xfrm>
              <a:off x="3316288" y="5916613"/>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23"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 name="Freeform 227"/>
            <p:cNvSpPr>
              <a:spLocks/>
            </p:cNvSpPr>
            <p:nvPr/>
          </p:nvSpPr>
          <p:spPr bwMode="auto">
            <a:xfrm>
              <a:off x="3316288" y="5916613"/>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23"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 name="AutoShape 228"/>
            <p:cNvSpPr>
              <a:spLocks noChangeArrowheads="1"/>
            </p:cNvSpPr>
            <p:nvPr/>
          </p:nvSpPr>
          <p:spPr bwMode="auto">
            <a:xfrm>
              <a:off x="3316288" y="5881688"/>
              <a:ext cx="71438"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9" name="Line 229"/>
            <p:cNvSpPr>
              <a:spLocks noChangeShapeType="1"/>
            </p:cNvSpPr>
            <p:nvPr/>
          </p:nvSpPr>
          <p:spPr bwMode="auto">
            <a:xfrm>
              <a:off x="3316288" y="5916613"/>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 name="Rectangle 230"/>
            <p:cNvSpPr>
              <a:spLocks noChangeArrowheads="1"/>
            </p:cNvSpPr>
            <p:nvPr/>
          </p:nvSpPr>
          <p:spPr bwMode="auto">
            <a:xfrm>
              <a:off x="3898900" y="5467351"/>
              <a:ext cx="493713" cy="5937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1" name="Rectangle 231"/>
            <p:cNvSpPr>
              <a:spLocks noChangeArrowheads="1"/>
            </p:cNvSpPr>
            <p:nvPr/>
          </p:nvSpPr>
          <p:spPr bwMode="auto">
            <a:xfrm>
              <a:off x="3898887" y="5468125"/>
              <a:ext cx="512764" cy="61096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32" name="Oval 232"/>
            <p:cNvSpPr>
              <a:spLocks noChangeArrowheads="1"/>
            </p:cNvSpPr>
            <p:nvPr/>
          </p:nvSpPr>
          <p:spPr bwMode="auto">
            <a:xfrm>
              <a:off x="3952875" y="5503863"/>
              <a:ext cx="387350" cy="520700"/>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3" name="Freeform 233"/>
            <p:cNvSpPr>
              <a:spLocks/>
            </p:cNvSpPr>
            <p:nvPr/>
          </p:nvSpPr>
          <p:spPr bwMode="auto">
            <a:xfrm>
              <a:off x="4022725" y="5754688"/>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11"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 name="Freeform 234"/>
            <p:cNvSpPr>
              <a:spLocks/>
            </p:cNvSpPr>
            <p:nvPr/>
          </p:nvSpPr>
          <p:spPr bwMode="auto">
            <a:xfrm>
              <a:off x="4022725" y="5754688"/>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11"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 name="AutoShape 235"/>
            <p:cNvSpPr>
              <a:spLocks noChangeArrowheads="1"/>
            </p:cNvSpPr>
            <p:nvPr/>
          </p:nvSpPr>
          <p:spPr bwMode="auto">
            <a:xfrm>
              <a:off x="4022725" y="5719763"/>
              <a:ext cx="71438"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6" name="Line 236"/>
            <p:cNvSpPr>
              <a:spLocks noChangeShapeType="1"/>
            </p:cNvSpPr>
            <p:nvPr/>
          </p:nvSpPr>
          <p:spPr bwMode="auto">
            <a:xfrm>
              <a:off x="4022725" y="5754688"/>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 name="Freeform 237"/>
            <p:cNvSpPr>
              <a:spLocks/>
            </p:cNvSpPr>
            <p:nvPr/>
          </p:nvSpPr>
          <p:spPr bwMode="auto">
            <a:xfrm>
              <a:off x="4198938" y="5737226"/>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1"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 name="Freeform 238"/>
            <p:cNvSpPr>
              <a:spLocks/>
            </p:cNvSpPr>
            <p:nvPr/>
          </p:nvSpPr>
          <p:spPr bwMode="auto">
            <a:xfrm>
              <a:off x="4198938" y="5737226"/>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1"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 name="AutoShape 239"/>
            <p:cNvSpPr>
              <a:spLocks noChangeArrowheads="1"/>
            </p:cNvSpPr>
            <p:nvPr/>
          </p:nvSpPr>
          <p:spPr bwMode="auto">
            <a:xfrm>
              <a:off x="4198938" y="570071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0" name="Line 240"/>
            <p:cNvSpPr>
              <a:spLocks noChangeShapeType="1"/>
            </p:cNvSpPr>
            <p:nvPr/>
          </p:nvSpPr>
          <p:spPr bwMode="auto">
            <a:xfrm>
              <a:off x="4198938" y="573722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 name="Freeform 241"/>
            <p:cNvSpPr>
              <a:spLocks/>
            </p:cNvSpPr>
            <p:nvPr/>
          </p:nvSpPr>
          <p:spPr bwMode="auto">
            <a:xfrm>
              <a:off x="4233863" y="5845176"/>
              <a:ext cx="36513" cy="36513"/>
            </a:xfrm>
            <a:custGeom>
              <a:avLst/>
              <a:gdLst>
                <a:gd name="T0" fmla="*/ 0 w 23"/>
                <a:gd name="T1" fmla="*/ 0 h 23"/>
                <a:gd name="T2" fmla="*/ 2147483646 w 23"/>
                <a:gd name="T3" fmla="*/ 2147483646 h 23"/>
                <a:gd name="T4" fmla="*/ 2147483646 w 23"/>
                <a:gd name="T5" fmla="*/ 0 h 23"/>
                <a:gd name="T6" fmla="*/ 0 w 23"/>
                <a:gd name="T7" fmla="*/ 0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0"/>
                  </a:moveTo>
                  <a:lnTo>
                    <a:pt x="12" y="23"/>
                  </a:lnTo>
                  <a:lnTo>
                    <a:pt x="2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 name="Freeform 242"/>
            <p:cNvSpPr>
              <a:spLocks/>
            </p:cNvSpPr>
            <p:nvPr/>
          </p:nvSpPr>
          <p:spPr bwMode="auto">
            <a:xfrm>
              <a:off x="4233863" y="5845176"/>
              <a:ext cx="36513" cy="36513"/>
            </a:xfrm>
            <a:custGeom>
              <a:avLst/>
              <a:gdLst>
                <a:gd name="T0" fmla="*/ 0 w 23"/>
                <a:gd name="T1" fmla="*/ 0 h 23"/>
                <a:gd name="T2" fmla="*/ 2147483646 w 23"/>
                <a:gd name="T3" fmla="*/ 2147483646 h 23"/>
                <a:gd name="T4" fmla="*/ 2147483646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2" y="23"/>
                  </a:lnTo>
                  <a:lnTo>
                    <a:pt x="2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 name="AutoShape 243"/>
            <p:cNvSpPr>
              <a:spLocks noChangeArrowheads="1"/>
            </p:cNvSpPr>
            <p:nvPr/>
          </p:nvSpPr>
          <p:spPr bwMode="auto">
            <a:xfrm>
              <a:off x="4233863" y="5808663"/>
              <a:ext cx="53975" cy="90488"/>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4" name="Line 244"/>
            <p:cNvSpPr>
              <a:spLocks noChangeShapeType="1"/>
            </p:cNvSpPr>
            <p:nvPr/>
          </p:nvSpPr>
          <p:spPr bwMode="auto">
            <a:xfrm>
              <a:off x="4233863" y="5845176"/>
              <a:ext cx="36513"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 name="Freeform 245"/>
            <p:cNvSpPr>
              <a:spLocks/>
            </p:cNvSpPr>
            <p:nvPr/>
          </p:nvSpPr>
          <p:spPr bwMode="auto">
            <a:xfrm>
              <a:off x="4146550" y="5808663"/>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11"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 name="Freeform 246"/>
            <p:cNvSpPr>
              <a:spLocks/>
            </p:cNvSpPr>
            <p:nvPr/>
          </p:nvSpPr>
          <p:spPr bwMode="auto">
            <a:xfrm>
              <a:off x="4146550" y="5808663"/>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11"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AutoShape 247"/>
            <p:cNvSpPr>
              <a:spLocks noChangeArrowheads="1"/>
            </p:cNvSpPr>
            <p:nvPr/>
          </p:nvSpPr>
          <p:spPr bwMode="auto">
            <a:xfrm>
              <a:off x="4146550" y="5773738"/>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8" name="Line 248"/>
            <p:cNvSpPr>
              <a:spLocks noChangeShapeType="1"/>
            </p:cNvSpPr>
            <p:nvPr/>
          </p:nvSpPr>
          <p:spPr bwMode="auto">
            <a:xfrm>
              <a:off x="4146550" y="580866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 name="Freeform 249"/>
            <p:cNvSpPr>
              <a:spLocks/>
            </p:cNvSpPr>
            <p:nvPr/>
          </p:nvSpPr>
          <p:spPr bwMode="auto">
            <a:xfrm>
              <a:off x="4075113" y="5845176"/>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2"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0" name="Freeform 250"/>
            <p:cNvSpPr>
              <a:spLocks/>
            </p:cNvSpPr>
            <p:nvPr/>
          </p:nvSpPr>
          <p:spPr bwMode="auto">
            <a:xfrm>
              <a:off x="4075113" y="5845176"/>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2"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1" name="AutoShape 251"/>
            <p:cNvSpPr>
              <a:spLocks noChangeArrowheads="1"/>
            </p:cNvSpPr>
            <p:nvPr/>
          </p:nvSpPr>
          <p:spPr bwMode="auto">
            <a:xfrm>
              <a:off x="4075113" y="580866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2" name="Line 252"/>
            <p:cNvSpPr>
              <a:spLocks noChangeShapeType="1"/>
            </p:cNvSpPr>
            <p:nvPr/>
          </p:nvSpPr>
          <p:spPr bwMode="auto">
            <a:xfrm>
              <a:off x="4075113" y="584517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3" name="Freeform 253"/>
            <p:cNvSpPr>
              <a:spLocks/>
            </p:cNvSpPr>
            <p:nvPr/>
          </p:nvSpPr>
          <p:spPr bwMode="auto">
            <a:xfrm>
              <a:off x="4146550" y="5916613"/>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4" name="Freeform 254"/>
            <p:cNvSpPr>
              <a:spLocks/>
            </p:cNvSpPr>
            <p:nvPr/>
          </p:nvSpPr>
          <p:spPr bwMode="auto">
            <a:xfrm>
              <a:off x="4146550" y="5916613"/>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5" name="AutoShape 255"/>
            <p:cNvSpPr>
              <a:spLocks noChangeArrowheads="1"/>
            </p:cNvSpPr>
            <p:nvPr/>
          </p:nvSpPr>
          <p:spPr bwMode="auto">
            <a:xfrm>
              <a:off x="4146550" y="5881688"/>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6" name="Line 256"/>
            <p:cNvSpPr>
              <a:spLocks noChangeShapeType="1"/>
            </p:cNvSpPr>
            <p:nvPr/>
          </p:nvSpPr>
          <p:spPr bwMode="auto">
            <a:xfrm>
              <a:off x="4146550" y="591661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7" name="Freeform 257"/>
            <p:cNvSpPr>
              <a:spLocks/>
            </p:cNvSpPr>
            <p:nvPr/>
          </p:nvSpPr>
          <p:spPr bwMode="auto">
            <a:xfrm>
              <a:off x="4094163" y="5719763"/>
              <a:ext cx="34925" cy="34925"/>
            </a:xfrm>
            <a:custGeom>
              <a:avLst/>
              <a:gdLst>
                <a:gd name="T0" fmla="*/ 0 w 22"/>
                <a:gd name="T1" fmla="*/ 0 h 22"/>
                <a:gd name="T2" fmla="*/ 2147483646 w 22"/>
                <a:gd name="T3" fmla="*/ 2147483646 h 22"/>
                <a:gd name="T4" fmla="*/ 2147483646 w 22"/>
                <a:gd name="T5" fmla="*/ 0 h 22"/>
                <a:gd name="T6" fmla="*/ 0 w 22"/>
                <a:gd name="T7" fmla="*/ 0 h 22"/>
                <a:gd name="T8" fmla="*/ 0 60000 65536"/>
                <a:gd name="T9" fmla="*/ 0 60000 65536"/>
                <a:gd name="T10" fmla="*/ 0 60000 65536"/>
                <a:gd name="T11" fmla="*/ 0 60000 65536"/>
                <a:gd name="T12" fmla="*/ 0 w 22"/>
                <a:gd name="T13" fmla="*/ 0 h 22"/>
                <a:gd name="T14" fmla="*/ 22 w 22"/>
                <a:gd name="T15" fmla="*/ 22 h 22"/>
              </a:gdLst>
              <a:ahLst/>
              <a:cxnLst>
                <a:cxn ang="T8">
                  <a:pos x="T0" y="T1"/>
                </a:cxn>
                <a:cxn ang="T9">
                  <a:pos x="T2" y="T3"/>
                </a:cxn>
                <a:cxn ang="T10">
                  <a:pos x="T4" y="T5"/>
                </a:cxn>
                <a:cxn ang="T11">
                  <a:pos x="T6" y="T7"/>
                </a:cxn>
              </a:cxnLst>
              <a:rect l="T12" t="T13" r="T14" b="T15"/>
              <a:pathLst>
                <a:path w="22" h="22">
                  <a:moveTo>
                    <a:pt x="0" y="0"/>
                  </a:moveTo>
                  <a:lnTo>
                    <a:pt x="11" y="22"/>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8" name="Freeform 258"/>
            <p:cNvSpPr>
              <a:spLocks/>
            </p:cNvSpPr>
            <p:nvPr/>
          </p:nvSpPr>
          <p:spPr bwMode="auto">
            <a:xfrm>
              <a:off x="4094163" y="5719763"/>
              <a:ext cx="34925" cy="34925"/>
            </a:xfrm>
            <a:custGeom>
              <a:avLst/>
              <a:gdLst>
                <a:gd name="T0" fmla="*/ 0 w 22"/>
                <a:gd name="T1" fmla="*/ 0 h 22"/>
                <a:gd name="T2" fmla="*/ 2147483646 w 22"/>
                <a:gd name="T3" fmla="*/ 2147483646 h 22"/>
                <a:gd name="T4" fmla="*/ 2147483646 w 22"/>
                <a:gd name="T5" fmla="*/ 0 h 22"/>
                <a:gd name="T6" fmla="*/ 0 60000 65536"/>
                <a:gd name="T7" fmla="*/ 0 60000 65536"/>
                <a:gd name="T8" fmla="*/ 0 60000 65536"/>
                <a:gd name="T9" fmla="*/ 0 w 22"/>
                <a:gd name="T10" fmla="*/ 0 h 22"/>
                <a:gd name="T11" fmla="*/ 22 w 22"/>
                <a:gd name="T12" fmla="*/ 22 h 22"/>
              </a:gdLst>
              <a:ahLst/>
              <a:cxnLst>
                <a:cxn ang="T6">
                  <a:pos x="T0" y="T1"/>
                </a:cxn>
                <a:cxn ang="T7">
                  <a:pos x="T2" y="T3"/>
                </a:cxn>
                <a:cxn ang="T8">
                  <a:pos x="T4" y="T5"/>
                </a:cxn>
              </a:cxnLst>
              <a:rect l="T9" t="T10" r="T11" b="T12"/>
              <a:pathLst>
                <a:path w="22" h="22">
                  <a:moveTo>
                    <a:pt x="0" y="0"/>
                  </a:moveTo>
                  <a:lnTo>
                    <a:pt x="11" y="22"/>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9" name="AutoShape 259"/>
            <p:cNvSpPr>
              <a:spLocks noChangeArrowheads="1"/>
            </p:cNvSpPr>
            <p:nvPr/>
          </p:nvSpPr>
          <p:spPr bwMode="auto">
            <a:xfrm>
              <a:off x="4094163" y="5683251"/>
              <a:ext cx="52388" cy="90488"/>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0" name="Line 260"/>
            <p:cNvSpPr>
              <a:spLocks noChangeShapeType="1"/>
            </p:cNvSpPr>
            <p:nvPr/>
          </p:nvSpPr>
          <p:spPr bwMode="auto">
            <a:xfrm>
              <a:off x="4094163" y="5719763"/>
              <a:ext cx="3492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1" name="Freeform 261"/>
            <p:cNvSpPr>
              <a:spLocks/>
            </p:cNvSpPr>
            <p:nvPr/>
          </p:nvSpPr>
          <p:spPr bwMode="auto">
            <a:xfrm>
              <a:off x="4075113" y="5916613"/>
              <a:ext cx="36513" cy="36513"/>
            </a:xfrm>
            <a:custGeom>
              <a:avLst/>
              <a:gdLst>
                <a:gd name="T0" fmla="*/ 0 w 23"/>
                <a:gd name="T1" fmla="*/ 0 h 23"/>
                <a:gd name="T2" fmla="*/ 2147483646 w 23"/>
                <a:gd name="T3" fmla="*/ 2147483646 h 23"/>
                <a:gd name="T4" fmla="*/ 2147483646 w 23"/>
                <a:gd name="T5" fmla="*/ 0 h 23"/>
                <a:gd name="T6" fmla="*/ 0 w 23"/>
                <a:gd name="T7" fmla="*/ 0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0"/>
                  </a:moveTo>
                  <a:lnTo>
                    <a:pt x="12" y="23"/>
                  </a:lnTo>
                  <a:lnTo>
                    <a:pt x="2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2" name="Freeform 262"/>
            <p:cNvSpPr>
              <a:spLocks/>
            </p:cNvSpPr>
            <p:nvPr/>
          </p:nvSpPr>
          <p:spPr bwMode="auto">
            <a:xfrm>
              <a:off x="4075113" y="5916613"/>
              <a:ext cx="36513" cy="36513"/>
            </a:xfrm>
            <a:custGeom>
              <a:avLst/>
              <a:gdLst>
                <a:gd name="T0" fmla="*/ 0 w 23"/>
                <a:gd name="T1" fmla="*/ 0 h 23"/>
                <a:gd name="T2" fmla="*/ 2147483646 w 23"/>
                <a:gd name="T3" fmla="*/ 2147483646 h 23"/>
                <a:gd name="T4" fmla="*/ 2147483646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2" y="23"/>
                  </a:lnTo>
                  <a:lnTo>
                    <a:pt x="2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3" name="AutoShape 263"/>
            <p:cNvSpPr>
              <a:spLocks noChangeArrowheads="1"/>
            </p:cNvSpPr>
            <p:nvPr/>
          </p:nvSpPr>
          <p:spPr bwMode="auto">
            <a:xfrm>
              <a:off x="4075113" y="5881688"/>
              <a:ext cx="53975" cy="88900"/>
            </a:xfrm>
            <a:prstGeom prst="roundRect">
              <a:avLst>
                <a:gd name="adj" fmla="val 33333"/>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4" name="Line 264"/>
            <p:cNvSpPr>
              <a:spLocks noChangeShapeType="1"/>
            </p:cNvSpPr>
            <p:nvPr/>
          </p:nvSpPr>
          <p:spPr bwMode="auto">
            <a:xfrm>
              <a:off x="4075113" y="5916613"/>
              <a:ext cx="36513"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5" name="Rectangle 265"/>
            <p:cNvSpPr>
              <a:spLocks noChangeArrowheads="1"/>
            </p:cNvSpPr>
            <p:nvPr/>
          </p:nvSpPr>
          <p:spPr bwMode="auto">
            <a:xfrm>
              <a:off x="4640252" y="5468125"/>
              <a:ext cx="493715" cy="593044"/>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66" name="Rectangle 266"/>
            <p:cNvSpPr>
              <a:spLocks noChangeArrowheads="1"/>
            </p:cNvSpPr>
            <p:nvPr/>
          </p:nvSpPr>
          <p:spPr bwMode="auto">
            <a:xfrm>
              <a:off x="4640263" y="5467351"/>
              <a:ext cx="511175" cy="611188"/>
            </a:xfrm>
            <a:prstGeom prst="rect">
              <a:avLst/>
            </a:prstGeom>
            <a:noFill/>
            <a:ln w="11">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7" name="Oval 267"/>
            <p:cNvSpPr>
              <a:spLocks noChangeArrowheads="1"/>
            </p:cNvSpPr>
            <p:nvPr/>
          </p:nvSpPr>
          <p:spPr bwMode="auto">
            <a:xfrm>
              <a:off x="4692650" y="5503863"/>
              <a:ext cx="388938" cy="520700"/>
            </a:xfrm>
            <a:prstGeom prst="ellipse">
              <a:avLst/>
            </a:prstGeom>
            <a:solidFill>
              <a:srgbClr val="FFFFFF"/>
            </a:solidFill>
            <a:ln w="11">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8" name="Freeform 268"/>
            <p:cNvSpPr>
              <a:spLocks/>
            </p:cNvSpPr>
            <p:nvPr/>
          </p:nvSpPr>
          <p:spPr bwMode="auto">
            <a:xfrm>
              <a:off x="4764088" y="5754688"/>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9" name="Freeform 269"/>
            <p:cNvSpPr>
              <a:spLocks/>
            </p:cNvSpPr>
            <p:nvPr/>
          </p:nvSpPr>
          <p:spPr bwMode="auto">
            <a:xfrm>
              <a:off x="4764088" y="5754688"/>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0" name="AutoShape 270"/>
            <p:cNvSpPr>
              <a:spLocks noChangeArrowheads="1"/>
            </p:cNvSpPr>
            <p:nvPr/>
          </p:nvSpPr>
          <p:spPr bwMode="auto">
            <a:xfrm>
              <a:off x="4764088" y="5719763"/>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1" name="Line 271"/>
            <p:cNvSpPr>
              <a:spLocks noChangeShapeType="1"/>
            </p:cNvSpPr>
            <p:nvPr/>
          </p:nvSpPr>
          <p:spPr bwMode="auto">
            <a:xfrm>
              <a:off x="4764088" y="5754688"/>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2" name="Freeform 272"/>
            <p:cNvSpPr>
              <a:spLocks/>
            </p:cNvSpPr>
            <p:nvPr/>
          </p:nvSpPr>
          <p:spPr bwMode="auto">
            <a:xfrm>
              <a:off x="4940300" y="5737226"/>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3" name="Freeform 273"/>
            <p:cNvSpPr>
              <a:spLocks/>
            </p:cNvSpPr>
            <p:nvPr/>
          </p:nvSpPr>
          <p:spPr bwMode="auto">
            <a:xfrm>
              <a:off x="4940300" y="5737226"/>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4" name="AutoShape 274"/>
            <p:cNvSpPr>
              <a:spLocks noChangeArrowheads="1"/>
            </p:cNvSpPr>
            <p:nvPr/>
          </p:nvSpPr>
          <p:spPr bwMode="auto">
            <a:xfrm>
              <a:off x="4940300" y="570071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5" name="Line 275"/>
            <p:cNvSpPr>
              <a:spLocks noChangeShapeType="1"/>
            </p:cNvSpPr>
            <p:nvPr/>
          </p:nvSpPr>
          <p:spPr bwMode="auto">
            <a:xfrm>
              <a:off x="4940300" y="5737226"/>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6" name="Freeform 276"/>
            <p:cNvSpPr>
              <a:spLocks/>
            </p:cNvSpPr>
            <p:nvPr/>
          </p:nvSpPr>
          <p:spPr bwMode="auto">
            <a:xfrm>
              <a:off x="4975225" y="5845176"/>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1"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7" name="Freeform 277"/>
            <p:cNvSpPr>
              <a:spLocks/>
            </p:cNvSpPr>
            <p:nvPr/>
          </p:nvSpPr>
          <p:spPr bwMode="auto">
            <a:xfrm>
              <a:off x="4975225" y="5845176"/>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1"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8" name="AutoShape 278"/>
            <p:cNvSpPr>
              <a:spLocks noChangeArrowheads="1"/>
            </p:cNvSpPr>
            <p:nvPr/>
          </p:nvSpPr>
          <p:spPr bwMode="auto">
            <a:xfrm>
              <a:off x="4975225" y="580866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9" name="Line 279"/>
            <p:cNvSpPr>
              <a:spLocks noChangeShapeType="1"/>
            </p:cNvSpPr>
            <p:nvPr/>
          </p:nvSpPr>
          <p:spPr bwMode="auto">
            <a:xfrm>
              <a:off x="4975225" y="584517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0" name="Freeform 280"/>
            <p:cNvSpPr>
              <a:spLocks/>
            </p:cNvSpPr>
            <p:nvPr/>
          </p:nvSpPr>
          <p:spPr bwMode="auto">
            <a:xfrm>
              <a:off x="4887913" y="5808663"/>
              <a:ext cx="52388" cy="36513"/>
            </a:xfrm>
            <a:custGeom>
              <a:avLst/>
              <a:gdLst>
                <a:gd name="T0" fmla="*/ 0 w 33"/>
                <a:gd name="T1" fmla="*/ 0 h 23"/>
                <a:gd name="T2" fmla="*/ 2147483646 w 33"/>
                <a:gd name="T3" fmla="*/ 2147483646 h 23"/>
                <a:gd name="T4" fmla="*/ 2147483646 w 33"/>
                <a:gd name="T5" fmla="*/ 0 h 23"/>
                <a:gd name="T6" fmla="*/ 0 w 33"/>
                <a:gd name="T7" fmla="*/ 0 h 23"/>
                <a:gd name="T8" fmla="*/ 0 60000 65536"/>
                <a:gd name="T9" fmla="*/ 0 60000 65536"/>
                <a:gd name="T10" fmla="*/ 0 60000 65536"/>
                <a:gd name="T11" fmla="*/ 0 60000 65536"/>
                <a:gd name="T12" fmla="*/ 0 w 33"/>
                <a:gd name="T13" fmla="*/ 0 h 23"/>
                <a:gd name="T14" fmla="*/ 33 w 33"/>
                <a:gd name="T15" fmla="*/ 23 h 23"/>
              </a:gdLst>
              <a:ahLst/>
              <a:cxnLst>
                <a:cxn ang="T8">
                  <a:pos x="T0" y="T1"/>
                </a:cxn>
                <a:cxn ang="T9">
                  <a:pos x="T2" y="T3"/>
                </a:cxn>
                <a:cxn ang="T10">
                  <a:pos x="T4" y="T5"/>
                </a:cxn>
                <a:cxn ang="T11">
                  <a:pos x="T6" y="T7"/>
                </a:cxn>
              </a:cxnLst>
              <a:rect l="T12" t="T13" r="T14" b="T15"/>
              <a:pathLst>
                <a:path w="33" h="23">
                  <a:moveTo>
                    <a:pt x="0" y="0"/>
                  </a:moveTo>
                  <a:lnTo>
                    <a:pt x="22" y="23"/>
                  </a:lnTo>
                  <a:lnTo>
                    <a:pt x="33"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1" name="Freeform 281"/>
            <p:cNvSpPr>
              <a:spLocks/>
            </p:cNvSpPr>
            <p:nvPr/>
          </p:nvSpPr>
          <p:spPr bwMode="auto">
            <a:xfrm>
              <a:off x="4887913" y="5808663"/>
              <a:ext cx="52388" cy="36513"/>
            </a:xfrm>
            <a:custGeom>
              <a:avLst/>
              <a:gdLst>
                <a:gd name="T0" fmla="*/ 0 w 33"/>
                <a:gd name="T1" fmla="*/ 0 h 23"/>
                <a:gd name="T2" fmla="*/ 2147483646 w 33"/>
                <a:gd name="T3" fmla="*/ 2147483646 h 23"/>
                <a:gd name="T4" fmla="*/ 2147483646 w 33"/>
                <a:gd name="T5" fmla="*/ 0 h 23"/>
                <a:gd name="T6" fmla="*/ 0 60000 65536"/>
                <a:gd name="T7" fmla="*/ 0 60000 65536"/>
                <a:gd name="T8" fmla="*/ 0 60000 65536"/>
                <a:gd name="T9" fmla="*/ 0 w 33"/>
                <a:gd name="T10" fmla="*/ 0 h 23"/>
                <a:gd name="T11" fmla="*/ 33 w 33"/>
                <a:gd name="T12" fmla="*/ 23 h 23"/>
              </a:gdLst>
              <a:ahLst/>
              <a:cxnLst>
                <a:cxn ang="T6">
                  <a:pos x="T0" y="T1"/>
                </a:cxn>
                <a:cxn ang="T7">
                  <a:pos x="T2" y="T3"/>
                </a:cxn>
                <a:cxn ang="T8">
                  <a:pos x="T4" y="T5"/>
                </a:cxn>
              </a:cxnLst>
              <a:rect l="T9" t="T10" r="T11" b="T12"/>
              <a:pathLst>
                <a:path w="33" h="23">
                  <a:moveTo>
                    <a:pt x="0" y="0"/>
                  </a:moveTo>
                  <a:lnTo>
                    <a:pt x="22" y="23"/>
                  </a:lnTo>
                  <a:lnTo>
                    <a:pt x="33"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2" name="AutoShape 282"/>
            <p:cNvSpPr>
              <a:spLocks noChangeArrowheads="1"/>
            </p:cNvSpPr>
            <p:nvPr/>
          </p:nvSpPr>
          <p:spPr bwMode="auto">
            <a:xfrm>
              <a:off x="4887913" y="5773738"/>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3" name="Line 283"/>
            <p:cNvSpPr>
              <a:spLocks noChangeShapeType="1"/>
            </p:cNvSpPr>
            <p:nvPr/>
          </p:nvSpPr>
          <p:spPr bwMode="auto">
            <a:xfrm>
              <a:off x="4887913" y="580866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4" name="Freeform 284"/>
            <p:cNvSpPr>
              <a:spLocks/>
            </p:cNvSpPr>
            <p:nvPr/>
          </p:nvSpPr>
          <p:spPr bwMode="auto">
            <a:xfrm>
              <a:off x="4816475" y="5845176"/>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1"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5" name="Freeform 285"/>
            <p:cNvSpPr>
              <a:spLocks/>
            </p:cNvSpPr>
            <p:nvPr/>
          </p:nvSpPr>
          <p:spPr bwMode="auto">
            <a:xfrm>
              <a:off x="4816475" y="5845176"/>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1"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6" name="AutoShape 286"/>
            <p:cNvSpPr>
              <a:spLocks noChangeArrowheads="1"/>
            </p:cNvSpPr>
            <p:nvPr/>
          </p:nvSpPr>
          <p:spPr bwMode="auto">
            <a:xfrm>
              <a:off x="4816475" y="5808663"/>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7" name="Line 287"/>
            <p:cNvSpPr>
              <a:spLocks noChangeShapeType="1"/>
            </p:cNvSpPr>
            <p:nvPr/>
          </p:nvSpPr>
          <p:spPr bwMode="auto">
            <a:xfrm>
              <a:off x="4816475" y="5845176"/>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8" name="Freeform 288"/>
            <p:cNvSpPr>
              <a:spLocks/>
            </p:cNvSpPr>
            <p:nvPr/>
          </p:nvSpPr>
          <p:spPr bwMode="auto">
            <a:xfrm>
              <a:off x="4905375" y="5916613"/>
              <a:ext cx="34925" cy="36513"/>
            </a:xfrm>
            <a:custGeom>
              <a:avLst/>
              <a:gdLst>
                <a:gd name="T0" fmla="*/ 0 w 22"/>
                <a:gd name="T1" fmla="*/ 0 h 23"/>
                <a:gd name="T2" fmla="*/ 2147483646 w 22"/>
                <a:gd name="T3" fmla="*/ 2147483646 h 23"/>
                <a:gd name="T4" fmla="*/ 2147483646 w 22"/>
                <a:gd name="T5" fmla="*/ 0 h 23"/>
                <a:gd name="T6" fmla="*/ 0 w 22"/>
                <a:gd name="T7" fmla="*/ 0 h 23"/>
                <a:gd name="T8" fmla="*/ 0 60000 65536"/>
                <a:gd name="T9" fmla="*/ 0 60000 65536"/>
                <a:gd name="T10" fmla="*/ 0 60000 65536"/>
                <a:gd name="T11" fmla="*/ 0 60000 65536"/>
                <a:gd name="T12" fmla="*/ 0 w 22"/>
                <a:gd name="T13" fmla="*/ 0 h 23"/>
                <a:gd name="T14" fmla="*/ 22 w 22"/>
                <a:gd name="T15" fmla="*/ 23 h 23"/>
              </a:gdLst>
              <a:ahLst/>
              <a:cxnLst>
                <a:cxn ang="T8">
                  <a:pos x="T0" y="T1"/>
                </a:cxn>
                <a:cxn ang="T9">
                  <a:pos x="T2" y="T3"/>
                </a:cxn>
                <a:cxn ang="T10">
                  <a:pos x="T4" y="T5"/>
                </a:cxn>
                <a:cxn ang="T11">
                  <a:pos x="T6" y="T7"/>
                </a:cxn>
              </a:cxnLst>
              <a:rect l="T12" t="T13" r="T14" b="T15"/>
              <a:pathLst>
                <a:path w="22" h="23">
                  <a:moveTo>
                    <a:pt x="0" y="0"/>
                  </a:moveTo>
                  <a:lnTo>
                    <a:pt x="11" y="23"/>
                  </a:lnTo>
                  <a:lnTo>
                    <a:pt x="22"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9" name="Freeform 289"/>
            <p:cNvSpPr>
              <a:spLocks/>
            </p:cNvSpPr>
            <p:nvPr/>
          </p:nvSpPr>
          <p:spPr bwMode="auto">
            <a:xfrm>
              <a:off x="4905375" y="5916613"/>
              <a:ext cx="34925" cy="36513"/>
            </a:xfrm>
            <a:custGeom>
              <a:avLst/>
              <a:gdLst>
                <a:gd name="T0" fmla="*/ 0 w 22"/>
                <a:gd name="T1" fmla="*/ 0 h 23"/>
                <a:gd name="T2" fmla="*/ 2147483646 w 22"/>
                <a:gd name="T3" fmla="*/ 2147483646 h 23"/>
                <a:gd name="T4" fmla="*/ 2147483646 w 22"/>
                <a:gd name="T5" fmla="*/ 0 h 23"/>
                <a:gd name="T6" fmla="*/ 0 60000 65536"/>
                <a:gd name="T7" fmla="*/ 0 60000 65536"/>
                <a:gd name="T8" fmla="*/ 0 60000 65536"/>
                <a:gd name="T9" fmla="*/ 0 w 22"/>
                <a:gd name="T10" fmla="*/ 0 h 23"/>
                <a:gd name="T11" fmla="*/ 22 w 22"/>
                <a:gd name="T12" fmla="*/ 23 h 23"/>
              </a:gdLst>
              <a:ahLst/>
              <a:cxnLst>
                <a:cxn ang="T6">
                  <a:pos x="T0" y="T1"/>
                </a:cxn>
                <a:cxn ang="T7">
                  <a:pos x="T2" y="T3"/>
                </a:cxn>
                <a:cxn ang="T8">
                  <a:pos x="T4" y="T5"/>
                </a:cxn>
              </a:cxnLst>
              <a:rect l="T9" t="T10" r="T11" b="T12"/>
              <a:pathLst>
                <a:path w="22" h="23">
                  <a:moveTo>
                    <a:pt x="0" y="0"/>
                  </a:moveTo>
                  <a:lnTo>
                    <a:pt x="11" y="23"/>
                  </a:lnTo>
                  <a:lnTo>
                    <a:pt x="22"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0" name="AutoShape 290"/>
            <p:cNvSpPr>
              <a:spLocks noChangeArrowheads="1"/>
            </p:cNvSpPr>
            <p:nvPr/>
          </p:nvSpPr>
          <p:spPr bwMode="auto">
            <a:xfrm>
              <a:off x="4887913" y="5881688"/>
              <a:ext cx="69850"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1" name="Line 291"/>
            <p:cNvSpPr>
              <a:spLocks noChangeShapeType="1"/>
            </p:cNvSpPr>
            <p:nvPr/>
          </p:nvSpPr>
          <p:spPr bwMode="auto">
            <a:xfrm>
              <a:off x="4887913" y="5916613"/>
              <a:ext cx="52388"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2" name="Freeform 292"/>
            <p:cNvSpPr>
              <a:spLocks/>
            </p:cNvSpPr>
            <p:nvPr/>
          </p:nvSpPr>
          <p:spPr bwMode="auto">
            <a:xfrm>
              <a:off x="4833938" y="5719763"/>
              <a:ext cx="53975" cy="34925"/>
            </a:xfrm>
            <a:custGeom>
              <a:avLst/>
              <a:gdLst>
                <a:gd name="T0" fmla="*/ 0 w 34"/>
                <a:gd name="T1" fmla="*/ 0 h 22"/>
                <a:gd name="T2" fmla="*/ 2147483646 w 34"/>
                <a:gd name="T3" fmla="*/ 2147483646 h 22"/>
                <a:gd name="T4" fmla="*/ 2147483646 w 34"/>
                <a:gd name="T5" fmla="*/ 0 h 22"/>
                <a:gd name="T6" fmla="*/ 0 w 34"/>
                <a:gd name="T7" fmla="*/ 0 h 22"/>
                <a:gd name="T8" fmla="*/ 0 60000 65536"/>
                <a:gd name="T9" fmla="*/ 0 60000 65536"/>
                <a:gd name="T10" fmla="*/ 0 60000 65536"/>
                <a:gd name="T11" fmla="*/ 0 60000 65536"/>
                <a:gd name="T12" fmla="*/ 0 w 34"/>
                <a:gd name="T13" fmla="*/ 0 h 22"/>
                <a:gd name="T14" fmla="*/ 34 w 34"/>
                <a:gd name="T15" fmla="*/ 22 h 22"/>
              </a:gdLst>
              <a:ahLst/>
              <a:cxnLst>
                <a:cxn ang="T8">
                  <a:pos x="T0" y="T1"/>
                </a:cxn>
                <a:cxn ang="T9">
                  <a:pos x="T2" y="T3"/>
                </a:cxn>
                <a:cxn ang="T10">
                  <a:pos x="T4" y="T5"/>
                </a:cxn>
                <a:cxn ang="T11">
                  <a:pos x="T6" y="T7"/>
                </a:cxn>
              </a:cxnLst>
              <a:rect l="T12" t="T13" r="T14" b="T15"/>
              <a:pathLst>
                <a:path w="34" h="22">
                  <a:moveTo>
                    <a:pt x="0" y="0"/>
                  </a:moveTo>
                  <a:lnTo>
                    <a:pt x="12" y="22"/>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3" name="Freeform 293"/>
            <p:cNvSpPr>
              <a:spLocks/>
            </p:cNvSpPr>
            <p:nvPr/>
          </p:nvSpPr>
          <p:spPr bwMode="auto">
            <a:xfrm>
              <a:off x="4833938" y="5719763"/>
              <a:ext cx="53975" cy="34925"/>
            </a:xfrm>
            <a:custGeom>
              <a:avLst/>
              <a:gdLst>
                <a:gd name="T0" fmla="*/ 0 w 34"/>
                <a:gd name="T1" fmla="*/ 0 h 22"/>
                <a:gd name="T2" fmla="*/ 2147483646 w 34"/>
                <a:gd name="T3" fmla="*/ 2147483646 h 22"/>
                <a:gd name="T4" fmla="*/ 2147483646 w 34"/>
                <a:gd name="T5" fmla="*/ 0 h 22"/>
                <a:gd name="T6" fmla="*/ 0 60000 65536"/>
                <a:gd name="T7" fmla="*/ 0 60000 65536"/>
                <a:gd name="T8" fmla="*/ 0 60000 65536"/>
                <a:gd name="T9" fmla="*/ 0 w 34"/>
                <a:gd name="T10" fmla="*/ 0 h 22"/>
                <a:gd name="T11" fmla="*/ 34 w 34"/>
                <a:gd name="T12" fmla="*/ 22 h 22"/>
              </a:gdLst>
              <a:ahLst/>
              <a:cxnLst>
                <a:cxn ang="T6">
                  <a:pos x="T0" y="T1"/>
                </a:cxn>
                <a:cxn ang="T7">
                  <a:pos x="T2" y="T3"/>
                </a:cxn>
                <a:cxn ang="T8">
                  <a:pos x="T4" y="T5"/>
                </a:cxn>
              </a:cxnLst>
              <a:rect l="T9" t="T10" r="T11" b="T12"/>
              <a:pathLst>
                <a:path w="34" h="22">
                  <a:moveTo>
                    <a:pt x="0" y="0"/>
                  </a:moveTo>
                  <a:lnTo>
                    <a:pt x="12" y="22"/>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4" name="AutoShape 294"/>
            <p:cNvSpPr>
              <a:spLocks noChangeArrowheads="1"/>
            </p:cNvSpPr>
            <p:nvPr/>
          </p:nvSpPr>
          <p:spPr bwMode="auto">
            <a:xfrm>
              <a:off x="4833938" y="5683251"/>
              <a:ext cx="71438" cy="90488"/>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5" name="Line 295"/>
            <p:cNvSpPr>
              <a:spLocks noChangeShapeType="1"/>
            </p:cNvSpPr>
            <p:nvPr/>
          </p:nvSpPr>
          <p:spPr bwMode="auto">
            <a:xfrm>
              <a:off x="4833938" y="5719763"/>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6" name="Freeform 296"/>
            <p:cNvSpPr>
              <a:spLocks/>
            </p:cNvSpPr>
            <p:nvPr/>
          </p:nvSpPr>
          <p:spPr bwMode="auto">
            <a:xfrm>
              <a:off x="4816475" y="5916613"/>
              <a:ext cx="53975" cy="36513"/>
            </a:xfrm>
            <a:custGeom>
              <a:avLst/>
              <a:gdLst>
                <a:gd name="T0" fmla="*/ 0 w 34"/>
                <a:gd name="T1" fmla="*/ 0 h 23"/>
                <a:gd name="T2" fmla="*/ 2147483646 w 34"/>
                <a:gd name="T3" fmla="*/ 2147483646 h 23"/>
                <a:gd name="T4" fmla="*/ 2147483646 w 34"/>
                <a:gd name="T5" fmla="*/ 0 h 23"/>
                <a:gd name="T6" fmla="*/ 0 w 34"/>
                <a:gd name="T7" fmla="*/ 0 h 23"/>
                <a:gd name="T8" fmla="*/ 0 60000 65536"/>
                <a:gd name="T9" fmla="*/ 0 60000 65536"/>
                <a:gd name="T10" fmla="*/ 0 60000 65536"/>
                <a:gd name="T11" fmla="*/ 0 60000 65536"/>
                <a:gd name="T12" fmla="*/ 0 w 34"/>
                <a:gd name="T13" fmla="*/ 0 h 23"/>
                <a:gd name="T14" fmla="*/ 34 w 34"/>
                <a:gd name="T15" fmla="*/ 23 h 23"/>
              </a:gdLst>
              <a:ahLst/>
              <a:cxnLst>
                <a:cxn ang="T8">
                  <a:pos x="T0" y="T1"/>
                </a:cxn>
                <a:cxn ang="T9">
                  <a:pos x="T2" y="T3"/>
                </a:cxn>
                <a:cxn ang="T10">
                  <a:pos x="T4" y="T5"/>
                </a:cxn>
                <a:cxn ang="T11">
                  <a:pos x="T6" y="T7"/>
                </a:cxn>
              </a:cxnLst>
              <a:rect l="T12" t="T13" r="T14" b="T15"/>
              <a:pathLst>
                <a:path w="34" h="23">
                  <a:moveTo>
                    <a:pt x="0" y="0"/>
                  </a:moveTo>
                  <a:lnTo>
                    <a:pt x="11" y="23"/>
                  </a:lnTo>
                  <a:lnTo>
                    <a:pt x="34" y="0"/>
                  </a:lnTo>
                  <a:lnTo>
                    <a:pt x="0" y="0"/>
                  </a:lnTo>
                  <a:close/>
                </a:path>
              </a:pathLst>
            </a:cu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7" name="Freeform 297"/>
            <p:cNvSpPr>
              <a:spLocks/>
            </p:cNvSpPr>
            <p:nvPr/>
          </p:nvSpPr>
          <p:spPr bwMode="auto">
            <a:xfrm>
              <a:off x="4816475" y="5916613"/>
              <a:ext cx="53975" cy="36513"/>
            </a:xfrm>
            <a:custGeom>
              <a:avLst/>
              <a:gdLst>
                <a:gd name="T0" fmla="*/ 0 w 34"/>
                <a:gd name="T1" fmla="*/ 0 h 23"/>
                <a:gd name="T2" fmla="*/ 2147483646 w 34"/>
                <a:gd name="T3" fmla="*/ 2147483646 h 23"/>
                <a:gd name="T4" fmla="*/ 2147483646 w 34"/>
                <a:gd name="T5" fmla="*/ 0 h 23"/>
                <a:gd name="T6" fmla="*/ 0 60000 65536"/>
                <a:gd name="T7" fmla="*/ 0 60000 65536"/>
                <a:gd name="T8" fmla="*/ 0 60000 65536"/>
                <a:gd name="T9" fmla="*/ 0 w 34"/>
                <a:gd name="T10" fmla="*/ 0 h 23"/>
                <a:gd name="T11" fmla="*/ 34 w 34"/>
                <a:gd name="T12" fmla="*/ 23 h 23"/>
              </a:gdLst>
              <a:ahLst/>
              <a:cxnLst>
                <a:cxn ang="T6">
                  <a:pos x="T0" y="T1"/>
                </a:cxn>
                <a:cxn ang="T7">
                  <a:pos x="T2" y="T3"/>
                </a:cxn>
                <a:cxn ang="T8">
                  <a:pos x="T4" y="T5"/>
                </a:cxn>
              </a:cxnLst>
              <a:rect l="T9" t="T10" r="T11" b="T12"/>
              <a:pathLst>
                <a:path w="34" h="23">
                  <a:moveTo>
                    <a:pt x="0" y="0"/>
                  </a:moveTo>
                  <a:lnTo>
                    <a:pt x="11" y="23"/>
                  </a:lnTo>
                  <a:lnTo>
                    <a:pt x="34" y="0"/>
                  </a:lnTo>
                </a:path>
              </a:pathLst>
            </a:custGeom>
            <a:noFill/>
            <a:ln w="11">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98" name="AutoShape 298"/>
            <p:cNvSpPr>
              <a:spLocks noChangeArrowheads="1"/>
            </p:cNvSpPr>
            <p:nvPr/>
          </p:nvSpPr>
          <p:spPr bwMode="auto">
            <a:xfrm>
              <a:off x="4816475" y="5881688"/>
              <a:ext cx="71438" cy="88900"/>
            </a:xfrm>
            <a:prstGeom prst="roundRect">
              <a:avLst>
                <a:gd name="adj" fmla="val 25000"/>
              </a:avLst>
            </a:pr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9" name="Line 299"/>
            <p:cNvSpPr>
              <a:spLocks noChangeShapeType="1"/>
            </p:cNvSpPr>
            <p:nvPr/>
          </p:nvSpPr>
          <p:spPr bwMode="auto">
            <a:xfrm>
              <a:off x="4816475" y="5916613"/>
              <a:ext cx="53975" cy="1588"/>
            </a:xfrm>
            <a:prstGeom prst="line">
              <a:avLst/>
            </a:prstGeom>
            <a:noFill/>
            <a:ln w="11">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0" name="Freeform 300"/>
            <p:cNvSpPr>
              <a:spLocks/>
            </p:cNvSpPr>
            <p:nvPr/>
          </p:nvSpPr>
          <p:spPr bwMode="auto">
            <a:xfrm>
              <a:off x="3440113" y="5432426"/>
              <a:ext cx="88900" cy="53975"/>
            </a:xfrm>
            <a:custGeom>
              <a:avLst/>
              <a:gdLst>
                <a:gd name="T0" fmla="*/ 2147483646 w 56"/>
                <a:gd name="T1" fmla="*/ 2147483646 h 34"/>
                <a:gd name="T2" fmla="*/ 2147483646 w 56"/>
                <a:gd name="T3" fmla="*/ 2147483646 h 34"/>
                <a:gd name="T4" fmla="*/ 0 w 56"/>
                <a:gd name="T5" fmla="*/ 2147483646 h 34"/>
                <a:gd name="T6" fmla="*/ 2147483646 w 56"/>
                <a:gd name="T7" fmla="*/ 0 h 34"/>
                <a:gd name="T8" fmla="*/ 2147483646 w 56"/>
                <a:gd name="T9" fmla="*/ 2147483646 h 34"/>
                <a:gd name="T10" fmla="*/ 0 60000 65536"/>
                <a:gd name="T11" fmla="*/ 0 60000 65536"/>
                <a:gd name="T12" fmla="*/ 0 60000 65536"/>
                <a:gd name="T13" fmla="*/ 0 60000 65536"/>
                <a:gd name="T14" fmla="*/ 0 60000 65536"/>
                <a:gd name="T15" fmla="*/ 0 w 56"/>
                <a:gd name="T16" fmla="*/ 0 h 34"/>
                <a:gd name="T17" fmla="*/ 56 w 56"/>
                <a:gd name="T18" fmla="*/ 34 h 34"/>
              </a:gdLst>
              <a:ahLst/>
              <a:cxnLst>
                <a:cxn ang="T10">
                  <a:pos x="T0" y="T1"/>
                </a:cxn>
                <a:cxn ang="T11">
                  <a:pos x="T2" y="T3"/>
                </a:cxn>
                <a:cxn ang="T12">
                  <a:pos x="T4" y="T5"/>
                </a:cxn>
                <a:cxn ang="T13">
                  <a:pos x="T6" y="T7"/>
                </a:cxn>
                <a:cxn ang="T14">
                  <a:pos x="T8" y="T9"/>
                </a:cxn>
              </a:cxnLst>
              <a:rect l="T15" t="T16" r="T17" b="T18"/>
              <a:pathLst>
                <a:path w="56" h="34">
                  <a:moveTo>
                    <a:pt x="45" y="11"/>
                  </a:moveTo>
                  <a:lnTo>
                    <a:pt x="56" y="34"/>
                  </a:lnTo>
                  <a:lnTo>
                    <a:pt x="0" y="34"/>
                  </a:lnTo>
                  <a:lnTo>
                    <a:pt x="34" y="0"/>
                  </a:lnTo>
                  <a:lnTo>
                    <a:pt x="45" y="11"/>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1" name="Freeform 301"/>
            <p:cNvSpPr>
              <a:spLocks/>
            </p:cNvSpPr>
            <p:nvPr/>
          </p:nvSpPr>
          <p:spPr bwMode="auto">
            <a:xfrm>
              <a:off x="3440113" y="5432426"/>
              <a:ext cx="88900" cy="53975"/>
            </a:xfrm>
            <a:custGeom>
              <a:avLst/>
              <a:gdLst>
                <a:gd name="T0" fmla="*/ 2147483646 w 56"/>
                <a:gd name="T1" fmla="*/ 2147483646 h 34"/>
                <a:gd name="T2" fmla="*/ 2147483646 w 56"/>
                <a:gd name="T3" fmla="*/ 2147483646 h 34"/>
                <a:gd name="T4" fmla="*/ 0 w 56"/>
                <a:gd name="T5" fmla="*/ 2147483646 h 34"/>
                <a:gd name="T6" fmla="*/ 2147483646 w 56"/>
                <a:gd name="T7" fmla="*/ 0 h 34"/>
                <a:gd name="T8" fmla="*/ 2147483646 w 56"/>
                <a:gd name="T9" fmla="*/ 2147483646 h 34"/>
                <a:gd name="T10" fmla="*/ 0 60000 65536"/>
                <a:gd name="T11" fmla="*/ 0 60000 65536"/>
                <a:gd name="T12" fmla="*/ 0 60000 65536"/>
                <a:gd name="T13" fmla="*/ 0 60000 65536"/>
                <a:gd name="T14" fmla="*/ 0 60000 65536"/>
                <a:gd name="T15" fmla="*/ 0 w 56"/>
                <a:gd name="T16" fmla="*/ 0 h 34"/>
                <a:gd name="T17" fmla="*/ 56 w 56"/>
                <a:gd name="T18" fmla="*/ 34 h 34"/>
              </a:gdLst>
              <a:ahLst/>
              <a:cxnLst>
                <a:cxn ang="T10">
                  <a:pos x="T0" y="T1"/>
                </a:cxn>
                <a:cxn ang="T11">
                  <a:pos x="T2" y="T3"/>
                </a:cxn>
                <a:cxn ang="T12">
                  <a:pos x="T4" y="T5"/>
                </a:cxn>
                <a:cxn ang="T13">
                  <a:pos x="T6" y="T7"/>
                </a:cxn>
                <a:cxn ang="T14">
                  <a:pos x="T8" y="T9"/>
                </a:cxn>
              </a:cxnLst>
              <a:rect l="T15" t="T16" r="T17" b="T18"/>
              <a:pathLst>
                <a:path w="56" h="34">
                  <a:moveTo>
                    <a:pt x="45" y="11"/>
                  </a:moveTo>
                  <a:lnTo>
                    <a:pt x="56" y="34"/>
                  </a:lnTo>
                  <a:lnTo>
                    <a:pt x="0" y="34"/>
                  </a:lnTo>
                  <a:lnTo>
                    <a:pt x="34" y="0"/>
                  </a:lnTo>
                  <a:lnTo>
                    <a:pt x="4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2" name="Freeform 302"/>
            <p:cNvSpPr>
              <a:spLocks/>
            </p:cNvSpPr>
            <p:nvPr/>
          </p:nvSpPr>
          <p:spPr bwMode="auto">
            <a:xfrm>
              <a:off x="3511550" y="3887788"/>
              <a:ext cx="3140075" cy="1562100"/>
            </a:xfrm>
            <a:custGeom>
              <a:avLst/>
              <a:gdLst>
                <a:gd name="T0" fmla="*/ 0 w 1978"/>
                <a:gd name="T1" fmla="*/ 2147483646 h 984"/>
                <a:gd name="T2" fmla="*/ 2147483646 w 1978"/>
                <a:gd name="T3" fmla="*/ 2147483646 h 984"/>
                <a:gd name="T4" fmla="*/ 2147483646 w 1978"/>
                <a:gd name="T5" fmla="*/ 2147483646 h 984"/>
                <a:gd name="T6" fmla="*/ 2147483646 w 1978"/>
                <a:gd name="T7" fmla="*/ 2147483646 h 984"/>
                <a:gd name="T8" fmla="*/ 2147483646 w 1978"/>
                <a:gd name="T9" fmla="*/ 0 h 984"/>
                <a:gd name="T10" fmla="*/ 0 60000 65536"/>
                <a:gd name="T11" fmla="*/ 0 60000 65536"/>
                <a:gd name="T12" fmla="*/ 0 60000 65536"/>
                <a:gd name="T13" fmla="*/ 0 60000 65536"/>
                <a:gd name="T14" fmla="*/ 0 60000 65536"/>
                <a:gd name="T15" fmla="*/ 0 w 1978"/>
                <a:gd name="T16" fmla="*/ 0 h 984"/>
                <a:gd name="T17" fmla="*/ 1978 w 1978"/>
                <a:gd name="T18" fmla="*/ 984 h 984"/>
              </a:gdLst>
              <a:ahLst/>
              <a:cxnLst>
                <a:cxn ang="T10">
                  <a:pos x="T0" y="T1"/>
                </a:cxn>
                <a:cxn ang="T11">
                  <a:pos x="T2" y="T3"/>
                </a:cxn>
                <a:cxn ang="T12">
                  <a:pos x="T4" y="T5"/>
                </a:cxn>
                <a:cxn ang="T13">
                  <a:pos x="T6" y="T7"/>
                </a:cxn>
                <a:cxn ang="T14">
                  <a:pos x="T8" y="T9"/>
                </a:cxn>
              </a:cxnLst>
              <a:rect l="T15" t="T16" r="T17" b="T18"/>
              <a:pathLst>
                <a:path w="1978" h="984">
                  <a:moveTo>
                    <a:pt x="0" y="984"/>
                  </a:moveTo>
                  <a:lnTo>
                    <a:pt x="355" y="792"/>
                  </a:lnTo>
                  <a:lnTo>
                    <a:pt x="956" y="498"/>
                  </a:lnTo>
                  <a:lnTo>
                    <a:pt x="1678" y="147"/>
                  </a:lnTo>
                  <a:lnTo>
                    <a:pt x="1978"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3" name="Freeform 303"/>
            <p:cNvSpPr>
              <a:spLocks/>
            </p:cNvSpPr>
            <p:nvPr/>
          </p:nvSpPr>
          <p:spPr bwMode="auto">
            <a:xfrm>
              <a:off x="6564313" y="3941763"/>
              <a:ext cx="69850" cy="53975"/>
            </a:xfrm>
            <a:custGeom>
              <a:avLst/>
              <a:gdLst>
                <a:gd name="T0" fmla="*/ 2147483646 w 44"/>
                <a:gd name="T1" fmla="*/ 2147483646 h 34"/>
                <a:gd name="T2" fmla="*/ 0 w 44"/>
                <a:gd name="T3" fmla="*/ 0 h 34"/>
                <a:gd name="T4" fmla="*/ 2147483646 w 44"/>
                <a:gd name="T5" fmla="*/ 0 h 34"/>
                <a:gd name="T6" fmla="*/ 2147483646 w 44"/>
                <a:gd name="T7" fmla="*/ 2147483646 h 34"/>
                <a:gd name="T8" fmla="*/ 2147483646 w 44"/>
                <a:gd name="T9" fmla="*/ 2147483646 h 34"/>
                <a:gd name="T10" fmla="*/ 0 60000 65536"/>
                <a:gd name="T11" fmla="*/ 0 60000 65536"/>
                <a:gd name="T12" fmla="*/ 0 60000 65536"/>
                <a:gd name="T13" fmla="*/ 0 60000 65536"/>
                <a:gd name="T14" fmla="*/ 0 60000 65536"/>
                <a:gd name="T15" fmla="*/ 0 w 44"/>
                <a:gd name="T16" fmla="*/ 0 h 34"/>
                <a:gd name="T17" fmla="*/ 44 w 44"/>
                <a:gd name="T18" fmla="*/ 34 h 34"/>
              </a:gdLst>
              <a:ahLst/>
              <a:cxnLst>
                <a:cxn ang="T10">
                  <a:pos x="T0" y="T1"/>
                </a:cxn>
                <a:cxn ang="T11">
                  <a:pos x="T2" y="T3"/>
                </a:cxn>
                <a:cxn ang="T12">
                  <a:pos x="T4" y="T5"/>
                </a:cxn>
                <a:cxn ang="T13">
                  <a:pos x="T6" y="T7"/>
                </a:cxn>
                <a:cxn ang="T14">
                  <a:pos x="T8" y="T9"/>
                </a:cxn>
              </a:cxnLst>
              <a:rect l="T15" t="T16" r="T17" b="T18"/>
              <a:pathLst>
                <a:path w="44" h="34">
                  <a:moveTo>
                    <a:pt x="11" y="23"/>
                  </a:moveTo>
                  <a:lnTo>
                    <a:pt x="0" y="0"/>
                  </a:lnTo>
                  <a:lnTo>
                    <a:pt x="44" y="0"/>
                  </a:lnTo>
                  <a:lnTo>
                    <a:pt x="22" y="34"/>
                  </a:lnTo>
                  <a:lnTo>
                    <a:pt x="11" y="23"/>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4" name="Freeform 304"/>
            <p:cNvSpPr>
              <a:spLocks/>
            </p:cNvSpPr>
            <p:nvPr/>
          </p:nvSpPr>
          <p:spPr bwMode="auto">
            <a:xfrm>
              <a:off x="6564313" y="3941763"/>
              <a:ext cx="69850" cy="53975"/>
            </a:xfrm>
            <a:custGeom>
              <a:avLst/>
              <a:gdLst>
                <a:gd name="T0" fmla="*/ 2147483646 w 44"/>
                <a:gd name="T1" fmla="*/ 2147483646 h 34"/>
                <a:gd name="T2" fmla="*/ 0 w 44"/>
                <a:gd name="T3" fmla="*/ 0 h 34"/>
                <a:gd name="T4" fmla="*/ 2147483646 w 44"/>
                <a:gd name="T5" fmla="*/ 0 h 34"/>
                <a:gd name="T6" fmla="*/ 2147483646 w 44"/>
                <a:gd name="T7" fmla="*/ 2147483646 h 34"/>
                <a:gd name="T8" fmla="*/ 2147483646 w 44"/>
                <a:gd name="T9" fmla="*/ 2147483646 h 34"/>
                <a:gd name="T10" fmla="*/ 0 60000 65536"/>
                <a:gd name="T11" fmla="*/ 0 60000 65536"/>
                <a:gd name="T12" fmla="*/ 0 60000 65536"/>
                <a:gd name="T13" fmla="*/ 0 60000 65536"/>
                <a:gd name="T14" fmla="*/ 0 60000 65536"/>
                <a:gd name="T15" fmla="*/ 0 w 44"/>
                <a:gd name="T16" fmla="*/ 0 h 34"/>
                <a:gd name="T17" fmla="*/ 44 w 44"/>
                <a:gd name="T18" fmla="*/ 34 h 34"/>
              </a:gdLst>
              <a:ahLst/>
              <a:cxnLst>
                <a:cxn ang="T10">
                  <a:pos x="T0" y="T1"/>
                </a:cxn>
                <a:cxn ang="T11">
                  <a:pos x="T2" y="T3"/>
                </a:cxn>
                <a:cxn ang="T12">
                  <a:pos x="T4" y="T5"/>
                </a:cxn>
                <a:cxn ang="T13">
                  <a:pos x="T6" y="T7"/>
                </a:cxn>
                <a:cxn ang="T14">
                  <a:pos x="T8" y="T9"/>
                </a:cxn>
              </a:cxnLst>
              <a:rect l="T15" t="T16" r="T17" b="T18"/>
              <a:pathLst>
                <a:path w="44" h="34">
                  <a:moveTo>
                    <a:pt x="11" y="23"/>
                  </a:moveTo>
                  <a:lnTo>
                    <a:pt x="0" y="0"/>
                  </a:lnTo>
                  <a:lnTo>
                    <a:pt x="44" y="0"/>
                  </a:lnTo>
                  <a:lnTo>
                    <a:pt x="22" y="34"/>
                  </a:lnTo>
                  <a:lnTo>
                    <a:pt x="1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5" name="Freeform 305"/>
            <p:cNvSpPr>
              <a:spLocks/>
            </p:cNvSpPr>
            <p:nvPr/>
          </p:nvSpPr>
          <p:spPr bwMode="auto">
            <a:xfrm>
              <a:off x="3457575" y="3978276"/>
              <a:ext cx="3124200" cy="1543050"/>
            </a:xfrm>
            <a:custGeom>
              <a:avLst/>
              <a:gdLst>
                <a:gd name="T0" fmla="*/ 2147483646 w 1968"/>
                <a:gd name="T1" fmla="*/ 0 h 972"/>
                <a:gd name="T2" fmla="*/ 2147483646 w 1968"/>
                <a:gd name="T3" fmla="*/ 2147483646 h 972"/>
                <a:gd name="T4" fmla="*/ 2147483646 w 1968"/>
                <a:gd name="T5" fmla="*/ 2147483646 h 972"/>
                <a:gd name="T6" fmla="*/ 2147483646 w 1968"/>
                <a:gd name="T7" fmla="*/ 2147483646 h 972"/>
                <a:gd name="T8" fmla="*/ 0 w 1968"/>
                <a:gd name="T9" fmla="*/ 2147483646 h 972"/>
                <a:gd name="T10" fmla="*/ 0 60000 65536"/>
                <a:gd name="T11" fmla="*/ 0 60000 65536"/>
                <a:gd name="T12" fmla="*/ 0 60000 65536"/>
                <a:gd name="T13" fmla="*/ 0 60000 65536"/>
                <a:gd name="T14" fmla="*/ 0 60000 65536"/>
                <a:gd name="T15" fmla="*/ 0 w 1968"/>
                <a:gd name="T16" fmla="*/ 0 h 972"/>
                <a:gd name="T17" fmla="*/ 1968 w 1968"/>
                <a:gd name="T18" fmla="*/ 972 h 972"/>
              </a:gdLst>
              <a:ahLst/>
              <a:cxnLst>
                <a:cxn ang="T10">
                  <a:pos x="T0" y="T1"/>
                </a:cxn>
                <a:cxn ang="T11">
                  <a:pos x="T2" y="T3"/>
                </a:cxn>
                <a:cxn ang="T12">
                  <a:pos x="T4" y="T5"/>
                </a:cxn>
                <a:cxn ang="T13">
                  <a:pos x="T6" y="T7"/>
                </a:cxn>
                <a:cxn ang="T14">
                  <a:pos x="T8" y="T9"/>
                </a:cxn>
              </a:cxnLst>
              <a:rect l="T15" t="T16" r="T17" b="T18"/>
              <a:pathLst>
                <a:path w="1968" h="972">
                  <a:moveTo>
                    <a:pt x="1968" y="0"/>
                  </a:moveTo>
                  <a:lnTo>
                    <a:pt x="1612" y="192"/>
                  </a:lnTo>
                  <a:lnTo>
                    <a:pt x="1023" y="486"/>
                  </a:lnTo>
                  <a:lnTo>
                    <a:pt x="300" y="837"/>
                  </a:lnTo>
                  <a:lnTo>
                    <a:pt x="0" y="972"/>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6" name="Freeform 306"/>
            <p:cNvSpPr>
              <a:spLocks/>
            </p:cNvSpPr>
            <p:nvPr/>
          </p:nvSpPr>
          <p:spPr bwMode="auto">
            <a:xfrm>
              <a:off x="3052763" y="3440113"/>
              <a:ext cx="87313" cy="71438"/>
            </a:xfrm>
            <a:custGeom>
              <a:avLst/>
              <a:gdLst>
                <a:gd name="T0" fmla="*/ 2147483646 w 55"/>
                <a:gd name="T1" fmla="*/ 2147483646 h 45"/>
                <a:gd name="T2" fmla="*/ 0 w 55"/>
                <a:gd name="T3" fmla="*/ 2147483646 h 45"/>
                <a:gd name="T4" fmla="*/ 2147483646 w 55"/>
                <a:gd name="T5" fmla="*/ 0 h 45"/>
                <a:gd name="T6" fmla="*/ 2147483646 w 55"/>
                <a:gd name="T7" fmla="*/ 2147483646 h 45"/>
                <a:gd name="T8" fmla="*/ 2147483646 w 55"/>
                <a:gd name="T9" fmla="*/ 2147483646 h 45"/>
                <a:gd name="T10" fmla="*/ 0 60000 65536"/>
                <a:gd name="T11" fmla="*/ 0 60000 65536"/>
                <a:gd name="T12" fmla="*/ 0 60000 65536"/>
                <a:gd name="T13" fmla="*/ 0 60000 65536"/>
                <a:gd name="T14" fmla="*/ 0 60000 65536"/>
                <a:gd name="T15" fmla="*/ 0 w 55"/>
                <a:gd name="T16" fmla="*/ 0 h 45"/>
                <a:gd name="T17" fmla="*/ 55 w 55"/>
                <a:gd name="T18" fmla="*/ 45 h 45"/>
              </a:gdLst>
              <a:ahLst/>
              <a:cxnLst>
                <a:cxn ang="T10">
                  <a:pos x="T0" y="T1"/>
                </a:cxn>
                <a:cxn ang="T11">
                  <a:pos x="T2" y="T3"/>
                </a:cxn>
                <a:cxn ang="T12">
                  <a:pos x="T4" y="T5"/>
                </a:cxn>
                <a:cxn ang="T13">
                  <a:pos x="T6" y="T7"/>
                </a:cxn>
                <a:cxn ang="T14">
                  <a:pos x="T8" y="T9"/>
                </a:cxn>
              </a:cxnLst>
              <a:rect l="T15" t="T16" r="T17" b="T18"/>
              <a:pathLst>
                <a:path w="55" h="45">
                  <a:moveTo>
                    <a:pt x="22" y="45"/>
                  </a:moveTo>
                  <a:lnTo>
                    <a:pt x="0" y="45"/>
                  </a:lnTo>
                  <a:lnTo>
                    <a:pt x="33" y="0"/>
                  </a:lnTo>
                  <a:lnTo>
                    <a:pt x="55" y="45"/>
                  </a:lnTo>
                  <a:lnTo>
                    <a:pt x="22" y="45"/>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7" name="Freeform 307"/>
            <p:cNvSpPr>
              <a:spLocks/>
            </p:cNvSpPr>
            <p:nvPr/>
          </p:nvSpPr>
          <p:spPr bwMode="auto">
            <a:xfrm>
              <a:off x="3052763" y="3440113"/>
              <a:ext cx="87313" cy="71438"/>
            </a:xfrm>
            <a:custGeom>
              <a:avLst/>
              <a:gdLst>
                <a:gd name="T0" fmla="*/ 2147483646 w 55"/>
                <a:gd name="T1" fmla="*/ 2147483646 h 45"/>
                <a:gd name="T2" fmla="*/ 0 w 55"/>
                <a:gd name="T3" fmla="*/ 2147483646 h 45"/>
                <a:gd name="T4" fmla="*/ 2147483646 w 55"/>
                <a:gd name="T5" fmla="*/ 0 h 45"/>
                <a:gd name="T6" fmla="*/ 2147483646 w 55"/>
                <a:gd name="T7" fmla="*/ 2147483646 h 45"/>
                <a:gd name="T8" fmla="*/ 2147483646 w 55"/>
                <a:gd name="T9" fmla="*/ 2147483646 h 45"/>
                <a:gd name="T10" fmla="*/ 0 60000 65536"/>
                <a:gd name="T11" fmla="*/ 0 60000 65536"/>
                <a:gd name="T12" fmla="*/ 0 60000 65536"/>
                <a:gd name="T13" fmla="*/ 0 60000 65536"/>
                <a:gd name="T14" fmla="*/ 0 60000 65536"/>
                <a:gd name="T15" fmla="*/ 0 w 55"/>
                <a:gd name="T16" fmla="*/ 0 h 45"/>
                <a:gd name="T17" fmla="*/ 55 w 55"/>
                <a:gd name="T18" fmla="*/ 45 h 45"/>
              </a:gdLst>
              <a:ahLst/>
              <a:cxnLst>
                <a:cxn ang="T10">
                  <a:pos x="T0" y="T1"/>
                </a:cxn>
                <a:cxn ang="T11">
                  <a:pos x="T2" y="T3"/>
                </a:cxn>
                <a:cxn ang="T12">
                  <a:pos x="T4" y="T5"/>
                </a:cxn>
                <a:cxn ang="T13">
                  <a:pos x="T6" y="T7"/>
                </a:cxn>
                <a:cxn ang="T14">
                  <a:pos x="T8" y="T9"/>
                </a:cxn>
              </a:cxnLst>
              <a:rect l="T15" t="T16" r="T17" b="T18"/>
              <a:pathLst>
                <a:path w="55" h="45">
                  <a:moveTo>
                    <a:pt x="22" y="45"/>
                  </a:moveTo>
                  <a:lnTo>
                    <a:pt x="0" y="45"/>
                  </a:lnTo>
                  <a:lnTo>
                    <a:pt x="33" y="0"/>
                  </a:lnTo>
                  <a:lnTo>
                    <a:pt x="55" y="45"/>
                  </a:lnTo>
                  <a:lnTo>
                    <a:pt x="22"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8" name="Freeform 308"/>
            <p:cNvSpPr>
              <a:spLocks/>
            </p:cNvSpPr>
            <p:nvPr/>
          </p:nvSpPr>
          <p:spPr bwMode="auto">
            <a:xfrm>
              <a:off x="2611438" y="3511551"/>
              <a:ext cx="476250" cy="1955800"/>
            </a:xfrm>
            <a:custGeom>
              <a:avLst/>
              <a:gdLst>
                <a:gd name="T0" fmla="*/ 2147483646 w 300"/>
                <a:gd name="T1" fmla="*/ 0 h 1232"/>
                <a:gd name="T2" fmla="*/ 2147483646 w 300"/>
                <a:gd name="T3" fmla="*/ 2147483646 h 1232"/>
                <a:gd name="T4" fmla="*/ 2147483646 w 300"/>
                <a:gd name="T5" fmla="*/ 2147483646 h 1232"/>
                <a:gd name="T6" fmla="*/ 2147483646 w 300"/>
                <a:gd name="T7" fmla="*/ 2147483646 h 1232"/>
                <a:gd name="T8" fmla="*/ 0 w 300"/>
                <a:gd name="T9" fmla="*/ 2147483646 h 1232"/>
                <a:gd name="T10" fmla="*/ 0 60000 65536"/>
                <a:gd name="T11" fmla="*/ 0 60000 65536"/>
                <a:gd name="T12" fmla="*/ 0 60000 65536"/>
                <a:gd name="T13" fmla="*/ 0 60000 65536"/>
                <a:gd name="T14" fmla="*/ 0 60000 65536"/>
                <a:gd name="T15" fmla="*/ 0 w 300"/>
                <a:gd name="T16" fmla="*/ 0 h 1232"/>
                <a:gd name="T17" fmla="*/ 300 w 300"/>
                <a:gd name="T18" fmla="*/ 1232 h 1232"/>
              </a:gdLst>
              <a:ahLst/>
              <a:cxnLst>
                <a:cxn ang="T10">
                  <a:pos x="T0" y="T1"/>
                </a:cxn>
                <a:cxn ang="T11">
                  <a:pos x="T2" y="T3"/>
                </a:cxn>
                <a:cxn ang="T12">
                  <a:pos x="T4" y="T5"/>
                </a:cxn>
                <a:cxn ang="T13">
                  <a:pos x="T6" y="T7"/>
                </a:cxn>
                <a:cxn ang="T14">
                  <a:pos x="T8" y="T9"/>
                </a:cxn>
              </a:cxnLst>
              <a:rect l="T15" t="T16" r="T17" b="T18"/>
              <a:pathLst>
                <a:path w="300" h="1232">
                  <a:moveTo>
                    <a:pt x="300" y="0"/>
                  </a:moveTo>
                  <a:lnTo>
                    <a:pt x="255" y="237"/>
                  </a:lnTo>
                  <a:lnTo>
                    <a:pt x="178" y="588"/>
                  </a:lnTo>
                  <a:lnTo>
                    <a:pt x="55" y="1052"/>
                  </a:lnTo>
                  <a:lnTo>
                    <a:pt x="0" y="1232"/>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09" name="Freeform 309"/>
            <p:cNvSpPr>
              <a:spLocks/>
            </p:cNvSpPr>
            <p:nvPr/>
          </p:nvSpPr>
          <p:spPr bwMode="auto">
            <a:xfrm>
              <a:off x="2557463" y="5360988"/>
              <a:ext cx="71438" cy="71438"/>
            </a:xfrm>
            <a:custGeom>
              <a:avLst/>
              <a:gdLst>
                <a:gd name="T0" fmla="*/ 2147483646 w 45"/>
                <a:gd name="T1" fmla="*/ 0 h 45"/>
                <a:gd name="T2" fmla="*/ 2147483646 w 45"/>
                <a:gd name="T3" fmla="*/ 2147483646 h 45"/>
                <a:gd name="T4" fmla="*/ 2147483646 w 45"/>
                <a:gd name="T5" fmla="*/ 2147483646 h 45"/>
                <a:gd name="T6" fmla="*/ 0 w 45"/>
                <a:gd name="T7" fmla="*/ 0 h 45"/>
                <a:gd name="T8" fmla="*/ 2147483646 w 45"/>
                <a:gd name="T9" fmla="*/ 0 h 45"/>
                <a:gd name="T10" fmla="*/ 0 60000 65536"/>
                <a:gd name="T11" fmla="*/ 0 60000 65536"/>
                <a:gd name="T12" fmla="*/ 0 60000 65536"/>
                <a:gd name="T13" fmla="*/ 0 60000 65536"/>
                <a:gd name="T14" fmla="*/ 0 60000 65536"/>
                <a:gd name="T15" fmla="*/ 0 w 45"/>
                <a:gd name="T16" fmla="*/ 0 h 45"/>
                <a:gd name="T17" fmla="*/ 45 w 45"/>
                <a:gd name="T18" fmla="*/ 45 h 45"/>
              </a:gdLst>
              <a:ahLst/>
              <a:cxnLst>
                <a:cxn ang="T10">
                  <a:pos x="T0" y="T1"/>
                </a:cxn>
                <a:cxn ang="T11">
                  <a:pos x="T2" y="T3"/>
                </a:cxn>
                <a:cxn ang="T12">
                  <a:pos x="T4" y="T5"/>
                </a:cxn>
                <a:cxn ang="T13">
                  <a:pos x="T6" y="T7"/>
                </a:cxn>
                <a:cxn ang="T14">
                  <a:pos x="T8" y="T9"/>
                </a:cxn>
              </a:cxnLst>
              <a:rect l="T15" t="T16" r="T17" b="T18"/>
              <a:pathLst>
                <a:path w="45" h="45">
                  <a:moveTo>
                    <a:pt x="23" y="0"/>
                  </a:moveTo>
                  <a:lnTo>
                    <a:pt x="45" y="11"/>
                  </a:lnTo>
                  <a:lnTo>
                    <a:pt x="23" y="45"/>
                  </a:lnTo>
                  <a:lnTo>
                    <a:pt x="0" y="0"/>
                  </a:lnTo>
                  <a:lnTo>
                    <a:pt x="23" y="0"/>
                  </a:lnTo>
                  <a:close/>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0" name="Freeform 310"/>
            <p:cNvSpPr>
              <a:spLocks/>
            </p:cNvSpPr>
            <p:nvPr/>
          </p:nvSpPr>
          <p:spPr bwMode="auto">
            <a:xfrm>
              <a:off x="2557463" y="5360988"/>
              <a:ext cx="71438" cy="71438"/>
            </a:xfrm>
            <a:custGeom>
              <a:avLst/>
              <a:gdLst>
                <a:gd name="T0" fmla="*/ 2147483646 w 45"/>
                <a:gd name="T1" fmla="*/ 0 h 45"/>
                <a:gd name="T2" fmla="*/ 2147483646 w 45"/>
                <a:gd name="T3" fmla="*/ 2147483646 h 45"/>
                <a:gd name="T4" fmla="*/ 2147483646 w 45"/>
                <a:gd name="T5" fmla="*/ 2147483646 h 45"/>
                <a:gd name="T6" fmla="*/ 0 w 45"/>
                <a:gd name="T7" fmla="*/ 0 h 45"/>
                <a:gd name="T8" fmla="*/ 2147483646 w 45"/>
                <a:gd name="T9" fmla="*/ 0 h 45"/>
                <a:gd name="T10" fmla="*/ 0 60000 65536"/>
                <a:gd name="T11" fmla="*/ 0 60000 65536"/>
                <a:gd name="T12" fmla="*/ 0 60000 65536"/>
                <a:gd name="T13" fmla="*/ 0 60000 65536"/>
                <a:gd name="T14" fmla="*/ 0 60000 65536"/>
                <a:gd name="T15" fmla="*/ 0 w 45"/>
                <a:gd name="T16" fmla="*/ 0 h 45"/>
                <a:gd name="T17" fmla="*/ 45 w 45"/>
                <a:gd name="T18" fmla="*/ 45 h 45"/>
              </a:gdLst>
              <a:ahLst/>
              <a:cxnLst>
                <a:cxn ang="T10">
                  <a:pos x="T0" y="T1"/>
                </a:cxn>
                <a:cxn ang="T11">
                  <a:pos x="T2" y="T3"/>
                </a:cxn>
                <a:cxn ang="T12">
                  <a:pos x="T4" y="T5"/>
                </a:cxn>
                <a:cxn ang="T13">
                  <a:pos x="T6" y="T7"/>
                </a:cxn>
                <a:cxn ang="T14">
                  <a:pos x="T8" y="T9"/>
                </a:cxn>
              </a:cxnLst>
              <a:rect l="T15" t="T16" r="T17" b="T18"/>
              <a:pathLst>
                <a:path w="45" h="45">
                  <a:moveTo>
                    <a:pt x="23" y="0"/>
                  </a:moveTo>
                  <a:lnTo>
                    <a:pt x="45" y="11"/>
                  </a:lnTo>
                  <a:lnTo>
                    <a:pt x="23" y="45"/>
                  </a:lnTo>
                  <a:lnTo>
                    <a:pt x="0"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11" name="Freeform 311"/>
            <p:cNvSpPr>
              <a:spLocks/>
            </p:cNvSpPr>
            <p:nvPr/>
          </p:nvSpPr>
          <p:spPr bwMode="auto">
            <a:xfrm>
              <a:off x="2593975" y="3421063"/>
              <a:ext cx="476250" cy="1939925"/>
            </a:xfrm>
            <a:custGeom>
              <a:avLst/>
              <a:gdLst>
                <a:gd name="T0" fmla="*/ 0 w 300"/>
                <a:gd name="T1" fmla="*/ 2147483646 h 1222"/>
                <a:gd name="T2" fmla="*/ 2147483646 w 300"/>
                <a:gd name="T3" fmla="*/ 2147483646 h 1222"/>
                <a:gd name="T4" fmla="*/ 2147483646 w 300"/>
                <a:gd name="T5" fmla="*/ 2147483646 h 1222"/>
                <a:gd name="T6" fmla="*/ 2147483646 w 300"/>
                <a:gd name="T7" fmla="*/ 2147483646 h 1222"/>
                <a:gd name="T8" fmla="*/ 2147483646 w 300"/>
                <a:gd name="T9" fmla="*/ 0 h 1222"/>
                <a:gd name="T10" fmla="*/ 0 60000 65536"/>
                <a:gd name="T11" fmla="*/ 0 60000 65536"/>
                <a:gd name="T12" fmla="*/ 0 60000 65536"/>
                <a:gd name="T13" fmla="*/ 0 60000 65536"/>
                <a:gd name="T14" fmla="*/ 0 60000 65536"/>
                <a:gd name="T15" fmla="*/ 0 w 300"/>
                <a:gd name="T16" fmla="*/ 0 h 1222"/>
                <a:gd name="T17" fmla="*/ 300 w 300"/>
                <a:gd name="T18" fmla="*/ 1222 h 1222"/>
              </a:gdLst>
              <a:ahLst/>
              <a:cxnLst>
                <a:cxn ang="T10">
                  <a:pos x="T0" y="T1"/>
                </a:cxn>
                <a:cxn ang="T11">
                  <a:pos x="T2" y="T3"/>
                </a:cxn>
                <a:cxn ang="T12">
                  <a:pos x="T4" y="T5"/>
                </a:cxn>
                <a:cxn ang="T13">
                  <a:pos x="T6" y="T7"/>
                </a:cxn>
                <a:cxn ang="T14">
                  <a:pos x="T8" y="T9"/>
                </a:cxn>
              </a:cxnLst>
              <a:rect l="T15" t="T16" r="T17" b="T18"/>
              <a:pathLst>
                <a:path w="300" h="1222">
                  <a:moveTo>
                    <a:pt x="0" y="1222"/>
                  </a:moveTo>
                  <a:lnTo>
                    <a:pt x="44" y="984"/>
                  </a:lnTo>
                  <a:lnTo>
                    <a:pt x="133" y="634"/>
                  </a:lnTo>
                  <a:lnTo>
                    <a:pt x="244" y="193"/>
                  </a:lnTo>
                  <a:lnTo>
                    <a:pt x="300" y="0"/>
                  </a:lnTo>
                </a:path>
              </a:pathLst>
            </a:custGeom>
            <a:noFill/>
            <a:ln w="11">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
        <p:nvSpPr>
          <p:cNvPr id="312" name="Rectangle 3"/>
          <p:cNvSpPr txBox="1">
            <a:spLocks noChangeArrowheads="1"/>
          </p:cNvSpPr>
          <p:nvPr/>
        </p:nvSpPr>
        <p:spPr>
          <a:xfrm>
            <a:off x="498475" y="1042988"/>
            <a:ext cx="8178800" cy="53340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dirty="0" smtClean="0">
                <a:ln>
                  <a:noFill/>
                </a:ln>
                <a:solidFill>
                  <a:srgbClr val="FF0000"/>
                </a:solidFill>
                <a:effectLst/>
                <a:uLnTx/>
                <a:uFillTx/>
                <a:latin typeface="Arial"/>
                <a:ea typeface="MS PGothic" pitchFamily="34" charset="-128"/>
                <a:cs typeface="+mn-cs"/>
              </a:rPr>
              <a:t>Peer-to-peer</a:t>
            </a:r>
          </a:p>
        </p:txBody>
      </p:sp>
    </p:spTree>
    <p:extLst>
      <p:ext uri="{BB962C8B-B14F-4D97-AF65-F5344CB8AC3E}">
        <p14:creationId xmlns:p14="http://schemas.microsoft.com/office/powerpoint/2010/main" val="3975499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31813" y="17938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n-US" altLang="en-US" kern="0" smtClean="0">
                <a:latin typeface="Calibri" panose="020F0502020204030204" pitchFamily="34" charset="0"/>
              </a:rPr>
              <a:t>SD Arquitectónico: </a:t>
            </a:r>
            <a:r>
              <a:rPr lang="en-US" altLang="en-US" kern="0" cap="small" smtClean="0">
                <a:latin typeface="Calibri" panose="020F0502020204030204" pitchFamily="34" charset="0"/>
              </a:rPr>
              <a:t>Ubicación</a:t>
            </a:r>
            <a:endParaRPr lang="es-AR" altLang="en-US" kern="0" dirty="0" smtClean="0">
              <a:latin typeface="Calibri" panose="020F0502020204030204" pitchFamily="34" charset="0"/>
            </a:endParaRPr>
          </a:p>
        </p:txBody>
      </p:sp>
      <p:sp>
        <p:nvSpPr>
          <p:cNvPr id="3" name="Rectangle 3"/>
          <p:cNvSpPr txBox="1">
            <a:spLocks noChangeArrowheads="1"/>
          </p:cNvSpPr>
          <p:nvPr/>
        </p:nvSpPr>
        <p:spPr bwMode="auto">
          <a:xfrm>
            <a:off x="533400" y="1300163"/>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FF0000"/>
                </a:solidFill>
                <a:effectLst/>
                <a:uLnTx/>
                <a:uFillTx/>
                <a:latin typeface="Arial"/>
                <a:ea typeface="MS PGothic" pitchFamily="34" charset="-128"/>
                <a:cs typeface="+mn-cs"/>
              </a:rPr>
              <a:t>Servicio provisto por múltiples servidores</a:t>
            </a:r>
          </a:p>
        </p:txBody>
      </p:sp>
      <p:grpSp>
        <p:nvGrpSpPr>
          <p:cNvPr id="4" name="Group 4"/>
          <p:cNvGrpSpPr>
            <a:grpSpLocks/>
          </p:cNvGrpSpPr>
          <p:nvPr/>
        </p:nvGrpSpPr>
        <p:grpSpPr bwMode="auto">
          <a:xfrm>
            <a:off x="1524000" y="1981200"/>
            <a:ext cx="6283325" cy="4178300"/>
            <a:chOff x="960" y="1248"/>
            <a:chExt cx="3958" cy="2632"/>
          </a:xfrm>
        </p:grpSpPr>
        <p:sp>
          <p:nvSpPr>
            <p:cNvPr id="5" name="Rectangle 5"/>
            <p:cNvSpPr>
              <a:spLocks noChangeArrowheads="1"/>
            </p:cNvSpPr>
            <p:nvPr/>
          </p:nvSpPr>
          <p:spPr bwMode="auto">
            <a:xfrm>
              <a:off x="3555" y="1562"/>
              <a:ext cx="1269" cy="6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3564" y="1570"/>
              <a:ext cx="1270" cy="64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7" name="Oval 7"/>
            <p:cNvSpPr>
              <a:spLocks noChangeArrowheads="1"/>
            </p:cNvSpPr>
            <p:nvPr/>
          </p:nvSpPr>
          <p:spPr bwMode="auto">
            <a:xfrm>
              <a:off x="3769" y="1709"/>
              <a:ext cx="841" cy="349"/>
            </a:xfrm>
            <a:prstGeom prst="ellipse">
              <a:avLst/>
            </a:prstGeom>
            <a:solidFill>
              <a:srgbClr val="FFFFFF"/>
            </a:solidFill>
            <a:ln w="30163">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3899" y="1794"/>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9" name="Rectangle 9"/>
            <p:cNvSpPr>
              <a:spLocks noChangeArrowheads="1"/>
            </p:cNvSpPr>
            <p:nvPr/>
          </p:nvSpPr>
          <p:spPr bwMode="auto">
            <a:xfrm>
              <a:off x="3555" y="2364"/>
              <a:ext cx="1269" cy="64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 name="Rectangle 10"/>
            <p:cNvSpPr>
              <a:spLocks noChangeArrowheads="1"/>
            </p:cNvSpPr>
            <p:nvPr/>
          </p:nvSpPr>
          <p:spPr bwMode="auto">
            <a:xfrm>
              <a:off x="3564" y="2372"/>
              <a:ext cx="1270" cy="64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1" name="Oval 11"/>
            <p:cNvSpPr>
              <a:spLocks noChangeArrowheads="1"/>
            </p:cNvSpPr>
            <p:nvPr/>
          </p:nvSpPr>
          <p:spPr bwMode="auto">
            <a:xfrm>
              <a:off x="3769" y="2511"/>
              <a:ext cx="841" cy="349"/>
            </a:xfrm>
            <a:prstGeom prst="ellipse">
              <a:avLst/>
            </a:prstGeom>
            <a:solidFill>
              <a:srgbClr val="FFFFFF"/>
            </a:solidFill>
            <a:ln w="30163">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Rectangle 12"/>
            <p:cNvSpPr>
              <a:spLocks noChangeArrowheads="1"/>
            </p:cNvSpPr>
            <p:nvPr/>
          </p:nvSpPr>
          <p:spPr bwMode="auto">
            <a:xfrm>
              <a:off x="3941" y="2596"/>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3" name="Rectangle 13"/>
            <p:cNvSpPr>
              <a:spLocks noChangeArrowheads="1"/>
            </p:cNvSpPr>
            <p:nvPr/>
          </p:nvSpPr>
          <p:spPr bwMode="auto">
            <a:xfrm>
              <a:off x="3555" y="3165"/>
              <a:ext cx="1269" cy="6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 name="Rectangle 14"/>
            <p:cNvSpPr>
              <a:spLocks noChangeArrowheads="1"/>
            </p:cNvSpPr>
            <p:nvPr/>
          </p:nvSpPr>
          <p:spPr bwMode="auto">
            <a:xfrm>
              <a:off x="3564" y="3173"/>
              <a:ext cx="1270" cy="645"/>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5" name="Oval 15"/>
            <p:cNvSpPr>
              <a:spLocks noChangeArrowheads="1"/>
            </p:cNvSpPr>
            <p:nvPr/>
          </p:nvSpPr>
          <p:spPr bwMode="auto">
            <a:xfrm>
              <a:off x="3769" y="3312"/>
              <a:ext cx="841" cy="350"/>
            </a:xfrm>
            <a:prstGeom prst="ellipse">
              <a:avLst/>
            </a:prstGeom>
            <a:solidFill>
              <a:srgbClr val="FFFFFF"/>
            </a:solidFill>
            <a:ln w="30163">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 name="Rectangle 16"/>
            <p:cNvSpPr>
              <a:spLocks noChangeArrowheads="1"/>
            </p:cNvSpPr>
            <p:nvPr/>
          </p:nvSpPr>
          <p:spPr bwMode="auto">
            <a:xfrm>
              <a:off x="3941" y="3387"/>
              <a:ext cx="56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7" name="Freeform 17"/>
            <p:cNvSpPr>
              <a:spLocks/>
            </p:cNvSpPr>
            <p:nvPr/>
          </p:nvSpPr>
          <p:spPr bwMode="auto">
            <a:xfrm>
              <a:off x="3461" y="1492"/>
              <a:ext cx="75" cy="70"/>
            </a:xfrm>
            <a:custGeom>
              <a:avLst/>
              <a:gdLst>
                <a:gd name="T0" fmla="*/ 0 w 75"/>
                <a:gd name="T1" fmla="*/ 18 h 75"/>
                <a:gd name="T2" fmla="*/ 0 w 75"/>
                <a:gd name="T3" fmla="*/ 0 h 75"/>
                <a:gd name="T4" fmla="*/ 75 w 75"/>
                <a:gd name="T5" fmla="*/ 0 h 75"/>
                <a:gd name="T6" fmla="*/ 0 60000 65536"/>
                <a:gd name="T7" fmla="*/ 0 60000 65536"/>
                <a:gd name="T8" fmla="*/ 0 60000 65536"/>
                <a:gd name="T9" fmla="*/ 0 w 75"/>
                <a:gd name="T10" fmla="*/ 0 h 75"/>
                <a:gd name="T11" fmla="*/ 75 w 75"/>
                <a:gd name="T12" fmla="*/ 75 h 75"/>
              </a:gdLst>
              <a:ahLst/>
              <a:cxnLst>
                <a:cxn ang="T6">
                  <a:pos x="T0" y="T1"/>
                </a:cxn>
                <a:cxn ang="T7">
                  <a:pos x="T2" y="T3"/>
                </a:cxn>
                <a:cxn ang="T8">
                  <a:pos x="T4" y="T5"/>
                </a:cxn>
              </a:cxnLst>
              <a:rect l="T9" t="T10" r="T11" b="T12"/>
              <a:pathLst>
                <a:path w="75" h="75">
                  <a:moveTo>
                    <a:pt x="0" y="75"/>
                  </a:moveTo>
                  <a:lnTo>
                    <a:pt x="0" y="0"/>
                  </a:lnTo>
                  <a:lnTo>
                    <a:pt x="75"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8" name="Line 18"/>
            <p:cNvSpPr>
              <a:spLocks noChangeShapeType="1"/>
            </p:cNvSpPr>
            <p:nvPr/>
          </p:nvSpPr>
          <p:spPr bwMode="auto">
            <a:xfrm>
              <a:off x="3648" y="1492"/>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9" name="Line 19"/>
            <p:cNvSpPr>
              <a:spLocks noChangeShapeType="1"/>
            </p:cNvSpPr>
            <p:nvPr/>
          </p:nvSpPr>
          <p:spPr bwMode="auto">
            <a:xfrm>
              <a:off x="3891" y="1492"/>
              <a:ext cx="130"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0" name="Line 20"/>
            <p:cNvSpPr>
              <a:spLocks noChangeShapeType="1"/>
            </p:cNvSpPr>
            <p:nvPr/>
          </p:nvSpPr>
          <p:spPr bwMode="auto">
            <a:xfrm>
              <a:off x="4133" y="1492"/>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1" name="Line 21"/>
            <p:cNvSpPr>
              <a:spLocks noChangeShapeType="1"/>
            </p:cNvSpPr>
            <p:nvPr/>
          </p:nvSpPr>
          <p:spPr bwMode="auto">
            <a:xfrm>
              <a:off x="4376" y="1492"/>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2" name="Line 22"/>
            <p:cNvSpPr>
              <a:spLocks noChangeShapeType="1"/>
            </p:cNvSpPr>
            <p:nvPr/>
          </p:nvSpPr>
          <p:spPr bwMode="auto">
            <a:xfrm>
              <a:off x="4600" y="1492"/>
              <a:ext cx="149"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Freeform 23"/>
            <p:cNvSpPr>
              <a:spLocks/>
            </p:cNvSpPr>
            <p:nvPr/>
          </p:nvSpPr>
          <p:spPr bwMode="auto">
            <a:xfrm>
              <a:off x="4843" y="1492"/>
              <a:ext cx="74" cy="70"/>
            </a:xfrm>
            <a:custGeom>
              <a:avLst/>
              <a:gdLst>
                <a:gd name="T0" fmla="*/ 0 w 74"/>
                <a:gd name="T1" fmla="*/ 0 h 75"/>
                <a:gd name="T2" fmla="*/ 74 w 74"/>
                <a:gd name="T3" fmla="*/ 0 h 75"/>
                <a:gd name="T4" fmla="*/ 74 w 74"/>
                <a:gd name="T5" fmla="*/ 18 h 75"/>
                <a:gd name="T6" fmla="*/ 0 60000 65536"/>
                <a:gd name="T7" fmla="*/ 0 60000 65536"/>
                <a:gd name="T8" fmla="*/ 0 60000 65536"/>
                <a:gd name="T9" fmla="*/ 0 w 74"/>
                <a:gd name="T10" fmla="*/ 0 h 75"/>
                <a:gd name="T11" fmla="*/ 74 w 74"/>
                <a:gd name="T12" fmla="*/ 75 h 75"/>
              </a:gdLst>
              <a:ahLst/>
              <a:cxnLst>
                <a:cxn ang="T6">
                  <a:pos x="T0" y="T1"/>
                </a:cxn>
                <a:cxn ang="T7">
                  <a:pos x="T2" y="T3"/>
                </a:cxn>
                <a:cxn ang="T8">
                  <a:pos x="T4" y="T5"/>
                </a:cxn>
              </a:cxnLst>
              <a:rect l="T9" t="T10" r="T11" b="T12"/>
              <a:pathLst>
                <a:path w="74" h="75">
                  <a:moveTo>
                    <a:pt x="0" y="0"/>
                  </a:moveTo>
                  <a:lnTo>
                    <a:pt x="74" y="0"/>
                  </a:lnTo>
                  <a:lnTo>
                    <a:pt x="74" y="75"/>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Line 24"/>
            <p:cNvSpPr>
              <a:spLocks noChangeShapeType="1"/>
            </p:cNvSpPr>
            <p:nvPr/>
          </p:nvSpPr>
          <p:spPr bwMode="auto">
            <a:xfrm>
              <a:off x="4917" y="1666"/>
              <a:ext cx="1" cy="12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 name="Line 25"/>
            <p:cNvSpPr>
              <a:spLocks noChangeShapeType="1"/>
            </p:cNvSpPr>
            <p:nvPr/>
          </p:nvSpPr>
          <p:spPr bwMode="auto">
            <a:xfrm>
              <a:off x="4917" y="1893"/>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Line 26"/>
            <p:cNvSpPr>
              <a:spLocks noChangeShapeType="1"/>
            </p:cNvSpPr>
            <p:nvPr/>
          </p:nvSpPr>
          <p:spPr bwMode="auto">
            <a:xfrm>
              <a:off x="4917" y="2137"/>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 name="Line 27"/>
            <p:cNvSpPr>
              <a:spLocks noChangeShapeType="1"/>
            </p:cNvSpPr>
            <p:nvPr/>
          </p:nvSpPr>
          <p:spPr bwMode="auto">
            <a:xfrm>
              <a:off x="4917" y="2381"/>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 name="Line 28"/>
            <p:cNvSpPr>
              <a:spLocks noChangeShapeType="1"/>
            </p:cNvSpPr>
            <p:nvPr/>
          </p:nvSpPr>
          <p:spPr bwMode="auto">
            <a:xfrm>
              <a:off x="4917" y="2607"/>
              <a:ext cx="1" cy="14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 name="Line 29"/>
            <p:cNvSpPr>
              <a:spLocks noChangeShapeType="1"/>
            </p:cNvSpPr>
            <p:nvPr/>
          </p:nvSpPr>
          <p:spPr bwMode="auto">
            <a:xfrm>
              <a:off x="4917" y="2851"/>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 name="Line 30"/>
            <p:cNvSpPr>
              <a:spLocks noChangeShapeType="1"/>
            </p:cNvSpPr>
            <p:nvPr/>
          </p:nvSpPr>
          <p:spPr bwMode="auto">
            <a:xfrm>
              <a:off x="4917" y="3095"/>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 name="Line 31"/>
            <p:cNvSpPr>
              <a:spLocks noChangeShapeType="1"/>
            </p:cNvSpPr>
            <p:nvPr/>
          </p:nvSpPr>
          <p:spPr bwMode="auto">
            <a:xfrm>
              <a:off x="4917" y="3339"/>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2" name="Line 32"/>
            <p:cNvSpPr>
              <a:spLocks noChangeShapeType="1"/>
            </p:cNvSpPr>
            <p:nvPr/>
          </p:nvSpPr>
          <p:spPr bwMode="auto">
            <a:xfrm>
              <a:off x="4917" y="3565"/>
              <a:ext cx="1" cy="14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 name="Freeform 33"/>
            <p:cNvSpPr>
              <a:spLocks/>
            </p:cNvSpPr>
            <p:nvPr/>
          </p:nvSpPr>
          <p:spPr bwMode="auto">
            <a:xfrm>
              <a:off x="4843" y="3810"/>
              <a:ext cx="74" cy="69"/>
            </a:xfrm>
            <a:custGeom>
              <a:avLst/>
              <a:gdLst>
                <a:gd name="T0" fmla="*/ 74 w 74"/>
                <a:gd name="T1" fmla="*/ 0 h 74"/>
                <a:gd name="T2" fmla="*/ 74 w 74"/>
                <a:gd name="T3" fmla="*/ 18 h 74"/>
                <a:gd name="T4" fmla="*/ 0 w 74"/>
                <a:gd name="T5" fmla="*/ 18 h 74"/>
                <a:gd name="T6" fmla="*/ 0 60000 65536"/>
                <a:gd name="T7" fmla="*/ 0 60000 65536"/>
                <a:gd name="T8" fmla="*/ 0 60000 65536"/>
                <a:gd name="T9" fmla="*/ 0 w 74"/>
                <a:gd name="T10" fmla="*/ 0 h 74"/>
                <a:gd name="T11" fmla="*/ 74 w 74"/>
                <a:gd name="T12" fmla="*/ 74 h 74"/>
              </a:gdLst>
              <a:ahLst/>
              <a:cxnLst>
                <a:cxn ang="T6">
                  <a:pos x="T0" y="T1"/>
                </a:cxn>
                <a:cxn ang="T7">
                  <a:pos x="T2" y="T3"/>
                </a:cxn>
                <a:cxn ang="T8">
                  <a:pos x="T4" y="T5"/>
                </a:cxn>
              </a:cxnLst>
              <a:rect l="T9" t="T10" r="T11" b="T12"/>
              <a:pathLst>
                <a:path w="74" h="74">
                  <a:moveTo>
                    <a:pt x="74" y="0"/>
                  </a:moveTo>
                  <a:lnTo>
                    <a:pt x="74" y="74"/>
                  </a:lnTo>
                  <a:lnTo>
                    <a:pt x="0" y="74"/>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 name="Line 34"/>
            <p:cNvSpPr>
              <a:spLocks noChangeShapeType="1"/>
            </p:cNvSpPr>
            <p:nvPr/>
          </p:nvSpPr>
          <p:spPr bwMode="auto">
            <a:xfrm flipH="1">
              <a:off x="4600" y="3879"/>
              <a:ext cx="149"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 name="Line 35"/>
            <p:cNvSpPr>
              <a:spLocks noChangeShapeType="1"/>
            </p:cNvSpPr>
            <p:nvPr/>
          </p:nvSpPr>
          <p:spPr bwMode="auto">
            <a:xfrm flipH="1">
              <a:off x="4376" y="3879"/>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 name="Line 36"/>
            <p:cNvSpPr>
              <a:spLocks noChangeShapeType="1"/>
            </p:cNvSpPr>
            <p:nvPr/>
          </p:nvSpPr>
          <p:spPr bwMode="auto">
            <a:xfrm flipH="1">
              <a:off x="4133" y="3879"/>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 name="Line 37"/>
            <p:cNvSpPr>
              <a:spLocks noChangeShapeType="1"/>
            </p:cNvSpPr>
            <p:nvPr/>
          </p:nvSpPr>
          <p:spPr bwMode="auto">
            <a:xfrm flipH="1">
              <a:off x="3891" y="3879"/>
              <a:ext cx="130"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 name="Line 38"/>
            <p:cNvSpPr>
              <a:spLocks noChangeShapeType="1"/>
            </p:cNvSpPr>
            <p:nvPr/>
          </p:nvSpPr>
          <p:spPr bwMode="auto">
            <a:xfrm flipH="1">
              <a:off x="3648" y="3879"/>
              <a:ext cx="131"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 name="Freeform 39"/>
            <p:cNvSpPr>
              <a:spLocks/>
            </p:cNvSpPr>
            <p:nvPr/>
          </p:nvSpPr>
          <p:spPr bwMode="auto">
            <a:xfrm>
              <a:off x="3461" y="3810"/>
              <a:ext cx="75" cy="69"/>
            </a:xfrm>
            <a:custGeom>
              <a:avLst/>
              <a:gdLst>
                <a:gd name="T0" fmla="*/ 75 w 75"/>
                <a:gd name="T1" fmla="*/ 18 h 74"/>
                <a:gd name="T2" fmla="*/ 0 w 75"/>
                <a:gd name="T3" fmla="*/ 18 h 74"/>
                <a:gd name="T4" fmla="*/ 0 w 75"/>
                <a:gd name="T5" fmla="*/ 0 h 74"/>
                <a:gd name="T6" fmla="*/ 0 60000 65536"/>
                <a:gd name="T7" fmla="*/ 0 60000 65536"/>
                <a:gd name="T8" fmla="*/ 0 60000 65536"/>
                <a:gd name="T9" fmla="*/ 0 w 75"/>
                <a:gd name="T10" fmla="*/ 0 h 74"/>
                <a:gd name="T11" fmla="*/ 75 w 75"/>
                <a:gd name="T12" fmla="*/ 74 h 74"/>
              </a:gdLst>
              <a:ahLst/>
              <a:cxnLst>
                <a:cxn ang="T6">
                  <a:pos x="T0" y="T1"/>
                </a:cxn>
                <a:cxn ang="T7">
                  <a:pos x="T2" y="T3"/>
                </a:cxn>
                <a:cxn ang="T8">
                  <a:pos x="T4" y="T5"/>
                </a:cxn>
              </a:cxnLst>
              <a:rect l="T9" t="T10" r="T11" b="T12"/>
              <a:pathLst>
                <a:path w="75" h="74">
                  <a:moveTo>
                    <a:pt x="75" y="74"/>
                  </a:moveTo>
                  <a:lnTo>
                    <a:pt x="0" y="74"/>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 name="Line 40"/>
            <p:cNvSpPr>
              <a:spLocks noChangeShapeType="1"/>
            </p:cNvSpPr>
            <p:nvPr/>
          </p:nvSpPr>
          <p:spPr bwMode="auto">
            <a:xfrm flipV="1">
              <a:off x="3461" y="3565"/>
              <a:ext cx="1" cy="14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1" name="Line 41"/>
            <p:cNvSpPr>
              <a:spLocks noChangeShapeType="1"/>
            </p:cNvSpPr>
            <p:nvPr/>
          </p:nvSpPr>
          <p:spPr bwMode="auto">
            <a:xfrm flipV="1">
              <a:off x="3461" y="3339"/>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2" name="Line 42"/>
            <p:cNvSpPr>
              <a:spLocks noChangeShapeType="1"/>
            </p:cNvSpPr>
            <p:nvPr/>
          </p:nvSpPr>
          <p:spPr bwMode="auto">
            <a:xfrm flipV="1">
              <a:off x="3461" y="3095"/>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3" name="Line 43"/>
            <p:cNvSpPr>
              <a:spLocks noChangeShapeType="1"/>
            </p:cNvSpPr>
            <p:nvPr/>
          </p:nvSpPr>
          <p:spPr bwMode="auto">
            <a:xfrm flipV="1">
              <a:off x="3461" y="2851"/>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4" name="Line 44"/>
            <p:cNvSpPr>
              <a:spLocks noChangeShapeType="1"/>
            </p:cNvSpPr>
            <p:nvPr/>
          </p:nvSpPr>
          <p:spPr bwMode="auto">
            <a:xfrm flipV="1">
              <a:off x="3461" y="2607"/>
              <a:ext cx="1" cy="14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5" name="Line 45"/>
            <p:cNvSpPr>
              <a:spLocks noChangeShapeType="1"/>
            </p:cNvSpPr>
            <p:nvPr/>
          </p:nvSpPr>
          <p:spPr bwMode="auto">
            <a:xfrm flipV="1">
              <a:off x="3461" y="2381"/>
              <a:ext cx="1" cy="12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6" name="Line 46"/>
            <p:cNvSpPr>
              <a:spLocks noChangeShapeType="1"/>
            </p:cNvSpPr>
            <p:nvPr/>
          </p:nvSpPr>
          <p:spPr bwMode="auto">
            <a:xfrm flipV="1">
              <a:off x="3461" y="2137"/>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Line 47"/>
            <p:cNvSpPr>
              <a:spLocks noChangeShapeType="1"/>
            </p:cNvSpPr>
            <p:nvPr/>
          </p:nvSpPr>
          <p:spPr bwMode="auto">
            <a:xfrm flipV="1">
              <a:off x="3461" y="1893"/>
              <a:ext cx="1" cy="13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 name="Line 48"/>
            <p:cNvSpPr>
              <a:spLocks noChangeShapeType="1"/>
            </p:cNvSpPr>
            <p:nvPr/>
          </p:nvSpPr>
          <p:spPr bwMode="auto">
            <a:xfrm flipV="1">
              <a:off x="3461" y="1666"/>
              <a:ext cx="1" cy="12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 name="Rectangle 49"/>
            <p:cNvSpPr>
              <a:spLocks noChangeArrowheads="1"/>
            </p:cNvSpPr>
            <p:nvPr/>
          </p:nvSpPr>
          <p:spPr bwMode="auto">
            <a:xfrm>
              <a:off x="3947" y="1248"/>
              <a:ext cx="5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dirty="0" smtClean="0">
                  <a:ln>
                    <a:noFill/>
                  </a:ln>
                  <a:solidFill>
                    <a:srgbClr val="000000"/>
                  </a:solidFill>
                  <a:effectLst/>
                  <a:uLnTx/>
                  <a:uFillTx/>
                  <a:latin typeface="Arial" pitchFamily="34" charset="0"/>
                  <a:ea typeface="MS PGothic" pitchFamily="34" charset="-128"/>
                </a:rPr>
                <a:t>Servicio</a:t>
              </a:r>
              <a:endParaRPr kumimoji="0" lang="es-AR" altLang="en-US" sz="2400" b="0" i="0" u="none" strike="noStrike" kern="0" cap="none" spc="0" normalizeH="0" baseline="0" noProof="0" dirty="0" smtClean="0">
                <a:ln>
                  <a:noFill/>
                </a:ln>
                <a:solidFill>
                  <a:srgbClr val="000000"/>
                </a:solidFill>
                <a:effectLst/>
                <a:uLnTx/>
                <a:uFillTx/>
                <a:latin typeface="Times" pitchFamily="18" charset="0"/>
                <a:ea typeface="MS PGothic" pitchFamily="34" charset="-128"/>
              </a:endParaRPr>
            </a:p>
          </p:txBody>
        </p:sp>
        <p:sp>
          <p:nvSpPr>
            <p:cNvPr id="50" name="Rectangle 50"/>
            <p:cNvSpPr>
              <a:spLocks noChangeArrowheads="1"/>
            </p:cNvSpPr>
            <p:nvPr/>
          </p:nvSpPr>
          <p:spPr bwMode="auto">
            <a:xfrm>
              <a:off x="960" y="1771"/>
              <a:ext cx="1288" cy="73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1" name="Rectangle 51"/>
            <p:cNvSpPr>
              <a:spLocks noChangeArrowheads="1"/>
            </p:cNvSpPr>
            <p:nvPr/>
          </p:nvSpPr>
          <p:spPr bwMode="auto">
            <a:xfrm>
              <a:off x="969" y="1779"/>
              <a:ext cx="1289" cy="733"/>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52" name="Oval 52"/>
            <p:cNvSpPr>
              <a:spLocks noChangeArrowheads="1"/>
            </p:cNvSpPr>
            <p:nvPr/>
          </p:nvSpPr>
          <p:spPr bwMode="auto">
            <a:xfrm>
              <a:off x="1174" y="1954"/>
              <a:ext cx="860" cy="418"/>
            </a:xfrm>
            <a:prstGeom prst="ellipse">
              <a:avLst/>
            </a:prstGeom>
            <a:solidFill>
              <a:srgbClr val="FFFFFF"/>
            </a:solidFill>
            <a:ln w="30163">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3" name="Rectangle 53"/>
            <p:cNvSpPr>
              <a:spLocks noChangeArrowheads="1"/>
            </p:cNvSpPr>
            <p:nvPr/>
          </p:nvSpPr>
          <p:spPr bwMode="auto">
            <a:xfrm>
              <a:off x="1376" y="2072"/>
              <a:ext cx="4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dirty="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dirty="0" smtClean="0">
                <a:ln>
                  <a:noFill/>
                </a:ln>
                <a:solidFill>
                  <a:srgbClr val="000000"/>
                </a:solidFill>
                <a:effectLst/>
                <a:uLnTx/>
                <a:uFillTx/>
                <a:latin typeface="Times" pitchFamily="18" charset="0"/>
                <a:ea typeface="MS PGothic" pitchFamily="34" charset="-128"/>
              </a:endParaRPr>
            </a:p>
          </p:txBody>
        </p:sp>
        <p:sp>
          <p:nvSpPr>
            <p:cNvPr id="54" name="Rectangle 54"/>
            <p:cNvSpPr>
              <a:spLocks noChangeArrowheads="1"/>
            </p:cNvSpPr>
            <p:nvPr/>
          </p:nvSpPr>
          <p:spPr bwMode="auto">
            <a:xfrm>
              <a:off x="979" y="2851"/>
              <a:ext cx="1269" cy="7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5" name="Rectangle 55"/>
            <p:cNvSpPr>
              <a:spLocks noChangeArrowheads="1"/>
            </p:cNvSpPr>
            <p:nvPr/>
          </p:nvSpPr>
          <p:spPr bwMode="auto">
            <a:xfrm>
              <a:off x="988" y="2860"/>
              <a:ext cx="1270" cy="767"/>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56" name="Oval 56"/>
            <p:cNvSpPr>
              <a:spLocks noChangeArrowheads="1"/>
            </p:cNvSpPr>
            <p:nvPr/>
          </p:nvSpPr>
          <p:spPr bwMode="auto">
            <a:xfrm>
              <a:off x="1193" y="3016"/>
              <a:ext cx="841" cy="436"/>
            </a:xfrm>
            <a:prstGeom prst="ellipse">
              <a:avLst/>
            </a:prstGeom>
            <a:solidFill>
              <a:srgbClr val="FFFFFF"/>
            </a:solidFill>
            <a:ln w="30163">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57" name="Rectangle 57"/>
            <p:cNvSpPr>
              <a:spLocks noChangeArrowheads="1"/>
            </p:cNvSpPr>
            <p:nvPr/>
          </p:nvSpPr>
          <p:spPr bwMode="auto">
            <a:xfrm>
              <a:off x="1385" y="3145"/>
              <a:ext cx="4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58" name="Freeform 58"/>
            <p:cNvSpPr>
              <a:spLocks/>
            </p:cNvSpPr>
            <p:nvPr/>
          </p:nvSpPr>
          <p:spPr bwMode="auto">
            <a:xfrm>
              <a:off x="4115" y="2416"/>
              <a:ext cx="74" cy="69"/>
            </a:xfrm>
            <a:custGeom>
              <a:avLst/>
              <a:gdLst>
                <a:gd name="T0" fmla="*/ 37 w 74"/>
                <a:gd name="T1" fmla="*/ 7 h 74"/>
                <a:gd name="T2" fmla="*/ 74 w 74"/>
                <a:gd name="T3" fmla="*/ 0 h 74"/>
                <a:gd name="T4" fmla="*/ 56 w 74"/>
                <a:gd name="T5" fmla="*/ 18 h 74"/>
                <a:gd name="T6" fmla="*/ 0 w 74"/>
                <a:gd name="T7" fmla="*/ 8 h 74"/>
                <a:gd name="T8" fmla="*/ 37 w 74"/>
                <a:gd name="T9" fmla="*/ 7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37" y="18"/>
                  </a:moveTo>
                  <a:lnTo>
                    <a:pt x="74" y="0"/>
                  </a:lnTo>
                  <a:lnTo>
                    <a:pt x="56" y="74"/>
                  </a:lnTo>
                  <a:lnTo>
                    <a:pt x="0" y="37"/>
                  </a:lnTo>
                  <a:lnTo>
                    <a:pt x="37" y="1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9" name="Freeform 59"/>
            <p:cNvSpPr>
              <a:spLocks/>
            </p:cNvSpPr>
            <p:nvPr/>
          </p:nvSpPr>
          <p:spPr bwMode="auto">
            <a:xfrm>
              <a:off x="4115" y="2416"/>
              <a:ext cx="74" cy="69"/>
            </a:xfrm>
            <a:custGeom>
              <a:avLst/>
              <a:gdLst>
                <a:gd name="T0" fmla="*/ 37 w 74"/>
                <a:gd name="T1" fmla="*/ 7 h 74"/>
                <a:gd name="T2" fmla="*/ 74 w 74"/>
                <a:gd name="T3" fmla="*/ 0 h 74"/>
                <a:gd name="T4" fmla="*/ 56 w 74"/>
                <a:gd name="T5" fmla="*/ 18 h 74"/>
                <a:gd name="T6" fmla="*/ 0 w 74"/>
                <a:gd name="T7" fmla="*/ 8 h 74"/>
                <a:gd name="T8" fmla="*/ 37 w 74"/>
                <a:gd name="T9" fmla="*/ 7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37" y="18"/>
                  </a:moveTo>
                  <a:lnTo>
                    <a:pt x="74" y="0"/>
                  </a:lnTo>
                  <a:lnTo>
                    <a:pt x="56" y="74"/>
                  </a:lnTo>
                  <a:lnTo>
                    <a:pt x="0" y="37"/>
                  </a:lnTo>
                  <a:lnTo>
                    <a:pt x="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0" name="Freeform 60"/>
            <p:cNvSpPr>
              <a:spLocks/>
            </p:cNvSpPr>
            <p:nvPr/>
          </p:nvSpPr>
          <p:spPr bwMode="auto">
            <a:xfrm>
              <a:off x="4133" y="2067"/>
              <a:ext cx="19" cy="349"/>
            </a:xfrm>
            <a:custGeom>
              <a:avLst/>
              <a:gdLst>
                <a:gd name="T0" fmla="*/ 0 w 19"/>
                <a:gd name="T1" fmla="*/ 88 h 374"/>
                <a:gd name="T2" fmla="*/ 0 w 19"/>
                <a:gd name="T3" fmla="*/ 74 h 374"/>
                <a:gd name="T4" fmla="*/ 0 w 19"/>
                <a:gd name="T5" fmla="*/ 57 h 374"/>
                <a:gd name="T6" fmla="*/ 0 w 19"/>
                <a:gd name="T7" fmla="*/ 18 h 374"/>
                <a:gd name="T8" fmla="*/ 19 w 19"/>
                <a:gd name="T9" fmla="*/ 0 h 374"/>
                <a:gd name="T10" fmla="*/ 0 60000 65536"/>
                <a:gd name="T11" fmla="*/ 0 60000 65536"/>
                <a:gd name="T12" fmla="*/ 0 60000 65536"/>
                <a:gd name="T13" fmla="*/ 0 60000 65536"/>
                <a:gd name="T14" fmla="*/ 0 60000 65536"/>
                <a:gd name="T15" fmla="*/ 0 w 19"/>
                <a:gd name="T16" fmla="*/ 0 h 374"/>
                <a:gd name="T17" fmla="*/ 19 w 19"/>
                <a:gd name="T18" fmla="*/ 374 h 374"/>
              </a:gdLst>
              <a:ahLst/>
              <a:cxnLst>
                <a:cxn ang="T10">
                  <a:pos x="T0" y="T1"/>
                </a:cxn>
                <a:cxn ang="T11">
                  <a:pos x="T2" y="T3"/>
                </a:cxn>
                <a:cxn ang="T12">
                  <a:pos x="T4" y="T5"/>
                </a:cxn>
                <a:cxn ang="T13">
                  <a:pos x="T6" y="T7"/>
                </a:cxn>
                <a:cxn ang="T14">
                  <a:pos x="T8" y="T9"/>
                </a:cxn>
              </a:cxnLst>
              <a:rect l="T15" t="T16" r="T17" b="T18"/>
              <a:pathLst>
                <a:path w="19" h="374">
                  <a:moveTo>
                    <a:pt x="0" y="374"/>
                  </a:moveTo>
                  <a:lnTo>
                    <a:pt x="0" y="318"/>
                  </a:lnTo>
                  <a:lnTo>
                    <a:pt x="0" y="243"/>
                  </a:lnTo>
                  <a:lnTo>
                    <a:pt x="0" y="75"/>
                  </a:lnTo>
                  <a:lnTo>
                    <a:pt x="19"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1" name="Freeform 61"/>
            <p:cNvSpPr>
              <a:spLocks/>
            </p:cNvSpPr>
            <p:nvPr/>
          </p:nvSpPr>
          <p:spPr bwMode="auto">
            <a:xfrm>
              <a:off x="4171" y="2067"/>
              <a:ext cx="74" cy="70"/>
            </a:xfrm>
            <a:custGeom>
              <a:avLst/>
              <a:gdLst>
                <a:gd name="T0" fmla="*/ 37 w 74"/>
                <a:gd name="T1" fmla="*/ 14 h 75"/>
                <a:gd name="T2" fmla="*/ 0 w 74"/>
                <a:gd name="T3" fmla="*/ 18 h 75"/>
                <a:gd name="T4" fmla="*/ 18 w 74"/>
                <a:gd name="T5" fmla="*/ 0 h 75"/>
                <a:gd name="T6" fmla="*/ 74 w 74"/>
                <a:gd name="T7" fmla="*/ 8 h 75"/>
                <a:gd name="T8" fmla="*/ 37 w 74"/>
                <a:gd name="T9" fmla="*/ 14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37" y="56"/>
                  </a:moveTo>
                  <a:lnTo>
                    <a:pt x="0" y="75"/>
                  </a:lnTo>
                  <a:lnTo>
                    <a:pt x="18" y="0"/>
                  </a:lnTo>
                  <a:lnTo>
                    <a:pt x="74" y="38"/>
                  </a:lnTo>
                  <a:lnTo>
                    <a:pt x="37" y="56"/>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2" name="Freeform 62"/>
            <p:cNvSpPr>
              <a:spLocks/>
            </p:cNvSpPr>
            <p:nvPr/>
          </p:nvSpPr>
          <p:spPr bwMode="auto">
            <a:xfrm>
              <a:off x="4171" y="2067"/>
              <a:ext cx="74" cy="70"/>
            </a:xfrm>
            <a:custGeom>
              <a:avLst/>
              <a:gdLst>
                <a:gd name="T0" fmla="*/ 37 w 74"/>
                <a:gd name="T1" fmla="*/ 14 h 75"/>
                <a:gd name="T2" fmla="*/ 0 w 74"/>
                <a:gd name="T3" fmla="*/ 18 h 75"/>
                <a:gd name="T4" fmla="*/ 18 w 74"/>
                <a:gd name="T5" fmla="*/ 0 h 75"/>
                <a:gd name="T6" fmla="*/ 74 w 74"/>
                <a:gd name="T7" fmla="*/ 8 h 75"/>
                <a:gd name="T8" fmla="*/ 37 w 74"/>
                <a:gd name="T9" fmla="*/ 14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37" y="56"/>
                  </a:moveTo>
                  <a:lnTo>
                    <a:pt x="0" y="75"/>
                  </a:lnTo>
                  <a:lnTo>
                    <a:pt x="18" y="0"/>
                  </a:lnTo>
                  <a:lnTo>
                    <a:pt x="74" y="38"/>
                  </a:lnTo>
                  <a:lnTo>
                    <a:pt x="37"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3" name="Freeform 63"/>
            <p:cNvSpPr>
              <a:spLocks/>
            </p:cNvSpPr>
            <p:nvPr/>
          </p:nvSpPr>
          <p:spPr bwMode="auto">
            <a:xfrm>
              <a:off x="4208" y="2137"/>
              <a:ext cx="19" cy="348"/>
            </a:xfrm>
            <a:custGeom>
              <a:avLst/>
              <a:gdLst>
                <a:gd name="T0" fmla="*/ 19 w 19"/>
                <a:gd name="T1" fmla="*/ 0 h 373"/>
                <a:gd name="T2" fmla="*/ 19 w 19"/>
                <a:gd name="T3" fmla="*/ 14 h 373"/>
                <a:gd name="T4" fmla="*/ 19 w 19"/>
                <a:gd name="T5" fmla="*/ 31 h 373"/>
                <a:gd name="T6" fmla="*/ 19 w 19"/>
                <a:gd name="T7" fmla="*/ 70 h 373"/>
                <a:gd name="T8" fmla="*/ 0 w 19"/>
                <a:gd name="T9" fmla="*/ 87 h 373"/>
                <a:gd name="T10" fmla="*/ 0 60000 65536"/>
                <a:gd name="T11" fmla="*/ 0 60000 65536"/>
                <a:gd name="T12" fmla="*/ 0 60000 65536"/>
                <a:gd name="T13" fmla="*/ 0 60000 65536"/>
                <a:gd name="T14" fmla="*/ 0 60000 65536"/>
                <a:gd name="T15" fmla="*/ 0 w 19"/>
                <a:gd name="T16" fmla="*/ 0 h 373"/>
                <a:gd name="T17" fmla="*/ 19 w 19"/>
                <a:gd name="T18" fmla="*/ 373 h 373"/>
              </a:gdLst>
              <a:ahLst/>
              <a:cxnLst>
                <a:cxn ang="T10">
                  <a:pos x="T0" y="T1"/>
                </a:cxn>
                <a:cxn ang="T11">
                  <a:pos x="T2" y="T3"/>
                </a:cxn>
                <a:cxn ang="T12">
                  <a:pos x="T4" y="T5"/>
                </a:cxn>
                <a:cxn ang="T13">
                  <a:pos x="T6" y="T7"/>
                </a:cxn>
                <a:cxn ang="T14">
                  <a:pos x="T8" y="T9"/>
                </a:cxn>
              </a:cxnLst>
              <a:rect l="T15" t="T16" r="T17" b="T18"/>
              <a:pathLst>
                <a:path w="19" h="373">
                  <a:moveTo>
                    <a:pt x="19" y="0"/>
                  </a:moveTo>
                  <a:lnTo>
                    <a:pt x="19" y="56"/>
                  </a:lnTo>
                  <a:lnTo>
                    <a:pt x="19" y="131"/>
                  </a:lnTo>
                  <a:lnTo>
                    <a:pt x="19" y="299"/>
                  </a:lnTo>
                  <a:lnTo>
                    <a:pt x="0" y="373"/>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4" name="Freeform 64"/>
            <p:cNvSpPr>
              <a:spLocks/>
            </p:cNvSpPr>
            <p:nvPr/>
          </p:nvSpPr>
          <p:spPr bwMode="auto">
            <a:xfrm>
              <a:off x="4115" y="3217"/>
              <a:ext cx="74" cy="70"/>
            </a:xfrm>
            <a:custGeom>
              <a:avLst/>
              <a:gdLst>
                <a:gd name="T0" fmla="*/ 37 w 74"/>
                <a:gd name="T1" fmla="*/ 7 h 75"/>
                <a:gd name="T2" fmla="*/ 74 w 74"/>
                <a:gd name="T3" fmla="*/ 0 h 75"/>
                <a:gd name="T4" fmla="*/ 56 w 74"/>
                <a:gd name="T5" fmla="*/ 18 h 75"/>
                <a:gd name="T6" fmla="*/ 0 w 74"/>
                <a:gd name="T7" fmla="*/ 8 h 75"/>
                <a:gd name="T8" fmla="*/ 37 w 74"/>
                <a:gd name="T9" fmla="*/ 7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37" y="19"/>
                  </a:moveTo>
                  <a:lnTo>
                    <a:pt x="74" y="0"/>
                  </a:lnTo>
                  <a:lnTo>
                    <a:pt x="56" y="75"/>
                  </a:lnTo>
                  <a:lnTo>
                    <a:pt x="0" y="37"/>
                  </a:lnTo>
                  <a:lnTo>
                    <a:pt x="37" y="19"/>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5" name="Freeform 65"/>
            <p:cNvSpPr>
              <a:spLocks/>
            </p:cNvSpPr>
            <p:nvPr/>
          </p:nvSpPr>
          <p:spPr bwMode="auto">
            <a:xfrm>
              <a:off x="4115" y="3217"/>
              <a:ext cx="74" cy="70"/>
            </a:xfrm>
            <a:custGeom>
              <a:avLst/>
              <a:gdLst>
                <a:gd name="T0" fmla="*/ 37 w 74"/>
                <a:gd name="T1" fmla="*/ 7 h 75"/>
                <a:gd name="T2" fmla="*/ 74 w 74"/>
                <a:gd name="T3" fmla="*/ 0 h 75"/>
                <a:gd name="T4" fmla="*/ 56 w 74"/>
                <a:gd name="T5" fmla="*/ 18 h 75"/>
                <a:gd name="T6" fmla="*/ 0 w 74"/>
                <a:gd name="T7" fmla="*/ 8 h 75"/>
                <a:gd name="T8" fmla="*/ 37 w 74"/>
                <a:gd name="T9" fmla="*/ 7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37" y="19"/>
                  </a:moveTo>
                  <a:lnTo>
                    <a:pt x="74" y="0"/>
                  </a:lnTo>
                  <a:lnTo>
                    <a:pt x="56" y="75"/>
                  </a:lnTo>
                  <a:lnTo>
                    <a:pt x="0" y="37"/>
                  </a:lnTo>
                  <a:lnTo>
                    <a:pt x="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6" name="Freeform 66"/>
            <p:cNvSpPr>
              <a:spLocks/>
            </p:cNvSpPr>
            <p:nvPr/>
          </p:nvSpPr>
          <p:spPr bwMode="auto">
            <a:xfrm>
              <a:off x="4133" y="2869"/>
              <a:ext cx="19" cy="348"/>
            </a:xfrm>
            <a:custGeom>
              <a:avLst/>
              <a:gdLst>
                <a:gd name="T0" fmla="*/ 0 w 19"/>
                <a:gd name="T1" fmla="*/ 87 h 373"/>
                <a:gd name="T2" fmla="*/ 0 w 19"/>
                <a:gd name="T3" fmla="*/ 74 h 373"/>
                <a:gd name="T4" fmla="*/ 0 w 19"/>
                <a:gd name="T5" fmla="*/ 56 h 373"/>
                <a:gd name="T6" fmla="*/ 0 w 19"/>
                <a:gd name="T7" fmla="*/ 18 h 373"/>
                <a:gd name="T8" fmla="*/ 19 w 19"/>
                <a:gd name="T9" fmla="*/ 0 h 373"/>
                <a:gd name="T10" fmla="*/ 0 60000 65536"/>
                <a:gd name="T11" fmla="*/ 0 60000 65536"/>
                <a:gd name="T12" fmla="*/ 0 60000 65536"/>
                <a:gd name="T13" fmla="*/ 0 60000 65536"/>
                <a:gd name="T14" fmla="*/ 0 60000 65536"/>
                <a:gd name="T15" fmla="*/ 0 w 19"/>
                <a:gd name="T16" fmla="*/ 0 h 373"/>
                <a:gd name="T17" fmla="*/ 19 w 19"/>
                <a:gd name="T18" fmla="*/ 373 h 373"/>
              </a:gdLst>
              <a:ahLst/>
              <a:cxnLst>
                <a:cxn ang="T10">
                  <a:pos x="T0" y="T1"/>
                </a:cxn>
                <a:cxn ang="T11">
                  <a:pos x="T2" y="T3"/>
                </a:cxn>
                <a:cxn ang="T12">
                  <a:pos x="T4" y="T5"/>
                </a:cxn>
                <a:cxn ang="T13">
                  <a:pos x="T6" y="T7"/>
                </a:cxn>
                <a:cxn ang="T14">
                  <a:pos x="T8" y="T9"/>
                </a:cxn>
              </a:cxnLst>
              <a:rect l="T15" t="T16" r="T17" b="T18"/>
              <a:pathLst>
                <a:path w="19" h="373">
                  <a:moveTo>
                    <a:pt x="0" y="373"/>
                  </a:moveTo>
                  <a:lnTo>
                    <a:pt x="0" y="317"/>
                  </a:lnTo>
                  <a:lnTo>
                    <a:pt x="0" y="242"/>
                  </a:lnTo>
                  <a:lnTo>
                    <a:pt x="0" y="74"/>
                  </a:lnTo>
                  <a:lnTo>
                    <a:pt x="19"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7" name="Freeform 67"/>
            <p:cNvSpPr>
              <a:spLocks/>
            </p:cNvSpPr>
            <p:nvPr/>
          </p:nvSpPr>
          <p:spPr bwMode="auto">
            <a:xfrm>
              <a:off x="4171" y="2869"/>
              <a:ext cx="74" cy="69"/>
            </a:xfrm>
            <a:custGeom>
              <a:avLst/>
              <a:gdLst>
                <a:gd name="T0" fmla="*/ 37 w 74"/>
                <a:gd name="T1" fmla="*/ 14 h 74"/>
                <a:gd name="T2" fmla="*/ 0 w 74"/>
                <a:gd name="T3" fmla="*/ 18 h 74"/>
                <a:gd name="T4" fmla="*/ 18 w 74"/>
                <a:gd name="T5" fmla="*/ 0 h 74"/>
                <a:gd name="T6" fmla="*/ 74 w 74"/>
                <a:gd name="T7" fmla="*/ 8 h 74"/>
                <a:gd name="T8" fmla="*/ 37 w 74"/>
                <a:gd name="T9" fmla="*/ 14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37" y="56"/>
                  </a:moveTo>
                  <a:lnTo>
                    <a:pt x="0" y="74"/>
                  </a:lnTo>
                  <a:lnTo>
                    <a:pt x="18" y="0"/>
                  </a:lnTo>
                  <a:lnTo>
                    <a:pt x="74" y="37"/>
                  </a:lnTo>
                  <a:lnTo>
                    <a:pt x="37" y="56"/>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8" name="Freeform 68"/>
            <p:cNvSpPr>
              <a:spLocks/>
            </p:cNvSpPr>
            <p:nvPr/>
          </p:nvSpPr>
          <p:spPr bwMode="auto">
            <a:xfrm>
              <a:off x="4171" y="2869"/>
              <a:ext cx="74" cy="69"/>
            </a:xfrm>
            <a:custGeom>
              <a:avLst/>
              <a:gdLst>
                <a:gd name="T0" fmla="*/ 37 w 74"/>
                <a:gd name="T1" fmla="*/ 14 h 74"/>
                <a:gd name="T2" fmla="*/ 0 w 74"/>
                <a:gd name="T3" fmla="*/ 18 h 74"/>
                <a:gd name="T4" fmla="*/ 18 w 74"/>
                <a:gd name="T5" fmla="*/ 0 h 74"/>
                <a:gd name="T6" fmla="*/ 74 w 74"/>
                <a:gd name="T7" fmla="*/ 8 h 74"/>
                <a:gd name="T8" fmla="*/ 37 w 74"/>
                <a:gd name="T9" fmla="*/ 14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37" y="56"/>
                  </a:moveTo>
                  <a:lnTo>
                    <a:pt x="0" y="74"/>
                  </a:lnTo>
                  <a:lnTo>
                    <a:pt x="18" y="0"/>
                  </a:lnTo>
                  <a:lnTo>
                    <a:pt x="74" y="37"/>
                  </a:lnTo>
                  <a:lnTo>
                    <a:pt x="37"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69" name="Freeform 69"/>
            <p:cNvSpPr>
              <a:spLocks/>
            </p:cNvSpPr>
            <p:nvPr/>
          </p:nvSpPr>
          <p:spPr bwMode="auto">
            <a:xfrm>
              <a:off x="4208" y="2938"/>
              <a:ext cx="19" cy="349"/>
            </a:xfrm>
            <a:custGeom>
              <a:avLst/>
              <a:gdLst>
                <a:gd name="T0" fmla="*/ 19 w 19"/>
                <a:gd name="T1" fmla="*/ 0 h 374"/>
                <a:gd name="T2" fmla="*/ 19 w 19"/>
                <a:gd name="T3" fmla="*/ 14 h 374"/>
                <a:gd name="T4" fmla="*/ 19 w 19"/>
                <a:gd name="T5" fmla="*/ 31 h 374"/>
                <a:gd name="T6" fmla="*/ 19 w 19"/>
                <a:gd name="T7" fmla="*/ 70 h 374"/>
                <a:gd name="T8" fmla="*/ 0 w 19"/>
                <a:gd name="T9" fmla="*/ 88 h 374"/>
                <a:gd name="T10" fmla="*/ 0 60000 65536"/>
                <a:gd name="T11" fmla="*/ 0 60000 65536"/>
                <a:gd name="T12" fmla="*/ 0 60000 65536"/>
                <a:gd name="T13" fmla="*/ 0 60000 65536"/>
                <a:gd name="T14" fmla="*/ 0 60000 65536"/>
                <a:gd name="T15" fmla="*/ 0 w 19"/>
                <a:gd name="T16" fmla="*/ 0 h 374"/>
                <a:gd name="T17" fmla="*/ 19 w 19"/>
                <a:gd name="T18" fmla="*/ 374 h 374"/>
              </a:gdLst>
              <a:ahLst/>
              <a:cxnLst>
                <a:cxn ang="T10">
                  <a:pos x="T0" y="T1"/>
                </a:cxn>
                <a:cxn ang="T11">
                  <a:pos x="T2" y="T3"/>
                </a:cxn>
                <a:cxn ang="T12">
                  <a:pos x="T4" y="T5"/>
                </a:cxn>
                <a:cxn ang="T13">
                  <a:pos x="T6" y="T7"/>
                </a:cxn>
                <a:cxn ang="T14">
                  <a:pos x="T8" y="T9"/>
                </a:cxn>
              </a:cxnLst>
              <a:rect l="T15" t="T16" r="T17" b="T18"/>
              <a:pathLst>
                <a:path w="19" h="374">
                  <a:moveTo>
                    <a:pt x="19" y="0"/>
                  </a:moveTo>
                  <a:lnTo>
                    <a:pt x="19" y="56"/>
                  </a:lnTo>
                  <a:lnTo>
                    <a:pt x="19" y="131"/>
                  </a:lnTo>
                  <a:lnTo>
                    <a:pt x="19" y="299"/>
                  </a:lnTo>
                  <a:lnTo>
                    <a:pt x="0" y="374"/>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0" name="Freeform 70"/>
            <p:cNvSpPr>
              <a:spLocks/>
            </p:cNvSpPr>
            <p:nvPr/>
          </p:nvSpPr>
          <p:spPr bwMode="auto">
            <a:xfrm>
              <a:off x="3667" y="1962"/>
              <a:ext cx="74" cy="70"/>
            </a:xfrm>
            <a:custGeom>
              <a:avLst/>
              <a:gdLst>
                <a:gd name="T0" fmla="*/ 0 w 74"/>
                <a:gd name="T1" fmla="*/ 8 h 75"/>
                <a:gd name="T2" fmla="*/ 0 w 74"/>
                <a:gd name="T3" fmla="*/ 0 h 75"/>
                <a:gd name="T4" fmla="*/ 74 w 74"/>
                <a:gd name="T5" fmla="*/ 7 h 75"/>
                <a:gd name="T6" fmla="*/ 18 w 74"/>
                <a:gd name="T7" fmla="*/ 18 h 75"/>
                <a:gd name="T8" fmla="*/ 0 w 74"/>
                <a:gd name="T9" fmla="*/ 8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0" y="38"/>
                  </a:moveTo>
                  <a:lnTo>
                    <a:pt x="0" y="0"/>
                  </a:lnTo>
                  <a:lnTo>
                    <a:pt x="74" y="19"/>
                  </a:lnTo>
                  <a:lnTo>
                    <a:pt x="18" y="75"/>
                  </a:lnTo>
                  <a:lnTo>
                    <a:pt x="0" y="3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1" name="Freeform 71"/>
            <p:cNvSpPr>
              <a:spLocks/>
            </p:cNvSpPr>
            <p:nvPr/>
          </p:nvSpPr>
          <p:spPr bwMode="auto">
            <a:xfrm>
              <a:off x="3667" y="1962"/>
              <a:ext cx="74" cy="70"/>
            </a:xfrm>
            <a:custGeom>
              <a:avLst/>
              <a:gdLst>
                <a:gd name="T0" fmla="*/ 0 w 74"/>
                <a:gd name="T1" fmla="*/ 8 h 75"/>
                <a:gd name="T2" fmla="*/ 0 w 74"/>
                <a:gd name="T3" fmla="*/ 0 h 75"/>
                <a:gd name="T4" fmla="*/ 74 w 74"/>
                <a:gd name="T5" fmla="*/ 7 h 75"/>
                <a:gd name="T6" fmla="*/ 18 w 74"/>
                <a:gd name="T7" fmla="*/ 18 h 75"/>
                <a:gd name="T8" fmla="*/ 0 w 74"/>
                <a:gd name="T9" fmla="*/ 8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0" y="38"/>
                  </a:moveTo>
                  <a:lnTo>
                    <a:pt x="0" y="0"/>
                  </a:lnTo>
                  <a:lnTo>
                    <a:pt x="74" y="19"/>
                  </a:lnTo>
                  <a:lnTo>
                    <a:pt x="18" y="7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2" name="Freeform 72"/>
            <p:cNvSpPr>
              <a:spLocks/>
            </p:cNvSpPr>
            <p:nvPr/>
          </p:nvSpPr>
          <p:spPr bwMode="auto">
            <a:xfrm>
              <a:off x="2024" y="1998"/>
              <a:ext cx="1643" cy="173"/>
            </a:xfrm>
            <a:custGeom>
              <a:avLst/>
              <a:gdLst>
                <a:gd name="T0" fmla="*/ 1643 w 1643"/>
                <a:gd name="T1" fmla="*/ 0 h 186"/>
                <a:gd name="T2" fmla="*/ 1325 w 1643"/>
                <a:gd name="T3" fmla="*/ 13 h 186"/>
                <a:gd name="T4" fmla="*/ 877 w 1643"/>
                <a:gd name="T5" fmla="*/ 29 h 186"/>
                <a:gd name="T6" fmla="*/ 261 w 1643"/>
                <a:gd name="T7" fmla="*/ 41 h 186"/>
                <a:gd name="T8" fmla="*/ 0 w 1643"/>
                <a:gd name="T9" fmla="*/ 41 h 186"/>
                <a:gd name="T10" fmla="*/ 0 60000 65536"/>
                <a:gd name="T11" fmla="*/ 0 60000 65536"/>
                <a:gd name="T12" fmla="*/ 0 60000 65536"/>
                <a:gd name="T13" fmla="*/ 0 60000 65536"/>
                <a:gd name="T14" fmla="*/ 0 60000 65536"/>
                <a:gd name="T15" fmla="*/ 0 w 1643"/>
                <a:gd name="T16" fmla="*/ 0 h 186"/>
                <a:gd name="T17" fmla="*/ 1643 w 1643"/>
                <a:gd name="T18" fmla="*/ 186 h 186"/>
              </a:gdLst>
              <a:ahLst/>
              <a:cxnLst>
                <a:cxn ang="T10">
                  <a:pos x="T0" y="T1"/>
                </a:cxn>
                <a:cxn ang="T11">
                  <a:pos x="T2" y="T3"/>
                </a:cxn>
                <a:cxn ang="T12">
                  <a:pos x="T4" y="T5"/>
                </a:cxn>
                <a:cxn ang="T13">
                  <a:pos x="T6" y="T7"/>
                </a:cxn>
                <a:cxn ang="T14">
                  <a:pos x="T8" y="T9"/>
                </a:cxn>
              </a:cxnLst>
              <a:rect l="T15" t="T16" r="T17" b="T18"/>
              <a:pathLst>
                <a:path w="1643" h="186">
                  <a:moveTo>
                    <a:pt x="1643" y="0"/>
                  </a:moveTo>
                  <a:lnTo>
                    <a:pt x="1325" y="56"/>
                  </a:lnTo>
                  <a:lnTo>
                    <a:pt x="877" y="130"/>
                  </a:lnTo>
                  <a:lnTo>
                    <a:pt x="261" y="186"/>
                  </a:lnTo>
                  <a:lnTo>
                    <a:pt x="0" y="186"/>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3" name="Freeform 73"/>
            <p:cNvSpPr>
              <a:spLocks/>
            </p:cNvSpPr>
            <p:nvPr/>
          </p:nvSpPr>
          <p:spPr bwMode="auto">
            <a:xfrm>
              <a:off x="2043" y="2067"/>
              <a:ext cx="93" cy="70"/>
            </a:xfrm>
            <a:custGeom>
              <a:avLst/>
              <a:gdLst>
                <a:gd name="T0" fmla="*/ 74 w 93"/>
                <a:gd name="T1" fmla="*/ 8 h 75"/>
                <a:gd name="T2" fmla="*/ 93 w 93"/>
                <a:gd name="T3" fmla="*/ 18 h 75"/>
                <a:gd name="T4" fmla="*/ 0 w 93"/>
                <a:gd name="T5" fmla="*/ 14 h 75"/>
                <a:gd name="T6" fmla="*/ 56 w 93"/>
                <a:gd name="T7" fmla="*/ 0 h 75"/>
                <a:gd name="T8" fmla="*/ 74 w 93"/>
                <a:gd name="T9" fmla="*/ 8 h 75"/>
                <a:gd name="T10" fmla="*/ 0 60000 65536"/>
                <a:gd name="T11" fmla="*/ 0 60000 65536"/>
                <a:gd name="T12" fmla="*/ 0 60000 65536"/>
                <a:gd name="T13" fmla="*/ 0 60000 65536"/>
                <a:gd name="T14" fmla="*/ 0 60000 65536"/>
                <a:gd name="T15" fmla="*/ 0 w 93"/>
                <a:gd name="T16" fmla="*/ 0 h 75"/>
                <a:gd name="T17" fmla="*/ 93 w 93"/>
                <a:gd name="T18" fmla="*/ 75 h 75"/>
              </a:gdLst>
              <a:ahLst/>
              <a:cxnLst>
                <a:cxn ang="T10">
                  <a:pos x="T0" y="T1"/>
                </a:cxn>
                <a:cxn ang="T11">
                  <a:pos x="T2" y="T3"/>
                </a:cxn>
                <a:cxn ang="T12">
                  <a:pos x="T4" y="T5"/>
                </a:cxn>
                <a:cxn ang="T13">
                  <a:pos x="T6" y="T7"/>
                </a:cxn>
                <a:cxn ang="T14">
                  <a:pos x="T8" y="T9"/>
                </a:cxn>
              </a:cxnLst>
              <a:rect l="T15" t="T16" r="T17" b="T18"/>
              <a:pathLst>
                <a:path w="93" h="75">
                  <a:moveTo>
                    <a:pt x="74" y="38"/>
                  </a:moveTo>
                  <a:lnTo>
                    <a:pt x="93" y="75"/>
                  </a:lnTo>
                  <a:lnTo>
                    <a:pt x="0" y="56"/>
                  </a:lnTo>
                  <a:lnTo>
                    <a:pt x="56" y="0"/>
                  </a:lnTo>
                  <a:lnTo>
                    <a:pt x="74" y="3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4" name="Freeform 74"/>
            <p:cNvSpPr>
              <a:spLocks/>
            </p:cNvSpPr>
            <p:nvPr/>
          </p:nvSpPr>
          <p:spPr bwMode="auto">
            <a:xfrm>
              <a:off x="2043" y="2067"/>
              <a:ext cx="93" cy="70"/>
            </a:xfrm>
            <a:custGeom>
              <a:avLst/>
              <a:gdLst>
                <a:gd name="T0" fmla="*/ 74 w 93"/>
                <a:gd name="T1" fmla="*/ 8 h 75"/>
                <a:gd name="T2" fmla="*/ 93 w 93"/>
                <a:gd name="T3" fmla="*/ 18 h 75"/>
                <a:gd name="T4" fmla="*/ 0 w 93"/>
                <a:gd name="T5" fmla="*/ 14 h 75"/>
                <a:gd name="T6" fmla="*/ 56 w 93"/>
                <a:gd name="T7" fmla="*/ 0 h 75"/>
                <a:gd name="T8" fmla="*/ 74 w 93"/>
                <a:gd name="T9" fmla="*/ 8 h 75"/>
                <a:gd name="T10" fmla="*/ 0 60000 65536"/>
                <a:gd name="T11" fmla="*/ 0 60000 65536"/>
                <a:gd name="T12" fmla="*/ 0 60000 65536"/>
                <a:gd name="T13" fmla="*/ 0 60000 65536"/>
                <a:gd name="T14" fmla="*/ 0 60000 65536"/>
                <a:gd name="T15" fmla="*/ 0 w 93"/>
                <a:gd name="T16" fmla="*/ 0 h 75"/>
                <a:gd name="T17" fmla="*/ 93 w 93"/>
                <a:gd name="T18" fmla="*/ 75 h 75"/>
              </a:gdLst>
              <a:ahLst/>
              <a:cxnLst>
                <a:cxn ang="T10">
                  <a:pos x="T0" y="T1"/>
                </a:cxn>
                <a:cxn ang="T11">
                  <a:pos x="T2" y="T3"/>
                </a:cxn>
                <a:cxn ang="T12">
                  <a:pos x="T4" y="T5"/>
                </a:cxn>
                <a:cxn ang="T13">
                  <a:pos x="T6" y="T7"/>
                </a:cxn>
                <a:cxn ang="T14">
                  <a:pos x="T8" y="T9"/>
                </a:cxn>
              </a:cxnLst>
              <a:rect l="T15" t="T16" r="T17" b="T18"/>
              <a:pathLst>
                <a:path w="93" h="75">
                  <a:moveTo>
                    <a:pt x="74" y="38"/>
                  </a:moveTo>
                  <a:lnTo>
                    <a:pt x="93" y="75"/>
                  </a:lnTo>
                  <a:lnTo>
                    <a:pt x="0" y="56"/>
                  </a:lnTo>
                  <a:lnTo>
                    <a:pt x="56" y="0"/>
                  </a:lnTo>
                  <a:lnTo>
                    <a:pt x="7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5" name="Freeform 75"/>
            <p:cNvSpPr>
              <a:spLocks/>
            </p:cNvSpPr>
            <p:nvPr/>
          </p:nvSpPr>
          <p:spPr bwMode="auto">
            <a:xfrm>
              <a:off x="2117" y="1910"/>
              <a:ext cx="1624" cy="175"/>
            </a:xfrm>
            <a:custGeom>
              <a:avLst/>
              <a:gdLst>
                <a:gd name="T0" fmla="*/ 0 w 1624"/>
                <a:gd name="T1" fmla="*/ 46 h 187"/>
                <a:gd name="T2" fmla="*/ 299 w 1624"/>
                <a:gd name="T3" fmla="*/ 33 h 187"/>
                <a:gd name="T4" fmla="*/ 766 w 1624"/>
                <a:gd name="T5" fmla="*/ 19 h 187"/>
                <a:gd name="T6" fmla="*/ 1363 w 1624"/>
                <a:gd name="T7" fmla="*/ 0 h 187"/>
                <a:gd name="T8" fmla="*/ 1624 w 1624"/>
                <a:gd name="T9" fmla="*/ 7 h 187"/>
                <a:gd name="T10" fmla="*/ 0 60000 65536"/>
                <a:gd name="T11" fmla="*/ 0 60000 65536"/>
                <a:gd name="T12" fmla="*/ 0 60000 65536"/>
                <a:gd name="T13" fmla="*/ 0 60000 65536"/>
                <a:gd name="T14" fmla="*/ 0 60000 65536"/>
                <a:gd name="T15" fmla="*/ 0 w 1624"/>
                <a:gd name="T16" fmla="*/ 0 h 187"/>
                <a:gd name="T17" fmla="*/ 1624 w 1624"/>
                <a:gd name="T18" fmla="*/ 187 h 187"/>
              </a:gdLst>
              <a:ahLst/>
              <a:cxnLst>
                <a:cxn ang="T10">
                  <a:pos x="T0" y="T1"/>
                </a:cxn>
                <a:cxn ang="T11">
                  <a:pos x="T2" y="T3"/>
                </a:cxn>
                <a:cxn ang="T12">
                  <a:pos x="T4" y="T5"/>
                </a:cxn>
                <a:cxn ang="T13">
                  <a:pos x="T6" y="T7"/>
                </a:cxn>
                <a:cxn ang="T14">
                  <a:pos x="T8" y="T9"/>
                </a:cxn>
              </a:cxnLst>
              <a:rect l="T15" t="T16" r="T17" b="T18"/>
              <a:pathLst>
                <a:path w="1624" h="187">
                  <a:moveTo>
                    <a:pt x="0" y="187"/>
                  </a:moveTo>
                  <a:lnTo>
                    <a:pt x="299" y="131"/>
                  </a:lnTo>
                  <a:lnTo>
                    <a:pt x="766" y="75"/>
                  </a:lnTo>
                  <a:lnTo>
                    <a:pt x="1363" y="0"/>
                  </a:lnTo>
                  <a:lnTo>
                    <a:pt x="1624" y="19"/>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6" name="Freeform 76"/>
            <p:cNvSpPr>
              <a:spLocks/>
            </p:cNvSpPr>
            <p:nvPr/>
          </p:nvSpPr>
          <p:spPr bwMode="auto">
            <a:xfrm>
              <a:off x="3667" y="3461"/>
              <a:ext cx="74" cy="70"/>
            </a:xfrm>
            <a:custGeom>
              <a:avLst/>
              <a:gdLst>
                <a:gd name="T0" fmla="*/ 0 w 74"/>
                <a:gd name="T1" fmla="*/ 8 h 75"/>
                <a:gd name="T2" fmla="*/ 0 w 74"/>
                <a:gd name="T3" fmla="*/ 0 h 75"/>
                <a:gd name="T4" fmla="*/ 74 w 74"/>
                <a:gd name="T5" fmla="*/ 8 h 75"/>
                <a:gd name="T6" fmla="*/ 0 w 74"/>
                <a:gd name="T7" fmla="*/ 18 h 75"/>
                <a:gd name="T8" fmla="*/ 0 w 74"/>
                <a:gd name="T9" fmla="*/ 8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0" y="38"/>
                  </a:moveTo>
                  <a:lnTo>
                    <a:pt x="0" y="0"/>
                  </a:lnTo>
                  <a:lnTo>
                    <a:pt x="74" y="38"/>
                  </a:lnTo>
                  <a:lnTo>
                    <a:pt x="0" y="75"/>
                  </a:lnTo>
                  <a:lnTo>
                    <a:pt x="0" y="38"/>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7" name="Freeform 77"/>
            <p:cNvSpPr>
              <a:spLocks/>
            </p:cNvSpPr>
            <p:nvPr/>
          </p:nvSpPr>
          <p:spPr bwMode="auto">
            <a:xfrm>
              <a:off x="3667" y="3461"/>
              <a:ext cx="74" cy="70"/>
            </a:xfrm>
            <a:custGeom>
              <a:avLst/>
              <a:gdLst>
                <a:gd name="T0" fmla="*/ 0 w 74"/>
                <a:gd name="T1" fmla="*/ 8 h 75"/>
                <a:gd name="T2" fmla="*/ 0 w 74"/>
                <a:gd name="T3" fmla="*/ 0 h 75"/>
                <a:gd name="T4" fmla="*/ 74 w 74"/>
                <a:gd name="T5" fmla="*/ 8 h 75"/>
                <a:gd name="T6" fmla="*/ 0 w 74"/>
                <a:gd name="T7" fmla="*/ 18 h 75"/>
                <a:gd name="T8" fmla="*/ 0 w 74"/>
                <a:gd name="T9" fmla="*/ 8 h 75"/>
                <a:gd name="T10" fmla="*/ 0 60000 65536"/>
                <a:gd name="T11" fmla="*/ 0 60000 65536"/>
                <a:gd name="T12" fmla="*/ 0 60000 65536"/>
                <a:gd name="T13" fmla="*/ 0 60000 65536"/>
                <a:gd name="T14" fmla="*/ 0 60000 65536"/>
                <a:gd name="T15" fmla="*/ 0 w 74"/>
                <a:gd name="T16" fmla="*/ 0 h 75"/>
                <a:gd name="T17" fmla="*/ 74 w 74"/>
                <a:gd name="T18" fmla="*/ 75 h 75"/>
              </a:gdLst>
              <a:ahLst/>
              <a:cxnLst>
                <a:cxn ang="T10">
                  <a:pos x="T0" y="T1"/>
                </a:cxn>
                <a:cxn ang="T11">
                  <a:pos x="T2" y="T3"/>
                </a:cxn>
                <a:cxn ang="T12">
                  <a:pos x="T4" y="T5"/>
                </a:cxn>
                <a:cxn ang="T13">
                  <a:pos x="T6" y="T7"/>
                </a:cxn>
                <a:cxn ang="T14">
                  <a:pos x="T8" y="T9"/>
                </a:cxn>
              </a:cxnLst>
              <a:rect l="T15" t="T16" r="T17" b="T18"/>
              <a:pathLst>
                <a:path w="74" h="75">
                  <a:moveTo>
                    <a:pt x="0" y="38"/>
                  </a:moveTo>
                  <a:lnTo>
                    <a:pt x="0" y="0"/>
                  </a:lnTo>
                  <a:lnTo>
                    <a:pt x="74" y="38"/>
                  </a:lnTo>
                  <a:lnTo>
                    <a:pt x="0" y="7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8" name="Freeform 78"/>
            <p:cNvSpPr>
              <a:spLocks/>
            </p:cNvSpPr>
            <p:nvPr/>
          </p:nvSpPr>
          <p:spPr bwMode="auto">
            <a:xfrm>
              <a:off x="2043" y="3269"/>
              <a:ext cx="1624" cy="227"/>
            </a:xfrm>
            <a:custGeom>
              <a:avLst/>
              <a:gdLst>
                <a:gd name="T0" fmla="*/ 1624 w 1624"/>
                <a:gd name="T1" fmla="*/ 58 h 243"/>
                <a:gd name="T2" fmla="*/ 1306 w 1624"/>
                <a:gd name="T3" fmla="*/ 53 h 243"/>
                <a:gd name="T4" fmla="*/ 858 w 1624"/>
                <a:gd name="T5" fmla="*/ 41 h 243"/>
                <a:gd name="T6" fmla="*/ 242 w 1624"/>
                <a:gd name="T7" fmla="*/ 14 h 243"/>
                <a:gd name="T8" fmla="*/ 0 w 1624"/>
                <a:gd name="T9" fmla="*/ 0 h 243"/>
                <a:gd name="T10" fmla="*/ 0 60000 65536"/>
                <a:gd name="T11" fmla="*/ 0 60000 65536"/>
                <a:gd name="T12" fmla="*/ 0 60000 65536"/>
                <a:gd name="T13" fmla="*/ 0 60000 65536"/>
                <a:gd name="T14" fmla="*/ 0 60000 65536"/>
                <a:gd name="T15" fmla="*/ 0 w 1624"/>
                <a:gd name="T16" fmla="*/ 0 h 243"/>
                <a:gd name="T17" fmla="*/ 1624 w 1624"/>
                <a:gd name="T18" fmla="*/ 243 h 243"/>
              </a:gdLst>
              <a:ahLst/>
              <a:cxnLst>
                <a:cxn ang="T10">
                  <a:pos x="T0" y="T1"/>
                </a:cxn>
                <a:cxn ang="T11">
                  <a:pos x="T2" y="T3"/>
                </a:cxn>
                <a:cxn ang="T12">
                  <a:pos x="T4" y="T5"/>
                </a:cxn>
                <a:cxn ang="T13">
                  <a:pos x="T6" y="T7"/>
                </a:cxn>
                <a:cxn ang="T14">
                  <a:pos x="T8" y="T9"/>
                </a:cxn>
              </a:cxnLst>
              <a:rect l="T15" t="T16" r="T17" b="T18"/>
              <a:pathLst>
                <a:path w="1624" h="243">
                  <a:moveTo>
                    <a:pt x="1624" y="243"/>
                  </a:moveTo>
                  <a:lnTo>
                    <a:pt x="1306" y="224"/>
                  </a:lnTo>
                  <a:lnTo>
                    <a:pt x="858" y="168"/>
                  </a:lnTo>
                  <a:lnTo>
                    <a:pt x="242" y="56"/>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79" name="Freeform 79"/>
            <p:cNvSpPr>
              <a:spLocks/>
            </p:cNvSpPr>
            <p:nvPr/>
          </p:nvSpPr>
          <p:spPr bwMode="auto">
            <a:xfrm>
              <a:off x="2061" y="3165"/>
              <a:ext cx="75" cy="87"/>
            </a:xfrm>
            <a:custGeom>
              <a:avLst/>
              <a:gdLst>
                <a:gd name="T0" fmla="*/ 75 w 75"/>
                <a:gd name="T1" fmla="*/ 15 h 93"/>
                <a:gd name="T2" fmla="*/ 75 w 75"/>
                <a:gd name="T3" fmla="*/ 22 h 93"/>
                <a:gd name="T4" fmla="*/ 0 w 75"/>
                <a:gd name="T5" fmla="*/ 15 h 93"/>
                <a:gd name="T6" fmla="*/ 75 w 75"/>
                <a:gd name="T7" fmla="*/ 0 h 93"/>
                <a:gd name="T8" fmla="*/ 75 w 75"/>
                <a:gd name="T9" fmla="*/ 15 h 93"/>
                <a:gd name="T10" fmla="*/ 0 60000 65536"/>
                <a:gd name="T11" fmla="*/ 0 60000 65536"/>
                <a:gd name="T12" fmla="*/ 0 60000 65536"/>
                <a:gd name="T13" fmla="*/ 0 60000 65536"/>
                <a:gd name="T14" fmla="*/ 0 60000 65536"/>
                <a:gd name="T15" fmla="*/ 0 w 75"/>
                <a:gd name="T16" fmla="*/ 0 h 93"/>
                <a:gd name="T17" fmla="*/ 75 w 75"/>
                <a:gd name="T18" fmla="*/ 93 h 93"/>
              </a:gdLst>
              <a:ahLst/>
              <a:cxnLst>
                <a:cxn ang="T10">
                  <a:pos x="T0" y="T1"/>
                </a:cxn>
                <a:cxn ang="T11">
                  <a:pos x="T2" y="T3"/>
                </a:cxn>
                <a:cxn ang="T12">
                  <a:pos x="T4" y="T5"/>
                </a:cxn>
                <a:cxn ang="T13">
                  <a:pos x="T6" y="T7"/>
                </a:cxn>
                <a:cxn ang="T14">
                  <a:pos x="T8" y="T9"/>
                </a:cxn>
              </a:cxnLst>
              <a:rect l="T15" t="T16" r="T17" b="T18"/>
              <a:pathLst>
                <a:path w="75" h="93">
                  <a:moveTo>
                    <a:pt x="75" y="56"/>
                  </a:moveTo>
                  <a:lnTo>
                    <a:pt x="75" y="93"/>
                  </a:lnTo>
                  <a:lnTo>
                    <a:pt x="0" y="56"/>
                  </a:lnTo>
                  <a:lnTo>
                    <a:pt x="75" y="0"/>
                  </a:lnTo>
                  <a:lnTo>
                    <a:pt x="75" y="56"/>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0" name="Freeform 80"/>
            <p:cNvSpPr>
              <a:spLocks/>
            </p:cNvSpPr>
            <p:nvPr/>
          </p:nvSpPr>
          <p:spPr bwMode="auto">
            <a:xfrm>
              <a:off x="2061" y="3165"/>
              <a:ext cx="75" cy="87"/>
            </a:xfrm>
            <a:custGeom>
              <a:avLst/>
              <a:gdLst>
                <a:gd name="T0" fmla="*/ 75 w 75"/>
                <a:gd name="T1" fmla="*/ 15 h 93"/>
                <a:gd name="T2" fmla="*/ 75 w 75"/>
                <a:gd name="T3" fmla="*/ 22 h 93"/>
                <a:gd name="T4" fmla="*/ 0 w 75"/>
                <a:gd name="T5" fmla="*/ 15 h 93"/>
                <a:gd name="T6" fmla="*/ 75 w 75"/>
                <a:gd name="T7" fmla="*/ 0 h 93"/>
                <a:gd name="T8" fmla="*/ 75 w 75"/>
                <a:gd name="T9" fmla="*/ 15 h 93"/>
                <a:gd name="T10" fmla="*/ 0 60000 65536"/>
                <a:gd name="T11" fmla="*/ 0 60000 65536"/>
                <a:gd name="T12" fmla="*/ 0 60000 65536"/>
                <a:gd name="T13" fmla="*/ 0 60000 65536"/>
                <a:gd name="T14" fmla="*/ 0 60000 65536"/>
                <a:gd name="T15" fmla="*/ 0 w 75"/>
                <a:gd name="T16" fmla="*/ 0 h 93"/>
                <a:gd name="T17" fmla="*/ 75 w 75"/>
                <a:gd name="T18" fmla="*/ 93 h 93"/>
              </a:gdLst>
              <a:ahLst/>
              <a:cxnLst>
                <a:cxn ang="T10">
                  <a:pos x="T0" y="T1"/>
                </a:cxn>
                <a:cxn ang="T11">
                  <a:pos x="T2" y="T3"/>
                </a:cxn>
                <a:cxn ang="T12">
                  <a:pos x="T4" y="T5"/>
                </a:cxn>
                <a:cxn ang="T13">
                  <a:pos x="T6" y="T7"/>
                </a:cxn>
                <a:cxn ang="T14">
                  <a:pos x="T8" y="T9"/>
                </a:cxn>
              </a:cxnLst>
              <a:rect l="T15" t="T16" r="T17" b="T18"/>
              <a:pathLst>
                <a:path w="75" h="93">
                  <a:moveTo>
                    <a:pt x="75" y="56"/>
                  </a:moveTo>
                  <a:lnTo>
                    <a:pt x="75" y="93"/>
                  </a:lnTo>
                  <a:lnTo>
                    <a:pt x="0" y="56"/>
                  </a:lnTo>
                  <a:lnTo>
                    <a:pt x="75" y="0"/>
                  </a:lnTo>
                  <a:lnTo>
                    <a:pt x="7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81" name="Freeform 81"/>
            <p:cNvSpPr>
              <a:spLocks/>
            </p:cNvSpPr>
            <p:nvPr/>
          </p:nvSpPr>
          <p:spPr bwMode="auto">
            <a:xfrm>
              <a:off x="2155" y="3199"/>
              <a:ext cx="1605" cy="245"/>
            </a:xfrm>
            <a:custGeom>
              <a:avLst/>
              <a:gdLst>
                <a:gd name="T0" fmla="*/ 0 w 1605"/>
                <a:gd name="T1" fmla="*/ 0 h 262"/>
                <a:gd name="T2" fmla="*/ 298 w 1605"/>
                <a:gd name="T3" fmla="*/ 7 h 262"/>
                <a:gd name="T4" fmla="*/ 746 w 1605"/>
                <a:gd name="T5" fmla="*/ 22 h 262"/>
                <a:gd name="T6" fmla="*/ 1362 w 1605"/>
                <a:gd name="T7" fmla="*/ 46 h 262"/>
                <a:gd name="T8" fmla="*/ 1605 w 1605"/>
                <a:gd name="T9" fmla="*/ 64 h 262"/>
                <a:gd name="T10" fmla="*/ 0 60000 65536"/>
                <a:gd name="T11" fmla="*/ 0 60000 65536"/>
                <a:gd name="T12" fmla="*/ 0 60000 65536"/>
                <a:gd name="T13" fmla="*/ 0 60000 65536"/>
                <a:gd name="T14" fmla="*/ 0 60000 65536"/>
                <a:gd name="T15" fmla="*/ 0 w 1605"/>
                <a:gd name="T16" fmla="*/ 0 h 262"/>
                <a:gd name="T17" fmla="*/ 1605 w 1605"/>
                <a:gd name="T18" fmla="*/ 262 h 262"/>
              </a:gdLst>
              <a:ahLst/>
              <a:cxnLst>
                <a:cxn ang="T10">
                  <a:pos x="T0" y="T1"/>
                </a:cxn>
                <a:cxn ang="T11">
                  <a:pos x="T2" y="T3"/>
                </a:cxn>
                <a:cxn ang="T12">
                  <a:pos x="T4" y="T5"/>
                </a:cxn>
                <a:cxn ang="T13">
                  <a:pos x="T6" y="T7"/>
                </a:cxn>
                <a:cxn ang="T14">
                  <a:pos x="T8" y="T9"/>
                </a:cxn>
              </a:cxnLst>
              <a:rect l="T15" t="T16" r="T17" b="T18"/>
              <a:pathLst>
                <a:path w="1605" h="262">
                  <a:moveTo>
                    <a:pt x="0" y="0"/>
                  </a:moveTo>
                  <a:lnTo>
                    <a:pt x="298" y="19"/>
                  </a:lnTo>
                  <a:lnTo>
                    <a:pt x="746" y="94"/>
                  </a:lnTo>
                  <a:lnTo>
                    <a:pt x="1362" y="187"/>
                  </a:lnTo>
                  <a:lnTo>
                    <a:pt x="1605" y="262"/>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Tree>
    <p:extLst>
      <p:ext uri="{BB962C8B-B14F-4D97-AF65-F5344CB8AC3E}">
        <p14:creationId xmlns:p14="http://schemas.microsoft.com/office/powerpoint/2010/main" val="4182080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42925" y="1381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defRPr/>
            </a:pPr>
            <a:r>
              <a:rPr lang="en-US" altLang="en-US" kern="0" smtClean="0">
                <a:latin typeface="Calibri" panose="020F0502020204030204" pitchFamily="34" charset="0"/>
              </a:rPr>
              <a:t>SD Arquitectónico: </a:t>
            </a:r>
            <a:r>
              <a:rPr lang="en-US" altLang="en-US" kern="0" cap="small" smtClean="0">
                <a:latin typeface="Calibri" panose="020F0502020204030204" pitchFamily="34" charset="0"/>
              </a:rPr>
              <a:t>Ubicación</a:t>
            </a:r>
            <a:endParaRPr lang="es-AR" altLang="en-US" kern="0" dirty="0" smtClean="0">
              <a:latin typeface="Calibri" panose="020F0502020204030204" pitchFamily="34" charset="0"/>
            </a:endParaRPr>
          </a:p>
        </p:txBody>
      </p:sp>
      <p:sp>
        <p:nvSpPr>
          <p:cNvPr id="3" name="Rectangle 3"/>
          <p:cNvSpPr txBox="1">
            <a:spLocks noChangeArrowheads="1"/>
          </p:cNvSpPr>
          <p:nvPr/>
        </p:nvSpPr>
        <p:spPr bwMode="auto">
          <a:xfrm>
            <a:off x="533400" y="14478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FF0000"/>
                </a:solidFill>
                <a:effectLst/>
                <a:uLnTx/>
                <a:uFillTx/>
                <a:latin typeface="Arial"/>
                <a:ea typeface="MS PGothic" pitchFamily="34" charset="-128"/>
                <a:cs typeface="+mn-cs"/>
              </a:rPr>
              <a:t>Cache – Ejemplo Servidor Proxy</a:t>
            </a:r>
          </a:p>
        </p:txBody>
      </p:sp>
      <p:grpSp>
        <p:nvGrpSpPr>
          <p:cNvPr id="4" name="Group 4"/>
          <p:cNvGrpSpPr>
            <a:grpSpLocks/>
          </p:cNvGrpSpPr>
          <p:nvPr/>
        </p:nvGrpSpPr>
        <p:grpSpPr bwMode="auto">
          <a:xfrm>
            <a:off x="609600" y="2590800"/>
            <a:ext cx="7810500" cy="3101975"/>
            <a:chOff x="384" y="1632"/>
            <a:chExt cx="4920" cy="1954"/>
          </a:xfrm>
        </p:grpSpPr>
        <p:sp>
          <p:nvSpPr>
            <p:cNvPr id="5" name="Rectangle 5"/>
            <p:cNvSpPr>
              <a:spLocks noChangeArrowheads="1"/>
            </p:cNvSpPr>
            <p:nvPr/>
          </p:nvSpPr>
          <p:spPr bwMode="auto">
            <a:xfrm>
              <a:off x="384" y="1632"/>
              <a:ext cx="1028" cy="75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391" y="1641"/>
              <a:ext cx="1029" cy="751"/>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7" name="Oval 7"/>
            <p:cNvSpPr>
              <a:spLocks noChangeArrowheads="1"/>
            </p:cNvSpPr>
            <p:nvPr/>
          </p:nvSpPr>
          <p:spPr bwMode="auto">
            <a:xfrm>
              <a:off x="558" y="1776"/>
              <a:ext cx="680" cy="482"/>
            </a:xfrm>
            <a:prstGeom prst="ellipse">
              <a:avLst/>
            </a:prstGeom>
            <a:solidFill>
              <a:srgbClr val="FFFFFF"/>
            </a:solidFill>
            <a:ln w="26988">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709" y="1940"/>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9" name="Rectangle 9"/>
            <p:cNvSpPr>
              <a:spLocks noChangeArrowheads="1"/>
            </p:cNvSpPr>
            <p:nvPr/>
          </p:nvSpPr>
          <p:spPr bwMode="auto">
            <a:xfrm>
              <a:off x="2288" y="2094"/>
              <a:ext cx="1028" cy="73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 name="Rectangle 10"/>
            <p:cNvSpPr>
              <a:spLocks noChangeArrowheads="1"/>
            </p:cNvSpPr>
            <p:nvPr/>
          </p:nvSpPr>
          <p:spPr bwMode="auto">
            <a:xfrm>
              <a:off x="2296" y="2103"/>
              <a:ext cx="1028" cy="733"/>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1" name="Oval 11"/>
            <p:cNvSpPr>
              <a:spLocks noChangeArrowheads="1"/>
            </p:cNvSpPr>
            <p:nvPr/>
          </p:nvSpPr>
          <p:spPr bwMode="auto">
            <a:xfrm>
              <a:off x="2461" y="2218"/>
              <a:ext cx="682" cy="482"/>
            </a:xfrm>
            <a:prstGeom prst="ellipse">
              <a:avLst/>
            </a:prstGeom>
            <a:solidFill>
              <a:srgbClr val="FFFFFF"/>
            </a:solidFill>
            <a:ln w="26988">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Rectangle 12"/>
            <p:cNvSpPr>
              <a:spLocks noChangeArrowheads="1"/>
            </p:cNvSpPr>
            <p:nvPr/>
          </p:nvSpPr>
          <p:spPr bwMode="auto">
            <a:xfrm>
              <a:off x="2653" y="2469"/>
              <a:ext cx="41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Proxy</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3" name="Rectangle 13"/>
            <p:cNvSpPr>
              <a:spLocks noChangeArrowheads="1"/>
            </p:cNvSpPr>
            <p:nvPr/>
          </p:nvSpPr>
          <p:spPr bwMode="auto">
            <a:xfrm>
              <a:off x="4253" y="1632"/>
              <a:ext cx="1043" cy="8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 name="Rectangle 14"/>
            <p:cNvSpPr>
              <a:spLocks noChangeArrowheads="1"/>
            </p:cNvSpPr>
            <p:nvPr/>
          </p:nvSpPr>
          <p:spPr bwMode="auto">
            <a:xfrm>
              <a:off x="4260" y="1641"/>
              <a:ext cx="1044" cy="848"/>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5" name="Oval 15"/>
            <p:cNvSpPr>
              <a:spLocks noChangeArrowheads="1"/>
            </p:cNvSpPr>
            <p:nvPr/>
          </p:nvSpPr>
          <p:spPr bwMode="auto">
            <a:xfrm>
              <a:off x="4427" y="1834"/>
              <a:ext cx="696" cy="463"/>
            </a:xfrm>
            <a:prstGeom prst="ellipse">
              <a:avLst/>
            </a:prstGeom>
            <a:solidFill>
              <a:srgbClr val="FFFFFF"/>
            </a:solidFill>
            <a:ln w="26988">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 name="Rectangle 16"/>
            <p:cNvSpPr>
              <a:spLocks noChangeArrowheads="1"/>
            </p:cNvSpPr>
            <p:nvPr/>
          </p:nvSpPr>
          <p:spPr bwMode="auto">
            <a:xfrm>
              <a:off x="4631" y="2078"/>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Web </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7" name="Rectangle 17"/>
            <p:cNvSpPr>
              <a:spLocks noChangeArrowheads="1"/>
            </p:cNvSpPr>
            <p:nvPr/>
          </p:nvSpPr>
          <p:spPr bwMode="auto">
            <a:xfrm>
              <a:off x="2585" y="2270"/>
              <a:ext cx="4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8" name="Rectangle 18"/>
            <p:cNvSpPr>
              <a:spLocks noChangeArrowheads="1"/>
            </p:cNvSpPr>
            <p:nvPr/>
          </p:nvSpPr>
          <p:spPr bwMode="auto">
            <a:xfrm>
              <a:off x="4253" y="2729"/>
              <a:ext cx="1043" cy="8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 name="Rectangle 19"/>
            <p:cNvSpPr>
              <a:spLocks noChangeArrowheads="1"/>
            </p:cNvSpPr>
            <p:nvPr/>
          </p:nvSpPr>
          <p:spPr bwMode="auto">
            <a:xfrm>
              <a:off x="4260" y="2738"/>
              <a:ext cx="1044" cy="848"/>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20" name="Oval 20"/>
            <p:cNvSpPr>
              <a:spLocks noChangeArrowheads="1"/>
            </p:cNvSpPr>
            <p:nvPr/>
          </p:nvSpPr>
          <p:spPr bwMode="auto">
            <a:xfrm>
              <a:off x="4427" y="2911"/>
              <a:ext cx="696" cy="482"/>
            </a:xfrm>
            <a:prstGeom prst="ellipse">
              <a:avLst/>
            </a:prstGeom>
            <a:solidFill>
              <a:srgbClr val="FFFFFF"/>
            </a:solidFill>
            <a:ln w="26988">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1" name="Rectangle 21"/>
            <p:cNvSpPr>
              <a:spLocks noChangeArrowheads="1"/>
            </p:cNvSpPr>
            <p:nvPr/>
          </p:nvSpPr>
          <p:spPr bwMode="auto">
            <a:xfrm>
              <a:off x="4631" y="3151"/>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Web </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22" name="Freeform 22"/>
            <p:cNvSpPr>
              <a:spLocks/>
            </p:cNvSpPr>
            <p:nvPr/>
          </p:nvSpPr>
          <p:spPr bwMode="auto">
            <a:xfrm>
              <a:off x="2379" y="2364"/>
              <a:ext cx="45" cy="76"/>
            </a:xfrm>
            <a:custGeom>
              <a:avLst/>
              <a:gdLst>
                <a:gd name="T0" fmla="*/ 0 w 50"/>
                <a:gd name="T1" fmla="*/ 448 h 67"/>
                <a:gd name="T2" fmla="*/ 0 w 50"/>
                <a:gd name="T3" fmla="*/ 0 h 67"/>
                <a:gd name="T4" fmla="*/ 5 w 50"/>
                <a:gd name="T5" fmla="*/ 448 h 67"/>
                <a:gd name="T6" fmla="*/ 0 w 50"/>
                <a:gd name="T7" fmla="*/ 948 h 67"/>
                <a:gd name="T8" fmla="*/ 0 w 50"/>
                <a:gd name="T9" fmla="*/ 448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0" y="33"/>
                  </a:moveTo>
                  <a:lnTo>
                    <a:pt x="0" y="0"/>
                  </a:lnTo>
                  <a:lnTo>
                    <a:pt x="50" y="33"/>
                  </a:lnTo>
                  <a:lnTo>
                    <a:pt x="0" y="67"/>
                  </a:lnTo>
                  <a:lnTo>
                    <a:pt x="0" y="33"/>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3" name="Freeform 23"/>
            <p:cNvSpPr>
              <a:spLocks/>
            </p:cNvSpPr>
            <p:nvPr/>
          </p:nvSpPr>
          <p:spPr bwMode="auto">
            <a:xfrm>
              <a:off x="2379" y="2364"/>
              <a:ext cx="45" cy="76"/>
            </a:xfrm>
            <a:custGeom>
              <a:avLst/>
              <a:gdLst>
                <a:gd name="T0" fmla="*/ 0 w 50"/>
                <a:gd name="T1" fmla="*/ 448 h 67"/>
                <a:gd name="T2" fmla="*/ 0 w 50"/>
                <a:gd name="T3" fmla="*/ 0 h 67"/>
                <a:gd name="T4" fmla="*/ 5 w 50"/>
                <a:gd name="T5" fmla="*/ 448 h 67"/>
                <a:gd name="T6" fmla="*/ 0 w 50"/>
                <a:gd name="T7" fmla="*/ 948 h 67"/>
                <a:gd name="T8" fmla="*/ 0 w 50"/>
                <a:gd name="T9" fmla="*/ 448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0" y="33"/>
                  </a:moveTo>
                  <a:lnTo>
                    <a:pt x="0" y="0"/>
                  </a:lnTo>
                  <a:lnTo>
                    <a:pt x="50" y="33"/>
                  </a:lnTo>
                  <a:lnTo>
                    <a:pt x="0" y="6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4" name="Freeform 24"/>
            <p:cNvSpPr>
              <a:spLocks/>
            </p:cNvSpPr>
            <p:nvPr/>
          </p:nvSpPr>
          <p:spPr bwMode="auto">
            <a:xfrm>
              <a:off x="1245" y="2055"/>
              <a:ext cx="1119" cy="347"/>
            </a:xfrm>
            <a:custGeom>
              <a:avLst/>
              <a:gdLst>
                <a:gd name="T0" fmla="*/ 123 w 1250"/>
                <a:gd name="T1" fmla="*/ 4885 h 304"/>
                <a:gd name="T2" fmla="*/ 99 w 1250"/>
                <a:gd name="T3" fmla="*/ 4357 h 304"/>
                <a:gd name="T4" fmla="*/ 65 w 1250"/>
                <a:gd name="T5" fmla="*/ 2991 h 304"/>
                <a:gd name="T6" fmla="*/ 19 w 1250"/>
                <a:gd name="T7" fmla="*/ 1095 h 304"/>
                <a:gd name="T8" fmla="*/ 0 w 1250"/>
                <a:gd name="T9" fmla="*/ 0 h 304"/>
                <a:gd name="T10" fmla="*/ 0 60000 65536"/>
                <a:gd name="T11" fmla="*/ 0 60000 65536"/>
                <a:gd name="T12" fmla="*/ 0 60000 65536"/>
                <a:gd name="T13" fmla="*/ 0 60000 65536"/>
                <a:gd name="T14" fmla="*/ 0 60000 65536"/>
                <a:gd name="T15" fmla="*/ 0 w 1250"/>
                <a:gd name="T16" fmla="*/ 0 h 304"/>
                <a:gd name="T17" fmla="*/ 1250 w 1250"/>
                <a:gd name="T18" fmla="*/ 304 h 304"/>
              </a:gdLst>
              <a:ahLst/>
              <a:cxnLst>
                <a:cxn ang="T10">
                  <a:pos x="T0" y="T1"/>
                </a:cxn>
                <a:cxn ang="T11">
                  <a:pos x="T2" y="T3"/>
                </a:cxn>
                <a:cxn ang="T12">
                  <a:pos x="T4" y="T5"/>
                </a:cxn>
                <a:cxn ang="T13">
                  <a:pos x="T6" y="T7"/>
                </a:cxn>
                <a:cxn ang="T14">
                  <a:pos x="T8" y="T9"/>
                </a:cxn>
              </a:cxnLst>
              <a:rect l="T15" t="T16" r="T17" b="T18"/>
              <a:pathLst>
                <a:path w="1250" h="304">
                  <a:moveTo>
                    <a:pt x="1250" y="304"/>
                  </a:moveTo>
                  <a:lnTo>
                    <a:pt x="1013" y="271"/>
                  </a:lnTo>
                  <a:lnTo>
                    <a:pt x="659" y="186"/>
                  </a:lnTo>
                  <a:lnTo>
                    <a:pt x="186" y="68"/>
                  </a:lnTo>
                  <a:lnTo>
                    <a:pt x="0"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5" name="Freeform 25"/>
            <p:cNvSpPr>
              <a:spLocks/>
            </p:cNvSpPr>
            <p:nvPr/>
          </p:nvSpPr>
          <p:spPr bwMode="auto">
            <a:xfrm>
              <a:off x="1291" y="1979"/>
              <a:ext cx="61" cy="76"/>
            </a:xfrm>
            <a:custGeom>
              <a:avLst/>
              <a:gdLst>
                <a:gd name="T0" fmla="*/ 7 w 68"/>
                <a:gd name="T1" fmla="*/ 491 h 67"/>
                <a:gd name="T2" fmla="*/ 5 w 68"/>
                <a:gd name="T3" fmla="*/ 948 h 67"/>
                <a:gd name="T4" fmla="*/ 0 w 68"/>
                <a:gd name="T5" fmla="*/ 491 h 67"/>
                <a:gd name="T6" fmla="*/ 7 w 68"/>
                <a:gd name="T7" fmla="*/ 0 h 67"/>
                <a:gd name="T8" fmla="*/ 7 w 68"/>
                <a:gd name="T9" fmla="*/ 491 h 67"/>
                <a:gd name="T10" fmla="*/ 0 60000 65536"/>
                <a:gd name="T11" fmla="*/ 0 60000 65536"/>
                <a:gd name="T12" fmla="*/ 0 60000 65536"/>
                <a:gd name="T13" fmla="*/ 0 60000 65536"/>
                <a:gd name="T14" fmla="*/ 0 60000 65536"/>
                <a:gd name="T15" fmla="*/ 0 w 68"/>
                <a:gd name="T16" fmla="*/ 0 h 67"/>
                <a:gd name="T17" fmla="*/ 68 w 68"/>
                <a:gd name="T18" fmla="*/ 67 h 67"/>
              </a:gdLst>
              <a:ahLst/>
              <a:cxnLst>
                <a:cxn ang="T10">
                  <a:pos x="T0" y="T1"/>
                </a:cxn>
                <a:cxn ang="T11">
                  <a:pos x="T2" y="T3"/>
                </a:cxn>
                <a:cxn ang="T12">
                  <a:pos x="T4" y="T5"/>
                </a:cxn>
                <a:cxn ang="T13">
                  <a:pos x="T6" y="T7"/>
                </a:cxn>
                <a:cxn ang="T14">
                  <a:pos x="T8" y="T9"/>
                </a:cxn>
              </a:cxnLst>
              <a:rect l="T15" t="T16" r="T17" b="T18"/>
              <a:pathLst>
                <a:path w="68" h="67">
                  <a:moveTo>
                    <a:pt x="68" y="34"/>
                  </a:moveTo>
                  <a:lnTo>
                    <a:pt x="51" y="67"/>
                  </a:lnTo>
                  <a:lnTo>
                    <a:pt x="0" y="34"/>
                  </a:lnTo>
                  <a:lnTo>
                    <a:pt x="68" y="0"/>
                  </a:lnTo>
                  <a:lnTo>
                    <a:pt x="68" y="34"/>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6" name="Freeform 26"/>
            <p:cNvSpPr>
              <a:spLocks/>
            </p:cNvSpPr>
            <p:nvPr/>
          </p:nvSpPr>
          <p:spPr bwMode="auto">
            <a:xfrm>
              <a:off x="1291" y="1979"/>
              <a:ext cx="61" cy="76"/>
            </a:xfrm>
            <a:custGeom>
              <a:avLst/>
              <a:gdLst>
                <a:gd name="T0" fmla="*/ 7 w 68"/>
                <a:gd name="T1" fmla="*/ 491 h 67"/>
                <a:gd name="T2" fmla="*/ 5 w 68"/>
                <a:gd name="T3" fmla="*/ 948 h 67"/>
                <a:gd name="T4" fmla="*/ 0 w 68"/>
                <a:gd name="T5" fmla="*/ 491 h 67"/>
                <a:gd name="T6" fmla="*/ 7 w 68"/>
                <a:gd name="T7" fmla="*/ 0 h 67"/>
                <a:gd name="T8" fmla="*/ 7 w 68"/>
                <a:gd name="T9" fmla="*/ 491 h 67"/>
                <a:gd name="T10" fmla="*/ 0 60000 65536"/>
                <a:gd name="T11" fmla="*/ 0 60000 65536"/>
                <a:gd name="T12" fmla="*/ 0 60000 65536"/>
                <a:gd name="T13" fmla="*/ 0 60000 65536"/>
                <a:gd name="T14" fmla="*/ 0 60000 65536"/>
                <a:gd name="T15" fmla="*/ 0 w 68"/>
                <a:gd name="T16" fmla="*/ 0 h 67"/>
                <a:gd name="T17" fmla="*/ 68 w 68"/>
                <a:gd name="T18" fmla="*/ 67 h 67"/>
              </a:gdLst>
              <a:ahLst/>
              <a:cxnLst>
                <a:cxn ang="T10">
                  <a:pos x="T0" y="T1"/>
                </a:cxn>
                <a:cxn ang="T11">
                  <a:pos x="T2" y="T3"/>
                </a:cxn>
                <a:cxn ang="T12">
                  <a:pos x="T4" y="T5"/>
                </a:cxn>
                <a:cxn ang="T13">
                  <a:pos x="T6" y="T7"/>
                </a:cxn>
                <a:cxn ang="T14">
                  <a:pos x="T8" y="T9"/>
                </a:cxn>
              </a:cxnLst>
              <a:rect l="T15" t="T16" r="T17" b="T18"/>
              <a:pathLst>
                <a:path w="68" h="67">
                  <a:moveTo>
                    <a:pt x="68" y="34"/>
                  </a:moveTo>
                  <a:lnTo>
                    <a:pt x="51" y="67"/>
                  </a:lnTo>
                  <a:lnTo>
                    <a:pt x="0" y="34"/>
                  </a:lnTo>
                  <a:lnTo>
                    <a:pt x="68" y="0"/>
                  </a:lnTo>
                  <a:lnTo>
                    <a:pt x="6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7" name="Freeform 27"/>
            <p:cNvSpPr>
              <a:spLocks/>
            </p:cNvSpPr>
            <p:nvPr/>
          </p:nvSpPr>
          <p:spPr bwMode="auto">
            <a:xfrm>
              <a:off x="1352" y="2017"/>
              <a:ext cx="1118" cy="347"/>
            </a:xfrm>
            <a:custGeom>
              <a:avLst/>
              <a:gdLst>
                <a:gd name="T0" fmla="*/ 0 w 1249"/>
                <a:gd name="T1" fmla="*/ 0 h 304"/>
                <a:gd name="T2" fmla="*/ 24 w 1249"/>
                <a:gd name="T3" fmla="*/ 528 h 304"/>
                <a:gd name="T4" fmla="*/ 58 w 1249"/>
                <a:gd name="T5" fmla="*/ 1904 h 304"/>
                <a:gd name="T6" fmla="*/ 104 w 1249"/>
                <a:gd name="T7" fmla="*/ 3795 h 304"/>
                <a:gd name="T8" fmla="*/ 123 w 1249"/>
                <a:gd name="T9" fmla="*/ 4885 h 304"/>
                <a:gd name="T10" fmla="*/ 0 60000 65536"/>
                <a:gd name="T11" fmla="*/ 0 60000 65536"/>
                <a:gd name="T12" fmla="*/ 0 60000 65536"/>
                <a:gd name="T13" fmla="*/ 0 60000 65536"/>
                <a:gd name="T14" fmla="*/ 0 60000 65536"/>
                <a:gd name="T15" fmla="*/ 0 w 1249"/>
                <a:gd name="T16" fmla="*/ 0 h 304"/>
                <a:gd name="T17" fmla="*/ 1249 w 1249"/>
                <a:gd name="T18" fmla="*/ 304 h 304"/>
              </a:gdLst>
              <a:ahLst/>
              <a:cxnLst>
                <a:cxn ang="T10">
                  <a:pos x="T0" y="T1"/>
                </a:cxn>
                <a:cxn ang="T11">
                  <a:pos x="T2" y="T3"/>
                </a:cxn>
                <a:cxn ang="T12">
                  <a:pos x="T4" y="T5"/>
                </a:cxn>
                <a:cxn ang="T13">
                  <a:pos x="T6" y="T7"/>
                </a:cxn>
                <a:cxn ang="T14">
                  <a:pos x="T8" y="T9"/>
                </a:cxn>
              </a:cxnLst>
              <a:rect l="T15" t="T16" r="T17" b="T18"/>
              <a:pathLst>
                <a:path w="1249" h="304">
                  <a:moveTo>
                    <a:pt x="0" y="0"/>
                  </a:moveTo>
                  <a:lnTo>
                    <a:pt x="253" y="33"/>
                  </a:lnTo>
                  <a:lnTo>
                    <a:pt x="590" y="118"/>
                  </a:lnTo>
                  <a:lnTo>
                    <a:pt x="1063" y="236"/>
                  </a:lnTo>
                  <a:lnTo>
                    <a:pt x="1249" y="304"/>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8" name="Freeform 28"/>
            <p:cNvSpPr>
              <a:spLocks/>
            </p:cNvSpPr>
            <p:nvPr/>
          </p:nvSpPr>
          <p:spPr bwMode="auto">
            <a:xfrm>
              <a:off x="4344" y="3037"/>
              <a:ext cx="61" cy="77"/>
            </a:xfrm>
            <a:custGeom>
              <a:avLst/>
              <a:gdLst>
                <a:gd name="T0" fmla="*/ 4 w 68"/>
                <a:gd name="T1" fmla="*/ 476 h 68"/>
                <a:gd name="T2" fmla="*/ 4 w 68"/>
                <a:gd name="T3" fmla="*/ 0 h 68"/>
                <a:gd name="T4" fmla="*/ 7 w 68"/>
                <a:gd name="T5" fmla="*/ 476 h 68"/>
                <a:gd name="T6" fmla="*/ 0 w 68"/>
                <a:gd name="T7" fmla="*/ 926 h 68"/>
                <a:gd name="T8" fmla="*/ 4 w 68"/>
                <a:gd name="T9" fmla="*/ 476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17" y="34"/>
                  </a:moveTo>
                  <a:lnTo>
                    <a:pt x="17" y="0"/>
                  </a:lnTo>
                  <a:lnTo>
                    <a:pt x="68" y="34"/>
                  </a:lnTo>
                  <a:lnTo>
                    <a:pt x="0" y="68"/>
                  </a:lnTo>
                  <a:lnTo>
                    <a:pt x="17" y="34"/>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29" name="Freeform 29"/>
            <p:cNvSpPr>
              <a:spLocks/>
            </p:cNvSpPr>
            <p:nvPr/>
          </p:nvSpPr>
          <p:spPr bwMode="auto">
            <a:xfrm>
              <a:off x="4344" y="3037"/>
              <a:ext cx="61" cy="77"/>
            </a:xfrm>
            <a:custGeom>
              <a:avLst/>
              <a:gdLst>
                <a:gd name="T0" fmla="*/ 4 w 68"/>
                <a:gd name="T1" fmla="*/ 476 h 68"/>
                <a:gd name="T2" fmla="*/ 4 w 68"/>
                <a:gd name="T3" fmla="*/ 0 h 68"/>
                <a:gd name="T4" fmla="*/ 7 w 68"/>
                <a:gd name="T5" fmla="*/ 476 h 68"/>
                <a:gd name="T6" fmla="*/ 0 w 68"/>
                <a:gd name="T7" fmla="*/ 926 h 68"/>
                <a:gd name="T8" fmla="*/ 4 w 68"/>
                <a:gd name="T9" fmla="*/ 476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17" y="34"/>
                  </a:moveTo>
                  <a:lnTo>
                    <a:pt x="17" y="0"/>
                  </a:lnTo>
                  <a:lnTo>
                    <a:pt x="68" y="34"/>
                  </a:lnTo>
                  <a:lnTo>
                    <a:pt x="0" y="68"/>
                  </a:lnTo>
                  <a:lnTo>
                    <a:pt x="17"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0" name="Freeform 30"/>
            <p:cNvSpPr>
              <a:spLocks/>
            </p:cNvSpPr>
            <p:nvPr/>
          </p:nvSpPr>
          <p:spPr bwMode="auto">
            <a:xfrm>
              <a:off x="3120" y="2575"/>
              <a:ext cx="1224" cy="500"/>
            </a:xfrm>
            <a:custGeom>
              <a:avLst/>
              <a:gdLst>
                <a:gd name="T0" fmla="*/ 134 w 1367"/>
                <a:gd name="T1" fmla="*/ 6748 h 439"/>
                <a:gd name="T2" fmla="*/ 107 w 1367"/>
                <a:gd name="T3" fmla="*/ 5720 h 439"/>
                <a:gd name="T4" fmla="*/ 69 w 1367"/>
                <a:gd name="T5" fmla="*/ 3884 h 439"/>
                <a:gd name="T6" fmla="*/ 19 w 1367"/>
                <a:gd name="T7" fmla="*/ 1300 h 439"/>
                <a:gd name="T8" fmla="*/ 0 w 1367"/>
                <a:gd name="T9" fmla="*/ 0 h 439"/>
                <a:gd name="T10" fmla="*/ 0 60000 65536"/>
                <a:gd name="T11" fmla="*/ 0 60000 65536"/>
                <a:gd name="T12" fmla="*/ 0 60000 65536"/>
                <a:gd name="T13" fmla="*/ 0 60000 65536"/>
                <a:gd name="T14" fmla="*/ 0 60000 65536"/>
                <a:gd name="T15" fmla="*/ 0 w 1367"/>
                <a:gd name="T16" fmla="*/ 0 h 439"/>
                <a:gd name="T17" fmla="*/ 1367 w 1367"/>
                <a:gd name="T18" fmla="*/ 439 h 439"/>
              </a:gdLst>
              <a:ahLst/>
              <a:cxnLst>
                <a:cxn ang="T10">
                  <a:pos x="T0" y="T1"/>
                </a:cxn>
                <a:cxn ang="T11">
                  <a:pos x="T2" y="T3"/>
                </a:cxn>
                <a:cxn ang="T12">
                  <a:pos x="T4" y="T5"/>
                </a:cxn>
                <a:cxn ang="T13">
                  <a:pos x="T6" y="T7"/>
                </a:cxn>
                <a:cxn ang="T14">
                  <a:pos x="T8" y="T9"/>
                </a:cxn>
              </a:cxnLst>
              <a:rect l="T15" t="T16" r="T17" b="T18"/>
              <a:pathLst>
                <a:path w="1367" h="439">
                  <a:moveTo>
                    <a:pt x="1367" y="439"/>
                  </a:moveTo>
                  <a:lnTo>
                    <a:pt x="1097" y="372"/>
                  </a:lnTo>
                  <a:lnTo>
                    <a:pt x="709" y="253"/>
                  </a:lnTo>
                  <a:lnTo>
                    <a:pt x="186" y="85"/>
                  </a:lnTo>
                  <a:lnTo>
                    <a:pt x="0"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1" name="Freeform 31"/>
            <p:cNvSpPr>
              <a:spLocks/>
            </p:cNvSpPr>
            <p:nvPr/>
          </p:nvSpPr>
          <p:spPr bwMode="auto">
            <a:xfrm>
              <a:off x="3166" y="2498"/>
              <a:ext cx="44" cy="77"/>
            </a:xfrm>
            <a:custGeom>
              <a:avLst/>
              <a:gdLst>
                <a:gd name="T0" fmla="*/ 4 w 50"/>
                <a:gd name="T1" fmla="*/ 629 h 67"/>
                <a:gd name="T2" fmla="*/ 4 w 50"/>
                <a:gd name="T3" fmla="*/ 1238 h 67"/>
                <a:gd name="T4" fmla="*/ 0 w 50"/>
                <a:gd name="T5" fmla="*/ 629 h 67"/>
                <a:gd name="T6" fmla="*/ 4 w 50"/>
                <a:gd name="T7" fmla="*/ 0 h 67"/>
                <a:gd name="T8" fmla="*/ 4 w 50"/>
                <a:gd name="T9" fmla="*/ 629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50" y="33"/>
                  </a:moveTo>
                  <a:lnTo>
                    <a:pt x="50" y="67"/>
                  </a:lnTo>
                  <a:lnTo>
                    <a:pt x="0" y="33"/>
                  </a:lnTo>
                  <a:lnTo>
                    <a:pt x="50" y="0"/>
                  </a:lnTo>
                  <a:lnTo>
                    <a:pt x="50" y="33"/>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2" name="Freeform 32"/>
            <p:cNvSpPr>
              <a:spLocks/>
            </p:cNvSpPr>
            <p:nvPr/>
          </p:nvSpPr>
          <p:spPr bwMode="auto">
            <a:xfrm>
              <a:off x="3166" y="2498"/>
              <a:ext cx="44" cy="77"/>
            </a:xfrm>
            <a:custGeom>
              <a:avLst/>
              <a:gdLst>
                <a:gd name="T0" fmla="*/ 4 w 50"/>
                <a:gd name="T1" fmla="*/ 629 h 67"/>
                <a:gd name="T2" fmla="*/ 4 w 50"/>
                <a:gd name="T3" fmla="*/ 1238 h 67"/>
                <a:gd name="T4" fmla="*/ 0 w 50"/>
                <a:gd name="T5" fmla="*/ 629 h 67"/>
                <a:gd name="T6" fmla="*/ 4 w 50"/>
                <a:gd name="T7" fmla="*/ 0 h 67"/>
                <a:gd name="T8" fmla="*/ 4 w 50"/>
                <a:gd name="T9" fmla="*/ 629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50" y="33"/>
                  </a:moveTo>
                  <a:lnTo>
                    <a:pt x="50" y="67"/>
                  </a:lnTo>
                  <a:lnTo>
                    <a:pt x="0" y="33"/>
                  </a:lnTo>
                  <a:lnTo>
                    <a:pt x="50" y="0"/>
                  </a:lnTo>
                  <a:lnTo>
                    <a:pt x="5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3" name="Freeform 33"/>
            <p:cNvSpPr>
              <a:spLocks/>
            </p:cNvSpPr>
            <p:nvPr/>
          </p:nvSpPr>
          <p:spPr bwMode="auto">
            <a:xfrm>
              <a:off x="3226" y="2536"/>
              <a:ext cx="1224" cy="501"/>
            </a:xfrm>
            <a:custGeom>
              <a:avLst/>
              <a:gdLst>
                <a:gd name="T0" fmla="*/ 0 w 1368"/>
                <a:gd name="T1" fmla="*/ 0 h 439"/>
                <a:gd name="T2" fmla="*/ 27 w 1368"/>
                <a:gd name="T3" fmla="*/ 1094 h 439"/>
                <a:gd name="T4" fmla="*/ 64 w 1368"/>
                <a:gd name="T5" fmla="*/ 2975 h 439"/>
                <a:gd name="T6" fmla="*/ 112 w 1368"/>
                <a:gd name="T7" fmla="*/ 5680 h 439"/>
                <a:gd name="T8" fmla="*/ 133 w 1368"/>
                <a:gd name="T9" fmla="*/ 7035 h 439"/>
                <a:gd name="T10" fmla="*/ 0 60000 65536"/>
                <a:gd name="T11" fmla="*/ 0 60000 65536"/>
                <a:gd name="T12" fmla="*/ 0 60000 65536"/>
                <a:gd name="T13" fmla="*/ 0 60000 65536"/>
                <a:gd name="T14" fmla="*/ 0 60000 65536"/>
                <a:gd name="T15" fmla="*/ 0 w 1368"/>
                <a:gd name="T16" fmla="*/ 0 h 439"/>
                <a:gd name="T17" fmla="*/ 1368 w 1368"/>
                <a:gd name="T18" fmla="*/ 439 h 439"/>
              </a:gdLst>
              <a:ahLst/>
              <a:cxnLst>
                <a:cxn ang="T10">
                  <a:pos x="T0" y="T1"/>
                </a:cxn>
                <a:cxn ang="T11">
                  <a:pos x="T2" y="T3"/>
                </a:cxn>
                <a:cxn ang="T12">
                  <a:pos x="T4" y="T5"/>
                </a:cxn>
                <a:cxn ang="T13">
                  <a:pos x="T6" y="T7"/>
                </a:cxn>
                <a:cxn ang="T14">
                  <a:pos x="T8" y="T9"/>
                </a:cxn>
              </a:cxnLst>
              <a:rect l="T15" t="T16" r="T17" b="T18"/>
              <a:pathLst>
                <a:path w="1368" h="439">
                  <a:moveTo>
                    <a:pt x="0" y="0"/>
                  </a:moveTo>
                  <a:lnTo>
                    <a:pt x="270" y="68"/>
                  </a:lnTo>
                  <a:lnTo>
                    <a:pt x="659" y="186"/>
                  </a:lnTo>
                  <a:lnTo>
                    <a:pt x="1165" y="355"/>
                  </a:lnTo>
                  <a:lnTo>
                    <a:pt x="1368" y="439"/>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4" name="Freeform 34"/>
            <p:cNvSpPr>
              <a:spLocks/>
            </p:cNvSpPr>
            <p:nvPr/>
          </p:nvSpPr>
          <p:spPr bwMode="auto">
            <a:xfrm>
              <a:off x="4358" y="2094"/>
              <a:ext cx="61" cy="77"/>
            </a:xfrm>
            <a:custGeom>
              <a:avLst/>
              <a:gdLst>
                <a:gd name="T0" fmla="*/ 0 w 68"/>
                <a:gd name="T1" fmla="*/ 476 h 68"/>
                <a:gd name="T2" fmla="*/ 0 w 68"/>
                <a:gd name="T3" fmla="*/ 0 h 68"/>
                <a:gd name="T4" fmla="*/ 7 w 68"/>
                <a:gd name="T5" fmla="*/ 0 h 68"/>
                <a:gd name="T6" fmla="*/ 4 w 68"/>
                <a:gd name="T7" fmla="*/ 926 h 68"/>
                <a:gd name="T8" fmla="*/ 0 w 68"/>
                <a:gd name="T9" fmla="*/ 476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0" y="34"/>
                  </a:moveTo>
                  <a:lnTo>
                    <a:pt x="0" y="0"/>
                  </a:lnTo>
                  <a:lnTo>
                    <a:pt x="68" y="0"/>
                  </a:lnTo>
                  <a:lnTo>
                    <a:pt x="17" y="68"/>
                  </a:lnTo>
                  <a:lnTo>
                    <a:pt x="0" y="34"/>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5" name="Freeform 35"/>
            <p:cNvSpPr>
              <a:spLocks/>
            </p:cNvSpPr>
            <p:nvPr/>
          </p:nvSpPr>
          <p:spPr bwMode="auto">
            <a:xfrm>
              <a:off x="4358" y="2094"/>
              <a:ext cx="61" cy="77"/>
            </a:xfrm>
            <a:custGeom>
              <a:avLst/>
              <a:gdLst>
                <a:gd name="T0" fmla="*/ 0 w 68"/>
                <a:gd name="T1" fmla="*/ 476 h 68"/>
                <a:gd name="T2" fmla="*/ 0 w 68"/>
                <a:gd name="T3" fmla="*/ 0 h 68"/>
                <a:gd name="T4" fmla="*/ 7 w 68"/>
                <a:gd name="T5" fmla="*/ 0 h 68"/>
                <a:gd name="T6" fmla="*/ 4 w 68"/>
                <a:gd name="T7" fmla="*/ 926 h 68"/>
                <a:gd name="T8" fmla="*/ 0 w 68"/>
                <a:gd name="T9" fmla="*/ 476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0" y="34"/>
                  </a:moveTo>
                  <a:lnTo>
                    <a:pt x="0" y="0"/>
                  </a:lnTo>
                  <a:lnTo>
                    <a:pt x="68" y="0"/>
                  </a:lnTo>
                  <a:lnTo>
                    <a:pt x="17" y="6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6" name="Freeform 36"/>
            <p:cNvSpPr>
              <a:spLocks/>
            </p:cNvSpPr>
            <p:nvPr/>
          </p:nvSpPr>
          <p:spPr bwMode="auto">
            <a:xfrm>
              <a:off x="3135" y="2132"/>
              <a:ext cx="1223" cy="270"/>
            </a:xfrm>
            <a:custGeom>
              <a:avLst/>
              <a:gdLst>
                <a:gd name="T0" fmla="*/ 133 w 1367"/>
                <a:gd name="T1" fmla="*/ 0 h 236"/>
                <a:gd name="T2" fmla="*/ 106 w 1367"/>
                <a:gd name="T3" fmla="*/ 855 h 236"/>
                <a:gd name="T4" fmla="*/ 72 w 1367"/>
                <a:gd name="T5" fmla="*/ 2268 h 236"/>
                <a:gd name="T6" fmla="*/ 21 w 1367"/>
                <a:gd name="T7" fmla="*/ 3701 h 236"/>
                <a:gd name="T8" fmla="*/ 0 w 1367"/>
                <a:gd name="T9" fmla="*/ 3988 h 236"/>
                <a:gd name="T10" fmla="*/ 0 60000 65536"/>
                <a:gd name="T11" fmla="*/ 0 60000 65536"/>
                <a:gd name="T12" fmla="*/ 0 60000 65536"/>
                <a:gd name="T13" fmla="*/ 0 60000 65536"/>
                <a:gd name="T14" fmla="*/ 0 60000 65536"/>
                <a:gd name="T15" fmla="*/ 0 w 1367"/>
                <a:gd name="T16" fmla="*/ 0 h 236"/>
                <a:gd name="T17" fmla="*/ 1367 w 1367"/>
                <a:gd name="T18" fmla="*/ 236 h 236"/>
              </a:gdLst>
              <a:ahLst/>
              <a:cxnLst>
                <a:cxn ang="T10">
                  <a:pos x="T0" y="T1"/>
                </a:cxn>
                <a:cxn ang="T11">
                  <a:pos x="T2" y="T3"/>
                </a:cxn>
                <a:cxn ang="T12">
                  <a:pos x="T4" y="T5"/>
                </a:cxn>
                <a:cxn ang="T13">
                  <a:pos x="T6" y="T7"/>
                </a:cxn>
                <a:cxn ang="T14">
                  <a:pos x="T8" y="T9"/>
                </a:cxn>
              </a:cxnLst>
              <a:rect l="T15" t="T16" r="T17" b="T18"/>
              <a:pathLst>
                <a:path w="1367" h="236">
                  <a:moveTo>
                    <a:pt x="1367" y="0"/>
                  </a:moveTo>
                  <a:lnTo>
                    <a:pt x="1114" y="51"/>
                  </a:lnTo>
                  <a:lnTo>
                    <a:pt x="743" y="135"/>
                  </a:lnTo>
                  <a:lnTo>
                    <a:pt x="219" y="219"/>
                  </a:lnTo>
                  <a:lnTo>
                    <a:pt x="0" y="236"/>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7" name="Freeform 37"/>
            <p:cNvSpPr>
              <a:spLocks/>
            </p:cNvSpPr>
            <p:nvPr/>
          </p:nvSpPr>
          <p:spPr bwMode="auto">
            <a:xfrm>
              <a:off x="3150" y="2306"/>
              <a:ext cx="60" cy="76"/>
            </a:xfrm>
            <a:custGeom>
              <a:avLst/>
              <a:gdLst>
                <a:gd name="T0" fmla="*/ 4 w 67"/>
                <a:gd name="T1" fmla="*/ 491 h 67"/>
                <a:gd name="T2" fmla="*/ 7 w 67"/>
                <a:gd name="T3" fmla="*/ 948 h 67"/>
                <a:gd name="T4" fmla="*/ 0 w 67"/>
                <a:gd name="T5" fmla="*/ 725 h 67"/>
                <a:gd name="T6" fmla="*/ 4 w 67"/>
                <a:gd name="T7" fmla="*/ 0 h 67"/>
                <a:gd name="T8" fmla="*/ 4 w 67"/>
                <a:gd name="T9" fmla="*/ 491 h 67"/>
                <a:gd name="T10" fmla="*/ 0 60000 65536"/>
                <a:gd name="T11" fmla="*/ 0 60000 65536"/>
                <a:gd name="T12" fmla="*/ 0 60000 65536"/>
                <a:gd name="T13" fmla="*/ 0 60000 65536"/>
                <a:gd name="T14" fmla="*/ 0 60000 65536"/>
                <a:gd name="T15" fmla="*/ 0 w 67"/>
                <a:gd name="T16" fmla="*/ 0 h 67"/>
                <a:gd name="T17" fmla="*/ 67 w 67"/>
                <a:gd name="T18" fmla="*/ 67 h 67"/>
              </a:gdLst>
              <a:ahLst/>
              <a:cxnLst>
                <a:cxn ang="T10">
                  <a:pos x="T0" y="T1"/>
                </a:cxn>
                <a:cxn ang="T11">
                  <a:pos x="T2" y="T3"/>
                </a:cxn>
                <a:cxn ang="T12">
                  <a:pos x="T4" y="T5"/>
                </a:cxn>
                <a:cxn ang="T13">
                  <a:pos x="T6" y="T7"/>
                </a:cxn>
                <a:cxn ang="T14">
                  <a:pos x="T8" y="T9"/>
                </a:cxn>
              </a:cxnLst>
              <a:rect l="T15" t="T16" r="T17" b="T18"/>
              <a:pathLst>
                <a:path w="67" h="67">
                  <a:moveTo>
                    <a:pt x="50" y="34"/>
                  </a:moveTo>
                  <a:lnTo>
                    <a:pt x="67" y="67"/>
                  </a:lnTo>
                  <a:lnTo>
                    <a:pt x="0" y="51"/>
                  </a:lnTo>
                  <a:lnTo>
                    <a:pt x="33" y="0"/>
                  </a:lnTo>
                  <a:lnTo>
                    <a:pt x="50" y="34"/>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8" name="Freeform 38"/>
            <p:cNvSpPr>
              <a:spLocks/>
            </p:cNvSpPr>
            <p:nvPr/>
          </p:nvSpPr>
          <p:spPr bwMode="auto">
            <a:xfrm>
              <a:off x="3150" y="2306"/>
              <a:ext cx="60" cy="76"/>
            </a:xfrm>
            <a:custGeom>
              <a:avLst/>
              <a:gdLst>
                <a:gd name="T0" fmla="*/ 4 w 67"/>
                <a:gd name="T1" fmla="*/ 491 h 67"/>
                <a:gd name="T2" fmla="*/ 7 w 67"/>
                <a:gd name="T3" fmla="*/ 948 h 67"/>
                <a:gd name="T4" fmla="*/ 0 w 67"/>
                <a:gd name="T5" fmla="*/ 725 h 67"/>
                <a:gd name="T6" fmla="*/ 4 w 67"/>
                <a:gd name="T7" fmla="*/ 0 h 67"/>
                <a:gd name="T8" fmla="*/ 4 w 67"/>
                <a:gd name="T9" fmla="*/ 491 h 67"/>
                <a:gd name="T10" fmla="*/ 0 60000 65536"/>
                <a:gd name="T11" fmla="*/ 0 60000 65536"/>
                <a:gd name="T12" fmla="*/ 0 60000 65536"/>
                <a:gd name="T13" fmla="*/ 0 60000 65536"/>
                <a:gd name="T14" fmla="*/ 0 60000 65536"/>
                <a:gd name="T15" fmla="*/ 0 w 67"/>
                <a:gd name="T16" fmla="*/ 0 h 67"/>
                <a:gd name="T17" fmla="*/ 67 w 67"/>
                <a:gd name="T18" fmla="*/ 67 h 67"/>
              </a:gdLst>
              <a:ahLst/>
              <a:cxnLst>
                <a:cxn ang="T10">
                  <a:pos x="T0" y="T1"/>
                </a:cxn>
                <a:cxn ang="T11">
                  <a:pos x="T2" y="T3"/>
                </a:cxn>
                <a:cxn ang="T12">
                  <a:pos x="T4" y="T5"/>
                </a:cxn>
                <a:cxn ang="T13">
                  <a:pos x="T6" y="T7"/>
                </a:cxn>
                <a:cxn ang="T14">
                  <a:pos x="T8" y="T9"/>
                </a:cxn>
              </a:cxnLst>
              <a:rect l="T15" t="T16" r="T17" b="T18"/>
              <a:pathLst>
                <a:path w="67" h="67">
                  <a:moveTo>
                    <a:pt x="50" y="34"/>
                  </a:moveTo>
                  <a:lnTo>
                    <a:pt x="67" y="67"/>
                  </a:lnTo>
                  <a:lnTo>
                    <a:pt x="0" y="51"/>
                  </a:lnTo>
                  <a:lnTo>
                    <a:pt x="33" y="0"/>
                  </a:lnTo>
                  <a:lnTo>
                    <a:pt x="5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39" name="Freeform 39"/>
            <p:cNvSpPr>
              <a:spLocks/>
            </p:cNvSpPr>
            <p:nvPr/>
          </p:nvSpPr>
          <p:spPr bwMode="auto">
            <a:xfrm>
              <a:off x="3210" y="2055"/>
              <a:ext cx="1209" cy="290"/>
            </a:xfrm>
            <a:custGeom>
              <a:avLst/>
              <a:gdLst>
                <a:gd name="T0" fmla="*/ 0 w 1351"/>
                <a:gd name="T1" fmla="*/ 4115 h 254"/>
                <a:gd name="T2" fmla="*/ 24 w 1351"/>
                <a:gd name="T3" fmla="*/ 2999 h 254"/>
                <a:gd name="T4" fmla="*/ 58 w 1351"/>
                <a:gd name="T5" fmla="*/ 1932 h 254"/>
                <a:gd name="T6" fmla="*/ 110 w 1351"/>
                <a:gd name="T7" fmla="*/ 550 h 254"/>
                <a:gd name="T8" fmla="*/ 132 w 1351"/>
                <a:gd name="T9" fmla="*/ 0 h 254"/>
                <a:gd name="T10" fmla="*/ 0 60000 65536"/>
                <a:gd name="T11" fmla="*/ 0 60000 65536"/>
                <a:gd name="T12" fmla="*/ 0 60000 65536"/>
                <a:gd name="T13" fmla="*/ 0 60000 65536"/>
                <a:gd name="T14" fmla="*/ 0 60000 65536"/>
                <a:gd name="T15" fmla="*/ 0 w 1351"/>
                <a:gd name="T16" fmla="*/ 0 h 254"/>
                <a:gd name="T17" fmla="*/ 1351 w 1351"/>
                <a:gd name="T18" fmla="*/ 254 h 254"/>
              </a:gdLst>
              <a:ahLst/>
              <a:cxnLst>
                <a:cxn ang="T10">
                  <a:pos x="T0" y="T1"/>
                </a:cxn>
                <a:cxn ang="T11">
                  <a:pos x="T2" y="T3"/>
                </a:cxn>
                <a:cxn ang="T12">
                  <a:pos x="T4" y="T5"/>
                </a:cxn>
                <a:cxn ang="T13">
                  <a:pos x="T6" y="T7"/>
                </a:cxn>
                <a:cxn ang="T14">
                  <a:pos x="T8" y="T9"/>
                </a:cxn>
              </a:cxnLst>
              <a:rect l="T15" t="T16" r="T17" b="T18"/>
              <a:pathLst>
                <a:path w="1351" h="254">
                  <a:moveTo>
                    <a:pt x="0" y="254"/>
                  </a:moveTo>
                  <a:lnTo>
                    <a:pt x="253" y="186"/>
                  </a:lnTo>
                  <a:lnTo>
                    <a:pt x="608" y="119"/>
                  </a:lnTo>
                  <a:lnTo>
                    <a:pt x="1131" y="34"/>
                  </a:lnTo>
                  <a:lnTo>
                    <a:pt x="1351"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0" name="Rectangle 40"/>
            <p:cNvSpPr>
              <a:spLocks noChangeArrowheads="1"/>
            </p:cNvSpPr>
            <p:nvPr/>
          </p:nvSpPr>
          <p:spPr bwMode="auto">
            <a:xfrm>
              <a:off x="4567" y="1881"/>
              <a:ext cx="4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1" name="Rectangle 41"/>
            <p:cNvSpPr>
              <a:spLocks noChangeArrowheads="1"/>
            </p:cNvSpPr>
            <p:nvPr/>
          </p:nvSpPr>
          <p:spPr bwMode="auto">
            <a:xfrm>
              <a:off x="4549" y="2965"/>
              <a:ext cx="4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2" name="Rectangle 42"/>
            <p:cNvSpPr>
              <a:spLocks noChangeArrowheads="1"/>
            </p:cNvSpPr>
            <p:nvPr/>
          </p:nvSpPr>
          <p:spPr bwMode="auto">
            <a:xfrm>
              <a:off x="384" y="2729"/>
              <a:ext cx="1028" cy="7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3" name="Rectangle 43"/>
            <p:cNvSpPr>
              <a:spLocks noChangeArrowheads="1"/>
            </p:cNvSpPr>
            <p:nvPr/>
          </p:nvSpPr>
          <p:spPr bwMode="auto">
            <a:xfrm>
              <a:off x="391" y="2738"/>
              <a:ext cx="1029" cy="752"/>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44" name="Oval 44"/>
            <p:cNvSpPr>
              <a:spLocks noChangeArrowheads="1"/>
            </p:cNvSpPr>
            <p:nvPr/>
          </p:nvSpPr>
          <p:spPr bwMode="auto">
            <a:xfrm>
              <a:off x="558" y="2872"/>
              <a:ext cx="680" cy="464"/>
            </a:xfrm>
            <a:prstGeom prst="ellipse">
              <a:avLst/>
            </a:prstGeom>
            <a:solidFill>
              <a:srgbClr val="FFFFFF"/>
            </a:solidFill>
            <a:ln w="26988">
              <a:solidFill>
                <a:srgbClr val="000000"/>
              </a:solidFill>
              <a:round/>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45" name="Rectangle 45"/>
            <p:cNvSpPr>
              <a:spLocks noChangeArrowheads="1"/>
            </p:cNvSpPr>
            <p:nvPr/>
          </p:nvSpPr>
          <p:spPr bwMode="auto">
            <a:xfrm>
              <a:off x="689" y="3001"/>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7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46" name="Freeform 46"/>
            <p:cNvSpPr>
              <a:spLocks/>
            </p:cNvSpPr>
            <p:nvPr/>
          </p:nvSpPr>
          <p:spPr bwMode="auto">
            <a:xfrm>
              <a:off x="2470" y="2672"/>
              <a:ext cx="60" cy="57"/>
            </a:xfrm>
            <a:custGeom>
              <a:avLst/>
              <a:gdLst>
                <a:gd name="T0" fmla="*/ 4 w 67"/>
                <a:gd name="T1" fmla="*/ 263 h 50"/>
                <a:gd name="T2" fmla="*/ 0 w 67"/>
                <a:gd name="T3" fmla="*/ 0 h 50"/>
                <a:gd name="T4" fmla="*/ 7 w 67"/>
                <a:gd name="T5" fmla="*/ 0 h 50"/>
                <a:gd name="T6" fmla="*/ 4 w 67"/>
                <a:gd name="T7" fmla="*/ 773 h 50"/>
                <a:gd name="T8" fmla="*/ 4 w 67"/>
                <a:gd name="T9" fmla="*/ 263 h 50"/>
                <a:gd name="T10" fmla="*/ 0 60000 65536"/>
                <a:gd name="T11" fmla="*/ 0 60000 65536"/>
                <a:gd name="T12" fmla="*/ 0 60000 65536"/>
                <a:gd name="T13" fmla="*/ 0 60000 65536"/>
                <a:gd name="T14" fmla="*/ 0 60000 65536"/>
                <a:gd name="T15" fmla="*/ 0 w 67"/>
                <a:gd name="T16" fmla="*/ 0 h 50"/>
                <a:gd name="T17" fmla="*/ 67 w 67"/>
                <a:gd name="T18" fmla="*/ 50 h 50"/>
              </a:gdLst>
              <a:ahLst/>
              <a:cxnLst>
                <a:cxn ang="T10">
                  <a:pos x="T0" y="T1"/>
                </a:cxn>
                <a:cxn ang="T11">
                  <a:pos x="T2" y="T3"/>
                </a:cxn>
                <a:cxn ang="T12">
                  <a:pos x="T4" y="T5"/>
                </a:cxn>
                <a:cxn ang="T13">
                  <a:pos x="T6" y="T7"/>
                </a:cxn>
                <a:cxn ang="T14">
                  <a:pos x="T8" y="T9"/>
                </a:cxn>
              </a:cxnLst>
              <a:rect l="T15" t="T16" r="T17" b="T18"/>
              <a:pathLst>
                <a:path w="67" h="50">
                  <a:moveTo>
                    <a:pt x="17" y="17"/>
                  </a:moveTo>
                  <a:lnTo>
                    <a:pt x="0" y="0"/>
                  </a:lnTo>
                  <a:lnTo>
                    <a:pt x="67" y="0"/>
                  </a:lnTo>
                  <a:lnTo>
                    <a:pt x="34" y="50"/>
                  </a:lnTo>
                  <a:lnTo>
                    <a:pt x="17" y="17"/>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7" name="Freeform 47"/>
            <p:cNvSpPr>
              <a:spLocks/>
            </p:cNvSpPr>
            <p:nvPr/>
          </p:nvSpPr>
          <p:spPr bwMode="auto">
            <a:xfrm>
              <a:off x="2470" y="2672"/>
              <a:ext cx="60" cy="57"/>
            </a:xfrm>
            <a:custGeom>
              <a:avLst/>
              <a:gdLst>
                <a:gd name="T0" fmla="*/ 4 w 67"/>
                <a:gd name="T1" fmla="*/ 263 h 50"/>
                <a:gd name="T2" fmla="*/ 0 w 67"/>
                <a:gd name="T3" fmla="*/ 0 h 50"/>
                <a:gd name="T4" fmla="*/ 7 w 67"/>
                <a:gd name="T5" fmla="*/ 0 h 50"/>
                <a:gd name="T6" fmla="*/ 4 w 67"/>
                <a:gd name="T7" fmla="*/ 773 h 50"/>
                <a:gd name="T8" fmla="*/ 4 w 67"/>
                <a:gd name="T9" fmla="*/ 263 h 50"/>
                <a:gd name="T10" fmla="*/ 0 60000 65536"/>
                <a:gd name="T11" fmla="*/ 0 60000 65536"/>
                <a:gd name="T12" fmla="*/ 0 60000 65536"/>
                <a:gd name="T13" fmla="*/ 0 60000 65536"/>
                <a:gd name="T14" fmla="*/ 0 60000 65536"/>
                <a:gd name="T15" fmla="*/ 0 w 67"/>
                <a:gd name="T16" fmla="*/ 0 h 50"/>
                <a:gd name="T17" fmla="*/ 67 w 67"/>
                <a:gd name="T18" fmla="*/ 50 h 50"/>
              </a:gdLst>
              <a:ahLst/>
              <a:cxnLst>
                <a:cxn ang="T10">
                  <a:pos x="T0" y="T1"/>
                </a:cxn>
                <a:cxn ang="T11">
                  <a:pos x="T2" y="T3"/>
                </a:cxn>
                <a:cxn ang="T12">
                  <a:pos x="T4" y="T5"/>
                </a:cxn>
                <a:cxn ang="T13">
                  <a:pos x="T6" y="T7"/>
                </a:cxn>
                <a:cxn ang="T14">
                  <a:pos x="T8" y="T9"/>
                </a:cxn>
              </a:cxnLst>
              <a:rect l="T15" t="T16" r="T17" b="T18"/>
              <a:pathLst>
                <a:path w="67" h="50">
                  <a:moveTo>
                    <a:pt x="17" y="17"/>
                  </a:moveTo>
                  <a:lnTo>
                    <a:pt x="0" y="0"/>
                  </a:lnTo>
                  <a:lnTo>
                    <a:pt x="67" y="0"/>
                  </a:lnTo>
                  <a:lnTo>
                    <a:pt x="34" y="50"/>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8" name="Freeform 48"/>
            <p:cNvSpPr>
              <a:spLocks/>
            </p:cNvSpPr>
            <p:nvPr/>
          </p:nvSpPr>
          <p:spPr bwMode="auto">
            <a:xfrm>
              <a:off x="1260" y="2709"/>
              <a:ext cx="1210" cy="386"/>
            </a:xfrm>
            <a:custGeom>
              <a:avLst/>
              <a:gdLst>
                <a:gd name="T0" fmla="*/ 134 w 1351"/>
                <a:gd name="T1" fmla="*/ 0 h 338"/>
                <a:gd name="T2" fmla="*/ 107 w 1351"/>
                <a:gd name="T3" fmla="*/ 1392 h 338"/>
                <a:gd name="T4" fmla="*/ 72 w 1351"/>
                <a:gd name="T5" fmla="*/ 3010 h 338"/>
                <a:gd name="T6" fmla="*/ 21 w 1351"/>
                <a:gd name="T7" fmla="*/ 4937 h 338"/>
                <a:gd name="T8" fmla="*/ 0 w 1351"/>
                <a:gd name="T9" fmla="*/ 5504 h 338"/>
                <a:gd name="T10" fmla="*/ 0 60000 65536"/>
                <a:gd name="T11" fmla="*/ 0 60000 65536"/>
                <a:gd name="T12" fmla="*/ 0 60000 65536"/>
                <a:gd name="T13" fmla="*/ 0 60000 65536"/>
                <a:gd name="T14" fmla="*/ 0 60000 65536"/>
                <a:gd name="T15" fmla="*/ 0 w 1351"/>
                <a:gd name="T16" fmla="*/ 0 h 338"/>
                <a:gd name="T17" fmla="*/ 1351 w 1351"/>
                <a:gd name="T18" fmla="*/ 338 h 338"/>
              </a:gdLst>
              <a:ahLst/>
              <a:cxnLst>
                <a:cxn ang="T10">
                  <a:pos x="T0" y="T1"/>
                </a:cxn>
                <a:cxn ang="T11">
                  <a:pos x="T2" y="T3"/>
                </a:cxn>
                <a:cxn ang="T12">
                  <a:pos x="T4" y="T5"/>
                </a:cxn>
                <a:cxn ang="T13">
                  <a:pos x="T6" y="T7"/>
                </a:cxn>
                <a:cxn ang="T14">
                  <a:pos x="T8" y="T9"/>
                </a:cxn>
              </a:cxnLst>
              <a:rect l="T15" t="T16" r="T17" b="T18"/>
              <a:pathLst>
                <a:path w="1351" h="338">
                  <a:moveTo>
                    <a:pt x="1351" y="0"/>
                  </a:moveTo>
                  <a:lnTo>
                    <a:pt x="1098" y="85"/>
                  </a:lnTo>
                  <a:lnTo>
                    <a:pt x="726" y="186"/>
                  </a:lnTo>
                  <a:lnTo>
                    <a:pt x="220" y="304"/>
                  </a:lnTo>
                  <a:lnTo>
                    <a:pt x="0" y="338"/>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49" name="Freeform 49"/>
            <p:cNvSpPr>
              <a:spLocks/>
            </p:cNvSpPr>
            <p:nvPr/>
          </p:nvSpPr>
          <p:spPr bwMode="auto">
            <a:xfrm>
              <a:off x="1260" y="2980"/>
              <a:ext cx="76" cy="57"/>
            </a:xfrm>
            <a:custGeom>
              <a:avLst/>
              <a:gdLst>
                <a:gd name="T0" fmla="*/ 4 w 85"/>
                <a:gd name="T1" fmla="*/ 522 h 50"/>
                <a:gd name="T2" fmla="*/ 9 w 85"/>
                <a:gd name="T3" fmla="*/ 773 h 50"/>
                <a:gd name="T4" fmla="*/ 0 w 85"/>
                <a:gd name="T5" fmla="*/ 773 h 50"/>
                <a:gd name="T6" fmla="*/ 4 w 85"/>
                <a:gd name="T7" fmla="*/ 0 h 50"/>
                <a:gd name="T8" fmla="*/ 4 w 85"/>
                <a:gd name="T9" fmla="*/ 522 h 50"/>
                <a:gd name="T10" fmla="*/ 0 60000 65536"/>
                <a:gd name="T11" fmla="*/ 0 60000 65536"/>
                <a:gd name="T12" fmla="*/ 0 60000 65536"/>
                <a:gd name="T13" fmla="*/ 0 60000 65536"/>
                <a:gd name="T14" fmla="*/ 0 60000 65536"/>
                <a:gd name="T15" fmla="*/ 0 w 85"/>
                <a:gd name="T16" fmla="*/ 0 h 50"/>
                <a:gd name="T17" fmla="*/ 85 w 85"/>
                <a:gd name="T18" fmla="*/ 50 h 50"/>
              </a:gdLst>
              <a:ahLst/>
              <a:cxnLst>
                <a:cxn ang="T10">
                  <a:pos x="T0" y="T1"/>
                </a:cxn>
                <a:cxn ang="T11">
                  <a:pos x="T2" y="T3"/>
                </a:cxn>
                <a:cxn ang="T12">
                  <a:pos x="T4" y="T5"/>
                </a:cxn>
                <a:cxn ang="T13">
                  <a:pos x="T6" y="T7"/>
                </a:cxn>
                <a:cxn ang="T14">
                  <a:pos x="T8" y="T9"/>
                </a:cxn>
              </a:cxnLst>
              <a:rect l="T15" t="T16" r="T17" b="T18"/>
              <a:pathLst>
                <a:path w="85" h="50">
                  <a:moveTo>
                    <a:pt x="51" y="34"/>
                  </a:moveTo>
                  <a:lnTo>
                    <a:pt x="85" y="50"/>
                  </a:lnTo>
                  <a:lnTo>
                    <a:pt x="0" y="50"/>
                  </a:lnTo>
                  <a:lnTo>
                    <a:pt x="34" y="0"/>
                  </a:lnTo>
                  <a:lnTo>
                    <a:pt x="51" y="34"/>
                  </a:lnTo>
                  <a:close/>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0" name="Freeform 50"/>
            <p:cNvSpPr>
              <a:spLocks/>
            </p:cNvSpPr>
            <p:nvPr/>
          </p:nvSpPr>
          <p:spPr bwMode="auto">
            <a:xfrm>
              <a:off x="1260" y="2980"/>
              <a:ext cx="76" cy="57"/>
            </a:xfrm>
            <a:custGeom>
              <a:avLst/>
              <a:gdLst>
                <a:gd name="T0" fmla="*/ 4 w 85"/>
                <a:gd name="T1" fmla="*/ 522 h 50"/>
                <a:gd name="T2" fmla="*/ 9 w 85"/>
                <a:gd name="T3" fmla="*/ 773 h 50"/>
                <a:gd name="T4" fmla="*/ 0 w 85"/>
                <a:gd name="T5" fmla="*/ 773 h 50"/>
                <a:gd name="T6" fmla="*/ 4 w 85"/>
                <a:gd name="T7" fmla="*/ 0 h 50"/>
                <a:gd name="T8" fmla="*/ 4 w 85"/>
                <a:gd name="T9" fmla="*/ 522 h 50"/>
                <a:gd name="T10" fmla="*/ 0 60000 65536"/>
                <a:gd name="T11" fmla="*/ 0 60000 65536"/>
                <a:gd name="T12" fmla="*/ 0 60000 65536"/>
                <a:gd name="T13" fmla="*/ 0 60000 65536"/>
                <a:gd name="T14" fmla="*/ 0 60000 65536"/>
                <a:gd name="T15" fmla="*/ 0 w 85"/>
                <a:gd name="T16" fmla="*/ 0 h 50"/>
                <a:gd name="T17" fmla="*/ 85 w 85"/>
                <a:gd name="T18" fmla="*/ 50 h 50"/>
              </a:gdLst>
              <a:ahLst/>
              <a:cxnLst>
                <a:cxn ang="T10">
                  <a:pos x="T0" y="T1"/>
                </a:cxn>
                <a:cxn ang="T11">
                  <a:pos x="T2" y="T3"/>
                </a:cxn>
                <a:cxn ang="T12">
                  <a:pos x="T4" y="T5"/>
                </a:cxn>
                <a:cxn ang="T13">
                  <a:pos x="T6" y="T7"/>
                </a:cxn>
                <a:cxn ang="T14">
                  <a:pos x="T8" y="T9"/>
                </a:cxn>
              </a:cxnLst>
              <a:rect l="T15" t="T16" r="T17" b="T18"/>
              <a:pathLst>
                <a:path w="85" h="50">
                  <a:moveTo>
                    <a:pt x="51" y="34"/>
                  </a:moveTo>
                  <a:lnTo>
                    <a:pt x="85" y="50"/>
                  </a:lnTo>
                  <a:lnTo>
                    <a:pt x="0" y="50"/>
                  </a:lnTo>
                  <a:lnTo>
                    <a:pt x="34" y="0"/>
                  </a:lnTo>
                  <a:lnTo>
                    <a:pt x="5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51" name="Freeform 51"/>
            <p:cNvSpPr>
              <a:spLocks/>
            </p:cNvSpPr>
            <p:nvPr/>
          </p:nvSpPr>
          <p:spPr bwMode="auto">
            <a:xfrm>
              <a:off x="1322" y="2614"/>
              <a:ext cx="1208" cy="385"/>
            </a:xfrm>
            <a:custGeom>
              <a:avLst/>
              <a:gdLst>
                <a:gd name="T0" fmla="*/ 0 w 1350"/>
                <a:gd name="T1" fmla="*/ 5209 h 338"/>
                <a:gd name="T2" fmla="*/ 24 w 1350"/>
                <a:gd name="T3" fmla="*/ 3890 h 338"/>
                <a:gd name="T4" fmla="*/ 61 w 1350"/>
                <a:gd name="T5" fmla="*/ 2326 h 338"/>
                <a:gd name="T6" fmla="*/ 110 w 1350"/>
                <a:gd name="T7" fmla="*/ 519 h 338"/>
                <a:gd name="T8" fmla="*/ 132 w 1350"/>
                <a:gd name="T9" fmla="*/ 0 h 338"/>
                <a:gd name="T10" fmla="*/ 0 60000 65536"/>
                <a:gd name="T11" fmla="*/ 0 60000 65536"/>
                <a:gd name="T12" fmla="*/ 0 60000 65536"/>
                <a:gd name="T13" fmla="*/ 0 60000 65536"/>
                <a:gd name="T14" fmla="*/ 0 60000 65536"/>
                <a:gd name="T15" fmla="*/ 0 w 1350"/>
                <a:gd name="T16" fmla="*/ 0 h 338"/>
                <a:gd name="T17" fmla="*/ 1350 w 1350"/>
                <a:gd name="T18" fmla="*/ 338 h 338"/>
              </a:gdLst>
              <a:ahLst/>
              <a:cxnLst>
                <a:cxn ang="T10">
                  <a:pos x="T0" y="T1"/>
                </a:cxn>
                <a:cxn ang="T11">
                  <a:pos x="T2" y="T3"/>
                </a:cxn>
                <a:cxn ang="T12">
                  <a:pos x="T4" y="T5"/>
                </a:cxn>
                <a:cxn ang="T13">
                  <a:pos x="T6" y="T7"/>
                </a:cxn>
                <a:cxn ang="T14">
                  <a:pos x="T8" y="T9"/>
                </a:cxn>
              </a:cxnLst>
              <a:rect l="T15" t="T16" r="T17" b="T18"/>
              <a:pathLst>
                <a:path w="1350" h="338">
                  <a:moveTo>
                    <a:pt x="0" y="338"/>
                  </a:moveTo>
                  <a:lnTo>
                    <a:pt x="253" y="253"/>
                  </a:lnTo>
                  <a:lnTo>
                    <a:pt x="624" y="152"/>
                  </a:lnTo>
                  <a:lnTo>
                    <a:pt x="1131" y="34"/>
                  </a:lnTo>
                  <a:lnTo>
                    <a:pt x="1350"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grpSp>
    </p:spTree>
    <p:extLst>
      <p:ext uri="{BB962C8B-B14F-4D97-AF65-F5344CB8AC3E}">
        <p14:creationId xmlns:p14="http://schemas.microsoft.com/office/powerpoint/2010/main" val="2036318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SD </a:t>
            </a:r>
            <a:r>
              <a:rPr kumimoji="0" lang="en-US" altLang="en-US" sz="3200" b="1" i="0" u="none" strike="noStrike" kern="0" cap="none"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Modelo</a:t>
            </a: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 de Sistema: </a:t>
            </a:r>
            <a:r>
              <a:rPr kumimoji="0" lang="en-US" altLang="en-US" sz="3200" b="1" i="0" u="none" strike="noStrike" kern="0" cap="small"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Arquitectónico</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s-AR" altLang="es-AR" sz="2400" kern="0" dirty="0" smtClean="0">
                <a:latin typeface="Calibri" pitchFamily="34" charset="0"/>
              </a:rPr>
              <a:t>Patrones Arquitectónicos</a:t>
            </a:r>
          </a:p>
          <a:p>
            <a:pPr lvl="1" indent="-342900">
              <a:buClr>
                <a:srgbClr val="0070C0"/>
              </a:buClr>
              <a:buFont typeface="Wingdings" pitchFamily="2" charset="2"/>
              <a:buChar char="ü"/>
            </a:pPr>
            <a:r>
              <a:rPr lang="es-AR" altLang="es-AR" sz="2400" kern="0" dirty="0" smtClean="0">
                <a:latin typeface="Calibri" pitchFamily="34" charset="0"/>
              </a:rPr>
              <a:t>Capas</a:t>
            </a:r>
          </a:p>
          <a:p>
            <a:pPr lvl="1" indent="-342900">
              <a:buClr>
                <a:srgbClr val="0070C0"/>
              </a:buClr>
              <a:buFont typeface="Wingdings" pitchFamily="2" charset="2"/>
              <a:buChar char="ü"/>
            </a:pPr>
            <a:r>
              <a:rPr lang="es-AR" altLang="es-AR" sz="2400" kern="0" dirty="0" err="1" smtClean="0">
                <a:latin typeface="Calibri" pitchFamily="34" charset="0"/>
              </a:rPr>
              <a:t>Tiers</a:t>
            </a:r>
            <a:endParaRPr lang="es-AR" altLang="es-AR" sz="2400" kern="0" dirty="0" smtClean="0">
              <a:latin typeface="Calibri" pitchFamily="34" charset="0"/>
            </a:endParaRPr>
          </a:p>
          <a:p>
            <a:pPr lvl="1" indent="-342900">
              <a:buClr>
                <a:srgbClr val="0070C0"/>
              </a:buClr>
              <a:buFont typeface="Wingdings" pitchFamily="2" charset="2"/>
              <a:buChar char="ü"/>
            </a:pPr>
            <a:r>
              <a:rPr lang="es-AR" altLang="es-AR" sz="2400" kern="0" dirty="0" smtClean="0">
                <a:latin typeface="Calibri" pitchFamily="34" charset="0"/>
              </a:rPr>
              <a:t>Clientes Delgados</a:t>
            </a:r>
          </a:p>
        </p:txBody>
      </p:sp>
    </p:spTree>
    <p:extLst>
      <p:ext uri="{BB962C8B-B14F-4D97-AF65-F5344CB8AC3E}">
        <p14:creationId xmlns:p14="http://schemas.microsoft.com/office/powerpoint/2010/main" val="3939538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58775" y="201613"/>
            <a:ext cx="878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SD Modelo de Sistema: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Arquitectónico - Patrones</a:t>
            </a:r>
            <a:endParaRPr kumimoji="0" lang="es-AR" altLang="en-US" sz="3200" b="1" i="0" u="none" strike="noStrike" kern="0" cap="none" spc="0" normalizeH="0" baseline="0" noProof="0" dirty="0" smtClean="0">
              <a:ln>
                <a:noFill/>
              </a:ln>
              <a:solidFill>
                <a:srgbClr val="006699"/>
              </a:solidFill>
              <a:effectLst/>
              <a:uLnTx/>
              <a:uFillTx/>
              <a:latin typeface="Arial"/>
              <a:ea typeface="MS PGothic" pitchFamily="34" charset="-128"/>
              <a:cs typeface="+mj-cs"/>
            </a:endParaRPr>
          </a:p>
        </p:txBody>
      </p:sp>
      <p:sp>
        <p:nvSpPr>
          <p:cNvPr id="3" name="Rectangle 3"/>
          <p:cNvSpPr txBox="1">
            <a:spLocks noChangeArrowheads="1"/>
          </p:cNvSpPr>
          <p:nvPr/>
        </p:nvSpPr>
        <p:spPr bwMode="auto">
          <a:xfrm>
            <a:off x="533400" y="1196975"/>
            <a:ext cx="817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FF0000"/>
                </a:solidFill>
                <a:effectLst/>
                <a:uLnTx/>
                <a:uFillTx/>
                <a:latin typeface="Arial"/>
                <a:ea typeface="MS PGothic" pitchFamily="34" charset="-128"/>
                <a:cs typeface="+mn-cs"/>
              </a:rPr>
              <a:t>Capas de Software y Hardware</a:t>
            </a:r>
          </a:p>
        </p:txBody>
      </p:sp>
      <p:grpSp>
        <p:nvGrpSpPr>
          <p:cNvPr id="4" name="Group 4"/>
          <p:cNvGrpSpPr>
            <a:grpSpLocks/>
          </p:cNvGrpSpPr>
          <p:nvPr/>
        </p:nvGrpSpPr>
        <p:grpSpPr bwMode="auto">
          <a:xfrm>
            <a:off x="1042988" y="1844675"/>
            <a:ext cx="7843837" cy="3910013"/>
            <a:chOff x="480" y="1392"/>
            <a:chExt cx="4941" cy="2463"/>
          </a:xfrm>
        </p:grpSpPr>
        <p:sp>
          <p:nvSpPr>
            <p:cNvPr id="5" name="Rectangle 5"/>
            <p:cNvSpPr>
              <a:spLocks noChangeArrowheads="1"/>
            </p:cNvSpPr>
            <p:nvPr/>
          </p:nvSpPr>
          <p:spPr bwMode="auto">
            <a:xfrm>
              <a:off x="4362" y="2695"/>
              <a:ext cx="209" cy="115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481" y="3519"/>
              <a:ext cx="4012" cy="33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7" name="Rectangle 7"/>
            <p:cNvSpPr>
              <a:spLocks noChangeArrowheads="1"/>
            </p:cNvSpPr>
            <p:nvPr/>
          </p:nvSpPr>
          <p:spPr bwMode="auto">
            <a:xfrm>
              <a:off x="480" y="3518"/>
              <a:ext cx="4013" cy="337"/>
            </a:xfrm>
            <a:prstGeom prst="rect">
              <a:avLst/>
            </a:prstGeom>
            <a:solidFill>
              <a:srgbClr val="808080"/>
            </a:solidFill>
            <a:ln w="58738">
              <a:solidFill>
                <a:srgbClr val="FFFFFF"/>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Rectangle 8"/>
            <p:cNvSpPr>
              <a:spLocks noChangeArrowheads="1"/>
            </p:cNvSpPr>
            <p:nvPr/>
          </p:nvSpPr>
          <p:spPr bwMode="auto">
            <a:xfrm>
              <a:off x="481" y="1393"/>
              <a:ext cx="4012" cy="2142"/>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Rectangle 9"/>
            <p:cNvSpPr>
              <a:spLocks noChangeArrowheads="1"/>
            </p:cNvSpPr>
            <p:nvPr/>
          </p:nvSpPr>
          <p:spPr bwMode="auto">
            <a:xfrm>
              <a:off x="480" y="1392"/>
              <a:ext cx="4013" cy="2144"/>
            </a:xfrm>
            <a:prstGeom prst="rect">
              <a:avLst/>
            </a:prstGeom>
            <a:solidFill>
              <a:srgbClr val="808080"/>
            </a:solidFill>
            <a:ln w="58738">
              <a:solidFill>
                <a:srgbClr val="FFFFFF"/>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0" name="Rectangle 10"/>
            <p:cNvSpPr>
              <a:spLocks noChangeArrowheads="1"/>
            </p:cNvSpPr>
            <p:nvPr/>
          </p:nvSpPr>
          <p:spPr bwMode="auto">
            <a:xfrm>
              <a:off x="481" y="2240"/>
              <a:ext cx="4012" cy="44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1" name="Rectangle 11"/>
            <p:cNvSpPr>
              <a:spLocks noChangeArrowheads="1"/>
            </p:cNvSpPr>
            <p:nvPr/>
          </p:nvSpPr>
          <p:spPr bwMode="auto">
            <a:xfrm>
              <a:off x="480" y="2239"/>
              <a:ext cx="4013" cy="449"/>
            </a:xfrm>
            <a:prstGeom prst="rect">
              <a:avLst/>
            </a:prstGeom>
            <a:solidFill>
              <a:srgbClr val="808080"/>
            </a:solidFill>
            <a:ln w="58738">
              <a:solidFill>
                <a:srgbClr val="FFFFFF"/>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2" name="Rectangle 12"/>
            <p:cNvSpPr>
              <a:spLocks noChangeArrowheads="1"/>
            </p:cNvSpPr>
            <p:nvPr/>
          </p:nvSpPr>
          <p:spPr bwMode="auto">
            <a:xfrm>
              <a:off x="1818" y="1760"/>
              <a:ext cx="16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1" i="0" u="none" strike="noStrike" kern="0" cap="none" spc="0" normalizeH="0" baseline="0" noProof="0" smtClean="0">
                  <a:ln>
                    <a:noFill/>
                  </a:ln>
                  <a:solidFill>
                    <a:srgbClr val="FFFFFF"/>
                  </a:solidFill>
                  <a:effectLst/>
                  <a:uLnTx/>
                  <a:uFillTx/>
                  <a:latin typeface="Arial" pitchFamily="34" charset="0"/>
                  <a:ea typeface="MS PGothic" pitchFamily="34" charset="-128"/>
                </a:rPr>
                <a:t>Aplicaciones, servicios</a:t>
              </a:r>
              <a:endParaRPr kumimoji="0" lang="es-AR" altLang="en-US" sz="2400" b="1" i="0" u="none" strike="noStrike" kern="0" cap="none" spc="0" normalizeH="0" baseline="0" noProof="0" smtClean="0">
                <a:ln>
                  <a:noFill/>
                </a:ln>
                <a:solidFill>
                  <a:srgbClr val="FFFFFF"/>
                </a:solidFill>
                <a:effectLst/>
                <a:uLnTx/>
                <a:uFillTx/>
                <a:latin typeface="Times" pitchFamily="18" charset="0"/>
                <a:ea typeface="MS PGothic" pitchFamily="34" charset="-128"/>
              </a:endParaRPr>
            </a:p>
          </p:txBody>
        </p:sp>
        <p:sp>
          <p:nvSpPr>
            <p:cNvPr id="13" name="Rectangle 13"/>
            <p:cNvSpPr>
              <a:spLocks noChangeArrowheads="1"/>
            </p:cNvSpPr>
            <p:nvPr/>
          </p:nvSpPr>
          <p:spPr bwMode="auto">
            <a:xfrm>
              <a:off x="1439" y="3614"/>
              <a:ext cx="240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1" i="0" u="none" strike="noStrike" kern="0" cap="none" spc="0" normalizeH="0" baseline="0" noProof="0" smtClean="0">
                  <a:ln>
                    <a:noFill/>
                  </a:ln>
                  <a:solidFill>
                    <a:srgbClr val="FFFFFF"/>
                  </a:solidFill>
                  <a:effectLst/>
                  <a:uLnTx/>
                  <a:uFillTx/>
                  <a:latin typeface="Arial" pitchFamily="34" charset="0"/>
                  <a:ea typeface="MS PGothic" pitchFamily="34" charset="-128"/>
                </a:rPr>
                <a:t>Hardware de Computadora y Red</a:t>
              </a:r>
            </a:p>
          </p:txBody>
        </p:sp>
        <p:sp>
          <p:nvSpPr>
            <p:cNvPr id="14" name="Rectangle 14"/>
            <p:cNvSpPr>
              <a:spLocks noChangeArrowheads="1"/>
            </p:cNvSpPr>
            <p:nvPr/>
          </p:nvSpPr>
          <p:spPr bwMode="auto">
            <a:xfrm>
              <a:off x="4684" y="3279"/>
              <a:ext cx="7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0" i="0" u="none" strike="noStrike" kern="0" cap="none" spc="0" normalizeH="0" baseline="0" noProof="0" smtClean="0">
                  <a:ln>
                    <a:noFill/>
                  </a:ln>
                  <a:solidFill>
                    <a:srgbClr val="000000"/>
                  </a:solidFill>
                  <a:effectLst/>
                  <a:uLnTx/>
                  <a:uFillTx/>
                  <a:latin typeface="Arial" pitchFamily="34" charset="0"/>
                  <a:ea typeface="MS PGothic" pitchFamily="34" charset="-128"/>
                </a:rPr>
                <a:t>Plataforma</a:t>
              </a:r>
              <a:endParaRPr kumimoji="0" lang="es-AR"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5" name="Rectangle 15"/>
            <p:cNvSpPr>
              <a:spLocks noChangeArrowheads="1"/>
            </p:cNvSpPr>
            <p:nvPr/>
          </p:nvSpPr>
          <p:spPr bwMode="auto">
            <a:xfrm>
              <a:off x="1939" y="3023"/>
              <a:ext cx="13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1" i="0" u="none" strike="noStrike" kern="0" cap="none" spc="0" normalizeH="0" baseline="0" noProof="0" smtClean="0">
                  <a:ln>
                    <a:noFill/>
                  </a:ln>
                  <a:solidFill>
                    <a:srgbClr val="FFFFFF"/>
                  </a:solidFill>
                  <a:effectLst/>
                  <a:uLnTx/>
                  <a:uFillTx/>
                  <a:latin typeface="Arial" pitchFamily="34" charset="0"/>
                  <a:ea typeface="MS PGothic" pitchFamily="34" charset="-128"/>
                </a:rPr>
                <a:t>Sistema Operativo</a:t>
              </a:r>
            </a:p>
          </p:txBody>
        </p:sp>
        <p:sp>
          <p:nvSpPr>
            <p:cNvPr id="16" name="Rectangle 16"/>
            <p:cNvSpPr>
              <a:spLocks noChangeArrowheads="1"/>
            </p:cNvSpPr>
            <p:nvPr/>
          </p:nvSpPr>
          <p:spPr bwMode="auto">
            <a:xfrm>
              <a:off x="2130" y="2367"/>
              <a:ext cx="82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s-AR" altLang="en-US" sz="1900" b="1" i="0" u="none" strike="noStrike" kern="0" cap="none" spc="0" normalizeH="0" baseline="0" noProof="0" smtClean="0">
                  <a:ln>
                    <a:noFill/>
                  </a:ln>
                  <a:solidFill>
                    <a:srgbClr val="FFFFFF"/>
                  </a:solidFill>
                  <a:effectLst/>
                  <a:uLnTx/>
                  <a:uFillTx/>
                  <a:latin typeface="Arial" pitchFamily="34" charset="0"/>
                  <a:ea typeface="MS PGothic" pitchFamily="34" charset="-128"/>
                </a:rPr>
                <a:t>Middleware</a:t>
              </a:r>
              <a:endParaRPr kumimoji="0" lang="es-AR" altLang="en-US" sz="2400" b="1" i="0" u="none" strike="noStrike" kern="0" cap="none" spc="0" normalizeH="0" baseline="0" noProof="0" smtClean="0">
                <a:ln>
                  <a:noFill/>
                </a:ln>
                <a:solidFill>
                  <a:srgbClr val="FFFFFF"/>
                </a:solidFill>
                <a:effectLst/>
                <a:uLnTx/>
                <a:uFillTx/>
                <a:latin typeface="Times" pitchFamily="18" charset="0"/>
                <a:ea typeface="MS PGothic" pitchFamily="34" charset="-128"/>
              </a:endParaRPr>
            </a:p>
          </p:txBody>
        </p:sp>
      </p:grpSp>
    </p:spTree>
    <p:extLst>
      <p:ext uri="{BB962C8B-B14F-4D97-AF65-F5344CB8AC3E}">
        <p14:creationId xmlns:p14="http://schemas.microsoft.com/office/powerpoint/2010/main" val="1742197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31800" y="177800"/>
            <a:ext cx="8578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SD Modelo de Sistema: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Arquitectónico - Patrones</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411163" y="1030288"/>
            <a:ext cx="822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altLang="es-AR" sz="2400" b="1" kern="0" cap="small" smtClean="0">
                <a:latin typeface="Calibri" panose="020F0502020204030204" pitchFamily="34" charset="0"/>
              </a:rPr>
              <a:t>Dos-Tiers</a:t>
            </a:r>
            <a:endParaRPr lang="es-AR" altLang="es-AR" sz="2400" b="1" kern="0" cap="small" dirty="0" smtClean="0">
              <a:latin typeface="Calibri" panose="020F0502020204030204" pitchFamily="34" charset="0"/>
            </a:endParaRPr>
          </a:p>
        </p:txBody>
      </p:sp>
      <p:sp>
        <p:nvSpPr>
          <p:cNvPr id="4" name="Rectangle 5"/>
          <p:cNvSpPr>
            <a:spLocks noChangeArrowheads="1"/>
          </p:cNvSpPr>
          <p:nvPr/>
        </p:nvSpPr>
        <p:spPr bwMode="auto">
          <a:xfrm>
            <a:off x="5773738" y="2357438"/>
            <a:ext cx="2598737" cy="35385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5" name="Group 7"/>
          <p:cNvGrpSpPr>
            <a:grpSpLocks/>
          </p:cNvGrpSpPr>
          <p:nvPr/>
        </p:nvGrpSpPr>
        <p:grpSpPr bwMode="auto">
          <a:xfrm>
            <a:off x="733425" y="2357438"/>
            <a:ext cx="2566988" cy="1557337"/>
            <a:chOff x="733425" y="2357437"/>
            <a:chExt cx="2566988" cy="1557337"/>
          </a:xfrm>
        </p:grpSpPr>
        <p:sp>
          <p:nvSpPr>
            <p:cNvPr id="6" name="Rectangle 1"/>
            <p:cNvSpPr>
              <a:spLocks noChangeArrowheads="1"/>
            </p:cNvSpPr>
            <p:nvPr/>
          </p:nvSpPr>
          <p:spPr bwMode="auto">
            <a:xfrm>
              <a:off x="733425" y="2357437"/>
              <a:ext cx="2566988" cy="15573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7" name="Group 6"/>
            <p:cNvGrpSpPr>
              <a:grpSpLocks/>
            </p:cNvGrpSpPr>
            <p:nvPr/>
          </p:nvGrpSpPr>
          <p:grpSpPr bwMode="auto">
            <a:xfrm>
              <a:off x="1023938" y="2557461"/>
              <a:ext cx="1985962" cy="1157288"/>
              <a:chOff x="3814764" y="4529137"/>
              <a:chExt cx="1985962" cy="1157288"/>
            </a:xfrm>
          </p:grpSpPr>
          <p:sp>
            <p:nvSpPr>
              <p:cNvPr id="8" name="Oval 2"/>
              <p:cNvSpPr>
                <a:spLocks noChangeArrowheads="1"/>
              </p:cNvSpPr>
              <p:nvPr/>
            </p:nvSpPr>
            <p:spPr bwMode="auto">
              <a:xfrm>
                <a:off x="3814764" y="4529137"/>
                <a:ext cx="1985962" cy="1157288"/>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9" name="TextBox 3"/>
              <p:cNvSpPr txBox="1">
                <a:spLocks noChangeArrowheads="1"/>
              </p:cNvSpPr>
              <p:nvPr/>
            </p:nvSpPr>
            <p:spPr bwMode="auto">
              <a:xfrm>
                <a:off x="3900489" y="4580632"/>
                <a:ext cx="1900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Visión usuario,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control y manipulación de datos</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grpSp>
        <p:nvGrpSpPr>
          <p:cNvPr id="10" name="Group 10"/>
          <p:cNvGrpSpPr>
            <a:grpSpLocks/>
          </p:cNvGrpSpPr>
          <p:nvPr/>
        </p:nvGrpSpPr>
        <p:grpSpPr bwMode="auto">
          <a:xfrm>
            <a:off x="701675" y="4338638"/>
            <a:ext cx="2566988" cy="1557337"/>
            <a:chOff x="733425" y="2357437"/>
            <a:chExt cx="2566988" cy="1557337"/>
          </a:xfrm>
        </p:grpSpPr>
        <p:sp>
          <p:nvSpPr>
            <p:cNvPr id="11" name="Rectangle 11"/>
            <p:cNvSpPr>
              <a:spLocks noChangeArrowheads="1"/>
            </p:cNvSpPr>
            <p:nvPr/>
          </p:nvSpPr>
          <p:spPr bwMode="auto">
            <a:xfrm>
              <a:off x="733425" y="2357437"/>
              <a:ext cx="2566988" cy="15573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12" name="Group 12"/>
            <p:cNvGrpSpPr>
              <a:grpSpLocks/>
            </p:cNvGrpSpPr>
            <p:nvPr/>
          </p:nvGrpSpPr>
          <p:grpSpPr bwMode="auto">
            <a:xfrm>
              <a:off x="1023938" y="2557461"/>
              <a:ext cx="1985962" cy="1157288"/>
              <a:chOff x="3814764" y="4529137"/>
              <a:chExt cx="1985962" cy="1157288"/>
            </a:xfrm>
          </p:grpSpPr>
          <p:sp>
            <p:nvSpPr>
              <p:cNvPr id="13" name="Oval 13"/>
              <p:cNvSpPr>
                <a:spLocks noChangeArrowheads="1"/>
              </p:cNvSpPr>
              <p:nvPr/>
            </p:nvSpPr>
            <p:spPr bwMode="auto">
              <a:xfrm>
                <a:off x="3814764" y="4529137"/>
                <a:ext cx="1985962" cy="1157288"/>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4" name="TextBox 14"/>
              <p:cNvSpPr txBox="1">
                <a:spLocks noChangeArrowheads="1"/>
              </p:cNvSpPr>
              <p:nvPr/>
            </p:nvSpPr>
            <p:spPr bwMode="auto">
              <a:xfrm>
                <a:off x="3900489" y="4580632"/>
                <a:ext cx="1900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Visión usuario,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control y manipulación de datos</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grpSp>
        <p:nvGrpSpPr>
          <p:cNvPr id="15" name="Group 15"/>
          <p:cNvGrpSpPr>
            <a:grpSpLocks/>
          </p:cNvGrpSpPr>
          <p:nvPr/>
        </p:nvGrpSpPr>
        <p:grpSpPr bwMode="auto">
          <a:xfrm>
            <a:off x="6043613" y="2654300"/>
            <a:ext cx="2057400" cy="963613"/>
            <a:chOff x="3800475" y="2608956"/>
            <a:chExt cx="2057400" cy="962919"/>
          </a:xfrm>
        </p:grpSpPr>
        <p:sp>
          <p:nvSpPr>
            <p:cNvPr id="16" name="Oval 8"/>
            <p:cNvSpPr>
              <a:spLocks noChangeArrowheads="1"/>
            </p:cNvSpPr>
            <p:nvPr/>
          </p:nvSpPr>
          <p:spPr bwMode="auto">
            <a:xfrm>
              <a:off x="3800475" y="2608956"/>
              <a:ext cx="2057400" cy="962919"/>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7" name="TextBox 9"/>
            <p:cNvSpPr txBox="1">
              <a:spLocks noChangeArrowheads="1"/>
            </p:cNvSpPr>
            <p:nvPr/>
          </p:nvSpPr>
          <p:spPr bwMode="auto">
            <a:xfrm>
              <a:off x="3900488" y="2798027"/>
              <a:ext cx="1873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Aplicación y manejo de datos</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nvGrpSpPr>
          <p:cNvPr id="18" name="Group 18"/>
          <p:cNvGrpSpPr>
            <a:grpSpLocks/>
          </p:cNvGrpSpPr>
          <p:nvPr/>
        </p:nvGrpSpPr>
        <p:grpSpPr bwMode="auto">
          <a:xfrm>
            <a:off x="6043613" y="4635500"/>
            <a:ext cx="2057400" cy="963613"/>
            <a:chOff x="3800475" y="2608956"/>
            <a:chExt cx="2057400" cy="962919"/>
          </a:xfrm>
        </p:grpSpPr>
        <p:sp>
          <p:nvSpPr>
            <p:cNvPr id="19" name="Oval 19"/>
            <p:cNvSpPr>
              <a:spLocks noChangeArrowheads="1"/>
            </p:cNvSpPr>
            <p:nvPr/>
          </p:nvSpPr>
          <p:spPr bwMode="auto">
            <a:xfrm>
              <a:off x="3800475" y="2608956"/>
              <a:ext cx="2057400" cy="962919"/>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20" name="TextBox 20"/>
            <p:cNvSpPr txBox="1">
              <a:spLocks noChangeArrowheads="1"/>
            </p:cNvSpPr>
            <p:nvPr/>
          </p:nvSpPr>
          <p:spPr bwMode="auto">
            <a:xfrm>
              <a:off x="3900488" y="2798027"/>
              <a:ext cx="1873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Aplicación y manejo de datos</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cxnSp>
        <p:nvCxnSpPr>
          <p:cNvPr id="21" name="Straight Connector 17"/>
          <p:cNvCxnSpPr>
            <a:cxnSpLocks noChangeShapeType="1"/>
          </p:cNvCxnSpPr>
          <p:nvPr/>
        </p:nvCxnSpPr>
        <p:spPr bwMode="auto">
          <a:xfrm>
            <a:off x="4532313" y="2208213"/>
            <a:ext cx="0" cy="40274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2" name="Straight Connector 22"/>
          <p:cNvCxnSpPr>
            <a:cxnSpLocks noChangeShapeType="1"/>
            <a:stCxn id="9" idx="3"/>
            <a:endCxn id="16" idx="2"/>
          </p:cNvCxnSpPr>
          <p:nvPr/>
        </p:nvCxnSpPr>
        <p:spPr bwMode="auto">
          <a:xfrm flipV="1">
            <a:off x="3009900" y="3135313"/>
            <a:ext cx="3033713" cy="12700"/>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cxnSp>
        <p:nvCxnSpPr>
          <p:cNvPr id="23" name="Straight Connector 24"/>
          <p:cNvCxnSpPr>
            <a:cxnSpLocks noChangeShapeType="1"/>
            <a:endCxn id="19" idx="2"/>
          </p:cNvCxnSpPr>
          <p:nvPr/>
        </p:nvCxnSpPr>
        <p:spPr bwMode="auto">
          <a:xfrm>
            <a:off x="3009900" y="5116513"/>
            <a:ext cx="3033713" cy="0"/>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sp>
        <p:nvSpPr>
          <p:cNvPr id="24" name="TextBox 26"/>
          <p:cNvSpPr txBox="1">
            <a:spLocks noChangeArrowheads="1"/>
          </p:cNvSpPr>
          <p:nvPr/>
        </p:nvSpPr>
        <p:spPr bwMode="auto">
          <a:xfrm>
            <a:off x="1581150" y="6115050"/>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Nivel 1</a:t>
            </a:r>
            <a:endParaRPr lang="es-AR" altLang="es-AR" sz="2000" smtClean="0">
              <a:solidFill>
                <a:srgbClr val="0033CC"/>
              </a:solidFill>
              <a:latin typeface="Calibri" pitchFamily="34" charset="0"/>
            </a:endParaRPr>
          </a:p>
        </p:txBody>
      </p:sp>
      <p:sp>
        <p:nvSpPr>
          <p:cNvPr id="25" name="TextBox 27"/>
          <p:cNvSpPr txBox="1">
            <a:spLocks noChangeArrowheads="1"/>
          </p:cNvSpPr>
          <p:nvPr/>
        </p:nvSpPr>
        <p:spPr bwMode="auto">
          <a:xfrm>
            <a:off x="6670675" y="6035675"/>
            <a:ext cx="134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Nivel 2</a:t>
            </a:r>
            <a:endParaRPr lang="es-AR" altLang="es-AR" sz="2000" smtClean="0">
              <a:solidFill>
                <a:srgbClr val="0033CC"/>
              </a:solidFill>
              <a:latin typeface="Calibri" pitchFamily="34" charset="0"/>
            </a:endParaRPr>
          </a:p>
        </p:txBody>
      </p:sp>
      <p:sp>
        <p:nvSpPr>
          <p:cNvPr id="26" name="TextBox 28"/>
          <p:cNvSpPr txBox="1">
            <a:spLocks noChangeArrowheads="1"/>
          </p:cNvSpPr>
          <p:nvPr/>
        </p:nvSpPr>
        <p:spPr bwMode="auto">
          <a:xfrm>
            <a:off x="6043613" y="1765300"/>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Servidor</a:t>
            </a:r>
            <a:endParaRPr lang="es-AR" altLang="es-AR" sz="2000" smtClean="0">
              <a:solidFill>
                <a:srgbClr val="0033CC"/>
              </a:solidFill>
              <a:latin typeface="Calibri" pitchFamily="34" charset="0"/>
            </a:endParaRPr>
          </a:p>
        </p:txBody>
      </p:sp>
      <p:sp>
        <p:nvSpPr>
          <p:cNvPr id="27" name="TextBox 30"/>
          <p:cNvSpPr txBox="1">
            <a:spLocks noChangeArrowheads="1"/>
          </p:cNvSpPr>
          <p:nvPr/>
        </p:nvSpPr>
        <p:spPr bwMode="auto">
          <a:xfrm>
            <a:off x="695325" y="1533525"/>
            <a:ext cx="3389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0000"/>
                </a:solidFill>
                <a:latin typeface="Calibri" pitchFamily="34" charset="0"/>
              </a:rPr>
              <a:t>Computadoras personales o dispositivos móviles</a:t>
            </a:r>
            <a:endParaRPr lang="es-AR" altLang="es-AR" sz="2000" smtClean="0">
              <a:solidFill>
                <a:srgbClr val="000000"/>
              </a:solidFill>
              <a:latin typeface="Calibri" pitchFamily="34" charset="0"/>
            </a:endParaRPr>
          </a:p>
        </p:txBody>
      </p:sp>
    </p:spTree>
    <p:extLst>
      <p:ext uri="{BB962C8B-B14F-4D97-AF65-F5344CB8AC3E}">
        <p14:creationId xmlns:p14="http://schemas.microsoft.com/office/powerpoint/2010/main" val="28999487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611188" y="981075"/>
            <a:ext cx="822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sz="2400" b="1" kern="0" cap="small" dirty="0" smtClean="0">
                <a:solidFill>
                  <a:srgbClr val="000000"/>
                </a:solidFill>
                <a:latin typeface="Calibri" panose="020F0502020204030204" pitchFamily="34" charset="0"/>
              </a:rPr>
              <a:t>Tres-</a:t>
            </a:r>
            <a:r>
              <a:rPr lang="es-AR" sz="2400" b="1" kern="0" cap="small" dirty="0" err="1">
                <a:solidFill>
                  <a:srgbClr val="000000"/>
                </a:solidFill>
                <a:latin typeface="Calibri" panose="020F0502020204030204" pitchFamily="34" charset="0"/>
              </a:rPr>
              <a:t>T</a:t>
            </a:r>
            <a:r>
              <a:rPr lang="es-AR" sz="2400" b="1" kern="0" cap="small" dirty="0" err="1" smtClean="0">
                <a:solidFill>
                  <a:srgbClr val="000000"/>
                </a:solidFill>
                <a:latin typeface="Calibri" panose="020F0502020204030204" pitchFamily="34" charset="0"/>
              </a:rPr>
              <a:t>iers</a:t>
            </a:r>
            <a:endParaRPr lang="es-AR" sz="2400" b="1" kern="0" cap="small" dirty="0">
              <a:solidFill>
                <a:srgbClr val="000000"/>
              </a:solidFill>
              <a:latin typeface="Calibri" panose="020F0502020204030204" pitchFamily="34" charset="0"/>
            </a:endParaRPr>
          </a:p>
        </p:txBody>
      </p:sp>
      <p:sp>
        <p:nvSpPr>
          <p:cNvPr id="3" name="Rectangle 5"/>
          <p:cNvSpPr>
            <a:spLocks noChangeArrowheads="1"/>
          </p:cNvSpPr>
          <p:nvPr/>
        </p:nvSpPr>
        <p:spPr bwMode="auto">
          <a:xfrm>
            <a:off x="4044950" y="2357438"/>
            <a:ext cx="1484313" cy="35385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4" name="Group 4"/>
          <p:cNvGrpSpPr>
            <a:grpSpLocks/>
          </p:cNvGrpSpPr>
          <p:nvPr/>
        </p:nvGrpSpPr>
        <p:grpSpPr bwMode="auto">
          <a:xfrm>
            <a:off x="733425" y="2311400"/>
            <a:ext cx="1466850" cy="1557338"/>
            <a:chOff x="733425" y="2357437"/>
            <a:chExt cx="2566988" cy="1557337"/>
          </a:xfrm>
        </p:grpSpPr>
        <p:sp>
          <p:nvSpPr>
            <p:cNvPr id="5" name="Rectangle 1"/>
            <p:cNvSpPr>
              <a:spLocks noChangeArrowheads="1"/>
            </p:cNvSpPr>
            <p:nvPr/>
          </p:nvSpPr>
          <p:spPr bwMode="auto">
            <a:xfrm>
              <a:off x="733425" y="2357437"/>
              <a:ext cx="2566988" cy="15573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6" name="Group 6"/>
            <p:cNvGrpSpPr>
              <a:grpSpLocks/>
            </p:cNvGrpSpPr>
            <p:nvPr/>
          </p:nvGrpSpPr>
          <p:grpSpPr bwMode="auto">
            <a:xfrm>
              <a:off x="1023938" y="2557461"/>
              <a:ext cx="1985962" cy="1157288"/>
              <a:chOff x="3814764" y="4529137"/>
              <a:chExt cx="1985962" cy="1157288"/>
            </a:xfrm>
          </p:grpSpPr>
          <p:sp>
            <p:nvSpPr>
              <p:cNvPr id="7" name="Oval 2"/>
              <p:cNvSpPr>
                <a:spLocks noChangeArrowheads="1"/>
              </p:cNvSpPr>
              <p:nvPr/>
            </p:nvSpPr>
            <p:spPr bwMode="auto">
              <a:xfrm>
                <a:off x="3814764" y="4529137"/>
                <a:ext cx="1985962" cy="1157288"/>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8" name="TextBox 3"/>
              <p:cNvSpPr txBox="1">
                <a:spLocks noChangeArrowheads="1"/>
              </p:cNvSpPr>
              <p:nvPr/>
            </p:nvSpPr>
            <p:spPr bwMode="auto">
              <a:xfrm>
                <a:off x="3857625" y="4666973"/>
                <a:ext cx="190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Visión usuario y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control</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grpSp>
        <p:nvGrpSpPr>
          <p:cNvPr id="9" name="Group 10"/>
          <p:cNvGrpSpPr>
            <a:grpSpLocks/>
          </p:cNvGrpSpPr>
          <p:nvPr/>
        </p:nvGrpSpPr>
        <p:grpSpPr bwMode="auto">
          <a:xfrm>
            <a:off x="701675" y="4338638"/>
            <a:ext cx="1466850" cy="1557337"/>
            <a:chOff x="733425" y="2357437"/>
            <a:chExt cx="2566988" cy="1557337"/>
          </a:xfrm>
        </p:grpSpPr>
        <p:sp>
          <p:nvSpPr>
            <p:cNvPr id="10" name="Rectangle 11"/>
            <p:cNvSpPr>
              <a:spLocks noChangeArrowheads="1"/>
            </p:cNvSpPr>
            <p:nvPr/>
          </p:nvSpPr>
          <p:spPr bwMode="auto">
            <a:xfrm>
              <a:off x="733425" y="2357437"/>
              <a:ext cx="2566988" cy="15573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11" name="Group 12"/>
            <p:cNvGrpSpPr>
              <a:grpSpLocks/>
            </p:cNvGrpSpPr>
            <p:nvPr/>
          </p:nvGrpSpPr>
          <p:grpSpPr bwMode="auto">
            <a:xfrm>
              <a:off x="1023938" y="2557461"/>
              <a:ext cx="2074015" cy="1157288"/>
              <a:chOff x="3814764" y="4529137"/>
              <a:chExt cx="2074015" cy="1157288"/>
            </a:xfrm>
          </p:grpSpPr>
          <p:sp>
            <p:nvSpPr>
              <p:cNvPr id="12" name="Oval 13"/>
              <p:cNvSpPr>
                <a:spLocks noChangeArrowheads="1"/>
              </p:cNvSpPr>
              <p:nvPr/>
            </p:nvSpPr>
            <p:spPr bwMode="auto">
              <a:xfrm>
                <a:off x="3814764" y="4529137"/>
                <a:ext cx="1985962" cy="1157288"/>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3" name="TextBox 14"/>
              <p:cNvSpPr txBox="1">
                <a:spLocks noChangeArrowheads="1"/>
              </p:cNvSpPr>
              <p:nvPr/>
            </p:nvSpPr>
            <p:spPr bwMode="auto">
              <a:xfrm>
                <a:off x="3988542" y="4665959"/>
                <a:ext cx="190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Visión usuario y </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control</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grpSp>
        <p:nvGrpSpPr>
          <p:cNvPr id="14" name="Group 15"/>
          <p:cNvGrpSpPr>
            <a:grpSpLocks/>
          </p:cNvGrpSpPr>
          <p:nvPr/>
        </p:nvGrpSpPr>
        <p:grpSpPr bwMode="auto">
          <a:xfrm>
            <a:off x="4213225" y="2608263"/>
            <a:ext cx="1176338" cy="963612"/>
            <a:chOff x="3800475" y="2608956"/>
            <a:chExt cx="2057400" cy="962919"/>
          </a:xfrm>
        </p:grpSpPr>
        <p:sp>
          <p:nvSpPr>
            <p:cNvPr id="15" name="Oval 8"/>
            <p:cNvSpPr>
              <a:spLocks noChangeArrowheads="1"/>
            </p:cNvSpPr>
            <p:nvPr/>
          </p:nvSpPr>
          <p:spPr bwMode="auto">
            <a:xfrm>
              <a:off x="3800475" y="2608956"/>
              <a:ext cx="2057400" cy="962919"/>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6" name="TextBox 9"/>
            <p:cNvSpPr txBox="1">
              <a:spLocks noChangeArrowheads="1"/>
            </p:cNvSpPr>
            <p:nvPr/>
          </p:nvSpPr>
          <p:spPr bwMode="auto">
            <a:xfrm>
              <a:off x="3900488" y="2798027"/>
              <a:ext cx="1873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Lógica de aplicación</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grpSp>
        <p:nvGrpSpPr>
          <p:cNvPr id="17" name="Group 18"/>
          <p:cNvGrpSpPr>
            <a:grpSpLocks/>
          </p:cNvGrpSpPr>
          <p:nvPr/>
        </p:nvGrpSpPr>
        <p:grpSpPr bwMode="auto">
          <a:xfrm>
            <a:off x="4213225" y="4635500"/>
            <a:ext cx="1176338" cy="963613"/>
            <a:chOff x="3800475" y="2608956"/>
            <a:chExt cx="2057400" cy="962919"/>
          </a:xfrm>
        </p:grpSpPr>
        <p:sp>
          <p:nvSpPr>
            <p:cNvPr id="18" name="Oval 19"/>
            <p:cNvSpPr>
              <a:spLocks noChangeArrowheads="1"/>
            </p:cNvSpPr>
            <p:nvPr/>
          </p:nvSpPr>
          <p:spPr bwMode="auto">
            <a:xfrm>
              <a:off x="3800475" y="2608956"/>
              <a:ext cx="2057400" cy="962919"/>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19" name="TextBox 20"/>
            <p:cNvSpPr txBox="1">
              <a:spLocks noChangeArrowheads="1"/>
            </p:cNvSpPr>
            <p:nvPr/>
          </p:nvSpPr>
          <p:spPr bwMode="auto">
            <a:xfrm>
              <a:off x="3900488" y="2798027"/>
              <a:ext cx="1873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Lógica de aplicación</a:t>
              </a:r>
              <a:endParaRPr kumimoji="1" lang="es-AR"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endParaRPr>
            </a:p>
          </p:txBody>
        </p:sp>
      </p:grpSp>
      <p:cxnSp>
        <p:nvCxnSpPr>
          <p:cNvPr id="20" name="Straight Connector 17"/>
          <p:cNvCxnSpPr>
            <a:cxnSpLocks noChangeShapeType="1"/>
          </p:cNvCxnSpPr>
          <p:nvPr/>
        </p:nvCxnSpPr>
        <p:spPr bwMode="auto">
          <a:xfrm>
            <a:off x="3190875" y="2193925"/>
            <a:ext cx="0" cy="4025900"/>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a:stCxn id="7" idx="6"/>
            <a:endCxn id="15" idx="2"/>
          </p:cNvCxnSpPr>
          <p:nvPr/>
        </p:nvCxnSpPr>
        <p:spPr bwMode="auto">
          <a:xfrm>
            <a:off x="2033588" y="3089275"/>
            <a:ext cx="2179637" cy="0"/>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4"/>
          <p:cNvCxnSpPr>
            <a:cxnSpLocks noChangeShapeType="1"/>
            <a:stCxn id="12" idx="6"/>
          </p:cNvCxnSpPr>
          <p:nvPr/>
        </p:nvCxnSpPr>
        <p:spPr bwMode="auto">
          <a:xfrm>
            <a:off x="2001838" y="5116513"/>
            <a:ext cx="2211387" cy="12700"/>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sp>
        <p:nvSpPr>
          <p:cNvPr id="23" name="TextBox 24"/>
          <p:cNvSpPr txBox="1">
            <a:spLocks noChangeArrowheads="1"/>
          </p:cNvSpPr>
          <p:nvPr/>
        </p:nvSpPr>
        <p:spPr bwMode="auto">
          <a:xfrm>
            <a:off x="971550" y="6048375"/>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Nivel 1</a:t>
            </a:r>
            <a:endParaRPr lang="es-AR" altLang="es-AR" sz="2000" smtClean="0">
              <a:solidFill>
                <a:srgbClr val="0033CC"/>
              </a:solidFill>
              <a:latin typeface="Calibri" pitchFamily="34" charset="0"/>
            </a:endParaRPr>
          </a:p>
        </p:txBody>
      </p:sp>
      <p:sp>
        <p:nvSpPr>
          <p:cNvPr id="24" name="TextBox 25"/>
          <p:cNvSpPr txBox="1">
            <a:spLocks noChangeArrowheads="1"/>
          </p:cNvSpPr>
          <p:nvPr/>
        </p:nvSpPr>
        <p:spPr bwMode="auto">
          <a:xfrm>
            <a:off x="4419600" y="6008688"/>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Nivel 2</a:t>
            </a:r>
            <a:endParaRPr lang="es-AR" altLang="es-AR" sz="2000" smtClean="0">
              <a:solidFill>
                <a:srgbClr val="0033CC"/>
              </a:solidFill>
              <a:latin typeface="Calibri" pitchFamily="34" charset="0"/>
            </a:endParaRPr>
          </a:p>
        </p:txBody>
      </p:sp>
      <p:sp>
        <p:nvSpPr>
          <p:cNvPr id="25" name="TextBox 29"/>
          <p:cNvSpPr txBox="1">
            <a:spLocks noChangeArrowheads="1"/>
          </p:cNvSpPr>
          <p:nvPr/>
        </p:nvSpPr>
        <p:spPr bwMode="auto">
          <a:xfrm>
            <a:off x="3717925" y="1482725"/>
            <a:ext cx="265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0000"/>
                </a:solidFill>
                <a:latin typeface="Calibri" pitchFamily="34" charset="0"/>
              </a:rPr>
              <a:t>Servidor de aplicación</a:t>
            </a:r>
            <a:endParaRPr lang="es-AR" altLang="es-AR" sz="2000" smtClean="0">
              <a:solidFill>
                <a:srgbClr val="000000"/>
              </a:solidFill>
              <a:latin typeface="Calibri" pitchFamily="34" charset="0"/>
            </a:endParaRPr>
          </a:p>
        </p:txBody>
      </p:sp>
      <p:sp>
        <p:nvSpPr>
          <p:cNvPr id="26" name="TextBox 30"/>
          <p:cNvSpPr txBox="1">
            <a:spLocks noChangeArrowheads="1"/>
          </p:cNvSpPr>
          <p:nvPr/>
        </p:nvSpPr>
        <p:spPr bwMode="auto">
          <a:xfrm>
            <a:off x="323850" y="1473200"/>
            <a:ext cx="3394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0000"/>
                </a:solidFill>
                <a:latin typeface="Calibri" pitchFamily="34" charset="0"/>
              </a:rPr>
              <a:t>Computadoras personales o dispositivos móviles</a:t>
            </a:r>
            <a:endParaRPr lang="es-AR" altLang="es-AR" sz="2000" smtClean="0">
              <a:solidFill>
                <a:srgbClr val="000000"/>
              </a:solidFill>
              <a:latin typeface="Calibri" pitchFamily="34" charset="0"/>
            </a:endParaRPr>
          </a:p>
        </p:txBody>
      </p:sp>
      <p:cxnSp>
        <p:nvCxnSpPr>
          <p:cNvPr id="27" name="Straight Connector 32"/>
          <p:cNvCxnSpPr>
            <a:cxnSpLocks noChangeShapeType="1"/>
          </p:cNvCxnSpPr>
          <p:nvPr/>
        </p:nvCxnSpPr>
        <p:spPr bwMode="auto">
          <a:xfrm>
            <a:off x="6272213" y="2119313"/>
            <a:ext cx="0" cy="40274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grpSp>
        <p:nvGrpSpPr>
          <p:cNvPr id="28" name="Group 33"/>
          <p:cNvGrpSpPr>
            <a:grpSpLocks/>
          </p:cNvGrpSpPr>
          <p:nvPr/>
        </p:nvGrpSpPr>
        <p:grpSpPr bwMode="auto">
          <a:xfrm>
            <a:off x="6972300" y="3252788"/>
            <a:ext cx="1857375" cy="1863725"/>
            <a:chOff x="733425" y="2357437"/>
            <a:chExt cx="2566988" cy="1557337"/>
          </a:xfrm>
        </p:grpSpPr>
        <p:sp>
          <p:nvSpPr>
            <p:cNvPr id="29" name="Rectangle 34"/>
            <p:cNvSpPr>
              <a:spLocks noChangeArrowheads="1"/>
            </p:cNvSpPr>
            <p:nvPr/>
          </p:nvSpPr>
          <p:spPr bwMode="auto">
            <a:xfrm>
              <a:off x="733425" y="2357437"/>
              <a:ext cx="2566988" cy="1557337"/>
            </a:xfrm>
            <a:prstGeom prst="rect">
              <a:avLst/>
            </a:prstGeom>
            <a:solidFill>
              <a:srgbClr val="99CC00"/>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grpSp>
          <p:nvGrpSpPr>
            <p:cNvPr id="30" name="Group 35"/>
            <p:cNvGrpSpPr>
              <a:grpSpLocks/>
            </p:cNvGrpSpPr>
            <p:nvPr/>
          </p:nvGrpSpPr>
          <p:grpSpPr bwMode="auto">
            <a:xfrm>
              <a:off x="1023938" y="2557461"/>
              <a:ext cx="1985962" cy="1157288"/>
              <a:chOff x="3814764" y="4529137"/>
              <a:chExt cx="1985962" cy="1157288"/>
            </a:xfrm>
          </p:grpSpPr>
          <p:sp>
            <p:nvSpPr>
              <p:cNvPr id="31" name="Oval 36"/>
              <p:cNvSpPr>
                <a:spLocks noChangeArrowheads="1"/>
              </p:cNvSpPr>
              <p:nvPr/>
            </p:nvSpPr>
            <p:spPr bwMode="auto">
              <a:xfrm>
                <a:off x="3814764" y="4529137"/>
                <a:ext cx="1985962" cy="1157288"/>
              </a:xfrm>
              <a:prstGeom prst="ellipse">
                <a:avLst/>
              </a:prstGeom>
              <a:solidFill>
                <a:srgbClr val="FFFFFF"/>
              </a:solidFill>
              <a:ln w="9525" algn="ctr">
                <a:solidFill>
                  <a:srgbClr val="000000"/>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s-AR" altLang="es-AR"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32" name="TextBox 37"/>
              <p:cNvSpPr txBox="1">
                <a:spLocks noChangeArrowheads="1"/>
              </p:cNvSpPr>
              <p:nvPr/>
            </p:nvSpPr>
            <p:spPr bwMode="auto">
              <a:xfrm>
                <a:off x="3857626" y="4801529"/>
                <a:ext cx="1900238" cy="69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s-AR" sz="1600" b="1" i="0" u="none" strike="noStrike" kern="0" cap="none" spc="0" normalizeH="0" baseline="0" noProof="0" smtClean="0">
                    <a:ln>
                      <a:noFill/>
                    </a:ln>
                    <a:solidFill>
                      <a:srgbClr val="000000"/>
                    </a:solidFill>
                    <a:effectLst/>
                    <a:uLnTx/>
                    <a:uFillTx/>
                    <a:latin typeface="Arial Narrow" pitchFamily="34" charset="0"/>
                    <a:ea typeface="MS PGothic" pitchFamily="34" charset="-128"/>
                  </a:rPr>
                  <a:t>Administrador de base de datos</a:t>
                </a:r>
              </a:p>
            </p:txBody>
          </p:sp>
        </p:grpSp>
      </p:grpSp>
      <p:cxnSp>
        <p:nvCxnSpPr>
          <p:cNvPr id="33" name="Straight Connector 43"/>
          <p:cNvCxnSpPr>
            <a:cxnSpLocks noChangeShapeType="1"/>
          </p:cNvCxnSpPr>
          <p:nvPr/>
        </p:nvCxnSpPr>
        <p:spPr bwMode="auto">
          <a:xfrm>
            <a:off x="5407025" y="3136900"/>
            <a:ext cx="1908175" cy="682625"/>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cxnSp>
        <p:nvCxnSpPr>
          <p:cNvPr id="34" name="Straight Connector 45"/>
          <p:cNvCxnSpPr>
            <a:cxnSpLocks noChangeShapeType="1"/>
            <a:stCxn id="18" idx="6"/>
          </p:cNvCxnSpPr>
          <p:nvPr/>
        </p:nvCxnSpPr>
        <p:spPr bwMode="auto">
          <a:xfrm flipV="1">
            <a:off x="5389563" y="4522788"/>
            <a:ext cx="1925637" cy="593725"/>
          </a:xfrm>
          <a:prstGeom prst="line">
            <a:avLst/>
          </a:prstGeom>
          <a:noFill/>
          <a:ln w="57150" algn="ctr">
            <a:solidFill>
              <a:srgbClr val="0033CC"/>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noFill/>
              </a14:hiddenFill>
            </a:ext>
          </a:extLst>
        </p:spPr>
      </p:cxnSp>
      <p:sp>
        <p:nvSpPr>
          <p:cNvPr id="35" name="TextBox 36"/>
          <p:cNvSpPr txBox="1">
            <a:spLocks noChangeArrowheads="1"/>
          </p:cNvSpPr>
          <p:nvPr/>
        </p:nvSpPr>
        <p:spPr bwMode="auto">
          <a:xfrm>
            <a:off x="7407275" y="6029325"/>
            <a:ext cx="1212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eaLnBrk="0" fontAlgn="base" hangingPunct="0">
              <a:spcBef>
                <a:spcPct val="0"/>
              </a:spcBef>
              <a:spcAft>
                <a:spcPct val="0"/>
              </a:spcAft>
              <a:buClrTx/>
              <a:buSzTx/>
              <a:buFontTx/>
              <a:buNone/>
            </a:pPr>
            <a:r>
              <a:rPr lang="en-US" altLang="es-AR" sz="2000" smtClean="0">
                <a:solidFill>
                  <a:srgbClr val="0033CC"/>
                </a:solidFill>
                <a:latin typeface="Calibri" pitchFamily="34" charset="0"/>
              </a:rPr>
              <a:t>Nivel 3</a:t>
            </a:r>
            <a:endParaRPr lang="es-AR" altLang="es-AR" sz="2000" smtClean="0">
              <a:solidFill>
                <a:srgbClr val="0033CC"/>
              </a:solidFill>
              <a:latin typeface="Calibri" pitchFamily="34" charset="0"/>
            </a:endParaRPr>
          </a:p>
        </p:txBody>
      </p:sp>
      <p:sp>
        <p:nvSpPr>
          <p:cNvPr id="36" name="Title 1"/>
          <p:cNvSpPr txBox="1">
            <a:spLocks/>
          </p:cNvSpPr>
          <p:nvPr/>
        </p:nvSpPr>
        <p:spPr bwMode="auto">
          <a:xfrm>
            <a:off x="431800" y="177800"/>
            <a:ext cx="8578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SD Modelo de Sistema: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Arquitectónico - Patrones</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Tree>
    <p:extLst>
      <p:ext uri="{BB962C8B-B14F-4D97-AF65-F5344CB8AC3E}">
        <p14:creationId xmlns:p14="http://schemas.microsoft.com/office/powerpoint/2010/main" val="1136661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Computación Distribuida</a:t>
            </a:r>
          </a:p>
        </p:txBody>
      </p:sp>
      <p:sp>
        <p:nvSpPr>
          <p:cNvPr id="7" name="Rectangle 3"/>
          <p:cNvSpPr txBox="1">
            <a:spLocks noChangeArrowheads="1"/>
          </p:cNvSpPr>
          <p:nvPr/>
        </p:nvSpPr>
        <p:spPr bwMode="auto">
          <a:xfrm>
            <a:off x="533400" y="1233487"/>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60000"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El crecimiento de la computación distribuida ha creado una serie de nuevos problemas que están en investigación. </a:t>
            </a:r>
          </a:p>
          <a:p>
            <a:pPr marL="360000" marR="0" lvl="0" indent="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endPar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endParaRPr>
          </a:p>
          <a:p>
            <a:pPr marL="533400" marR="0" lvl="0" indent="-533400" algn="just" defTabSz="914400" rtl="0" eaLnBrk="1" fontAlgn="base" latinLnBrk="0" hangingPunct="1">
              <a:lnSpc>
                <a:spcPct val="8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En el más alto nivel, los problemas</a:t>
            </a:r>
            <a:r>
              <a:rPr kumimoji="1" lang="es-AR" altLang="en-US" sz="2400" b="0" i="0" u="none" strike="noStrike" kern="0" cap="none" spc="0" normalizeH="0" noProof="0" dirty="0" smtClean="0">
                <a:ln>
                  <a:noFill/>
                </a:ln>
                <a:solidFill>
                  <a:srgbClr val="000000"/>
                </a:solidFill>
                <a:effectLst/>
                <a:uLnTx/>
                <a:uFillTx/>
                <a:latin typeface="Calibri" panose="020F0502020204030204" pitchFamily="34" charset="0"/>
                <a:ea typeface="MS PGothic" pitchFamily="34" charset="-128"/>
                <a:cs typeface="+mn-cs"/>
              </a:rPr>
              <a:t> a resolver son</a:t>
            </a: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a:t>
            </a:r>
          </a:p>
          <a:p>
            <a:pPr marL="342900" marR="0" lvl="0" indent="-342900" algn="just" defTabSz="914400" rtl="0" eaLnBrk="1" fontAlgn="base" latinLnBrk="0" hangingPunct="1">
              <a:lnSpc>
                <a:spcPct val="80000"/>
              </a:lnSpc>
              <a:spcBef>
                <a:spcPct val="35000"/>
              </a:spcBef>
              <a:spcAft>
                <a:spcPct val="0"/>
              </a:spcAft>
              <a:buClr>
                <a:srgbClr val="0070C0"/>
              </a:buClr>
              <a:buSzPct val="90000"/>
              <a:buFont typeface="Wingdings" panose="05000000000000000000" pitchFamily="2" charset="2"/>
              <a:buChar char=""/>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El acceso a recursos compartidos deben administrarse de modo  tal que los diferentes programas de usuarios no se interfieran.</a:t>
            </a:r>
          </a:p>
          <a:p>
            <a:pPr marL="342900" marR="0" lvl="0" indent="-342900" algn="just" defTabSz="914400" rtl="0" eaLnBrk="1" fontAlgn="base" latinLnBrk="0" hangingPunct="1">
              <a:lnSpc>
                <a:spcPct val="80000"/>
              </a:lnSpc>
              <a:spcBef>
                <a:spcPct val="35000"/>
              </a:spcBef>
              <a:spcAft>
                <a:spcPct val="0"/>
              </a:spcAft>
              <a:buClr>
                <a:srgbClr val="0070C0"/>
              </a:buClr>
              <a:buSzPct val="90000"/>
              <a:buFont typeface="Wingdings" panose="05000000000000000000" pitchFamily="2" charset="2"/>
              <a:buChar char=""/>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Heterogeneidad operativa (hardware, sistemas operativos y los lenguajes, que deberían ser </a:t>
            </a:r>
            <a:r>
              <a:rPr kumimoji="1" lang="es-AR" altLang="en-US" sz="24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interoperativos</a:t>
            </a: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a:t>
            </a:r>
          </a:p>
          <a:p>
            <a:pPr marL="342900" marR="0" lvl="0" indent="-342900" algn="just" defTabSz="914400" rtl="0" eaLnBrk="1" fontAlgn="base" latinLnBrk="0" hangingPunct="1">
              <a:lnSpc>
                <a:spcPct val="80000"/>
              </a:lnSpc>
              <a:spcBef>
                <a:spcPct val="35000"/>
              </a:spcBef>
              <a:spcAft>
                <a:spcPct val="0"/>
              </a:spcAft>
              <a:buClr>
                <a:srgbClr val="0070C0"/>
              </a:buClr>
              <a:buSzPct val="90000"/>
              <a:buFont typeface="Wingdings" panose="05000000000000000000" pitchFamily="2" charset="2"/>
              <a:buChar char=""/>
              <a:tabLst/>
              <a:defRPr/>
            </a:pPr>
            <a:r>
              <a:rPr kumimoji="1" lang="en-US"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S</a:t>
            </a:r>
            <a:r>
              <a:rPr kumimoji="1" lang="es-AR" altLang="en-US" sz="24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eguridad</a:t>
            </a:r>
            <a:r>
              <a:rPr kumimoji="1" lang="es-AR" altLang="en-US" sz="2400" b="0" i="0" u="none" strike="noStrike" kern="0" cap="none" spc="0" normalizeH="0" baseline="0" noProof="0" dirty="0" smtClean="0">
                <a:ln>
                  <a:noFill/>
                </a:ln>
                <a:solidFill>
                  <a:srgbClr val="000000"/>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1198608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3850" y="214313"/>
            <a:ext cx="8712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SD </a:t>
            </a:r>
            <a:r>
              <a:rPr kumimoji="0" lang="en-US" altLang="en-US" sz="3200" b="1" i="0" u="none" strike="noStrike" kern="0" cap="none"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Modelo</a:t>
            </a: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 de Sistema: </a:t>
            </a:r>
            <a:r>
              <a:rPr kumimoji="0" lang="en-US" altLang="en-US" sz="3200" b="1" i="0" u="none" strike="noStrike" kern="0" cap="small"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Arquitectónico</a:t>
            </a:r>
            <a:r>
              <a:rPr kumimoji="0" lang="en-US" altLang="en-US" sz="3200" b="1" i="0" u="none" strike="noStrike" kern="0" cap="small"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 - </a:t>
            </a:r>
            <a:r>
              <a:rPr kumimoji="0" lang="en-US" altLang="en-US" sz="3200" b="1" i="0" u="none" strike="noStrike" kern="0" cap="small"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Patrones</a:t>
            </a:r>
            <a:endParaRPr kumimoji="0" lang="es-AR" altLang="en-US" sz="3200" b="1" i="0" u="none" strike="noStrike" kern="0" cap="none" spc="0" normalizeH="0" baseline="0" noProof="0" dirty="0" smtClean="0">
              <a:ln>
                <a:noFill/>
              </a:ln>
              <a:solidFill>
                <a:srgbClr val="006699"/>
              </a:solidFill>
              <a:effectLst/>
              <a:uLnTx/>
              <a:uFillTx/>
              <a:latin typeface="Arial"/>
              <a:ea typeface="MS PGothic" pitchFamily="34" charset="-128"/>
              <a:cs typeface="+mj-cs"/>
            </a:endParaRPr>
          </a:p>
        </p:txBody>
      </p:sp>
      <p:sp>
        <p:nvSpPr>
          <p:cNvPr id="3" name="Rectangle 3"/>
          <p:cNvSpPr txBox="1">
            <a:spLocks noChangeArrowheads="1"/>
          </p:cNvSpPr>
          <p:nvPr/>
        </p:nvSpPr>
        <p:spPr bwMode="auto">
          <a:xfrm>
            <a:off x="457200" y="14478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r>
              <a:rPr kumimoji="1" lang="es-AR" altLang="en-US" sz="2400" b="0" i="0" u="none" strike="noStrike" kern="0" cap="none" spc="0" normalizeH="0" baseline="0" noProof="0" smtClean="0">
                <a:ln>
                  <a:noFill/>
                </a:ln>
                <a:solidFill>
                  <a:srgbClr val="FF0000"/>
                </a:solidFill>
                <a:effectLst/>
                <a:uLnTx/>
                <a:uFillTx/>
                <a:latin typeface="Arial"/>
                <a:ea typeface="MS PGothic" pitchFamily="34" charset="-128"/>
                <a:cs typeface="+mn-cs"/>
              </a:rPr>
              <a:t>Clientes Delgados</a:t>
            </a:r>
          </a:p>
        </p:txBody>
      </p:sp>
      <p:grpSp>
        <p:nvGrpSpPr>
          <p:cNvPr id="4" name="Group 4"/>
          <p:cNvGrpSpPr>
            <a:grpSpLocks/>
          </p:cNvGrpSpPr>
          <p:nvPr/>
        </p:nvGrpSpPr>
        <p:grpSpPr bwMode="auto">
          <a:xfrm>
            <a:off x="615950" y="2552700"/>
            <a:ext cx="8088313" cy="2341563"/>
            <a:chOff x="384" y="1776"/>
            <a:chExt cx="5095" cy="1475"/>
          </a:xfrm>
        </p:grpSpPr>
        <p:sp>
          <p:nvSpPr>
            <p:cNvPr id="5" name="Rectangle 5"/>
            <p:cNvSpPr>
              <a:spLocks noChangeArrowheads="1"/>
            </p:cNvSpPr>
            <p:nvPr/>
          </p:nvSpPr>
          <p:spPr bwMode="auto">
            <a:xfrm>
              <a:off x="704" y="2238"/>
              <a:ext cx="1164" cy="81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itchFamily="34" charset="0"/>
                <a:ea typeface="MS PGothic" pitchFamily="34" charset="-128"/>
              </a:endParaRPr>
            </a:p>
          </p:txBody>
        </p:sp>
        <p:sp>
          <p:nvSpPr>
            <p:cNvPr id="6" name="Rectangle 6"/>
            <p:cNvSpPr>
              <a:spLocks noChangeArrowheads="1"/>
            </p:cNvSpPr>
            <p:nvPr/>
          </p:nvSpPr>
          <p:spPr bwMode="auto">
            <a:xfrm>
              <a:off x="704" y="2238"/>
              <a:ext cx="1164" cy="813"/>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7" name="Rectangle 7"/>
            <p:cNvSpPr>
              <a:spLocks noChangeArrowheads="1"/>
            </p:cNvSpPr>
            <p:nvPr/>
          </p:nvSpPr>
          <p:spPr bwMode="auto">
            <a:xfrm>
              <a:off x="3840" y="2064"/>
              <a:ext cx="1573" cy="1187"/>
            </a:xfrm>
            <a:prstGeom prst="rect">
              <a:avLst/>
            </a:prstGeom>
            <a:gradFill rotWithShape="1">
              <a:gsLst>
                <a:gs pos="0">
                  <a:srgbClr val="99CC00">
                    <a:tint val="100000"/>
                    <a:shade val="100000"/>
                    <a:satMod val="130000"/>
                  </a:srgbClr>
                </a:gs>
                <a:gs pos="100000">
                  <a:srgbClr val="99CC00">
                    <a:tint val="50000"/>
                    <a:shade val="100000"/>
                    <a:satMod val="350000"/>
                  </a:srgbClr>
                </a:gs>
              </a:gsLst>
              <a:lin ang="16200000" scaled="0"/>
            </a:gradFill>
            <a:ln w="9525" cap="flat" cmpd="sng" algn="ctr">
              <a:solidFill>
                <a:srgbClr val="99CC00">
                  <a:shade val="95000"/>
                  <a:satMod val="105000"/>
                </a:srgbClr>
              </a:solidFill>
              <a:prstDash val="solid"/>
              <a:headEnd/>
              <a:tailEnd/>
            </a:ln>
            <a:effectLst>
              <a:outerShdw blurRad="40000" dist="23000" dir="5400000" rotWithShape="0">
                <a:srgbClr val="000000">
                  <a:alpha val="35000"/>
                </a:srgbClr>
              </a:outerShdw>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8" name="Oval 8"/>
            <p:cNvSpPr>
              <a:spLocks noChangeArrowheads="1"/>
            </p:cNvSpPr>
            <p:nvPr/>
          </p:nvSpPr>
          <p:spPr bwMode="auto">
            <a:xfrm>
              <a:off x="806" y="2414"/>
              <a:ext cx="960" cy="549"/>
            </a:xfrm>
            <a:prstGeom prst="ellipse">
              <a:avLst/>
            </a:prstGeom>
            <a:solidFill>
              <a:srgbClr val="FFFFFF"/>
            </a:solidFill>
            <a:ln w="25400" cap="flat" cmpd="sng" algn="ctr">
              <a:solidFill>
                <a:srgbClr val="99CC00"/>
              </a:solidFill>
              <a:prstDash val="solid"/>
              <a:headEnd/>
              <a:tailEnd/>
            </a:ln>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9" name="Rectangle 9"/>
            <p:cNvSpPr>
              <a:spLocks noChangeArrowheads="1"/>
            </p:cNvSpPr>
            <p:nvPr/>
          </p:nvSpPr>
          <p:spPr bwMode="auto">
            <a:xfrm>
              <a:off x="952" y="2475"/>
              <a:ext cx="7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2200" b="0" i="0" u="none" strike="noStrike" kern="0" cap="none" spc="0" normalizeH="0" baseline="0" noProof="0" smtClean="0">
                  <a:ln>
                    <a:noFill/>
                  </a:ln>
                  <a:solidFill>
                    <a:srgbClr val="000000"/>
                  </a:solidFill>
                  <a:effectLst/>
                  <a:uLnTx/>
                  <a:uFillTx/>
                  <a:latin typeface="Arial" pitchFamily="34" charset="0"/>
                  <a:ea typeface="MS PGothic" pitchFamily="34" charset="-128"/>
                </a:rPr>
                <a:t>Cliente Delgado</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0" name="Oval 10"/>
            <p:cNvSpPr>
              <a:spLocks noChangeArrowheads="1"/>
            </p:cNvSpPr>
            <p:nvPr/>
          </p:nvSpPr>
          <p:spPr bwMode="auto">
            <a:xfrm>
              <a:off x="4134" y="2370"/>
              <a:ext cx="1041" cy="571"/>
            </a:xfrm>
            <a:prstGeom prst="ellipse">
              <a:avLst/>
            </a:prstGeom>
            <a:solidFill>
              <a:srgbClr val="FFFFFF"/>
            </a:solidFill>
            <a:ln w="25400" cap="flat" cmpd="sng" algn="ctr">
              <a:solidFill>
                <a:srgbClr val="99CC00"/>
              </a:solidFill>
              <a:prstDash val="solid"/>
              <a:headEnd/>
              <a:tailEnd/>
            </a:ln>
            <a:effectLst/>
          </p:spPr>
          <p:txBody>
            <a:bodyPr/>
            <a:lstStyle>
              <a:lvl1pPr>
                <a:spcBef>
                  <a:spcPct val="35000"/>
                </a:spcBef>
                <a:buClr>
                  <a:srgbClr val="993300"/>
                </a:buClr>
                <a:buSzPct val="90000"/>
                <a:buFont typeface="Monotype Sorts" pitchFamily="2" charset="2"/>
                <a:buChar char="n"/>
                <a:defRPr kumimoji="1">
                  <a:solidFill>
                    <a:schemeClr val="tx1"/>
                  </a:solidFill>
                  <a:latin typeface="Arial"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Arial"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Arial"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anose="020B0604020202020204" pitchFamily="34" charset="0"/>
                  <a:ea typeface="MS PGothic" panose="020B0600070205080204" pitchFamily="34" charset="-128"/>
                </a:defRPr>
              </a:lvl9pPr>
            </a:lstStyle>
            <a:p>
              <a:pPr marL="0" marR="0" lvl="0" indent="0" algn="just" defTabSz="914400" eaLnBrk="0" fontAlgn="base" latinLnBrk="0" hangingPunct="0">
                <a:lnSpc>
                  <a:spcPct val="100000"/>
                </a:lnSpc>
                <a:spcBef>
                  <a:spcPct val="20000"/>
                </a:spcBef>
                <a:spcAft>
                  <a:spcPct val="0"/>
                </a:spcAft>
                <a:buClr>
                  <a:srgbClr val="CCCC66"/>
                </a:buClr>
                <a:buSzTx/>
                <a:buFont typeface="Monotype Sorts" pitchFamily="2" charset="2"/>
                <a:buNone/>
                <a:tabLst/>
                <a:defRPr/>
              </a:pPr>
              <a:endParaRPr kumimoji="1" lang="es-ES" altLang="en-US" sz="2400" b="0" i="0" u="none" strike="noStrike" kern="0" cap="none" spc="0" normalizeH="0" baseline="0" noProof="0" smtClean="0">
                <a:ln>
                  <a:noFill/>
                </a:ln>
                <a:solidFill>
                  <a:srgbClr val="0033CC"/>
                </a:solidFill>
                <a:effectLst/>
                <a:uLnTx/>
                <a:uFillTx/>
                <a:latin typeface="Arial" panose="020B0604020202020204" pitchFamily="34" charset="0"/>
                <a:ea typeface="MS PGothic" panose="020B0600070205080204" pitchFamily="34" charset="-128"/>
                <a:cs typeface="+mn-cs"/>
              </a:endParaRPr>
            </a:p>
          </p:txBody>
        </p:sp>
        <p:sp>
          <p:nvSpPr>
            <p:cNvPr id="11" name="Rectangle 11"/>
            <p:cNvSpPr>
              <a:spLocks noChangeArrowheads="1"/>
            </p:cNvSpPr>
            <p:nvPr/>
          </p:nvSpPr>
          <p:spPr bwMode="auto">
            <a:xfrm>
              <a:off x="4253" y="2451"/>
              <a:ext cx="8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altLang="en-US" sz="2000" b="0" i="0" u="none" strike="noStrike" kern="0" cap="none" spc="0" normalizeH="0" baseline="0" noProof="0" smtClean="0">
                  <a:ln>
                    <a:noFill/>
                  </a:ln>
                  <a:solidFill>
                    <a:srgbClr val="000000"/>
                  </a:solidFill>
                  <a:effectLst/>
                  <a:uLnTx/>
                  <a:uFillTx/>
                  <a:latin typeface="Arial" pitchFamily="34" charset="0"/>
                  <a:ea typeface="MS PGothic" pitchFamily="34" charset="-128"/>
                </a:rPr>
                <a:t>Proceso de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altLang="en-US" sz="2000" b="0" i="0" u="none" strike="noStrike" kern="0" cap="none" spc="0" normalizeH="0" baseline="0" noProof="0" smtClean="0">
                  <a:ln>
                    <a:noFill/>
                  </a:ln>
                  <a:solidFill>
                    <a:srgbClr val="000000"/>
                  </a:solidFill>
                  <a:effectLst/>
                  <a:uLnTx/>
                  <a:uFillTx/>
                  <a:latin typeface="Arial" pitchFamily="34" charset="0"/>
                  <a:ea typeface="MS PGothic" pitchFamily="34" charset="-128"/>
                </a:rPr>
                <a:t>aplicación</a:t>
              </a:r>
              <a:endParaRPr kumimoji="0" lang="en-GB" altLang="en-US" sz="20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2" name="Rectangle 12"/>
            <p:cNvSpPr>
              <a:spLocks noChangeArrowheads="1"/>
            </p:cNvSpPr>
            <p:nvPr/>
          </p:nvSpPr>
          <p:spPr bwMode="auto">
            <a:xfrm>
              <a:off x="384" y="1941"/>
              <a:ext cx="22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2200" b="0" i="0" u="none" strike="noStrike" kern="0" cap="none" spc="0" normalizeH="0" baseline="0" noProof="0" smtClean="0">
                  <a:ln>
                    <a:noFill/>
                  </a:ln>
                  <a:solidFill>
                    <a:srgbClr val="000000"/>
                  </a:solidFill>
                  <a:effectLst/>
                  <a:uLnTx/>
                  <a:uFillTx/>
                  <a:latin typeface="Arial" pitchFamily="34" charset="0"/>
                  <a:ea typeface="MS PGothic" pitchFamily="34" charset="-128"/>
                </a:rPr>
                <a:t>Red de computadoras o PCs</a:t>
              </a:r>
              <a:endParaRPr kumimoji="0" lang="en-GB" altLang="en-US" sz="2400" b="0"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sp>
          <p:nvSpPr>
            <p:cNvPr id="13" name="Rectangle 13"/>
            <p:cNvSpPr>
              <a:spLocks noChangeArrowheads="1"/>
            </p:cNvSpPr>
            <p:nvPr/>
          </p:nvSpPr>
          <p:spPr bwMode="auto">
            <a:xfrm>
              <a:off x="3883" y="1776"/>
              <a:ext cx="159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2200" b="0" i="0" u="none" strike="noStrike" kern="0" cap="none" spc="0" normalizeH="0" baseline="0" noProof="0" smtClean="0">
                  <a:ln>
                    <a:noFill/>
                  </a:ln>
                  <a:solidFill>
                    <a:srgbClr val="000000"/>
                  </a:solidFill>
                  <a:effectLst/>
                  <a:uLnTx/>
                  <a:uFillTx/>
                  <a:latin typeface="Arial" pitchFamily="34" charset="0"/>
                  <a:ea typeface="MS PGothic" pitchFamily="34" charset="-128"/>
                </a:rPr>
                <a:t>servidor de cómputo</a:t>
              </a:r>
            </a:p>
          </p:txBody>
        </p:sp>
        <p:sp>
          <p:nvSpPr>
            <p:cNvPr id="14" name="Freeform 14"/>
            <p:cNvSpPr>
              <a:spLocks/>
            </p:cNvSpPr>
            <p:nvPr/>
          </p:nvSpPr>
          <p:spPr bwMode="auto">
            <a:xfrm>
              <a:off x="1766" y="2633"/>
              <a:ext cx="244" cy="66"/>
            </a:xfrm>
            <a:custGeom>
              <a:avLst/>
              <a:gdLst>
                <a:gd name="T0" fmla="*/ 0 w 263"/>
                <a:gd name="T1" fmla="*/ 22 h 66"/>
                <a:gd name="T2" fmla="*/ 14 w 263"/>
                <a:gd name="T3" fmla="*/ 0 h 66"/>
                <a:gd name="T4" fmla="*/ 36 w 263"/>
                <a:gd name="T5" fmla="*/ 22 h 66"/>
                <a:gd name="T6" fmla="*/ 45 w 263"/>
                <a:gd name="T7" fmla="*/ 44 h 66"/>
                <a:gd name="T8" fmla="*/ 55 w 263"/>
                <a:gd name="T9" fmla="*/ 66 h 66"/>
                <a:gd name="T10" fmla="*/ 0 60000 65536"/>
                <a:gd name="T11" fmla="*/ 0 60000 65536"/>
                <a:gd name="T12" fmla="*/ 0 60000 65536"/>
                <a:gd name="T13" fmla="*/ 0 60000 65536"/>
                <a:gd name="T14" fmla="*/ 0 60000 65536"/>
                <a:gd name="T15" fmla="*/ 0 w 263"/>
                <a:gd name="T16" fmla="*/ 0 h 66"/>
                <a:gd name="T17" fmla="*/ 263 w 263"/>
                <a:gd name="T18" fmla="*/ 66 h 66"/>
              </a:gdLst>
              <a:ahLst/>
              <a:cxnLst>
                <a:cxn ang="T10">
                  <a:pos x="T0" y="T1"/>
                </a:cxn>
                <a:cxn ang="T11">
                  <a:pos x="T2" y="T3"/>
                </a:cxn>
                <a:cxn ang="T12">
                  <a:pos x="T4" y="T5"/>
                </a:cxn>
                <a:cxn ang="T13">
                  <a:pos x="T6" y="T7"/>
                </a:cxn>
                <a:cxn ang="T14">
                  <a:pos x="T8" y="T9"/>
                </a:cxn>
              </a:cxnLst>
              <a:rect l="T15" t="T16" r="T17" b="T18"/>
              <a:pathLst>
                <a:path w="263" h="66">
                  <a:moveTo>
                    <a:pt x="0" y="22"/>
                  </a:moveTo>
                  <a:lnTo>
                    <a:pt x="66" y="0"/>
                  </a:lnTo>
                  <a:lnTo>
                    <a:pt x="176" y="22"/>
                  </a:lnTo>
                  <a:lnTo>
                    <a:pt x="220" y="44"/>
                  </a:lnTo>
                  <a:lnTo>
                    <a:pt x="263" y="66"/>
                  </a:lnTo>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5" name="Freeform 15"/>
            <p:cNvSpPr>
              <a:spLocks/>
            </p:cNvSpPr>
            <p:nvPr/>
          </p:nvSpPr>
          <p:spPr bwMode="auto">
            <a:xfrm>
              <a:off x="3541" y="2633"/>
              <a:ext cx="613" cy="22"/>
            </a:xfrm>
            <a:custGeom>
              <a:avLst/>
              <a:gdLst>
                <a:gd name="T0" fmla="*/ 144 w 659"/>
                <a:gd name="T1" fmla="*/ 0 h 22"/>
                <a:gd name="T2" fmla="*/ 115 w 659"/>
                <a:gd name="T3" fmla="*/ 22 h 22"/>
                <a:gd name="T4" fmla="*/ 63 w 659"/>
                <a:gd name="T5" fmla="*/ 22 h 22"/>
                <a:gd name="T6" fmla="*/ 24 w 659"/>
                <a:gd name="T7" fmla="*/ 22 h 22"/>
                <a:gd name="T8" fmla="*/ 0 w 659"/>
                <a:gd name="T9" fmla="*/ 22 h 22"/>
                <a:gd name="T10" fmla="*/ 0 60000 65536"/>
                <a:gd name="T11" fmla="*/ 0 60000 65536"/>
                <a:gd name="T12" fmla="*/ 0 60000 65536"/>
                <a:gd name="T13" fmla="*/ 0 60000 65536"/>
                <a:gd name="T14" fmla="*/ 0 60000 65536"/>
                <a:gd name="T15" fmla="*/ 0 w 659"/>
                <a:gd name="T16" fmla="*/ 0 h 22"/>
                <a:gd name="T17" fmla="*/ 659 w 659"/>
                <a:gd name="T18" fmla="*/ 22 h 22"/>
              </a:gdLst>
              <a:ahLst/>
              <a:cxnLst>
                <a:cxn ang="T10">
                  <a:pos x="T0" y="T1"/>
                </a:cxn>
                <a:cxn ang="T11">
                  <a:pos x="T2" y="T3"/>
                </a:cxn>
                <a:cxn ang="T12">
                  <a:pos x="T4" y="T5"/>
                </a:cxn>
                <a:cxn ang="T13">
                  <a:pos x="T6" y="T7"/>
                </a:cxn>
                <a:cxn ang="T14">
                  <a:pos x="T8" y="T9"/>
                </a:cxn>
              </a:cxnLst>
              <a:rect l="T15" t="T16" r="T17" b="T18"/>
              <a:pathLst>
                <a:path w="659" h="22">
                  <a:moveTo>
                    <a:pt x="659" y="0"/>
                  </a:moveTo>
                  <a:lnTo>
                    <a:pt x="527" y="22"/>
                  </a:lnTo>
                  <a:lnTo>
                    <a:pt x="286" y="22"/>
                  </a:lnTo>
                  <a:lnTo>
                    <a:pt x="110" y="22"/>
                  </a:lnTo>
                  <a:lnTo>
                    <a:pt x="0" y="22"/>
                  </a:lnTo>
                </a:path>
              </a:pathLst>
            </a:cu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6" name="Freeform 16"/>
            <p:cNvSpPr>
              <a:spLocks/>
            </p:cNvSpPr>
            <p:nvPr/>
          </p:nvSpPr>
          <p:spPr bwMode="auto">
            <a:xfrm>
              <a:off x="1990" y="2238"/>
              <a:ext cx="1654" cy="725"/>
            </a:xfrm>
            <a:custGeom>
              <a:avLst/>
              <a:gdLst>
                <a:gd name="T0" fmla="*/ 10 w 1779"/>
                <a:gd name="T1" fmla="*/ 176 h 725"/>
                <a:gd name="T2" fmla="*/ 15 w 1779"/>
                <a:gd name="T3" fmla="*/ 132 h 725"/>
                <a:gd name="T4" fmla="*/ 38 w 1779"/>
                <a:gd name="T5" fmla="*/ 66 h 725"/>
                <a:gd name="T6" fmla="*/ 63 w 1779"/>
                <a:gd name="T7" fmla="*/ 44 h 725"/>
                <a:gd name="T8" fmla="*/ 76 w 1779"/>
                <a:gd name="T9" fmla="*/ 44 h 725"/>
                <a:gd name="T10" fmla="*/ 86 w 1779"/>
                <a:gd name="T11" fmla="*/ 22 h 725"/>
                <a:gd name="T12" fmla="*/ 114 w 1779"/>
                <a:gd name="T13" fmla="*/ 44 h 725"/>
                <a:gd name="T14" fmla="*/ 142 w 1779"/>
                <a:gd name="T15" fmla="*/ 66 h 725"/>
                <a:gd name="T16" fmla="*/ 170 w 1779"/>
                <a:gd name="T17" fmla="*/ 66 h 725"/>
                <a:gd name="T18" fmla="*/ 201 w 1779"/>
                <a:gd name="T19" fmla="*/ 66 h 725"/>
                <a:gd name="T20" fmla="*/ 218 w 1779"/>
                <a:gd name="T21" fmla="*/ 44 h 725"/>
                <a:gd name="T22" fmla="*/ 233 w 1779"/>
                <a:gd name="T23" fmla="*/ 22 h 725"/>
                <a:gd name="T24" fmla="*/ 252 w 1779"/>
                <a:gd name="T25" fmla="*/ 0 h 725"/>
                <a:gd name="T26" fmla="*/ 277 w 1779"/>
                <a:gd name="T27" fmla="*/ 0 h 725"/>
                <a:gd name="T28" fmla="*/ 295 w 1779"/>
                <a:gd name="T29" fmla="*/ 0 h 725"/>
                <a:gd name="T30" fmla="*/ 310 w 1779"/>
                <a:gd name="T31" fmla="*/ 22 h 725"/>
                <a:gd name="T32" fmla="*/ 320 w 1779"/>
                <a:gd name="T33" fmla="*/ 44 h 725"/>
                <a:gd name="T34" fmla="*/ 337 w 1779"/>
                <a:gd name="T35" fmla="*/ 66 h 725"/>
                <a:gd name="T36" fmla="*/ 356 w 1779"/>
                <a:gd name="T37" fmla="*/ 132 h 725"/>
                <a:gd name="T38" fmla="*/ 380 w 1779"/>
                <a:gd name="T39" fmla="*/ 220 h 725"/>
                <a:gd name="T40" fmla="*/ 386 w 1779"/>
                <a:gd name="T41" fmla="*/ 351 h 725"/>
                <a:gd name="T42" fmla="*/ 386 w 1779"/>
                <a:gd name="T43" fmla="*/ 439 h 725"/>
                <a:gd name="T44" fmla="*/ 380 w 1779"/>
                <a:gd name="T45" fmla="*/ 505 h 725"/>
                <a:gd name="T46" fmla="*/ 372 w 1779"/>
                <a:gd name="T47" fmla="*/ 637 h 725"/>
                <a:gd name="T48" fmla="*/ 351 w 1779"/>
                <a:gd name="T49" fmla="*/ 681 h 725"/>
                <a:gd name="T50" fmla="*/ 324 w 1779"/>
                <a:gd name="T51" fmla="*/ 725 h 725"/>
                <a:gd name="T52" fmla="*/ 295 w 1779"/>
                <a:gd name="T53" fmla="*/ 703 h 725"/>
                <a:gd name="T54" fmla="*/ 266 w 1779"/>
                <a:gd name="T55" fmla="*/ 681 h 725"/>
                <a:gd name="T56" fmla="*/ 243 w 1779"/>
                <a:gd name="T57" fmla="*/ 681 h 725"/>
                <a:gd name="T58" fmla="*/ 218 w 1779"/>
                <a:gd name="T59" fmla="*/ 659 h 725"/>
                <a:gd name="T60" fmla="*/ 191 w 1779"/>
                <a:gd name="T61" fmla="*/ 659 h 725"/>
                <a:gd name="T62" fmla="*/ 166 w 1779"/>
                <a:gd name="T63" fmla="*/ 659 h 725"/>
                <a:gd name="T64" fmla="*/ 147 w 1779"/>
                <a:gd name="T65" fmla="*/ 681 h 725"/>
                <a:gd name="T66" fmla="*/ 129 w 1779"/>
                <a:gd name="T67" fmla="*/ 681 h 725"/>
                <a:gd name="T68" fmla="*/ 109 w 1779"/>
                <a:gd name="T69" fmla="*/ 681 h 725"/>
                <a:gd name="T70" fmla="*/ 91 w 1779"/>
                <a:gd name="T71" fmla="*/ 703 h 725"/>
                <a:gd name="T72" fmla="*/ 72 w 1779"/>
                <a:gd name="T73" fmla="*/ 703 h 725"/>
                <a:gd name="T74" fmla="*/ 57 w 1779"/>
                <a:gd name="T75" fmla="*/ 703 h 725"/>
                <a:gd name="T76" fmla="*/ 43 w 1779"/>
                <a:gd name="T77" fmla="*/ 681 h 725"/>
                <a:gd name="T78" fmla="*/ 33 w 1779"/>
                <a:gd name="T79" fmla="*/ 659 h 725"/>
                <a:gd name="T80" fmla="*/ 29 w 1779"/>
                <a:gd name="T81" fmla="*/ 637 h 725"/>
                <a:gd name="T82" fmla="*/ 24 w 1779"/>
                <a:gd name="T83" fmla="*/ 615 h 725"/>
                <a:gd name="T84" fmla="*/ 15 w 1779"/>
                <a:gd name="T85" fmla="*/ 571 h 725"/>
                <a:gd name="T86" fmla="*/ 7 w 1779"/>
                <a:gd name="T87" fmla="*/ 483 h 725"/>
                <a:gd name="T88" fmla="*/ 0 w 1779"/>
                <a:gd name="T89" fmla="*/ 417 h 725"/>
                <a:gd name="T90" fmla="*/ 0 w 1779"/>
                <a:gd name="T91" fmla="*/ 351 h 725"/>
                <a:gd name="T92" fmla="*/ 0 w 1779"/>
                <a:gd name="T93" fmla="*/ 286 h 725"/>
                <a:gd name="T94" fmla="*/ 7 w 1779"/>
                <a:gd name="T95" fmla="*/ 220 h 725"/>
                <a:gd name="T96" fmla="*/ 10 w 1779"/>
                <a:gd name="T97" fmla="*/ 176 h 725"/>
                <a:gd name="T98" fmla="*/ 10 w 1779"/>
                <a:gd name="T99" fmla="*/ 176 h 7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79"/>
                <a:gd name="T151" fmla="*/ 0 h 725"/>
                <a:gd name="T152" fmla="*/ 1779 w 1779"/>
                <a:gd name="T153" fmla="*/ 725 h 7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79" h="725">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0066CC"/>
            </a:solidFill>
            <a:ln>
              <a:noFill/>
            </a:ln>
            <a:extLst>
              <a:ext uri="{91240B29-F687-4F45-9708-019B960494DF}">
                <a14:hiddenLine xmlns:a14="http://schemas.microsoft.com/office/drawing/2010/main" w="50800">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sz="2400" b="0" i="0" u="none" strike="noStrike" kern="0" cap="none" spc="0" normalizeH="0" baseline="0" noProof="0" smtClean="0">
                <a:ln>
                  <a:noFill/>
                </a:ln>
                <a:solidFill>
                  <a:srgbClr val="0033CC"/>
                </a:solidFill>
                <a:effectLst/>
                <a:uLnTx/>
                <a:uFillTx/>
              </a:endParaRPr>
            </a:p>
          </p:txBody>
        </p:sp>
        <p:sp>
          <p:nvSpPr>
            <p:cNvPr id="17" name="Rectangle 17"/>
            <p:cNvSpPr>
              <a:spLocks noChangeArrowheads="1"/>
            </p:cNvSpPr>
            <p:nvPr/>
          </p:nvSpPr>
          <p:spPr bwMode="auto">
            <a:xfrm>
              <a:off x="2688" y="2496"/>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rgbClr val="993300"/>
                </a:buClr>
                <a:buSzPct val="90000"/>
                <a:buFont typeface="Monotype Sorts" pitchFamily="2" charset="2"/>
                <a:buChar char="n"/>
                <a:defRPr kumimoji="1">
                  <a:solidFill>
                    <a:schemeClr val="tx1"/>
                  </a:solidFill>
                  <a:latin typeface="Arial" pitchFamily="34" charset="0"/>
                  <a:ea typeface="MS PGothic" pitchFamily="34" charset="-128"/>
                </a:defRPr>
              </a:lvl1pPr>
              <a:lvl2pPr marL="742950" indent="-285750">
                <a:spcBef>
                  <a:spcPct val="35000"/>
                </a:spcBef>
                <a:buClr>
                  <a:srgbClr val="CC6600"/>
                </a:buClr>
                <a:buSzPct val="80000"/>
                <a:buFont typeface="Monotype Sorts" pitchFamily="2" charset="2"/>
                <a:buChar char="l"/>
                <a:defRPr kumimoji="1">
                  <a:solidFill>
                    <a:schemeClr val="tx1"/>
                  </a:solidFill>
                  <a:latin typeface="Arial" pitchFamily="3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Arial"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Arial"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Arial"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altLang="en-US" sz="2400" b="1" i="0" u="none" strike="noStrike" kern="0" cap="none" spc="0" normalizeH="0" baseline="0" noProof="0" smtClean="0">
                  <a:ln>
                    <a:noFill/>
                  </a:ln>
                  <a:solidFill>
                    <a:srgbClr val="000000"/>
                  </a:solidFill>
                  <a:effectLst/>
                  <a:uLnTx/>
                  <a:uFillTx/>
                  <a:latin typeface="Arial" pitchFamily="34" charset="0"/>
                  <a:ea typeface="MS PGothic" pitchFamily="34" charset="-128"/>
                </a:rPr>
                <a:t>red</a:t>
              </a:r>
              <a:endParaRPr kumimoji="0" lang="en-GB" altLang="en-US" sz="2400" b="1" i="0" u="none" strike="noStrike" kern="0" cap="none" spc="0" normalizeH="0" baseline="0" noProof="0" smtClean="0">
                <a:ln>
                  <a:noFill/>
                </a:ln>
                <a:solidFill>
                  <a:srgbClr val="000000"/>
                </a:solidFill>
                <a:effectLst/>
                <a:uLnTx/>
                <a:uFillTx/>
                <a:latin typeface="Times" pitchFamily="18" charset="0"/>
                <a:ea typeface="MS PGothic" pitchFamily="34" charset="-128"/>
              </a:endParaRPr>
            </a:p>
          </p:txBody>
        </p:sp>
      </p:grpSp>
    </p:spTree>
    <p:extLst>
      <p:ext uri="{BB962C8B-B14F-4D97-AF65-F5344CB8AC3E}">
        <p14:creationId xmlns:p14="http://schemas.microsoft.com/office/powerpoint/2010/main" val="3647622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569414"/>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lvl="0">
              <a:defRPr/>
            </a:pPr>
            <a:r>
              <a:rPr kumimoji="0" lang="en-US" altLang="en-US" sz="3200" b="1" i="0" u="none" strike="noStrike" kern="0" cap="none"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Sistemas</a:t>
            </a: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 </a:t>
            </a:r>
            <a:r>
              <a:rPr kumimoji="0" lang="en-US" altLang="en-US" sz="3200" b="1" i="0" u="none" strike="noStrike" kern="0" cap="none" spc="0" normalizeH="0" baseline="0" noProof="0" dirty="0" err="1" smtClean="0">
                <a:ln>
                  <a:noFill/>
                </a:ln>
                <a:solidFill>
                  <a:srgbClr val="006699"/>
                </a:solidFill>
                <a:effectLst/>
                <a:uLnTx/>
                <a:uFillTx/>
                <a:latin typeface="Calibri" panose="020F0502020204030204" pitchFamily="34" charset="0"/>
                <a:ea typeface="MS PGothic" pitchFamily="34" charset="-128"/>
                <a:cs typeface="+mj-cs"/>
              </a:rPr>
              <a:t>Distribuidos</a:t>
            </a:r>
            <a:r>
              <a:rPr kumimoji="0" lang="en-US" altLang="en-US" sz="3200" b="1" i="0" u="none" strike="noStrike" kern="0" cap="none" spc="0" normalizeH="0" baseline="0" noProof="0" dirty="0" smtClean="0">
                <a:ln>
                  <a:noFill/>
                </a:ln>
                <a:solidFill>
                  <a:srgbClr val="006699"/>
                </a:solidFill>
                <a:effectLst/>
                <a:uLnTx/>
                <a:uFillTx/>
                <a:latin typeface="Calibri" panose="020F0502020204030204" pitchFamily="34" charset="0"/>
                <a:ea typeface="MS PGothic" pitchFamily="34" charset="-128"/>
                <a:cs typeface="+mj-cs"/>
              </a:rPr>
              <a:t>: </a:t>
            </a:r>
            <a:r>
              <a:rPr lang="en-US" altLang="en-US" kern="0" cap="small" dirty="0" err="1">
                <a:latin typeface="Calibri" panose="020F0502020204030204" pitchFamily="34" charset="0"/>
              </a:rPr>
              <a:t>Arquitectónico</a:t>
            </a:r>
            <a:r>
              <a:rPr kumimoji="0" lang="en-US" altLang="en-US" sz="3200" b="1" i="0" u="none" strike="noStrike" kern="0" cap="small" spc="0" normalizeH="0" noProof="0" dirty="0" smtClean="0">
                <a:ln>
                  <a:noFill/>
                </a:ln>
                <a:solidFill>
                  <a:srgbClr val="006699"/>
                </a:solidFill>
                <a:effectLst/>
                <a:uLnTx/>
                <a:uFillTx/>
                <a:latin typeface="Calibri" panose="020F0502020204030204" pitchFamily="34" charset="0"/>
                <a:ea typeface="MS PGothic" pitchFamily="34" charset="-128"/>
                <a:cs typeface="+mj-cs"/>
              </a:rPr>
              <a:t> - </a:t>
            </a:r>
            <a:r>
              <a:rPr lang="en-US" altLang="en-US" kern="0" cap="small" dirty="0" err="1">
                <a:latin typeface="Calibri" panose="020F0502020204030204" pitchFamily="34" charset="0"/>
              </a:rPr>
              <a:t>Patrones</a:t>
            </a:r>
            <a:endParaRPr kumimoji="0" lang="es-AR" sz="3200" b="1" i="0" u="none" strike="noStrike" kern="0" cap="small" spc="0" normalizeH="0" baseline="0" noProof="0" dirty="0">
              <a:ln>
                <a:noFill/>
              </a:ln>
              <a:solidFill>
                <a:srgbClr val="006699"/>
              </a:solidFill>
              <a:effectLst/>
              <a:uLnTx/>
              <a:uFillTx/>
              <a:latin typeface="Arial"/>
              <a:ea typeface="MS PGothic" pitchFamily="34" charset="-128"/>
              <a:cs typeface="+mj-cs"/>
            </a:endParaRPr>
          </a:p>
        </p:txBody>
      </p:sp>
      <p:sp>
        <p:nvSpPr>
          <p:cNvPr id="4"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kumimoji="0" lang="es-AR" altLang="en-US" sz="2400" b="1" kern="0" dirty="0" smtClean="0">
                <a:solidFill>
                  <a:srgbClr val="006699"/>
                </a:solidFill>
                <a:latin typeface="Calibri" panose="020F0502020204030204" pitchFamily="34" charset="0"/>
              </a:rPr>
              <a:t>Cliente - Servidor</a:t>
            </a:r>
            <a:endParaRPr lang="es-AR" sz="2200" kern="0" dirty="0" smtClean="0">
              <a:latin typeface="Calibri" panose="020F0502020204030204" pitchFamily="34" charset="0"/>
            </a:endParaRPr>
          </a:p>
          <a:p>
            <a:pPr algn="just">
              <a:buClr>
                <a:srgbClr val="0070C0"/>
              </a:buClr>
              <a:buFont typeface="Wingdings" panose="05000000000000000000" pitchFamily="2" charset="2"/>
              <a:buChar char="ü"/>
              <a:defRPr/>
            </a:pPr>
            <a:r>
              <a:rPr lang="es-AR" sz="2200" kern="0" dirty="0" smtClean="0">
                <a:latin typeface="Calibri" panose="020F0502020204030204" pitchFamily="34" charset="0"/>
              </a:rPr>
              <a:t>Las funciones reales de la aplicación se reparten entre cliente y servidor de forma que:</a:t>
            </a:r>
          </a:p>
          <a:p>
            <a:pPr lvl="1" algn="just">
              <a:buClr>
                <a:srgbClr val="0070C0"/>
              </a:buClr>
              <a:buFont typeface="Wingdings" panose="05000000000000000000" pitchFamily="2" charset="2"/>
              <a:buChar char="Ø"/>
              <a:defRPr/>
            </a:pPr>
            <a:r>
              <a:rPr lang="es-AR" sz="2200" kern="0" dirty="0" smtClean="0">
                <a:latin typeface="Calibri" panose="020F0502020204030204" pitchFamily="34" charset="0"/>
              </a:rPr>
              <a:t>Se optimicen los recursos de la red y plataforma</a:t>
            </a:r>
          </a:p>
          <a:p>
            <a:pPr lvl="1" algn="just">
              <a:buClr>
                <a:srgbClr val="0070C0"/>
              </a:buClr>
              <a:buFont typeface="Wingdings" panose="05000000000000000000" pitchFamily="2" charset="2"/>
              <a:buChar char="Ø"/>
              <a:defRPr/>
            </a:pPr>
            <a:r>
              <a:rPr lang="es-AR" sz="2200" kern="0" dirty="0" smtClean="0">
                <a:latin typeface="Calibri" panose="020F0502020204030204" pitchFamily="34" charset="0"/>
              </a:rPr>
              <a:t>Se optimice la capacidad de los usuarios para realizar varias tareas</a:t>
            </a:r>
          </a:p>
          <a:p>
            <a:pPr lvl="1" algn="just">
              <a:buClr>
                <a:srgbClr val="0070C0"/>
              </a:buClr>
              <a:buFont typeface="Wingdings" panose="05000000000000000000" pitchFamily="2" charset="2"/>
              <a:buChar char="Ø"/>
              <a:defRPr/>
            </a:pPr>
            <a:r>
              <a:rPr lang="es-AR" sz="2200" kern="0" dirty="0" smtClean="0">
                <a:latin typeface="Calibri" panose="020F0502020204030204" pitchFamily="34" charset="0"/>
              </a:rPr>
              <a:t>Se optimice la capacidad para cooperar el uno con el otro en el uso de recursos compartidos</a:t>
            </a:r>
          </a:p>
          <a:p>
            <a:pPr marL="0" indent="0" algn="just">
              <a:buClr>
                <a:srgbClr val="0070C0"/>
              </a:buClr>
              <a:buFont typeface="Monotype Sorts" pitchFamily="2" charset="2"/>
              <a:buNone/>
              <a:defRPr/>
            </a:pPr>
            <a:endParaRPr lang="es-AR" sz="2200" kern="0" dirty="0">
              <a:latin typeface="Calibri" panose="020F0502020204030204" pitchFamily="34" charset="0"/>
            </a:endParaRPr>
          </a:p>
        </p:txBody>
      </p:sp>
    </p:spTree>
    <p:extLst>
      <p:ext uri="{BB962C8B-B14F-4D97-AF65-F5344CB8AC3E}">
        <p14:creationId xmlns:p14="http://schemas.microsoft.com/office/powerpoint/2010/main" val="16212847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Sistemas Distribuidos: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Modelos Fundamentales</a:t>
            </a:r>
            <a:endParaRPr kumimoji="0" lang="es-AR" sz="3200" b="1" i="0" u="none" strike="noStrike" kern="0" cap="small"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sz="2200" kern="0" dirty="0" smtClean="0">
                <a:latin typeface="Calibri" panose="020F0502020204030204" pitchFamily="34" charset="0"/>
              </a:rPr>
              <a:t>El objetivo de un modelo es:</a:t>
            </a:r>
          </a:p>
          <a:p>
            <a:pPr algn="just">
              <a:buClr>
                <a:srgbClr val="0070C0"/>
              </a:buClr>
              <a:buFont typeface="Wingdings" panose="05000000000000000000" pitchFamily="2" charset="2"/>
              <a:buChar char="ü"/>
              <a:defRPr/>
            </a:pPr>
            <a:r>
              <a:rPr lang="es-AR" sz="2200" kern="0" dirty="0" smtClean="0">
                <a:latin typeface="Calibri" panose="020F0502020204030204" pitchFamily="34" charset="0"/>
              </a:rPr>
              <a:t>Hacer explícitas todas las premisas relevantes sobre los sistemas que estamos modelando.</a:t>
            </a:r>
          </a:p>
          <a:p>
            <a:pPr algn="just">
              <a:buClr>
                <a:srgbClr val="0070C0"/>
              </a:buClr>
              <a:buFont typeface="Wingdings" panose="05000000000000000000" pitchFamily="2" charset="2"/>
              <a:buChar char="ü"/>
              <a:defRPr/>
            </a:pPr>
            <a:r>
              <a:rPr lang="es-AR" sz="2200" kern="0" dirty="0" smtClean="0">
                <a:latin typeface="Calibri" panose="020F0502020204030204" pitchFamily="34" charset="0"/>
              </a:rPr>
              <a:t>Hacer generalizaciones respecto a lo que es posible o no, dadas las premisas anteriores. Las generalizaciones pueden tomar la forma de algoritmos de propósito general o de propiedades deseables que se garanticen. Las garantías surgirán del análisis lógico y, cuando sea pertinente, de la prueba matemática</a:t>
            </a:r>
          </a:p>
          <a:p>
            <a:pPr marL="0" indent="0" algn="just">
              <a:buClr>
                <a:srgbClr val="0070C0"/>
              </a:buClr>
              <a:buFont typeface="Monotype Sorts" pitchFamily="2" charset="2"/>
              <a:buNone/>
              <a:defRPr/>
            </a:pPr>
            <a:endParaRPr lang="es-AR" sz="2200" kern="0" dirty="0">
              <a:latin typeface="Calibri" panose="020F0502020204030204" pitchFamily="34" charset="0"/>
            </a:endParaRPr>
          </a:p>
        </p:txBody>
      </p:sp>
    </p:spTree>
    <p:extLst>
      <p:ext uri="{BB962C8B-B14F-4D97-AF65-F5344CB8AC3E}">
        <p14:creationId xmlns:p14="http://schemas.microsoft.com/office/powerpoint/2010/main" val="3946040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Sistemas Distribuidos: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Modelos Fundamentales</a:t>
            </a:r>
            <a:endParaRPr kumimoji="0" lang="es-AR" sz="3200" b="0"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684213" y="1268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s-AR" altLang="es-AR" sz="2400" b="1" kern="0" smtClean="0">
                <a:latin typeface="Calibri" pitchFamily="34" charset="0"/>
              </a:rPr>
              <a:t>Modelo de Interacción</a:t>
            </a:r>
          </a:p>
          <a:p>
            <a:pPr marL="0" indent="0" algn="just">
              <a:buFont typeface="Monotype Sorts" pitchFamily="2" charset="2"/>
              <a:buNone/>
            </a:pPr>
            <a:r>
              <a:rPr lang="es-AR" altLang="es-AR" sz="2200" kern="0" smtClean="0">
                <a:latin typeface="Calibri" pitchFamily="34" charset="0"/>
              </a:rPr>
              <a:t>Los sistemas distribuidos están compuestos por varios procesos, interactuando de manera compleja.</a:t>
            </a:r>
          </a:p>
          <a:p>
            <a:pPr lvl="1" algn="just">
              <a:buFontTx/>
              <a:buChar char="-"/>
            </a:pPr>
            <a:r>
              <a:rPr lang="es-AR" altLang="es-AR" sz="2200" kern="0" smtClean="0">
                <a:latin typeface="Calibri" pitchFamily="34" charset="0"/>
              </a:rPr>
              <a:t>Las prestaciones de las comunicaciones son con frecuencia una característica limitante.</a:t>
            </a:r>
          </a:p>
          <a:p>
            <a:pPr lvl="2" algn="just">
              <a:buFontTx/>
              <a:buChar char="-"/>
            </a:pPr>
            <a:r>
              <a:rPr lang="es-AR" altLang="es-AR" sz="2200" kern="0" smtClean="0">
                <a:latin typeface="Calibri" pitchFamily="34" charset="0"/>
              </a:rPr>
              <a:t>Latencia (demora entre el inicio de la transmisión y el comienzo de la recepción)</a:t>
            </a:r>
          </a:p>
          <a:p>
            <a:pPr lvl="2" algn="just">
              <a:buFontTx/>
              <a:buChar char="-"/>
            </a:pPr>
            <a:r>
              <a:rPr lang="es-AR" altLang="es-AR" sz="2200" i="1" kern="0" smtClean="0">
                <a:latin typeface="Calibri" pitchFamily="34" charset="0"/>
              </a:rPr>
              <a:t>Ancho de banda</a:t>
            </a:r>
          </a:p>
          <a:p>
            <a:pPr lvl="2" algn="just">
              <a:buFontTx/>
              <a:buChar char="-"/>
            </a:pPr>
            <a:r>
              <a:rPr lang="es-AR" altLang="es-AR" sz="2200" i="1" kern="0" smtClean="0">
                <a:latin typeface="Calibri" pitchFamily="34" charset="0"/>
              </a:rPr>
              <a:t>Jitter </a:t>
            </a:r>
            <a:r>
              <a:rPr lang="es-AR" altLang="es-AR" sz="2200" kern="0" smtClean="0">
                <a:latin typeface="Calibri" pitchFamily="34" charset="0"/>
              </a:rPr>
              <a:t>es la variación en el tiempo invertido en completa el reparto de una serie de mensajes. </a:t>
            </a:r>
          </a:p>
          <a:p>
            <a:pPr lvl="1" algn="just">
              <a:buFontTx/>
              <a:buChar char="-"/>
            </a:pPr>
            <a:r>
              <a:rPr lang="es-AR" altLang="es-AR" sz="2200" kern="0" smtClean="0">
                <a:latin typeface="Calibri" pitchFamily="34" charset="0"/>
              </a:rPr>
              <a:t>No es posible mantener una única noción global del tiempo</a:t>
            </a:r>
            <a:endParaRPr lang="es-AR" altLang="es-AR" sz="2200" kern="0" dirty="0" smtClean="0">
              <a:latin typeface="Calibri" pitchFamily="34" charset="0"/>
            </a:endParaRPr>
          </a:p>
        </p:txBody>
      </p:sp>
    </p:spTree>
    <p:extLst>
      <p:ext uri="{BB962C8B-B14F-4D97-AF65-F5344CB8AC3E}">
        <p14:creationId xmlns:p14="http://schemas.microsoft.com/office/powerpoint/2010/main" val="1875101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Sistemas Distribuidos: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Modelos Fundamentales</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defRPr/>
            </a:pPr>
            <a:r>
              <a:rPr kumimoji="1" lang="es-AR" sz="2400" b="1"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Modelo de Interacción</a:t>
            </a:r>
          </a:p>
          <a:p>
            <a:pPr marL="342900" marR="0" lvl="0" indent="-342900" algn="l" defTabSz="914400" rtl="0" eaLnBrk="0" fontAlgn="base" latinLnBrk="0" hangingPunct="0">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Sistemas distribuidos síncronos</a:t>
            </a:r>
          </a:p>
          <a:p>
            <a:pPr marL="457200" marR="0" lvl="1" indent="0" algn="l" defTabSz="914400" rtl="0" eaLnBrk="0" fontAlgn="base" latinLnBrk="0" hangingPunct="0">
              <a:lnSpc>
                <a:spcPct val="100000"/>
              </a:lnSpc>
              <a:spcBef>
                <a:spcPct val="35000"/>
              </a:spcBef>
              <a:spcAft>
                <a:spcPct val="0"/>
              </a:spcAft>
              <a:buClr>
                <a:srgbClr val="0070C0"/>
              </a:buClr>
              <a:buSzPct val="80000"/>
              <a:buFont typeface="Monotype Sorts" pitchFamily="2" charset="2"/>
              <a:buNone/>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rPr>
              <a:t>1.- el tiempo de ejecución de cada etapa de un proceso tiene ciertos límites inferior y superior conocidos.</a:t>
            </a:r>
          </a:p>
          <a:p>
            <a:pPr marL="457200" marR="0" lvl="1" indent="0" algn="l" defTabSz="914400" rtl="0" eaLnBrk="0" fontAlgn="base" latinLnBrk="0" hangingPunct="0">
              <a:lnSpc>
                <a:spcPct val="100000"/>
              </a:lnSpc>
              <a:spcBef>
                <a:spcPct val="35000"/>
              </a:spcBef>
              <a:spcAft>
                <a:spcPct val="0"/>
              </a:spcAft>
              <a:buClr>
                <a:srgbClr val="0070C0"/>
              </a:buClr>
              <a:buSzPct val="80000"/>
              <a:buFont typeface="Monotype Sorts" pitchFamily="2" charset="2"/>
              <a:buNone/>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rPr>
              <a:t>2.- cada mensaje transmitido sobre un canal se recibe en un tiempo limitado conocido.</a:t>
            </a:r>
          </a:p>
          <a:p>
            <a:pPr marL="457200" marR="0" lvl="1" indent="0" algn="l" defTabSz="914400" rtl="0" eaLnBrk="0" fontAlgn="base" latinLnBrk="0" hangingPunct="0">
              <a:lnSpc>
                <a:spcPct val="100000"/>
              </a:lnSpc>
              <a:spcBef>
                <a:spcPct val="35000"/>
              </a:spcBef>
              <a:spcAft>
                <a:spcPct val="0"/>
              </a:spcAft>
              <a:buClr>
                <a:srgbClr val="0070C0"/>
              </a:buClr>
              <a:buSzPct val="80000"/>
              <a:buFont typeface="Monotype Sorts" pitchFamily="2" charset="2"/>
              <a:buNone/>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rPr>
              <a:t>3.- cada proceso tiene un reloj local cuya tasa de deriva sobre el tiempo real tiene un límite conocido.</a:t>
            </a:r>
          </a:p>
          <a:p>
            <a:pPr marL="342900" marR="0" lvl="0" indent="-342900" algn="l" defTabSz="914400" rtl="0" eaLnBrk="0" fontAlgn="base" latinLnBrk="0" hangingPunct="0">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Sistemas distribuidos asíncronos</a:t>
            </a:r>
          </a:p>
          <a:p>
            <a:pPr marL="400050" marR="0" lvl="1" indent="0" algn="l" defTabSz="914400" rtl="0" eaLnBrk="0" fontAlgn="base" latinLnBrk="0" hangingPunct="0">
              <a:lnSpc>
                <a:spcPct val="100000"/>
              </a:lnSpc>
              <a:spcBef>
                <a:spcPct val="35000"/>
              </a:spcBef>
              <a:spcAft>
                <a:spcPct val="0"/>
              </a:spcAft>
              <a:buClr>
                <a:srgbClr val="0070C0"/>
              </a:buClr>
              <a:buSzPct val="80000"/>
              <a:buFont typeface="Monotype Sorts" pitchFamily="2" charset="2"/>
              <a:buNone/>
              <a:tabLst/>
              <a:defRPr/>
            </a:pPr>
            <a:r>
              <a:rPr kumimoji="1" lang="es-AR" sz="22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rPr>
              <a:t>No tiene límite para la velocidad de ejecución de un proceso, demora en la transmisión de un mensaje y deriva del reloj.</a:t>
            </a:r>
          </a:p>
          <a:p>
            <a:pPr marL="342900" marR="0" lvl="0" indent="-342900" algn="l" defTabSz="914400" rtl="0" eaLnBrk="0" fontAlgn="base" latinLnBrk="0" hangingPunct="0">
              <a:lnSpc>
                <a:spcPct val="100000"/>
              </a:lnSpc>
              <a:spcBef>
                <a:spcPct val="35000"/>
              </a:spcBef>
              <a:spcAft>
                <a:spcPct val="0"/>
              </a:spcAft>
              <a:buClr>
                <a:srgbClr val="0070C0"/>
              </a:buClr>
              <a:buSzPct val="90000"/>
              <a:buFont typeface="Wingdings" panose="05000000000000000000" pitchFamily="2" charset="2"/>
              <a:buChar char="ü"/>
              <a:tabLst/>
              <a:defRPr/>
            </a:pPr>
            <a:endParaRPr kumimoji="1" lang="es-AR" sz="2200" b="0" i="0" u="none" strike="noStrike" kern="0" cap="none" spc="0" normalizeH="0" baseline="0" noProof="0" dirty="0">
              <a:ln>
                <a:noFill/>
              </a:ln>
              <a:solidFill>
                <a:srgbClr val="000000"/>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32660507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Sistemas Distribuidos: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Modelos Fundamentales</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755650" y="10525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sz="2400" b="1" kern="0" smtClean="0">
                <a:latin typeface="Calibri" panose="020F0502020204030204" pitchFamily="34" charset="0"/>
              </a:rPr>
              <a:t>Modelo de Fallo</a:t>
            </a:r>
          </a:p>
          <a:p>
            <a:pPr>
              <a:buClr>
                <a:srgbClr val="0070C0"/>
              </a:buClr>
              <a:buFont typeface="Wingdings" panose="05000000000000000000" pitchFamily="2" charset="2"/>
              <a:buChar char="ü"/>
              <a:defRPr/>
            </a:pPr>
            <a:r>
              <a:rPr lang="es-AR" sz="2200" kern="0" smtClean="0">
                <a:latin typeface="Calibri" panose="020F0502020204030204" pitchFamily="34" charset="0"/>
              </a:rPr>
              <a:t>Fallos por omisión</a:t>
            </a:r>
          </a:p>
          <a:p>
            <a:pPr lvl="1">
              <a:buClr>
                <a:srgbClr val="0070C0"/>
              </a:buClr>
              <a:buFont typeface="Wingdings" panose="05000000000000000000" pitchFamily="2" charset="2"/>
              <a:buChar char="ü"/>
              <a:defRPr/>
            </a:pPr>
            <a:r>
              <a:rPr lang="es-AR" sz="2200" kern="0" smtClean="0">
                <a:latin typeface="Calibri" panose="020F0502020204030204" pitchFamily="34" charset="0"/>
              </a:rPr>
              <a:t>De procesos (fallo-parada, timeouts)</a:t>
            </a:r>
          </a:p>
          <a:p>
            <a:pPr lvl="1">
              <a:buClr>
                <a:srgbClr val="0070C0"/>
              </a:buClr>
              <a:buFont typeface="Wingdings" panose="05000000000000000000" pitchFamily="2" charset="2"/>
              <a:buChar char="ü"/>
              <a:defRPr/>
            </a:pPr>
            <a:r>
              <a:rPr lang="es-AR" sz="2200" kern="0" smtClean="0">
                <a:latin typeface="Calibri" panose="020F0502020204030204" pitchFamily="34" charset="0"/>
              </a:rPr>
              <a:t>De comunicaciones (fallo omisión de envío, de recepción, de canal)</a:t>
            </a:r>
          </a:p>
          <a:p>
            <a:pPr>
              <a:buClr>
                <a:srgbClr val="0070C0"/>
              </a:buClr>
              <a:buFont typeface="Wingdings" panose="05000000000000000000" pitchFamily="2" charset="2"/>
              <a:buChar char="ü"/>
              <a:defRPr/>
            </a:pPr>
            <a:r>
              <a:rPr lang="es-AR" sz="2200" kern="0" smtClean="0">
                <a:latin typeface="Calibri" panose="020F0502020204030204" pitchFamily="34" charset="0"/>
              </a:rPr>
              <a:t>Fallos arbitrarios (fallo bizantino)</a:t>
            </a:r>
          </a:p>
          <a:p>
            <a:pPr>
              <a:buClr>
                <a:srgbClr val="0070C0"/>
              </a:buClr>
              <a:buFont typeface="Wingdings" panose="05000000000000000000" pitchFamily="2" charset="2"/>
              <a:buChar char="ü"/>
              <a:defRPr/>
            </a:pPr>
            <a:r>
              <a:rPr lang="es-AR" sz="2200" kern="0" smtClean="0">
                <a:latin typeface="Calibri" panose="020F0502020204030204" pitchFamily="34" charset="0"/>
              </a:rPr>
              <a:t>Fallos de temporización se aplican a los sistemas distribuidos síncronos</a:t>
            </a:r>
          </a:p>
          <a:p>
            <a:pPr>
              <a:buClr>
                <a:srgbClr val="0070C0"/>
              </a:buClr>
              <a:buFont typeface="Wingdings" panose="05000000000000000000" pitchFamily="2" charset="2"/>
              <a:buChar char="ü"/>
              <a:defRPr/>
            </a:pPr>
            <a:r>
              <a:rPr lang="es-AR" sz="2200" kern="0" smtClean="0">
                <a:latin typeface="Calibri" panose="020F0502020204030204" pitchFamily="34" charset="0"/>
              </a:rPr>
              <a:t>Enmascaramiento de fallos</a:t>
            </a:r>
          </a:p>
          <a:p>
            <a:pPr>
              <a:buClr>
                <a:srgbClr val="0070C0"/>
              </a:buClr>
              <a:buFont typeface="Wingdings" panose="05000000000000000000" pitchFamily="2" charset="2"/>
              <a:buChar char="ü"/>
              <a:defRPr/>
            </a:pPr>
            <a:r>
              <a:rPr lang="es-AR" sz="2200" kern="0" smtClean="0">
                <a:latin typeface="Calibri" panose="020F0502020204030204" pitchFamily="34" charset="0"/>
              </a:rPr>
              <a:t>Fiabilidad y comunicación uno a uno</a:t>
            </a:r>
          </a:p>
          <a:p>
            <a:pPr lvl="1">
              <a:buClr>
                <a:srgbClr val="0070C0"/>
              </a:buClr>
              <a:buFont typeface="Wingdings" panose="05000000000000000000" pitchFamily="2" charset="2"/>
              <a:buChar char="ü"/>
              <a:defRPr/>
            </a:pPr>
            <a:r>
              <a:rPr lang="es-AR" sz="2200" kern="0" smtClean="0">
                <a:latin typeface="Calibri" panose="020F0502020204030204" pitchFamily="34" charset="0"/>
              </a:rPr>
              <a:t>Validez</a:t>
            </a:r>
          </a:p>
          <a:p>
            <a:pPr lvl="1">
              <a:buClr>
                <a:srgbClr val="0070C0"/>
              </a:buClr>
              <a:buFont typeface="Wingdings" panose="05000000000000000000" pitchFamily="2" charset="2"/>
              <a:buChar char="ü"/>
              <a:defRPr/>
            </a:pPr>
            <a:r>
              <a:rPr lang="es-AR" sz="2200" kern="0" smtClean="0">
                <a:latin typeface="Calibri" panose="020F0502020204030204" pitchFamily="34" charset="0"/>
              </a:rPr>
              <a:t>Integridad</a:t>
            </a:r>
            <a:endParaRPr lang="es-AR" sz="2200" kern="0" dirty="0" smtClean="0">
              <a:latin typeface="Calibri" panose="020F0502020204030204" pitchFamily="34" charset="0"/>
            </a:endParaRPr>
          </a:p>
        </p:txBody>
      </p:sp>
    </p:spTree>
    <p:extLst>
      <p:ext uri="{BB962C8B-B14F-4D97-AF65-F5344CB8AC3E}">
        <p14:creationId xmlns:p14="http://schemas.microsoft.com/office/powerpoint/2010/main" val="30696312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6699"/>
                </a:solidFill>
                <a:effectLst/>
                <a:uLnTx/>
                <a:uFillTx/>
                <a:latin typeface="Calibri" panose="020F0502020204030204" pitchFamily="34" charset="0"/>
                <a:ea typeface="MS PGothic" pitchFamily="34" charset="-128"/>
                <a:cs typeface="+mj-cs"/>
              </a:rPr>
              <a:t>Sistemas Distribuidos: </a:t>
            </a:r>
            <a:r>
              <a:rPr kumimoji="0" lang="en-US" altLang="en-US" sz="3200" b="1" i="0" u="none" strike="noStrike" kern="0" cap="small" spc="0" normalizeH="0" baseline="0" noProof="0" smtClean="0">
                <a:ln>
                  <a:noFill/>
                </a:ln>
                <a:solidFill>
                  <a:srgbClr val="006699"/>
                </a:solidFill>
                <a:effectLst/>
                <a:uLnTx/>
                <a:uFillTx/>
                <a:latin typeface="Calibri" panose="020F0502020204030204" pitchFamily="34" charset="0"/>
                <a:ea typeface="MS PGothic" pitchFamily="34" charset="-128"/>
                <a:cs typeface="+mj-cs"/>
              </a:rPr>
              <a:t>Modelos Fundamentales</a:t>
            </a:r>
            <a:endParaRPr kumimoji="0" lang="es-AR" sz="3200" b="1" i="0" u="none" strike="noStrike" kern="0" cap="none" spc="0" normalizeH="0" baseline="0" noProof="0" dirty="0">
              <a:ln>
                <a:noFill/>
              </a:ln>
              <a:solidFill>
                <a:srgbClr val="006699"/>
              </a:solidFill>
              <a:effectLst/>
              <a:uLnTx/>
              <a:uFillTx/>
              <a:latin typeface="Arial"/>
              <a:ea typeface="MS PGothic" pitchFamily="34" charset="-128"/>
              <a:cs typeface="+mj-cs"/>
            </a:endParaRPr>
          </a:p>
        </p:txBody>
      </p:sp>
      <p:sp>
        <p:nvSpPr>
          <p:cNvPr id="3" name="Content Placeholder 2"/>
          <p:cNvSpPr txBox="1">
            <a:spLocks/>
          </p:cNvSpPr>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s-AR" sz="2400" b="1" kern="0" smtClean="0">
                <a:latin typeface="Calibri" panose="020F0502020204030204" pitchFamily="34" charset="0"/>
              </a:rPr>
              <a:t>Modelo de Seguridad</a:t>
            </a:r>
          </a:p>
          <a:p>
            <a:pPr marL="0" indent="0">
              <a:buFont typeface="Monotype Sorts" pitchFamily="2" charset="2"/>
              <a:buNone/>
              <a:defRPr/>
            </a:pPr>
            <a:endParaRPr lang="es-AR" b="1" kern="0" smtClean="0">
              <a:latin typeface="Calibri" panose="020F0502020204030204" pitchFamily="34" charset="0"/>
            </a:endParaRPr>
          </a:p>
          <a:p>
            <a:pPr marL="216000" indent="0" algn="just">
              <a:buFont typeface="Monotype Sorts" pitchFamily="2" charset="2"/>
              <a:buNone/>
              <a:defRPr/>
            </a:pPr>
            <a:r>
              <a:rPr lang="es-AR" sz="2200" kern="0" smtClean="0">
                <a:latin typeface="Calibri" panose="020F0502020204030204" pitchFamily="34" charset="0"/>
              </a:rPr>
              <a:t>La seguridad de un sistema distribuido puede lograrse asegurando los procesos y los canales empleados para sus interacciones y protegiendo los objetos que encapsulan contra el acceso no autorizado</a:t>
            </a:r>
            <a:endParaRPr lang="es-AR" b="1" kern="0" dirty="0" smtClean="0">
              <a:latin typeface="Calibri" panose="020F0502020204030204" pitchFamily="34" charset="0"/>
            </a:endParaRPr>
          </a:p>
        </p:txBody>
      </p:sp>
    </p:spTree>
    <p:extLst>
      <p:ext uri="{BB962C8B-B14F-4D97-AF65-F5344CB8AC3E}">
        <p14:creationId xmlns:p14="http://schemas.microsoft.com/office/powerpoint/2010/main" val="395177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9750" y="404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Características de la Computación Distribuida</a:t>
            </a:r>
          </a:p>
        </p:txBody>
      </p:sp>
      <p:sp>
        <p:nvSpPr>
          <p:cNvPr id="7" name="Rectangle 3"/>
          <p:cNvSpPr txBox="1">
            <a:spLocks noChangeArrowheads="1"/>
          </p:cNvSpPr>
          <p:nvPr/>
        </p:nvSpPr>
        <p:spPr bwMode="auto">
          <a:xfrm>
            <a:off x="611188" y="141922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533400" indent="-533400" algn="just" eaLnBrk="1" hangingPunct="1">
              <a:lnSpc>
                <a:spcPct val="80000"/>
              </a:lnSpc>
              <a:buFont typeface="Monotype Sorts" pitchFamily="2" charset="2"/>
              <a:buNone/>
              <a:defRPr/>
            </a:pPr>
            <a:r>
              <a:rPr lang="es-AR" altLang="en-US" sz="2400" kern="0" dirty="0" smtClean="0">
                <a:latin typeface="Calibri" panose="020F0502020204030204" pitchFamily="34" charset="0"/>
              </a:rPr>
              <a:t>Pone énfasis en lo siguiente:</a:t>
            </a:r>
          </a:p>
          <a:p>
            <a:pPr marL="533400" indent="-533400" algn="just" eaLnBrk="1" hangingPunct="1">
              <a:lnSpc>
                <a:spcPct val="80000"/>
              </a:lnSpc>
              <a:buFont typeface="Monotype Sorts" pitchFamily="2" charset="2"/>
              <a:buNone/>
              <a:defRPr/>
            </a:pPr>
            <a:endParaRPr lang="es-AR" altLang="en-US" sz="1600" kern="0" dirty="0" smtClean="0">
              <a:latin typeface="Calibri" panose="020F0502020204030204" pitchFamily="34" charset="0"/>
            </a:endParaRPr>
          </a:p>
          <a:p>
            <a:pPr algn="just" eaLnBrk="1" hangingPunct="1">
              <a:lnSpc>
                <a:spcPct val="8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Las computaciones usan múltiples recursos que están situados en locaciones físicamente distantes.</a:t>
            </a:r>
          </a:p>
          <a:p>
            <a:pPr algn="just" eaLnBrk="1" hangingPunct="1">
              <a:lnSpc>
                <a:spcPct val="8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Corren múltiples aplicaciones a la vez, éstas pueden pertenecer a distintos usuarios.</a:t>
            </a:r>
          </a:p>
          <a:p>
            <a:pPr algn="just" eaLnBrk="1" hangingPunct="1">
              <a:lnSpc>
                <a:spcPct val="8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Los sistemas distribuidos son generalmente heterogéneos.</a:t>
            </a:r>
          </a:p>
          <a:p>
            <a:pPr algn="just" eaLnBrk="1" hangingPunct="1">
              <a:lnSpc>
                <a:spcPct val="8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Una cuestión de interés es esconder las partes internas del sistema de manera tal que el sistema distribuido luzca como una </a:t>
            </a:r>
            <a:r>
              <a:rPr lang="es-AR" altLang="en-US" sz="2400" i="1" kern="0" dirty="0" smtClean="0">
                <a:latin typeface="Calibri" panose="020F0502020204030204" pitchFamily="34" charset="0"/>
              </a:rPr>
              <a:t>única máquina para los usuarios</a:t>
            </a:r>
            <a:r>
              <a:rPr lang="es-AR" altLang="en-US" sz="2400" kern="0" dirty="0" smtClean="0">
                <a:latin typeface="Calibri" panose="020F0502020204030204" pitchFamily="34" charset="0"/>
              </a:rPr>
              <a:t>.</a:t>
            </a:r>
          </a:p>
          <a:p>
            <a:pPr algn="just" eaLnBrk="1" hangingPunct="1">
              <a:lnSpc>
                <a:spcPct val="80000"/>
              </a:lnSpc>
              <a:buClr>
                <a:srgbClr val="0070C0"/>
              </a:buClr>
              <a:buFont typeface="Wingdings" panose="05000000000000000000" pitchFamily="2" charset="2"/>
              <a:buChar char="ü"/>
              <a:defRPr/>
            </a:pPr>
            <a:r>
              <a:rPr lang="es-AR" altLang="en-US" sz="2400" kern="0" dirty="0" smtClean="0">
                <a:latin typeface="Calibri" panose="020F0502020204030204" pitchFamily="34" charset="0"/>
              </a:rPr>
              <a:t>Los sistemas distribuidos </a:t>
            </a:r>
            <a:r>
              <a:rPr lang="es-AR" altLang="en-US" sz="2400" i="1" kern="0" dirty="0" smtClean="0">
                <a:latin typeface="Calibri" panose="020F0502020204030204" pitchFamily="34" charset="0"/>
              </a:rPr>
              <a:t>no tienen memoria compartida </a:t>
            </a:r>
            <a:r>
              <a:rPr lang="es-AR" altLang="en-US" sz="2400" kern="0" dirty="0" smtClean="0">
                <a:latin typeface="Calibri" panose="020F0502020204030204" pitchFamily="34" charset="0"/>
              </a:rPr>
              <a:t>(a nivel de hardware)</a:t>
            </a:r>
          </a:p>
        </p:txBody>
      </p:sp>
    </p:spTree>
    <p:extLst>
      <p:ext uri="{BB962C8B-B14F-4D97-AF65-F5344CB8AC3E}">
        <p14:creationId xmlns:p14="http://schemas.microsoft.com/office/powerpoint/2010/main" val="132842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9750" y="41755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smtClean="0">
                <a:latin typeface="Calibri" pitchFamily="34" charset="0"/>
              </a:rPr>
              <a:t>Características de la Computación en Paralelo</a:t>
            </a:r>
          </a:p>
        </p:txBody>
      </p:sp>
      <p:sp>
        <p:nvSpPr>
          <p:cNvPr id="7" name="Rectangle 3"/>
          <p:cNvSpPr txBox="1">
            <a:spLocks noChangeArrowheads="1"/>
          </p:cNvSpPr>
          <p:nvPr/>
        </p:nvSpPr>
        <p:spPr bwMode="auto">
          <a:xfrm>
            <a:off x="228600" y="15034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algn="just" eaLnBrk="1" hangingPunct="1">
              <a:lnSpc>
                <a:spcPct val="90000"/>
              </a:lnSpc>
              <a:buClr>
                <a:srgbClr val="0070C0"/>
              </a:buClr>
              <a:buFont typeface="Wingdings" pitchFamily="2" charset="2"/>
              <a:buChar char="ü"/>
            </a:pPr>
            <a:r>
              <a:rPr lang="es-AR" altLang="en-US" sz="2800" kern="0" dirty="0" smtClean="0">
                <a:latin typeface="Calibri" pitchFamily="34" charset="0"/>
              </a:rPr>
              <a:t>Una aplicación es dividida en </a:t>
            </a:r>
            <a:r>
              <a:rPr lang="es-AR" altLang="en-US" sz="2800" kern="0" dirty="0" err="1" smtClean="0">
                <a:latin typeface="Calibri" pitchFamily="34" charset="0"/>
              </a:rPr>
              <a:t>subtareas</a:t>
            </a:r>
            <a:r>
              <a:rPr lang="es-AR" altLang="en-US" sz="2800" kern="0" dirty="0" smtClean="0">
                <a:latin typeface="Calibri" pitchFamily="34" charset="0"/>
              </a:rPr>
              <a:t> que son resueltas simultáneamente, generalmente de manera fuertemente acoplada.</a:t>
            </a:r>
          </a:p>
          <a:p>
            <a:pPr lvl="1" algn="just" eaLnBrk="1" hangingPunct="1">
              <a:lnSpc>
                <a:spcPct val="90000"/>
              </a:lnSpc>
              <a:buClr>
                <a:srgbClr val="0070C0"/>
              </a:buClr>
              <a:buFont typeface="Wingdings" pitchFamily="2" charset="2"/>
              <a:buChar char="ü"/>
            </a:pPr>
            <a:endParaRPr lang="es-AR" altLang="en-US" sz="2800" kern="0" dirty="0" smtClean="0">
              <a:latin typeface="Calibri" pitchFamily="34" charset="0"/>
            </a:endParaRPr>
          </a:p>
          <a:p>
            <a:pPr lvl="1" algn="just" eaLnBrk="1" hangingPunct="1">
              <a:lnSpc>
                <a:spcPct val="90000"/>
              </a:lnSpc>
              <a:buClr>
                <a:srgbClr val="0070C0"/>
              </a:buClr>
              <a:buFont typeface="Wingdings" pitchFamily="2" charset="2"/>
              <a:buChar char="ü"/>
            </a:pPr>
            <a:r>
              <a:rPr lang="es-AR" altLang="en-US" sz="2800" kern="0" dirty="0" smtClean="0">
                <a:latin typeface="Calibri" pitchFamily="34" charset="0"/>
              </a:rPr>
              <a:t>Se considera una aplicación por vez y el objetivo es el </a:t>
            </a:r>
            <a:r>
              <a:rPr lang="es-AR" altLang="en-US" sz="2800" b="1" i="1" kern="0" dirty="0" err="1" smtClean="0">
                <a:solidFill>
                  <a:srgbClr val="0033CC"/>
                </a:solidFill>
                <a:latin typeface="Calibri" pitchFamily="34" charset="0"/>
              </a:rPr>
              <a:t>speed</a:t>
            </a:r>
            <a:r>
              <a:rPr lang="es-AR" altLang="en-US" sz="2800" b="1" i="1" kern="0" dirty="0" smtClean="0">
                <a:solidFill>
                  <a:srgbClr val="0033CC"/>
                </a:solidFill>
                <a:latin typeface="Calibri" pitchFamily="34" charset="0"/>
              </a:rPr>
              <a:t>-up</a:t>
            </a:r>
            <a:r>
              <a:rPr lang="es-AR" altLang="en-US" sz="2800" kern="0" dirty="0" smtClean="0">
                <a:latin typeface="Calibri" pitchFamily="34" charset="0"/>
              </a:rPr>
              <a:t> de procesamiento de la misma.</a:t>
            </a:r>
          </a:p>
          <a:p>
            <a:pPr lvl="1" algn="just" eaLnBrk="1" hangingPunct="1">
              <a:lnSpc>
                <a:spcPct val="90000"/>
              </a:lnSpc>
              <a:buClr>
                <a:srgbClr val="0070C0"/>
              </a:buClr>
              <a:buFont typeface="Wingdings" pitchFamily="2" charset="2"/>
              <a:buChar char="ü"/>
            </a:pPr>
            <a:endParaRPr lang="es-AR" altLang="en-US" sz="2800" kern="0" dirty="0" smtClean="0">
              <a:latin typeface="Calibri" pitchFamily="34" charset="0"/>
            </a:endParaRPr>
          </a:p>
          <a:p>
            <a:pPr lvl="1" algn="just" eaLnBrk="1" hangingPunct="1">
              <a:lnSpc>
                <a:spcPct val="90000"/>
              </a:lnSpc>
              <a:buClr>
                <a:srgbClr val="0070C0"/>
              </a:buClr>
              <a:buFont typeface="Wingdings" pitchFamily="2" charset="2"/>
              <a:buChar char="ü"/>
            </a:pPr>
            <a:r>
              <a:rPr lang="es-AR" altLang="en-US" sz="2800" kern="0" dirty="0" smtClean="0">
                <a:latin typeface="Calibri" pitchFamily="34" charset="0"/>
              </a:rPr>
              <a:t>Los programas usualmente corren en arquitecturas homogéneas y pueden tener memoria compartida</a:t>
            </a:r>
          </a:p>
        </p:txBody>
      </p:sp>
    </p:spTree>
    <p:extLst>
      <p:ext uri="{BB962C8B-B14F-4D97-AF65-F5344CB8AC3E}">
        <p14:creationId xmlns:p14="http://schemas.microsoft.com/office/powerpoint/2010/main" val="1494519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571500" y="688514"/>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dirty="0" smtClean="0">
                <a:latin typeface="Calibri" pitchFamily="34" charset="0"/>
              </a:rPr>
              <a:t>Motivaciones para la Computación Paralela y Distribuida</a:t>
            </a:r>
          </a:p>
        </p:txBody>
      </p:sp>
      <p:sp>
        <p:nvSpPr>
          <p:cNvPr id="11" name="Rectangle 3"/>
          <p:cNvSpPr txBox="1">
            <a:spLocks noChangeArrowheads="1"/>
          </p:cNvSpPr>
          <p:nvPr/>
        </p:nvSpPr>
        <p:spPr bwMode="auto">
          <a:xfrm>
            <a:off x="539750" y="16287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eaLnBrk="1" hangingPunct="1">
              <a:lnSpc>
                <a:spcPct val="90000"/>
              </a:lnSpc>
              <a:buClr>
                <a:srgbClr val="0070C0"/>
              </a:buClr>
              <a:buFont typeface="Wingdings" pitchFamily="2" charset="2"/>
              <a:buChar char="ü"/>
            </a:pPr>
            <a:r>
              <a:rPr lang="es-AR" altLang="en-US" sz="2400" kern="0" dirty="0" smtClean="0">
                <a:latin typeface="Calibri" pitchFamily="34" charset="0"/>
              </a:rPr>
              <a:t>Rendimiento absoluto: aplicaciones científicas e ingeniería. Por ejemplo: modelamiento del clima y el tiempo, simulaciones astrofísicas y diseño de materiales, autos y aviones; aplicaciones comerciales como Bases de datos, optimizaciones combinatorias, inteligencia artificial.</a:t>
            </a:r>
          </a:p>
          <a:p>
            <a:pPr algn="just" eaLnBrk="1" hangingPunct="1">
              <a:lnSpc>
                <a:spcPct val="90000"/>
              </a:lnSpc>
              <a:buClr>
                <a:srgbClr val="0070C0"/>
              </a:buClr>
              <a:buFont typeface="Wingdings" pitchFamily="2" charset="2"/>
              <a:buChar char="ü"/>
            </a:pPr>
            <a:r>
              <a:rPr lang="es-AR" altLang="en-US" sz="2400" kern="0" dirty="0" smtClean="0">
                <a:latin typeface="Calibri" pitchFamily="34" charset="0"/>
              </a:rPr>
              <a:t>Relación precio/rendimiento.</a:t>
            </a:r>
          </a:p>
          <a:p>
            <a:pPr algn="just" eaLnBrk="1" hangingPunct="1">
              <a:lnSpc>
                <a:spcPct val="90000"/>
              </a:lnSpc>
              <a:buClr>
                <a:srgbClr val="0070C0"/>
              </a:buClr>
              <a:buFont typeface="Wingdings" pitchFamily="2" charset="2"/>
              <a:buChar char="ü"/>
            </a:pPr>
            <a:r>
              <a:rPr lang="es-AR" altLang="en-US" sz="2400" kern="0" dirty="0" smtClean="0">
                <a:latin typeface="Calibri" pitchFamily="34" charset="0"/>
              </a:rPr>
              <a:t>Razones tecnológicas: </a:t>
            </a:r>
            <a:r>
              <a:rPr lang="es-AR" altLang="en-US" sz="2400" kern="0" dirty="0" err="1" smtClean="0">
                <a:latin typeface="Calibri" pitchFamily="34" charset="0"/>
              </a:rPr>
              <a:t>p.e</a:t>
            </a:r>
            <a:r>
              <a:rPr lang="es-AR" altLang="en-US" sz="2400" kern="0" dirty="0" smtClean="0">
                <a:latin typeface="Calibri" pitchFamily="34" charset="0"/>
              </a:rPr>
              <a:t>. número de chips, frecuencia de trabajo (el crecimiento del rendimiento se acaba en el 2005 [El-</a:t>
            </a:r>
            <a:r>
              <a:rPr lang="es-AR" altLang="en-US" sz="2400" kern="0" dirty="0" err="1" smtClean="0">
                <a:latin typeface="Calibri" pitchFamily="34" charset="0"/>
              </a:rPr>
              <a:t>Rewini</a:t>
            </a:r>
            <a:r>
              <a:rPr lang="es-AR" altLang="en-US" sz="2400" kern="0" dirty="0" smtClean="0">
                <a:latin typeface="Calibri" pitchFamily="34" charset="0"/>
              </a:rPr>
              <a:t> y Lewis]).</a:t>
            </a:r>
          </a:p>
          <a:p>
            <a:pPr algn="just" eaLnBrk="1" hangingPunct="1">
              <a:lnSpc>
                <a:spcPct val="90000"/>
              </a:lnSpc>
              <a:buClr>
                <a:srgbClr val="0070C0"/>
              </a:buClr>
              <a:buFont typeface="Wingdings" pitchFamily="2" charset="2"/>
              <a:buChar char="ü"/>
            </a:pPr>
            <a:endParaRPr lang="es-AR" altLang="en-US" sz="1600" kern="0" dirty="0" smtClean="0">
              <a:latin typeface="Calibri" pitchFamily="34" charset="0"/>
            </a:endParaRPr>
          </a:p>
        </p:txBody>
      </p:sp>
    </p:spTree>
    <p:extLst>
      <p:ext uri="{BB962C8B-B14F-4D97-AF65-F5344CB8AC3E}">
        <p14:creationId xmlns:p14="http://schemas.microsoft.com/office/powerpoint/2010/main" val="411860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23850" y="457200"/>
            <a:ext cx="84978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a:lstStyle>
          <a:p>
            <a:pPr algn="l" eaLnBrk="1" hangingPunct="1"/>
            <a:r>
              <a:rPr lang="es-AR" altLang="en-US" kern="0" dirty="0" smtClean="0">
                <a:latin typeface="Calibri" pitchFamily="34" charset="0"/>
              </a:rPr>
              <a:t>Motivaciones para la Computación Paralela y Distribuida</a:t>
            </a:r>
          </a:p>
        </p:txBody>
      </p:sp>
      <p:sp>
        <p:nvSpPr>
          <p:cNvPr id="7" name="Rectangle 3"/>
          <p:cNvSpPr txBox="1">
            <a:spLocks noChangeArrowheads="1"/>
          </p:cNvSpPr>
          <p:nvPr/>
        </p:nvSpPr>
        <p:spPr bwMode="auto">
          <a:xfrm>
            <a:off x="457994" y="17002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j-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j-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j-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j-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j-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just" defTabSz="914400" rtl="0" eaLnBrk="1" fontAlgn="base" latinLnBrk="0" hangingPunct="1">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Aplicaciones con paralelismo o distribución inherentes: </a:t>
            </a:r>
            <a:r>
              <a:rPr kumimoji="1" lang="es-AR" altLang="en-US" sz="2400" b="0" i="0" u="none" strike="noStrike" kern="0" cap="none" spc="0" normalizeH="0" baseline="0" noProof="0" dirty="0" err="1" smtClean="0">
                <a:ln>
                  <a:noFill/>
                </a:ln>
                <a:solidFill>
                  <a:srgbClr val="000000"/>
                </a:solidFill>
                <a:effectLst/>
                <a:uLnTx/>
                <a:uFillTx/>
                <a:latin typeface="Calibri" panose="020F0502020204030204" pitchFamily="34" charset="0"/>
                <a:ea typeface="MS PGothic" pitchFamily="34" charset="-128"/>
                <a:cs typeface="+mn-cs"/>
              </a:rPr>
              <a:t>p.e</a:t>
            </a: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 sistemas de información de empresas o compañías, mundo real.</a:t>
            </a:r>
          </a:p>
          <a:p>
            <a:pPr marL="342900" marR="0" lvl="0" indent="-342900" algn="just" defTabSz="914400" rtl="0" eaLnBrk="1" fontAlgn="base" latinLnBrk="0" hangingPunct="1">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Recursos compartidos.</a:t>
            </a:r>
          </a:p>
          <a:p>
            <a:pPr marL="342900" marR="0" lvl="0" indent="-342900" algn="just" defTabSz="914400" rtl="0" eaLnBrk="1" fontAlgn="base" latinLnBrk="0" hangingPunct="1">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Crecimiento incremental.</a:t>
            </a:r>
          </a:p>
          <a:p>
            <a:pPr marL="342900" marR="0" lvl="0" indent="-342900" algn="just" defTabSz="914400" rtl="0" eaLnBrk="1" fontAlgn="base" latinLnBrk="0" hangingPunct="1">
              <a:lnSpc>
                <a:spcPct val="100000"/>
              </a:lnSpc>
              <a:spcBef>
                <a:spcPct val="35000"/>
              </a:spcBef>
              <a:spcAft>
                <a:spcPct val="0"/>
              </a:spcAft>
              <a:buClr>
                <a:srgbClr val="0070C0"/>
              </a:buClr>
              <a:buSzPct val="90000"/>
              <a:buFont typeface="Wingdings" panose="05000000000000000000" pitchFamily="2" charset="2"/>
              <a:buChar char="ü"/>
              <a:tabLst/>
              <a:defRPr/>
            </a:pPr>
            <a:r>
              <a:rPr kumimoji="1" lang="es-AR" altLang="en-US" sz="2400" b="0" i="0" u="none" strike="noStrike" kern="0" cap="none" spc="0" normalizeH="0" baseline="0" noProof="0" dirty="0" smtClean="0">
                <a:ln>
                  <a:noFill/>
                </a:ln>
                <a:solidFill>
                  <a:srgbClr val="000000"/>
                </a:solidFill>
                <a:effectLst/>
                <a:uLnTx/>
                <a:uFillTx/>
                <a:latin typeface="Calibri" panose="020F0502020204030204" pitchFamily="34" charset="0"/>
                <a:ea typeface="MS PGothic" pitchFamily="34" charset="-128"/>
                <a:cs typeface="+mn-cs"/>
              </a:rPr>
              <a:t>Otras razones: balance de carga, utilización de capacidad ociosa.</a:t>
            </a:r>
          </a:p>
          <a:p>
            <a:pPr marL="533400" marR="0" lvl="0" indent="-533400" algn="just" defTabSz="914400" rtl="0" eaLnBrk="1" fontAlgn="base" latinLnBrk="0" hangingPunct="1">
              <a:lnSpc>
                <a:spcPct val="100000"/>
              </a:lnSpc>
              <a:spcBef>
                <a:spcPct val="35000"/>
              </a:spcBef>
              <a:spcAft>
                <a:spcPct val="0"/>
              </a:spcAft>
              <a:buClr>
                <a:srgbClr val="993300"/>
              </a:buClr>
              <a:buSzPct val="90000"/>
              <a:buFont typeface="Monotype Sorts" pitchFamily="2" charset="2"/>
              <a:buNone/>
              <a:tabLst/>
              <a:defRPr/>
            </a:pPr>
            <a:endParaRPr kumimoji="1" lang="es-AR" altLang="en-US" sz="2600" b="0" i="0" u="none" strike="noStrike" kern="0" cap="none" spc="0" normalizeH="0" baseline="0" noProof="0" dirty="0" smtClean="0">
              <a:ln>
                <a:noFill/>
              </a:ln>
              <a:solidFill>
                <a:srgbClr val="000000"/>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2205243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
  <TotalTime>295</TotalTime>
  <Words>3480</Words>
  <Application>Microsoft Office PowerPoint</Application>
  <PresentationFormat>On-screen Show (4:3)</PresentationFormat>
  <Paragraphs>526</Paragraphs>
  <Slides>56</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56</vt:i4>
      </vt:variant>
    </vt:vector>
  </HeadingPairs>
  <TitlesOfParts>
    <vt:vector size="73" baseType="lpstr">
      <vt:lpstr>MS PGothic</vt:lpstr>
      <vt:lpstr>MS PGothic</vt:lpstr>
      <vt:lpstr>Arial</vt:lpstr>
      <vt:lpstr>Arial Narrow</vt:lpstr>
      <vt:lpstr>C Helvetica Condensed</vt:lpstr>
      <vt:lpstr>Calibri</vt:lpstr>
      <vt:lpstr>Monotype Sorts</vt:lpstr>
      <vt:lpstr>Noto Sans Symbols</vt:lpstr>
      <vt:lpstr>Symbol</vt:lpstr>
      <vt:lpstr>Tahoma</vt:lpstr>
      <vt:lpstr>Times</vt:lpstr>
      <vt:lpstr>Times New Roman</vt:lpstr>
      <vt:lpstr>Trebuchet MS</vt:lpstr>
      <vt:lpstr>Verdana</vt:lpstr>
      <vt:lpstr>Wingdings</vt:lpstr>
      <vt:lpstr>Zapf Dingbats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Juan Martin [CCC-OT]</dc:creator>
  <cp:lastModifiedBy>Rodriguez, Juan Martin [CCC-OT]</cp:lastModifiedBy>
  <cp:revision>60</cp:revision>
  <dcterms:created xsi:type="dcterms:W3CDTF">2017-03-03T20:39:04Z</dcterms:created>
  <dcterms:modified xsi:type="dcterms:W3CDTF">2019-03-12T19:37:19Z</dcterms:modified>
</cp:coreProperties>
</file>