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8" r:id="rId3"/>
    <p:sldId id="263" r:id="rId4"/>
    <p:sldId id="26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F70FD0-211D-41B3-8250-341203BE8F7A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81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A98998-78BB-489C-B5C2-046FDFABCAB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17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18084" y="274639"/>
            <a:ext cx="263948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1" y="274639"/>
            <a:ext cx="7719484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69AD5D-78B0-4299-B5C8-584C5C9CB67B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557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C97C05-C9C6-4A66-A8F1-1A13FEE790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3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122AE8-5366-4826-8DCA-3BA85B229C67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24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8516C6-DAF0-4B8F-99ED-773A724439E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5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1" y="1600201"/>
            <a:ext cx="5179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78084" y="1600201"/>
            <a:ext cx="5179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142516-9BF9-4ADB-B8AE-E900703F4C4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16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417F1D-71AC-478A-8762-F7C826ED134B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957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63C330-95AF-494E-879A-95E7BBA392E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1927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3A6157-A2E4-453D-87C0-B788E6D8FB5B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412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2AAEC2-ED47-42C8-AA6D-723BC2A20E97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65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E9B3B5-5E2A-4AA2-9506-CD2AFA93E9C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3908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1587C9-4484-45AE-A227-0D7D815BEF15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058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51F3E4-B920-4D62-8A08-9E6E90E694C2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493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18084" y="274639"/>
            <a:ext cx="263948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1" y="274639"/>
            <a:ext cx="7719484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F9955D-A3AB-49B9-9488-A59ACB6512BD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16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5D2999-A680-4AAC-8211-132EC35F8FBA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13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1" y="1600201"/>
            <a:ext cx="5179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78084" y="1600201"/>
            <a:ext cx="5179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C3BDF2-ED8A-4F58-9AE7-F3F9BE8B6867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5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0E771C-F897-458E-87BA-DE8A49A7FEC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37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36F1323-563B-4514-B010-FD1EC58D6798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62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882D22-DF30-4EA4-AB8F-8C1143C553ED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7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3F0626-6D0D-4D09-B7BE-B9EB219C61C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6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EA3327-2F4C-423F-A599-9441E861074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71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-2117" y="0"/>
            <a:ext cx="12194117" cy="6861175"/>
            <a:chOff x="0" y="0"/>
            <a:chExt cx="5764" cy="4322"/>
          </a:xfrm>
        </p:grpSpPr>
        <p:sp>
          <p:nvSpPr>
            <p:cNvPr id="3084" name="AutoShape 3"/>
            <p:cNvSpPr>
              <a:spLocks noChangeArrowheads="1"/>
            </p:cNvSpPr>
            <p:nvPr/>
          </p:nvSpPr>
          <p:spPr bwMode="auto">
            <a:xfrm>
              <a:off x="4" y="0"/>
              <a:ext cx="5760" cy="2833"/>
            </a:xfrm>
            <a:prstGeom prst="roundRect">
              <a:avLst>
                <a:gd name="adj" fmla="val 32"/>
              </a:avLst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5" name="AutoShape 4"/>
            <p:cNvSpPr>
              <a:spLocks noChangeArrowheads="1"/>
            </p:cNvSpPr>
            <p:nvPr/>
          </p:nvSpPr>
          <p:spPr bwMode="auto">
            <a:xfrm>
              <a:off x="1273" y="2672"/>
              <a:ext cx="4491" cy="104"/>
            </a:xfrm>
            <a:prstGeom prst="roundRect">
              <a:avLst>
                <a:gd name="adj" fmla="val 958"/>
              </a:avLst>
            </a:prstGeom>
            <a:solidFill>
              <a:srgbClr val="B6C9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6" name="AutoShape 5"/>
            <p:cNvSpPr>
              <a:spLocks noChangeArrowheads="1"/>
            </p:cNvSpPr>
            <p:nvPr/>
          </p:nvSpPr>
          <p:spPr bwMode="auto">
            <a:xfrm>
              <a:off x="726" y="2771"/>
              <a:ext cx="5038" cy="61"/>
            </a:xfrm>
            <a:prstGeom prst="roundRect">
              <a:avLst>
                <a:gd name="adj" fmla="val 1667"/>
              </a:avLst>
            </a:prstGeom>
            <a:solidFill>
              <a:srgbClr val="648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207" name="Group 6"/>
            <p:cNvGrpSpPr>
              <a:grpSpLocks/>
            </p:cNvGrpSpPr>
            <p:nvPr userDrawn="1"/>
          </p:nvGrpSpPr>
          <p:grpSpPr bwMode="auto">
            <a:xfrm>
              <a:off x="253" y="3294"/>
              <a:ext cx="5261" cy="545"/>
              <a:chOff x="0" y="0"/>
              <a:chExt cx="5261" cy="545"/>
            </a:xfrm>
          </p:grpSpPr>
          <p:pic>
            <p:nvPicPr>
              <p:cNvPr id="8209" name="Picture 7" descr="image011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4" y="0"/>
                <a:ext cx="1677" cy="5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56" name="Text Box 8"/>
              <p:cNvSpPr txBox="1">
                <a:spLocks noChangeArrowheads="1"/>
              </p:cNvSpPr>
              <p:nvPr/>
            </p:nvSpPr>
            <p:spPr bwMode="auto">
              <a:xfrm>
                <a:off x="454" y="45"/>
                <a:ext cx="2311" cy="5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99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80008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Palatino Linotype" pitchFamily="18" charset="0"/>
                    <a:ea typeface="宋体" pitchFamily="2" charset="-122"/>
                    <a:cs typeface="+mn-cs"/>
                  </a:rPr>
                  <a:t>机器人与信息自动化研究所</a:t>
                </a:r>
              </a:p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99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r>
                  <a:rPr kumimoji="0" lang="zh-CN" alt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80008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alifornian FB" pitchFamily="18" charset="0"/>
                    <a:ea typeface="宋体" pitchFamily="2" charset="-122"/>
                    <a:cs typeface="+mn-cs"/>
                  </a:rPr>
                  <a:t>Institute of Robotics &amp; Automatic Information System</a:t>
                </a:r>
              </a:p>
            </p:txBody>
          </p:sp>
          <p:pic>
            <p:nvPicPr>
              <p:cNvPr id="8211" name="Picture 9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90"/>
                <a:ext cx="326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" name="Text Box 10"/>
            <p:cNvSpPr txBox="1">
              <a:spLocks noChangeArrowheads="1"/>
            </p:cNvSpPr>
            <p:nvPr/>
          </p:nvSpPr>
          <p:spPr bwMode="auto">
            <a:xfrm>
              <a:off x="0" y="4110"/>
              <a:ext cx="5764" cy="212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新魏" pitchFamily="2" charset="-122"/>
                  <a:ea typeface="华文新魏" pitchFamily="2" charset="-122"/>
                  <a:cs typeface="+mn-cs"/>
                </a:rPr>
                <a:t>每周工作报告		  			    南开大学机器人与信息自动化研究所</a:t>
              </a:r>
            </a:p>
          </p:txBody>
        </p:sp>
      </p:grpSp>
      <p:grpSp>
        <p:nvGrpSpPr>
          <p:cNvPr id="8195" name="Group 11"/>
          <p:cNvGrpSpPr>
            <a:grpSpLocks/>
          </p:cNvGrpSpPr>
          <p:nvPr/>
        </p:nvGrpSpPr>
        <p:grpSpPr bwMode="auto">
          <a:xfrm>
            <a:off x="1521885" y="2422526"/>
            <a:ext cx="10672233" cy="277813"/>
            <a:chOff x="0" y="0"/>
            <a:chExt cx="5042" cy="175"/>
          </a:xfrm>
        </p:grpSpPr>
        <p:sp>
          <p:nvSpPr>
            <p:cNvPr id="8202" name="Line 12"/>
            <p:cNvSpPr>
              <a:spLocks noChangeShapeType="1"/>
            </p:cNvSpPr>
            <p:nvPr/>
          </p:nvSpPr>
          <p:spPr bwMode="auto">
            <a:xfrm flipH="1">
              <a:off x="0" y="0"/>
              <a:ext cx="5042" cy="1"/>
            </a:xfrm>
            <a:prstGeom prst="line">
              <a:avLst/>
            </a:prstGeom>
            <a:noFill/>
            <a:ln w="936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3" name="Line 13"/>
            <p:cNvSpPr>
              <a:spLocks noChangeShapeType="1"/>
            </p:cNvSpPr>
            <p:nvPr/>
          </p:nvSpPr>
          <p:spPr bwMode="auto">
            <a:xfrm>
              <a:off x="547" y="2"/>
              <a:ext cx="1" cy="173"/>
            </a:xfrm>
            <a:prstGeom prst="line">
              <a:avLst/>
            </a:prstGeom>
            <a:noFill/>
            <a:ln w="936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76" name="AutoShape 19"/>
          <p:cNvSpPr>
            <a:spLocks noChangeArrowheads="1"/>
          </p:cNvSpPr>
          <p:nvPr/>
        </p:nvSpPr>
        <p:spPr bwMode="auto">
          <a:xfrm>
            <a:off x="6250517" y="4486276"/>
            <a:ext cx="5941483" cy="61913"/>
          </a:xfrm>
          <a:prstGeom prst="roundRect">
            <a:avLst>
              <a:gd name="adj" fmla="val 2630"/>
            </a:avLst>
          </a:prstGeom>
          <a:solidFill>
            <a:srgbClr val="4D44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74638"/>
            <a:ext cx="10464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1" y="1600201"/>
            <a:ext cx="10562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65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2066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2067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D3EBE0-B502-4E81-BCA5-11B2A2392D4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62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28287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28287A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28287A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28287A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28287A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28287A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28287A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28287A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28287A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28287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rgbClr val="28287A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8287A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rgbClr val="28287A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28287A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28287A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28287A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28287A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28287A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74638"/>
            <a:ext cx="10464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1" y="1600201"/>
            <a:ext cx="10562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3696E2-CE3D-42E5-A516-D02F125CFD48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  <p:grpSp>
        <p:nvGrpSpPr>
          <p:cNvPr id="9223" name="Group 7"/>
          <p:cNvGrpSpPr>
            <a:grpSpLocks/>
          </p:cNvGrpSpPr>
          <p:nvPr/>
        </p:nvGrpSpPr>
        <p:grpSpPr bwMode="auto">
          <a:xfrm>
            <a:off x="6351" y="549276"/>
            <a:ext cx="12280900" cy="6308725"/>
            <a:chOff x="0" y="0"/>
            <a:chExt cx="5802" cy="3974"/>
          </a:xfrm>
        </p:grpSpPr>
        <p:sp>
          <p:nvSpPr>
            <p:cNvPr id="4104" name="AutoShape 8"/>
            <p:cNvSpPr>
              <a:spLocks noChangeArrowheads="1"/>
            </p:cNvSpPr>
            <p:nvPr/>
          </p:nvSpPr>
          <p:spPr bwMode="auto">
            <a:xfrm>
              <a:off x="0" y="3888"/>
              <a:ext cx="5760" cy="58"/>
            </a:xfrm>
            <a:prstGeom prst="roundRect">
              <a:avLst>
                <a:gd name="adj" fmla="val 1722"/>
              </a:avLst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5" name="AutoShape 9"/>
            <p:cNvSpPr>
              <a:spLocks noChangeArrowheads="1"/>
            </p:cNvSpPr>
            <p:nvPr/>
          </p:nvSpPr>
          <p:spPr bwMode="auto">
            <a:xfrm>
              <a:off x="344" y="3945"/>
              <a:ext cx="5413" cy="29"/>
            </a:xfrm>
            <a:prstGeom prst="roundRect">
              <a:avLst>
                <a:gd name="adj" fmla="val 3569"/>
              </a:avLst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6" name="AutoShape 10"/>
            <p:cNvSpPr>
              <a:spLocks noChangeArrowheads="1"/>
            </p:cNvSpPr>
            <p:nvPr/>
          </p:nvSpPr>
          <p:spPr bwMode="auto">
            <a:xfrm>
              <a:off x="960" y="3784"/>
              <a:ext cx="4800" cy="104"/>
            </a:xfrm>
            <a:prstGeom prst="roundRect">
              <a:avLst>
                <a:gd name="adj" fmla="val 958"/>
              </a:avLst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9227" name="Picture 11" descr="2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" y="3624"/>
              <a:ext cx="1224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8" name="Picture 12" descr="image00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" y="0"/>
              <a:ext cx="496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9" name="Line 13"/>
            <p:cNvSpPr>
              <a:spLocks noChangeShapeType="1"/>
            </p:cNvSpPr>
            <p:nvPr/>
          </p:nvSpPr>
          <p:spPr bwMode="auto">
            <a:xfrm>
              <a:off x="381" y="832"/>
              <a:ext cx="1" cy="2615"/>
            </a:xfrm>
            <a:prstGeom prst="line">
              <a:avLst/>
            </a:prstGeom>
            <a:noFill/>
            <a:ln w="18360">
              <a:solidFill>
                <a:srgbClr val="6B6C6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9230" name="Picture 14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" y="1828"/>
              <a:ext cx="26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9" name="Rectangle 15"/>
            <p:cNvSpPr>
              <a:spLocks noChangeArrowheads="1"/>
            </p:cNvSpPr>
            <p:nvPr/>
          </p:nvSpPr>
          <p:spPr bwMode="auto">
            <a:xfrm>
              <a:off x="2853" y="3734"/>
              <a:ext cx="29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anose="02010600030101010101" pitchFamily="2" charset="-122"/>
                  <a:cs typeface="+mn-cs"/>
                </a:rPr>
                <a:t>Institute of Robotics and Automatic Information System</a:t>
              </a:r>
            </a:p>
          </p:txBody>
        </p:sp>
        <p:sp>
          <p:nvSpPr>
            <p:cNvPr id="9232" name="AutoShape 16"/>
            <p:cNvSpPr>
              <a:spLocks/>
            </p:cNvSpPr>
            <p:nvPr/>
          </p:nvSpPr>
          <p:spPr bwMode="auto">
            <a:xfrm flipV="1">
              <a:off x="700" y="544"/>
              <a:ext cx="4808" cy="45"/>
            </a:xfrm>
            <a:custGeom>
              <a:avLst/>
              <a:gdLst>
                <a:gd name="T0" fmla="*/ 0 w 1000"/>
                <a:gd name="T1" fmla="*/ 0 h 1000"/>
                <a:gd name="T2" fmla="*/ 2147483646 w 1000"/>
                <a:gd name="T3" fmla="*/ 0 h 1000"/>
                <a:gd name="T4" fmla="*/ 2147483646 w 1000"/>
                <a:gd name="T5" fmla="*/ 0 h 1000"/>
                <a:gd name="T6" fmla="*/ 0 w 1000"/>
                <a:gd name="T7" fmla="*/ 0 h 1000"/>
                <a:gd name="T8" fmla="*/ 0 w 1000"/>
                <a:gd name="T9" fmla="*/ 0 h 1000"/>
                <a:gd name="T10" fmla="*/ 0 w 1000"/>
                <a:gd name="T11" fmla="*/ 0 h 1000"/>
                <a:gd name="T12" fmla="*/ 2147483646 w 1000"/>
                <a:gd name="T13" fmla="*/ 0 h 1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3163 w 1000"/>
                <a:gd name="T22" fmla="*/ 3156 h 1000"/>
                <a:gd name="T23" fmla="*/ 18437 w 1000"/>
                <a:gd name="T24" fmla="*/ 18444 h 1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00" h="1000" stroke="0">
                  <a:moveTo>
                    <a:pt x="0" y="0"/>
                  </a:moveTo>
                  <a:lnTo>
                    <a:pt x="585" y="0"/>
                  </a:lnTo>
                  <a:lnTo>
                    <a:pt x="585" y="1000"/>
                  </a:lnTo>
                  <a:lnTo>
                    <a:pt x="0" y="1000"/>
                  </a:lnTo>
                  <a:lnTo>
                    <a:pt x="0" y="0"/>
                  </a:lnTo>
                  <a:close/>
                </a:path>
                <a:path w="1000" h="1000">
                  <a:moveTo>
                    <a:pt x="0" y="0"/>
                  </a:moveTo>
                  <a:lnTo>
                    <a:pt x="1000" y="0"/>
                  </a:lnTo>
                </a:path>
              </a:pathLst>
            </a:custGeom>
            <a:solidFill>
              <a:srgbClr val="C365BC"/>
            </a:solidFill>
            <a:ln w="9525" cmpd="sng">
              <a:solidFill>
                <a:srgbClr val="C365BC"/>
              </a:solidFill>
              <a:round/>
              <a:headEnd/>
              <a:tailEnd/>
            </a:ln>
          </p:spPr>
          <p:txBody>
            <a:bodyPr rot="108000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983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28287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28287A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28287A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28287A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28287A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28287A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28287A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28287A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28287A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28287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rgbClr val="28287A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8287A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rgbClr val="28287A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28287A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28287A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28287A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28287A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28287A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36342" y="1188894"/>
            <a:ext cx="9764712" cy="1470025"/>
          </a:xfrm>
        </p:spPr>
        <p:txBody>
          <a:bodyPr/>
          <a:lstStyle/>
          <a:p>
            <a:pPr eaLnBrk="1" hangingPunct="1"/>
            <a:r>
              <a:rPr lang="en-US" altLang="zh-CN" sz="3600" dirty="0" err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CartPole</a:t>
            </a:r>
            <a:r>
              <a:rPr lang="zh-CN" altLang="en-US" sz="3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环境构建</a:t>
            </a:r>
            <a:endParaRPr lang="zh-CN" altLang="zh-CN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648076" y="2492375"/>
            <a:ext cx="5680075" cy="1752600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None/>
            </a:pP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郭宪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80000"/>
              </a:lnSpc>
              <a:buNone/>
            </a:pP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2017.9.6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46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3446585" y="817684"/>
            <a:ext cx="5547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Pycharm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69144" y="1689389"/>
            <a:ext cx="10564837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#画矩形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pygame.draw.rect(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.viewer, 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250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.cart_x-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.cart_y-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46585" y="2769549"/>
            <a:ext cx="199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surface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34708" y="2785402"/>
            <a:ext cx="84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颜色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569173" y="2769549"/>
            <a:ext cx="485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矩形左上角点，                               宽，高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995225" y="2397275"/>
            <a:ext cx="239150" cy="37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0"/>
          </p:cNvCxnSpPr>
          <p:nvPr/>
        </p:nvCxnSpPr>
        <p:spPr>
          <a:xfrm flipV="1">
            <a:off x="5556739" y="2397275"/>
            <a:ext cx="0" cy="388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7737231" y="2397275"/>
            <a:ext cx="844061" cy="37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10297551" y="2397275"/>
            <a:ext cx="28135" cy="37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10761785" y="2397275"/>
            <a:ext cx="56270" cy="37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209822" y="3474720"/>
            <a:ext cx="545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旋转图形：</a:t>
            </a:r>
            <a:r>
              <a:rPr lang="en-US" altLang="zh-CN" dirty="0" smtClean="0"/>
              <a:t>surface </a:t>
            </a:r>
            <a:r>
              <a:rPr lang="zh-CN" altLang="en-US" dirty="0" smtClean="0"/>
              <a:t>需要利用</a:t>
            </a:r>
            <a:r>
              <a:rPr lang="en-US" altLang="zh-CN" dirty="0" smtClean="0"/>
              <a:t>convert</a:t>
            </a:r>
            <a:endParaRPr lang="zh-CN" altLang="en-US" dirty="0"/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1959806" y="3862847"/>
            <a:ext cx="719386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pole = pygame.image.load(pole_file).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convert_alpha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4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60985" y="2532185"/>
            <a:ext cx="168812" cy="95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401132"/>
      </p:ext>
    </p:extLst>
  </p:cSld>
  <p:clrMapOvr>
    <a:masterClrMapping/>
  </p:clrMapOvr>
</p:sld>
</file>

<file path=ppt/theme/theme1.xml><?xml version="1.0" encoding="utf-8"?>
<a:theme xmlns:a="http://schemas.openxmlformats.org/drawingml/2006/main" name="4_中期报告-复杂环境下移动机机器人2.5维视觉伺服">
  <a:themeElements>
    <a:clrScheme name="1_中期报告-复杂环境下移动机机器人2.5维视觉伺服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中期报告-复杂环境下移动机机器人2.5维视觉伺服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中期报告-复杂环境下移动机机器人2.5维视觉伺服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期报告-复杂环境下移动机机器人2.5维视觉伺服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期报告-复杂环境下移动机机器人2.5维视觉伺服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期报告-复杂环境下移动机机器人2.5维视觉伺服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期报告-复杂环境下移动机机器人2.5维视觉伺服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期报告-复杂环境下移动机机器人2.5维视觉伺服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期报告-复杂环境下移动机机器人2.5维视觉伺服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期报告-复杂环境下移动机机器人2.5维视觉伺服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期报告-复杂环境下移动机机器人2.5维视觉伺服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期报告-复杂环境下移动机机器人2.5维视觉伺服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期报告-复杂环境下移动机机器人2.5维视觉伺服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期报告-复杂环境下移动机机器人2.5维视觉伺服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中期报告-复杂环境下移动机机器人2.5维视觉伺服">
  <a:themeElements>
    <a:clrScheme name="中期报告-复杂环境下移动机机器人2.5维视觉伺服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期报告-复杂环境下移动机机器人2.5维视觉伺服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中期报告-复杂环境下移动机机器人2.5维视觉伺服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期报告-复杂环境下移动机机器人2.5维视觉伺服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期报告-复杂环境下移动机机器人2.5维视觉伺服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期报告-复杂环境下移动机机器人2.5维视觉伺服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期报告-复杂环境下移动机机器人2.5维视觉伺服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期报告-复杂环境下移动机机器人2.5维视觉伺服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期报告-复杂环境下移动机机器人2.5维视觉伺服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期报告-复杂环境下移动机机器人2.5维视觉伺服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期报告-复杂环境下移动机机器人2.5维视觉伺服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期报告-复杂环境下移动机机器人2.5维视觉伺服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期报告-复杂环境下移动机机器人2.5维视觉伺服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期报告-复杂环境下移动机机器人2.5维视觉伺服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6136</TotalTime>
  <Words>42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黑体</vt:lpstr>
      <vt:lpstr>华文新魏</vt:lpstr>
      <vt:lpstr>宋体</vt:lpstr>
      <vt:lpstr>Arial</vt:lpstr>
      <vt:lpstr>Californian FB</vt:lpstr>
      <vt:lpstr>Comic Sans MS</vt:lpstr>
      <vt:lpstr>Palatino Linotype</vt:lpstr>
      <vt:lpstr>Times New Roman</vt:lpstr>
      <vt:lpstr>Wingdings</vt:lpstr>
      <vt:lpstr>4_中期报告-复杂环境下移动机机器人2.5维视觉伺服</vt:lpstr>
      <vt:lpstr>5_中期报告-复杂环境下移动机机器人2.5维视觉伺服</vt:lpstr>
      <vt:lpstr>CartPole环境构建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guoxian</dc:creator>
  <cp:lastModifiedBy>GuoXian</cp:lastModifiedBy>
  <cp:revision>188</cp:revision>
  <dcterms:created xsi:type="dcterms:W3CDTF">2016-12-12T01:25:57Z</dcterms:created>
  <dcterms:modified xsi:type="dcterms:W3CDTF">2017-09-06T13:47:26Z</dcterms:modified>
</cp:coreProperties>
</file>