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74" r:id="rId3"/>
    <p:sldId id="266" r:id="rId4"/>
    <p:sldId id="267" r:id="rId5"/>
    <p:sldId id="268" r:id="rId6"/>
    <p:sldId id="269" r:id="rId7"/>
    <p:sldId id="270" r:id="rId8"/>
    <p:sldId id="271" r:id="rId9"/>
    <p:sldId id="272" r:id="rId10"/>
    <p:sldId id="273" r:id="rId11"/>
    <p:sldId id="282" r:id="rId12"/>
    <p:sldId id="290" r:id="rId13"/>
    <p:sldId id="283"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24C26-481C-836A-BB7D-3B6675AD9C91}" v="72" dt="2025-05-04T14:25:46.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kimsetti Sri Sai Meghana" userId="S::meghana.lakkimsetti@rampgroup.com::18d4d2f0-378a-4fb0-a6c7-8f79e8f7a9be" providerId="AD" clId="Web-{37124C26-481C-836A-BB7D-3B6675AD9C91}"/>
    <pc:docChg chg="addSld delSld modSld">
      <pc:chgData name="Lakkimsetti Sri Sai Meghana" userId="S::meghana.lakkimsetti@rampgroup.com::18d4d2f0-378a-4fb0-a6c7-8f79e8f7a9be" providerId="AD" clId="Web-{37124C26-481C-836A-BB7D-3B6675AD9C91}" dt="2025-05-04T14:25:46.234" v="66" actId="20577"/>
      <pc:docMkLst>
        <pc:docMk/>
      </pc:docMkLst>
      <pc:sldChg chg="del">
        <pc:chgData name="Lakkimsetti Sri Sai Meghana" userId="S::meghana.lakkimsetti@rampgroup.com::18d4d2f0-378a-4fb0-a6c7-8f79e8f7a9be" providerId="AD" clId="Web-{37124C26-481C-836A-BB7D-3B6675AD9C91}" dt="2025-05-04T13:22:05.823" v="1"/>
        <pc:sldMkLst>
          <pc:docMk/>
          <pc:sldMk cId="109857222" sldId="256"/>
        </pc:sldMkLst>
      </pc:sldChg>
      <pc:sldChg chg="add">
        <pc:chgData name="Lakkimsetti Sri Sai Meghana" userId="S::meghana.lakkimsetti@rampgroup.com::18d4d2f0-378a-4fb0-a6c7-8f79e8f7a9be" providerId="AD" clId="Web-{37124C26-481C-836A-BB7D-3B6675AD9C91}" dt="2025-05-04T13:22:01.307" v="0"/>
        <pc:sldMkLst>
          <pc:docMk/>
          <pc:sldMk cId="0" sldId="259"/>
        </pc:sldMkLst>
      </pc:sldChg>
      <pc:sldChg chg="modSp add">
        <pc:chgData name="Lakkimsetti Sri Sai Meghana" userId="S::meghana.lakkimsetti@rampgroup.com::18d4d2f0-378a-4fb0-a6c7-8f79e8f7a9be" providerId="AD" clId="Web-{37124C26-481C-836A-BB7D-3B6675AD9C91}" dt="2025-05-04T13:34:10.819" v="18" actId="20577"/>
        <pc:sldMkLst>
          <pc:docMk/>
          <pc:sldMk cId="2887144811" sldId="266"/>
        </pc:sldMkLst>
        <pc:spChg chg="mod">
          <ac:chgData name="Lakkimsetti Sri Sai Meghana" userId="S::meghana.lakkimsetti@rampgroup.com::18d4d2f0-378a-4fb0-a6c7-8f79e8f7a9be" providerId="AD" clId="Web-{37124C26-481C-836A-BB7D-3B6675AD9C91}" dt="2025-05-04T13:34:10.819" v="18" actId="20577"/>
          <ac:spMkLst>
            <pc:docMk/>
            <pc:sldMk cId="2887144811" sldId="266"/>
            <ac:spMk id="2" creationId="{CA374D21-B062-A46C-6041-F8BCB9CA62A6}"/>
          </ac:spMkLst>
        </pc:spChg>
      </pc:sldChg>
      <pc:sldChg chg="add">
        <pc:chgData name="Lakkimsetti Sri Sai Meghana" userId="S::meghana.lakkimsetti@rampgroup.com::18d4d2f0-378a-4fb0-a6c7-8f79e8f7a9be" providerId="AD" clId="Web-{37124C26-481C-836A-BB7D-3B6675AD9C91}" dt="2025-05-04T13:34:55.226" v="19"/>
        <pc:sldMkLst>
          <pc:docMk/>
          <pc:sldMk cId="3093384040" sldId="267"/>
        </pc:sldMkLst>
      </pc:sldChg>
      <pc:sldChg chg="add">
        <pc:chgData name="Lakkimsetti Sri Sai Meghana" userId="S::meghana.lakkimsetti@rampgroup.com::18d4d2f0-378a-4fb0-a6c7-8f79e8f7a9be" providerId="AD" clId="Web-{37124C26-481C-836A-BB7D-3B6675AD9C91}" dt="2025-05-04T13:36:35.587" v="20"/>
        <pc:sldMkLst>
          <pc:docMk/>
          <pc:sldMk cId="2049300643" sldId="268"/>
        </pc:sldMkLst>
      </pc:sldChg>
      <pc:sldChg chg="add">
        <pc:chgData name="Lakkimsetti Sri Sai Meghana" userId="S::meghana.lakkimsetti@rampgroup.com::18d4d2f0-378a-4fb0-a6c7-8f79e8f7a9be" providerId="AD" clId="Web-{37124C26-481C-836A-BB7D-3B6675AD9C91}" dt="2025-05-04T13:37:39.510" v="21"/>
        <pc:sldMkLst>
          <pc:docMk/>
          <pc:sldMk cId="3600786227" sldId="269"/>
        </pc:sldMkLst>
      </pc:sldChg>
      <pc:sldChg chg="add">
        <pc:chgData name="Lakkimsetti Sri Sai Meghana" userId="S::meghana.lakkimsetti@rampgroup.com::18d4d2f0-378a-4fb0-a6c7-8f79e8f7a9be" providerId="AD" clId="Web-{37124C26-481C-836A-BB7D-3B6675AD9C91}" dt="2025-05-04T13:37:52.650" v="22"/>
        <pc:sldMkLst>
          <pc:docMk/>
          <pc:sldMk cId="2397885418" sldId="270"/>
        </pc:sldMkLst>
      </pc:sldChg>
      <pc:sldChg chg="add">
        <pc:chgData name="Lakkimsetti Sri Sai Meghana" userId="S::meghana.lakkimsetti@rampgroup.com::18d4d2f0-378a-4fb0-a6c7-8f79e8f7a9be" providerId="AD" clId="Web-{37124C26-481C-836A-BB7D-3B6675AD9C91}" dt="2025-05-04T13:38:04.010" v="23"/>
        <pc:sldMkLst>
          <pc:docMk/>
          <pc:sldMk cId="2232252818" sldId="271"/>
        </pc:sldMkLst>
      </pc:sldChg>
      <pc:sldChg chg="add">
        <pc:chgData name="Lakkimsetti Sri Sai Meghana" userId="S::meghana.lakkimsetti@rampgroup.com::18d4d2f0-378a-4fb0-a6c7-8f79e8f7a9be" providerId="AD" clId="Web-{37124C26-481C-836A-BB7D-3B6675AD9C91}" dt="2025-05-04T13:38:12.479" v="24"/>
        <pc:sldMkLst>
          <pc:docMk/>
          <pc:sldMk cId="49560179" sldId="272"/>
        </pc:sldMkLst>
      </pc:sldChg>
      <pc:sldChg chg="add">
        <pc:chgData name="Lakkimsetti Sri Sai Meghana" userId="S::meghana.lakkimsetti@rampgroup.com::18d4d2f0-378a-4fb0-a6c7-8f79e8f7a9be" providerId="AD" clId="Web-{37124C26-481C-836A-BB7D-3B6675AD9C91}" dt="2025-05-04T13:38:24.823" v="25"/>
        <pc:sldMkLst>
          <pc:docMk/>
          <pc:sldMk cId="4105984148" sldId="273"/>
        </pc:sldMkLst>
      </pc:sldChg>
      <pc:sldChg chg="delSp modSp add">
        <pc:chgData name="Lakkimsetti Sri Sai Meghana" userId="S::meghana.lakkimsetti@rampgroup.com::18d4d2f0-378a-4fb0-a6c7-8f79e8f7a9be" providerId="AD" clId="Web-{37124C26-481C-836A-BB7D-3B6675AD9C91}" dt="2025-05-04T14:12:09.515" v="55"/>
        <pc:sldMkLst>
          <pc:docMk/>
          <pc:sldMk cId="3356459615" sldId="274"/>
        </pc:sldMkLst>
        <pc:spChg chg="mod">
          <ac:chgData name="Lakkimsetti Sri Sai Meghana" userId="S::meghana.lakkimsetti@rampgroup.com::18d4d2f0-378a-4fb0-a6c7-8f79e8f7a9be" providerId="AD" clId="Web-{37124C26-481C-836A-BB7D-3B6675AD9C91}" dt="2025-05-04T13:30:10.376" v="15" actId="20577"/>
          <ac:spMkLst>
            <pc:docMk/>
            <pc:sldMk cId="3356459615" sldId="274"/>
            <ac:spMk id="2" creationId="{CA374D21-B062-A46C-6041-F8BCB9CA62A6}"/>
          </ac:spMkLst>
        </pc:spChg>
        <pc:picChg chg="del">
          <ac:chgData name="Lakkimsetti Sri Sai Meghana" userId="S::meghana.lakkimsetti@rampgroup.com::18d4d2f0-378a-4fb0-a6c7-8f79e8f7a9be" providerId="AD" clId="Web-{37124C26-481C-836A-BB7D-3B6675AD9C91}" dt="2025-05-04T14:12:09.515" v="55"/>
          <ac:picMkLst>
            <pc:docMk/>
            <pc:sldMk cId="3356459615" sldId="274"/>
            <ac:picMk id="5" creationId="{D7A34E51-858C-E6E4-8281-D5DF7CF527CB}"/>
          </ac:picMkLst>
        </pc:picChg>
      </pc:sldChg>
      <pc:sldChg chg="add del">
        <pc:chgData name="Lakkimsetti Sri Sai Meghana" userId="S::meghana.lakkimsetti@rampgroup.com::18d4d2f0-378a-4fb0-a6c7-8f79e8f7a9be" providerId="AD" clId="Web-{37124C26-481C-836A-BB7D-3B6675AD9C91}" dt="2025-05-04T13:38:53.026" v="27"/>
        <pc:sldMkLst>
          <pc:docMk/>
          <pc:sldMk cId="1701665725" sldId="275"/>
        </pc:sldMkLst>
      </pc:sldChg>
      <pc:sldChg chg="modSp add">
        <pc:chgData name="Lakkimsetti Sri Sai Meghana" userId="S::meghana.lakkimsetti@rampgroup.com::18d4d2f0-378a-4fb0-a6c7-8f79e8f7a9be" providerId="AD" clId="Web-{37124C26-481C-836A-BB7D-3B6675AD9C91}" dt="2025-05-04T14:25:46.234" v="66" actId="20577"/>
        <pc:sldMkLst>
          <pc:docMk/>
          <pc:sldMk cId="258360673" sldId="282"/>
        </pc:sldMkLst>
        <pc:spChg chg="mod">
          <ac:chgData name="Lakkimsetti Sri Sai Meghana" userId="S::meghana.lakkimsetti@rampgroup.com::18d4d2f0-378a-4fb0-a6c7-8f79e8f7a9be" providerId="AD" clId="Web-{37124C26-481C-836A-BB7D-3B6675AD9C91}" dt="2025-05-04T14:25:46.234" v="66" actId="20577"/>
          <ac:spMkLst>
            <pc:docMk/>
            <pc:sldMk cId="258360673" sldId="282"/>
            <ac:spMk id="2" creationId="{CA374D21-B062-A46C-6041-F8BCB9CA62A6}"/>
          </ac:spMkLst>
        </pc:spChg>
      </pc:sldChg>
      <pc:sldChg chg="modSp add">
        <pc:chgData name="Lakkimsetti Sri Sai Meghana" userId="S::meghana.lakkimsetti@rampgroup.com::18d4d2f0-378a-4fb0-a6c7-8f79e8f7a9be" providerId="AD" clId="Web-{37124C26-481C-836A-BB7D-3B6675AD9C91}" dt="2025-05-04T13:42:35.015" v="35" actId="20577"/>
        <pc:sldMkLst>
          <pc:docMk/>
          <pc:sldMk cId="3753647059" sldId="283"/>
        </pc:sldMkLst>
        <pc:spChg chg="mod">
          <ac:chgData name="Lakkimsetti Sri Sai Meghana" userId="S::meghana.lakkimsetti@rampgroup.com::18d4d2f0-378a-4fb0-a6c7-8f79e8f7a9be" providerId="AD" clId="Web-{37124C26-481C-836A-BB7D-3B6675AD9C91}" dt="2025-05-04T13:42:35.015" v="35" actId="20577"/>
          <ac:spMkLst>
            <pc:docMk/>
            <pc:sldMk cId="3753647059" sldId="283"/>
            <ac:spMk id="3" creationId="{CA0EAAB1-C012-D59F-61B9-826D5A7A8DEF}"/>
          </ac:spMkLst>
        </pc:spChg>
      </pc:sldChg>
      <pc:sldChg chg="delSp modSp add">
        <pc:chgData name="Lakkimsetti Sri Sai Meghana" userId="S::meghana.lakkimsetti@rampgroup.com::18d4d2f0-378a-4fb0-a6c7-8f79e8f7a9be" providerId="AD" clId="Web-{37124C26-481C-836A-BB7D-3B6675AD9C91}" dt="2025-05-04T13:44:02.954" v="54" actId="20577"/>
        <pc:sldMkLst>
          <pc:docMk/>
          <pc:sldMk cId="3726675046" sldId="287"/>
        </pc:sldMkLst>
        <pc:spChg chg="mod">
          <ac:chgData name="Lakkimsetti Sri Sai Meghana" userId="S::meghana.lakkimsetti@rampgroup.com::18d4d2f0-378a-4fb0-a6c7-8f79e8f7a9be" providerId="AD" clId="Web-{37124C26-481C-836A-BB7D-3B6675AD9C91}" dt="2025-05-04T13:43:49.797" v="52" actId="20577"/>
          <ac:spMkLst>
            <pc:docMk/>
            <pc:sldMk cId="3726675046" sldId="287"/>
            <ac:spMk id="2" creationId="{CA374D21-B062-A46C-6041-F8BCB9CA62A6}"/>
          </ac:spMkLst>
        </pc:spChg>
        <pc:spChg chg="mod">
          <ac:chgData name="Lakkimsetti Sri Sai Meghana" userId="S::meghana.lakkimsetti@rampgroup.com::18d4d2f0-378a-4fb0-a6c7-8f79e8f7a9be" providerId="AD" clId="Web-{37124C26-481C-836A-BB7D-3B6675AD9C91}" dt="2025-05-04T13:44:02.954" v="54" actId="20577"/>
          <ac:spMkLst>
            <pc:docMk/>
            <pc:sldMk cId="3726675046" sldId="287"/>
            <ac:spMk id="3" creationId="{CA0EAAB1-C012-D59F-61B9-826D5A7A8DEF}"/>
          </ac:spMkLst>
        </pc:spChg>
        <pc:picChg chg="del">
          <ac:chgData name="Lakkimsetti Sri Sai Meghana" userId="S::meghana.lakkimsetti@rampgroup.com::18d4d2f0-378a-4fb0-a6c7-8f79e8f7a9be" providerId="AD" clId="Web-{37124C26-481C-836A-BB7D-3B6675AD9C91}" dt="2025-05-04T13:42:47.328" v="43"/>
          <ac:picMkLst>
            <pc:docMk/>
            <pc:sldMk cId="3726675046" sldId="287"/>
            <ac:picMk id="4" creationId="{A6A4574D-8D28-8A2D-5DDD-42ED3D87A366}"/>
          </ac:picMkLst>
        </pc:picChg>
      </pc:sldChg>
      <pc:sldChg chg="modSp add">
        <pc:chgData name="Lakkimsetti Sri Sai Meghana" userId="S::meghana.lakkimsetti@rampgroup.com::18d4d2f0-378a-4fb0-a6c7-8f79e8f7a9be" providerId="AD" clId="Web-{37124C26-481C-836A-BB7D-3B6675AD9C91}" dt="2025-05-04T13:41:01.701" v="32" actId="20577"/>
        <pc:sldMkLst>
          <pc:docMk/>
          <pc:sldMk cId="2552222297" sldId="290"/>
        </pc:sldMkLst>
        <pc:spChg chg="mod">
          <ac:chgData name="Lakkimsetti Sri Sai Meghana" userId="S::meghana.lakkimsetti@rampgroup.com::18d4d2f0-378a-4fb0-a6c7-8f79e8f7a9be" providerId="AD" clId="Web-{37124C26-481C-836A-BB7D-3B6675AD9C91}" dt="2025-05-04T13:41:01.701" v="32" actId="20577"/>
          <ac:spMkLst>
            <pc:docMk/>
            <pc:sldMk cId="2552222297" sldId="290"/>
            <ac:spMk id="3" creationId="{CA0EAAB1-C012-D59F-61B9-826D5A7A8DEF}"/>
          </ac:spMkLst>
        </pc:spChg>
      </pc:sldChg>
      <pc:sldMasterChg chg="addSldLayout">
        <pc:chgData name="Lakkimsetti Sri Sai Meghana" userId="S::meghana.lakkimsetti@rampgroup.com::18d4d2f0-378a-4fb0-a6c7-8f79e8f7a9be" providerId="AD" clId="Web-{37124C26-481C-836A-BB7D-3B6675AD9C91}" dt="2025-05-04T13:29:15.657" v="2"/>
        <pc:sldMasterMkLst>
          <pc:docMk/>
          <pc:sldMasterMk cId="2460954070" sldId="2147483660"/>
        </pc:sldMasterMkLst>
        <pc:sldLayoutChg chg="add">
          <pc:chgData name="Lakkimsetti Sri Sai Meghana" userId="S::meghana.lakkimsetti@rampgroup.com::18d4d2f0-378a-4fb0-a6c7-8f79e8f7a9be" providerId="AD" clId="Web-{37124C26-481C-836A-BB7D-3B6675AD9C91}" dt="2025-05-04T13:29:15.657" v="2"/>
          <pc:sldLayoutMkLst>
            <pc:docMk/>
            <pc:sldMasterMk cId="2460954070" sldId="2147483660"/>
            <pc:sldLayoutMk cId="1922082663" sldId="2147483672"/>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Content Placeholder 2"/>
          <p:cNvSpPr>
            <a:spLocks noGrp="1"/>
          </p:cNvSpPr>
          <p:nvPr>
            <p:ph idx="1"/>
          </p:nvPr>
        </p:nvSpPr>
        <p:spPr>
          <a:xfrm>
            <a:off x="440012" y="1067231"/>
            <a:ext cx="11091968" cy="4851269"/>
          </a:xfrm>
        </p:spPr>
        <p:txBody>
          <a:bodyPr/>
          <a:lstStyle>
            <a:lvl1pPr>
              <a:defRPr sz="2135"/>
            </a:lvl1pPr>
            <a:lvl2pPr>
              <a:defRPr sz="2135"/>
            </a:lvl2pPr>
            <a:lvl3pPr>
              <a:defRPr sz="2135"/>
            </a:lvl3pPr>
            <a:lvl4pPr>
              <a:defRPr sz="2135"/>
            </a:lvl4pPr>
            <a:lvl5pPr>
              <a:defRPr sz="213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0" y="994561"/>
            <a:ext cx="12170453" cy="555"/>
          </a:xfrm>
          <a:prstGeom prst="line">
            <a:avLst/>
          </a:prstGeom>
        </p:spPr>
        <p:style>
          <a:lnRef idx="1">
            <a:schemeClr val="accent2"/>
          </a:lnRef>
          <a:fillRef idx="0">
            <a:schemeClr val="accent2"/>
          </a:fillRef>
          <a:effectRef idx="0">
            <a:schemeClr val="accent2"/>
          </a:effectRef>
          <a:fontRef idx="minor">
            <a:schemeClr val="tx1"/>
          </a:fontRef>
        </p:style>
      </p:cxnSp>
      <p:pic>
        <p:nvPicPr>
          <p:cNvPr id="12" name="Picture 11" descr="A close up of a sign&#10;&#10;Description generated with very high confidenc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82493" y="109828"/>
            <a:ext cx="323083" cy="323083"/>
          </a:xfrm>
          <a:prstGeom prst="rect">
            <a:avLst/>
          </a:prstGeom>
          <a:effectLst>
            <a:outerShdw blurRad="50800" sx="1000" sy="1000" algn="ctr" rotWithShape="0">
              <a:srgbClr val="000000"/>
            </a:outerShdw>
            <a:reflection endPos="0" dist="50800" dir="5400000" sy="-100000" algn="bl" rotWithShape="0"/>
          </a:effectLst>
        </p:spPr>
      </p:pic>
      <p:cxnSp>
        <p:nvCxnSpPr>
          <p:cNvPr id="13" name="Straight Connector 12"/>
          <p:cNvCxnSpPr/>
          <p:nvPr userDrawn="1"/>
        </p:nvCxnSpPr>
        <p:spPr>
          <a:xfrm>
            <a:off x="0" y="6424536"/>
            <a:ext cx="12170453" cy="555"/>
          </a:xfrm>
          <a:prstGeom prst="line">
            <a:avLst/>
          </a:prstGeom>
          <a:ln>
            <a:solidFill>
              <a:srgbClr val="F0872A">
                <a:alpha val="18000"/>
              </a:srgbClr>
            </a:solidFill>
          </a:ln>
        </p:spPr>
        <p:style>
          <a:lnRef idx="1">
            <a:schemeClr val="accent2"/>
          </a:lnRef>
          <a:fillRef idx="0">
            <a:schemeClr val="accent2"/>
          </a:fillRef>
          <a:effectRef idx="0">
            <a:schemeClr val="accent2"/>
          </a:effectRef>
          <a:fontRef idx="minor">
            <a:schemeClr val="tx1"/>
          </a:fontRef>
        </p:style>
      </p:cxnSp>
      <p:pic>
        <p:nvPicPr>
          <p:cNvPr id="14" name="Picture 13" descr="A close up of a sign&#10;&#10;Description generated with high confidence"/>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sp>
        <p:nvSpPr>
          <p:cNvPr id="15" name="Date Placeholder 3"/>
          <p:cNvSpPr>
            <a:spLocks noGrp="1"/>
          </p:cNvSpPr>
          <p:nvPr>
            <p:ph type="dt" sz="half" idx="10"/>
          </p:nvPr>
        </p:nvSpPr>
        <p:spPr>
          <a:xfrm>
            <a:off x="9551459" y="6461818"/>
            <a:ext cx="1252388" cy="366183"/>
          </a:xfrm>
          <a:noFill/>
        </p:spPr>
        <p:txBody>
          <a:bodyPr/>
          <a:lstStyle>
            <a:lvl1pPr>
              <a:defRPr/>
            </a:lvl1pPr>
          </a:lstStyle>
          <a:p>
            <a:pPr>
              <a:defRPr/>
            </a:pPr>
            <a:fld id="{92D188BF-018D-3A4D-835E-F9466034BEB8}" type="datetime1">
              <a:rPr lang="en-US" altLang="en-US" smtClean="0"/>
              <a:t>5/4/2025</a:t>
            </a:fld>
            <a:endParaRPr lang="en-US" altLang="en-US"/>
          </a:p>
        </p:txBody>
      </p:sp>
      <p:sp>
        <p:nvSpPr>
          <p:cNvPr id="16" name="Footer Placeholder 4"/>
          <p:cNvSpPr>
            <a:spLocks noGrp="1"/>
          </p:cNvSpPr>
          <p:nvPr>
            <p:ph type="ftr" sz="quarter" idx="3"/>
          </p:nvPr>
        </p:nvSpPr>
        <p:spPr>
          <a:xfrm>
            <a:off x="4165600" y="6475713"/>
            <a:ext cx="3860800" cy="366183"/>
          </a:xfrm>
          <a:prstGeom prst="rect">
            <a:avLst/>
          </a:prstGeom>
        </p:spPr>
        <p:txBody>
          <a:bodyPr vert="horz" lIns="91440" tIns="45720" rIns="91440" bIns="45720" rtlCol="0" anchor="ctr"/>
          <a:lstStyle>
            <a:lvl1pPr algn="ctr" eaLnBrk="1" fontAlgn="auto" hangingPunct="1">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
        <p:nvSpPr>
          <p:cNvPr id="17" name="Title Placeholder 1"/>
          <p:cNvSpPr>
            <a:spLocks noGrp="1"/>
          </p:cNvSpPr>
          <p:nvPr>
            <p:ph type="title"/>
          </p:nvPr>
        </p:nvSpPr>
        <p:spPr>
          <a:xfrm>
            <a:off x="440012" y="50247"/>
            <a:ext cx="11091969" cy="807005"/>
          </a:xfrm>
          <a:prstGeom prst="rect">
            <a:avLst/>
          </a:prstGeom>
        </p:spPr>
        <p:txBody>
          <a:bodyPr lIns="68580" tIns="34290" rIns="68580" bIns="34290" rtlCol="0">
            <a:normAutofit/>
          </a:bodyPr>
          <a:lstStyle>
            <a:lvl1pPr algn="l">
              <a:defRPr sz="4265" b="1">
                <a:solidFill>
                  <a:schemeClr val="tx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18" name="Slide Number Placeholder 5"/>
          <p:cNvSpPr txBox="1"/>
          <p:nvPr userDrawn="1"/>
        </p:nvSpPr>
        <p:spPr>
          <a:xfrm>
            <a:off x="11233151" y="648716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19" name="Freeform 6"/>
          <p:cNvSpPr/>
          <p:nvPr userDrawn="1"/>
        </p:nvSpPr>
        <p:spPr bwMode="auto">
          <a:xfrm>
            <a:off x="11696700" y="658241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20" name="Freeform 6"/>
          <p:cNvSpPr/>
          <p:nvPr userDrawn="1"/>
        </p:nvSpPr>
        <p:spPr bwMode="auto">
          <a:xfrm rot="10800000">
            <a:off x="11190818" y="658241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192208266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466" y="1484182"/>
            <a:ext cx="7349067" cy="34904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p:txBody>
          <a:bodyPr vert="horz" lIns="91440" tIns="45720" rIns="91440" bIns="45720" rtlCol="0" anchor="t">
            <a:normAutofit/>
          </a:bodyPr>
          <a:lstStyle/>
          <a:p>
            <a:r>
              <a:rPr lang="en-US" sz="2800" dirty="0">
                <a:solidFill>
                  <a:srgbClr val="333333"/>
                </a:solidFill>
                <a:ea typeface="+mn-lt"/>
                <a:cs typeface="+mn-lt"/>
              </a:rPr>
              <a:t>In the maintenance phase, among other tasks, the team fixes bugs, resolves customer issues, and manages software changes. In addition, the team monitors overall system performance, security, and user experience to identify new ways to improve the existing software</a:t>
            </a:r>
            <a:endParaRPr lang="en-US" sz="2800" dirty="0"/>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4250" dirty="0">
                <a:solidFill>
                  <a:srgbClr val="FF0000"/>
                </a:solidFill>
                <a:latin typeface="Segoe UI"/>
                <a:cs typeface="Segoe UI"/>
              </a:rPr>
              <a:t>7.Maintance</a:t>
            </a:r>
            <a:endParaRPr lang="en-US" dirty="0">
              <a:solidFill>
                <a:srgbClr val="FF0000"/>
              </a:solidFill>
            </a:endParaRPr>
          </a:p>
        </p:txBody>
      </p:sp>
      <p:pic>
        <p:nvPicPr>
          <p:cNvPr id="4" name="Picture 3" descr="A person and person working on a phone&#10;&#10;Description automatically generated">
            <a:extLst>
              <a:ext uri="{FF2B5EF4-FFF2-40B4-BE49-F238E27FC236}">
                <a16:creationId xmlns:a16="http://schemas.microsoft.com/office/drawing/2014/main" id="{22BBD7F5-9413-65F4-4328-8424417826CB}"/>
              </a:ext>
            </a:extLst>
          </p:cNvPr>
          <p:cNvPicPr>
            <a:picLocks noChangeAspect="1"/>
          </p:cNvPicPr>
          <p:nvPr/>
        </p:nvPicPr>
        <p:blipFill>
          <a:blip r:embed="rId2"/>
          <a:stretch>
            <a:fillRect/>
          </a:stretch>
        </p:blipFill>
        <p:spPr>
          <a:xfrm>
            <a:off x="5313406" y="2882668"/>
            <a:ext cx="6096000" cy="3337475"/>
          </a:xfrm>
          <a:prstGeom prst="rect">
            <a:avLst/>
          </a:prstGeom>
          <a:ln>
            <a:noFill/>
          </a:ln>
          <a:effectLst>
            <a:softEdge rad="112500"/>
          </a:effectLst>
        </p:spPr>
      </p:pic>
    </p:spTree>
    <p:extLst>
      <p:ext uri="{BB962C8B-B14F-4D97-AF65-F5344CB8AC3E}">
        <p14:creationId xmlns:p14="http://schemas.microsoft.com/office/powerpoint/2010/main" val="410598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a:xfrm>
            <a:off x="440012" y="1067231"/>
            <a:ext cx="11091968" cy="5415346"/>
          </a:xfrm>
        </p:spPr>
        <p:txBody>
          <a:bodyPr vert="horz" lIns="91440" tIns="45720" rIns="91440" bIns="45720" rtlCol="0" anchor="t">
            <a:normAutofit/>
          </a:bodyPr>
          <a:lstStyle/>
          <a:p>
            <a:pPr marL="285750" indent="-285750"/>
            <a:r>
              <a:rPr lang="en-US" sz="1800" dirty="0">
                <a:solidFill>
                  <a:srgbClr val="2B2A29"/>
                </a:solidFill>
                <a:latin typeface="Aptos"/>
              </a:rPr>
              <a:t>Software Development life cycle (SDLC) is a structured model used in project management that defines the stages include in an information system development project, from an initial feasibility study to the maintenance of the completed application.</a:t>
            </a:r>
            <a:endParaRPr lang="en-US"/>
          </a:p>
          <a:p>
            <a:pPr marL="285750" indent="-285750"/>
            <a:r>
              <a:rPr lang="en-US" sz="1800" dirty="0">
                <a:solidFill>
                  <a:srgbClr val="2B2A29"/>
                </a:solidFill>
                <a:latin typeface="Aptos"/>
              </a:rPr>
              <a:t>There are different software development life cycle models specify and design, which are followed during the software development phase. These models are also called "</a:t>
            </a:r>
            <a:r>
              <a:rPr lang="en-US" sz="1800" b="1" dirty="0">
                <a:solidFill>
                  <a:srgbClr val="2B2A29"/>
                </a:solidFill>
                <a:latin typeface="Aptos"/>
              </a:rPr>
              <a:t>Software Development Process Models</a:t>
            </a:r>
            <a:r>
              <a:rPr lang="en-US" sz="1800" dirty="0">
                <a:solidFill>
                  <a:srgbClr val="2B2A29"/>
                </a:solidFill>
                <a:latin typeface="Aptos"/>
              </a:rPr>
              <a:t>."</a:t>
            </a:r>
          </a:p>
          <a:p>
            <a:pPr marL="285750" indent="-285750"/>
            <a:r>
              <a:rPr lang="en-US" sz="1800" dirty="0">
                <a:solidFill>
                  <a:srgbClr val="2B2A29"/>
                </a:solidFill>
                <a:latin typeface="Aptos"/>
              </a:rPr>
              <a:t>In software models are so many types:-</a:t>
            </a:r>
          </a:p>
          <a:p>
            <a:pPr marL="0" indent="0">
              <a:buNone/>
            </a:pPr>
            <a:r>
              <a:rPr lang="en-US" sz="1800" dirty="0">
                <a:solidFill>
                  <a:srgbClr val="2B2A29"/>
                </a:solidFill>
                <a:latin typeface="Aptos"/>
              </a:rPr>
              <a:t>      1.waterfall model</a:t>
            </a:r>
          </a:p>
          <a:p>
            <a:pPr marL="0" indent="0">
              <a:buNone/>
            </a:pPr>
            <a:r>
              <a:rPr lang="en-US" sz="1800" dirty="0">
                <a:solidFill>
                  <a:srgbClr val="2B2A29"/>
                </a:solidFill>
                <a:latin typeface="Aptos"/>
              </a:rPr>
              <a:t>       2.V-model</a:t>
            </a:r>
          </a:p>
          <a:p>
            <a:pPr marL="0" indent="0">
              <a:buNone/>
            </a:pPr>
            <a:r>
              <a:rPr lang="en-US" sz="1800" dirty="0">
                <a:solidFill>
                  <a:srgbClr val="2B2A29"/>
                </a:solidFill>
                <a:latin typeface="Aptos"/>
              </a:rPr>
              <a:t>       3.Incremental model</a:t>
            </a:r>
          </a:p>
          <a:p>
            <a:pPr marL="0" indent="0">
              <a:buNone/>
            </a:pPr>
            <a:r>
              <a:rPr lang="en-US" sz="1800" dirty="0">
                <a:solidFill>
                  <a:srgbClr val="2B2A29"/>
                </a:solidFill>
                <a:latin typeface="Aptos"/>
              </a:rPr>
              <a:t>       4.RAD(Rapid Application development)</a:t>
            </a:r>
          </a:p>
          <a:p>
            <a:pPr marL="0" indent="0">
              <a:buNone/>
            </a:pPr>
            <a:r>
              <a:rPr lang="en-US" sz="1800" dirty="0">
                <a:solidFill>
                  <a:srgbClr val="2B2A29"/>
                </a:solidFill>
                <a:latin typeface="Aptos"/>
              </a:rPr>
              <a:t>       5.Spiral model</a:t>
            </a:r>
          </a:p>
          <a:p>
            <a:pPr marL="0" indent="0">
              <a:buNone/>
            </a:pPr>
            <a:r>
              <a:rPr lang="en-US" sz="1800" dirty="0">
                <a:solidFill>
                  <a:srgbClr val="2B2A29"/>
                </a:solidFill>
                <a:latin typeface="Aptos"/>
              </a:rPr>
              <a:t>       6.Prototype model</a:t>
            </a:r>
          </a:p>
          <a:p>
            <a:pPr marL="0" indent="0">
              <a:buNone/>
            </a:pPr>
            <a:r>
              <a:rPr lang="en-US" sz="1800" dirty="0">
                <a:solidFill>
                  <a:srgbClr val="2B2A29"/>
                </a:solidFill>
                <a:latin typeface="Aptos"/>
              </a:rPr>
              <a:t>       7.iterative model</a:t>
            </a:r>
          </a:p>
          <a:p>
            <a:pPr marL="0" indent="0">
              <a:buNone/>
            </a:pPr>
            <a:r>
              <a:rPr lang="en-US" sz="1800" dirty="0">
                <a:solidFill>
                  <a:srgbClr val="2B2A29"/>
                </a:solidFill>
                <a:latin typeface="Aptos"/>
              </a:rPr>
              <a:t>       8.Agile model</a:t>
            </a:r>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normAutofit/>
          </a:bodyPr>
          <a:lstStyle/>
          <a:p>
            <a:r>
              <a:rPr lang="en-US" sz="4000" dirty="0">
                <a:solidFill>
                  <a:srgbClr val="FF0000"/>
                </a:solidFill>
                <a:latin typeface="Aptos"/>
                <a:cs typeface="Segoe UI"/>
              </a:rPr>
              <a:t>software development life cycle model's</a:t>
            </a:r>
            <a:endParaRPr lang="en-US" sz="4000" dirty="0">
              <a:solidFill>
                <a:srgbClr val="FF0000"/>
              </a:solidFill>
            </a:endParaRPr>
          </a:p>
        </p:txBody>
      </p:sp>
      <p:pic>
        <p:nvPicPr>
          <p:cNvPr id="5" name="Picture 4" descr="A diagram of a model&#10;&#10;Description automatically generated">
            <a:extLst>
              <a:ext uri="{FF2B5EF4-FFF2-40B4-BE49-F238E27FC236}">
                <a16:creationId xmlns:a16="http://schemas.microsoft.com/office/drawing/2014/main" id="{DD9397CD-7432-A333-BEE1-78A38A7BCDD8}"/>
              </a:ext>
            </a:extLst>
          </p:cNvPr>
          <p:cNvPicPr>
            <a:picLocks noChangeAspect="1"/>
          </p:cNvPicPr>
          <p:nvPr/>
        </p:nvPicPr>
        <p:blipFill>
          <a:blip r:embed="rId2"/>
          <a:stretch>
            <a:fillRect/>
          </a:stretch>
        </p:blipFill>
        <p:spPr>
          <a:xfrm>
            <a:off x="5415773" y="2549237"/>
            <a:ext cx="5932454" cy="3857501"/>
          </a:xfrm>
          <a:prstGeom prst="rect">
            <a:avLst/>
          </a:prstGeom>
          <a:ln>
            <a:noFill/>
          </a:ln>
          <a:effectLst>
            <a:softEdge rad="112500"/>
          </a:effectLst>
        </p:spPr>
      </p:pic>
    </p:spTree>
    <p:extLst>
      <p:ext uri="{BB962C8B-B14F-4D97-AF65-F5344CB8AC3E}">
        <p14:creationId xmlns:p14="http://schemas.microsoft.com/office/powerpoint/2010/main" val="25836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p:txBody>
          <a:bodyPr vert="horz" lIns="91440" tIns="45720" rIns="91440" bIns="45720" rtlCol="0" anchor="t">
            <a:normAutofit lnSpcReduction="10000"/>
          </a:bodyPr>
          <a:lstStyle/>
          <a:p>
            <a:pPr marL="0" indent="0">
              <a:buNone/>
            </a:pPr>
            <a:r>
              <a:rPr lang="en-US" sz="2000" dirty="0">
                <a:solidFill>
                  <a:srgbClr val="2B2A29"/>
                </a:solidFill>
                <a:ea typeface="+mn-lt"/>
                <a:cs typeface="+mn-lt"/>
              </a:rPr>
              <a:t>The meaning of Agile is swift or versatile. " </a:t>
            </a:r>
            <a:r>
              <a:rPr lang="en-US" sz="2000" b="1" dirty="0">
                <a:solidFill>
                  <a:srgbClr val="2B2A29"/>
                </a:solidFill>
                <a:ea typeface="+mn-lt"/>
                <a:cs typeface="+mn-lt"/>
              </a:rPr>
              <a:t>Agile process model</a:t>
            </a:r>
            <a:r>
              <a:rPr lang="en-US" sz="2000" dirty="0">
                <a:solidFill>
                  <a:srgbClr val="2B2A29"/>
                </a:solidFill>
                <a:ea typeface="+mn-lt"/>
                <a:cs typeface="+mn-lt"/>
              </a:rPr>
              <a:t>"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pPr marL="0" indent="0">
              <a:buNone/>
            </a:pPr>
            <a:r>
              <a:rPr lang="en-US" sz="2000" b="1" dirty="0">
                <a:solidFill>
                  <a:srgbClr val="2B2A29"/>
                </a:solidFill>
              </a:rPr>
              <a:t>Advantages:-</a:t>
            </a:r>
          </a:p>
          <a:p>
            <a:pPr algn="just">
              <a:buFont typeface="Arial"/>
              <a:buChar char="•"/>
            </a:pPr>
            <a:r>
              <a:rPr lang="en-US" sz="1600" dirty="0">
                <a:solidFill>
                  <a:srgbClr val="2B2A29"/>
                </a:solidFill>
                <a:ea typeface="+mn-lt"/>
                <a:cs typeface="+mn-lt"/>
              </a:rPr>
              <a:t>Frequent Delivery</a:t>
            </a:r>
            <a:endParaRPr lang="en-US" sz="1600"/>
          </a:p>
          <a:p>
            <a:pPr algn="just">
              <a:buFont typeface="Arial"/>
              <a:buChar char="•"/>
            </a:pPr>
            <a:r>
              <a:rPr lang="en-US" sz="1600" dirty="0">
                <a:solidFill>
                  <a:srgbClr val="2B2A29"/>
                </a:solidFill>
                <a:ea typeface="+mn-lt"/>
                <a:cs typeface="+mn-lt"/>
              </a:rPr>
              <a:t>Face-to-Face Communication with clients.</a:t>
            </a:r>
            <a:endParaRPr lang="en-US" sz="1600"/>
          </a:p>
          <a:p>
            <a:pPr algn="just">
              <a:buFont typeface="Arial"/>
              <a:buChar char="•"/>
            </a:pPr>
            <a:r>
              <a:rPr lang="en-US" sz="1600" dirty="0">
                <a:solidFill>
                  <a:srgbClr val="2B2A29"/>
                </a:solidFill>
                <a:ea typeface="+mn-lt"/>
                <a:cs typeface="+mn-lt"/>
              </a:rPr>
              <a:t>Efficient design and fulfils the business requirement.</a:t>
            </a:r>
            <a:endParaRPr lang="en-US" sz="1600"/>
          </a:p>
          <a:p>
            <a:pPr algn="just">
              <a:buFont typeface="Arial"/>
              <a:buChar char="•"/>
            </a:pPr>
            <a:r>
              <a:rPr lang="en-US" sz="1600" dirty="0">
                <a:solidFill>
                  <a:srgbClr val="2B2A29"/>
                </a:solidFill>
                <a:ea typeface="+mn-lt"/>
                <a:cs typeface="+mn-lt"/>
              </a:rPr>
              <a:t>Anytime changes are acceptable.</a:t>
            </a:r>
            <a:endParaRPr lang="en-US" sz="1600"/>
          </a:p>
          <a:p>
            <a:pPr algn="just">
              <a:buFont typeface="Arial"/>
              <a:buChar char="•"/>
            </a:pPr>
            <a:r>
              <a:rPr lang="en-US" sz="1600" dirty="0">
                <a:solidFill>
                  <a:srgbClr val="2B2A29"/>
                </a:solidFill>
                <a:ea typeface="+mn-lt"/>
                <a:cs typeface="+mn-lt"/>
              </a:rPr>
              <a:t>It reduces total development time</a:t>
            </a:r>
            <a:r>
              <a:rPr lang="en-US" sz="1100" dirty="0">
                <a:solidFill>
                  <a:srgbClr val="2B2A29"/>
                </a:solidFill>
                <a:ea typeface="+mn-lt"/>
                <a:cs typeface="+mn-lt"/>
              </a:rPr>
              <a:t>.</a:t>
            </a:r>
            <a:endParaRPr lang="en-US" dirty="0"/>
          </a:p>
          <a:p>
            <a:pPr marL="0" indent="0">
              <a:buNone/>
            </a:pPr>
            <a:r>
              <a:rPr lang="en-US" sz="2000" b="1" dirty="0">
                <a:solidFill>
                  <a:srgbClr val="2B2A29"/>
                </a:solidFill>
              </a:rPr>
              <a:t>Disadvantages:-</a:t>
            </a:r>
          </a:p>
          <a:p>
            <a:pPr marL="0" indent="0">
              <a:buNone/>
            </a:pPr>
            <a:r>
              <a:rPr lang="en-US" sz="1600" dirty="0">
                <a:solidFill>
                  <a:srgbClr val="2B2A29"/>
                </a:solidFill>
                <a:ea typeface="+mn-lt"/>
                <a:cs typeface="+mn-lt"/>
              </a:rPr>
              <a:t>Due to the shortage of formal documents, it creates </a:t>
            </a:r>
            <a:endParaRPr lang="en-US" sz="1600">
              <a:solidFill>
                <a:srgbClr val="000000"/>
              </a:solidFill>
              <a:ea typeface="+mn-lt"/>
              <a:cs typeface="+mn-lt"/>
            </a:endParaRPr>
          </a:p>
          <a:p>
            <a:pPr marL="0" indent="0">
              <a:buNone/>
            </a:pPr>
            <a:r>
              <a:rPr lang="en-US" sz="1600" dirty="0">
                <a:solidFill>
                  <a:srgbClr val="2B2A29"/>
                </a:solidFill>
                <a:ea typeface="+mn-lt"/>
                <a:cs typeface="+mn-lt"/>
              </a:rPr>
              <a:t>confusion and crucial decisions taken throughout various</a:t>
            </a:r>
            <a:endParaRPr lang="en-US" sz="1600">
              <a:solidFill>
                <a:srgbClr val="000000"/>
              </a:solidFill>
              <a:ea typeface="+mn-lt"/>
              <a:cs typeface="+mn-lt"/>
            </a:endParaRPr>
          </a:p>
          <a:p>
            <a:pPr marL="0" indent="0">
              <a:buNone/>
            </a:pPr>
            <a:r>
              <a:rPr lang="en-US" sz="1600" dirty="0">
                <a:solidFill>
                  <a:srgbClr val="2B2A29"/>
                </a:solidFill>
                <a:ea typeface="+mn-lt"/>
                <a:cs typeface="+mn-lt"/>
              </a:rPr>
              <a:t> phases can be misinterpreted at any time by different team members</a:t>
            </a:r>
            <a:endParaRPr lang="en-US" sz="1600" dirty="0"/>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4250" dirty="0">
                <a:solidFill>
                  <a:srgbClr val="FF0000"/>
                </a:solidFill>
                <a:latin typeface="Segoe UI"/>
                <a:cs typeface="Segoe UI"/>
              </a:rPr>
              <a:t>1.Agile Model</a:t>
            </a:r>
            <a:endParaRPr lang="en-US" dirty="0">
              <a:solidFill>
                <a:srgbClr val="FF0000"/>
              </a:solidFill>
            </a:endParaRPr>
          </a:p>
        </p:txBody>
      </p:sp>
      <p:pic>
        <p:nvPicPr>
          <p:cNvPr id="4" name="Picture 3" descr="A diagram of a software development process&#10;&#10;Description automatically generated">
            <a:extLst>
              <a:ext uri="{FF2B5EF4-FFF2-40B4-BE49-F238E27FC236}">
                <a16:creationId xmlns:a16="http://schemas.microsoft.com/office/drawing/2014/main" id="{796B89FB-470E-7B84-7C69-89D6277C058B}"/>
              </a:ext>
            </a:extLst>
          </p:cNvPr>
          <p:cNvPicPr>
            <a:picLocks noChangeAspect="1"/>
          </p:cNvPicPr>
          <p:nvPr/>
        </p:nvPicPr>
        <p:blipFill>
          <a:blip r:embed="rId2"/>
          <a:stretch>
            <a:fillRect/>
          </a:stretch>
        </p:blipFill>
        <p:spPr>
          <a:xfrm>
            <a:off x="5779325" y="2432621"/>
            <a:ext cx="6096000" cy="2962580"/>
          </a:xfrm>
          <a:prstGeom prst="rect">
            <a:avLst/>
          </a:prstGeom>
        </p:spPr>
      </p:pic>
    </p:spTree>
    <p:extLst>
      <p:ext uri="{BB962C8B-B14F-4D97-AF65-F5344CB8AC3E}">
        <p14:creationId xmlns:p14="http://schemas.microsoft.com/office/powerpoint/2010/main" val="255222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a:xfrm>
            <a:off x="440012" y="1067231"/>
            <a:ext cx="6900969" cy="5195983"/>
          </a:xfrm>
        </p:spPr>
        <p:txBody>
          <a:bodyPr vert="horz" lIns="91440" tIns="45720" rIns="91440" bIns="45720" rtlCol="0" anchor="t">
            <a:normAutofit/>
          </a:bodyPr>
          <a:lstStyle/>
          <a:p>
            <a:r>
              <a:rPr lang="en-US" sz="1800" dirty="0">
                <a:solidFill>
                  <a:srgbClr val="2B2A29"/>
                </a:solidFill>
                <a:latin typeface="Aptos"/>
              </a:rPr>
              <a:t>The waterfall model is a continuous software development model in which development is seen as flowing steadily downwards (like a waterfall) through the steps of requirements analysis, design, implementation, testing (validation), integration, and maintenance.</a:t>
            </a:r>
            <a:r>
              <a:rPr lang="en-US" sz="1800" dirty="0">
                <a:solidFill>
                  <a:srgbClr val="FF0000"/>
                </a:solidFill>
                <a:latin typeface="Aptos"/>
              </a:rPr>
              <a:t> </a:t>
            </a:r>
            <a:endParaRPr lang="en-US"/>
          </a:p>
          <a:p>
            <a:pPr marL="0" indent="0">
              <a:buNone/>
            </a:pPr>
            <a:r>
              <a:rPr lang="en-US" sz="1800" dirty="0">
                <a:latin typeface="Aptos"/>
              </a:rPr>
              <a:t>Ex:-</a:t>
            </a:r>
            <a:r>
              <a:rPr lang="en-US" sz="1800" dirty="0">
                <a:ea typeface="+mn-lt"/>
                <a:cs typeface="+mn-lt"/>
              </a:rPr>
              <a:t>Imagine creating an e-commerce website with the waterfall model. First, detailed requirements are gathered, and then the design phase creates the layout and database structures. Developers then code the backend and frontend. After that, the site is rigorously tested in the verification phase. Finally, it goes live and enters maintenance, where updates and bug fixes happen. This method ensures each phase is completed before moving to the next, but it’s not flexible for changes mid-project.</a:t>
            </a:r>
            <a:endParaRPr lang="en-US" sz="1300" dirty="0">
              <a:solidFill>
                <a:srgbClr val="282523"/>
              </a:solidFill>
            </a:endParaRPr>
          </a:p>
          <a:p>
            <a:pPr marL="0" indent="0">
              <a:buNone/>
            </a:pPr>
            <a:endParaRPr lang="en-US" sz="1800" dirty="0">
              <a:latin typeface="Aptos"/>
            </a:endParaRPr>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4250" dirty="0">
                <a:solidFill>
                  <a:srgbClr val="FF0000"/>
                </a:solidFill>
                <a:latin typeface="Segoe UI"/>
                <a:cs typeface="Segoe UI"/>
              </a:rPr>
              <a:t>2.Waterfall model</a:t>
            </a:r>
            <a:endParaRPr lang="en-US" dirty="0">
              <a:solidFill>
                <a:srgbClr val="FF0000"/>
              </a:solidFill>
            </a:endParaRPr>
          </a:p>
        </p:txBody>
      </p:sp>
      <p:pic>
        <p:nvPicPr>
          <p:cNvPr id="4" name="Picture 3" descr="A group of people working on a diagram&#10;&#10;Description automatically generated">
            <a:extLst>
              <a:ext uri="{FF2B5EF4-FFF2-40B4-BE49-F238E27FC236}">
                <a16:creationId xmlns:a16="http://schemas.microsoft.com/office/drawing/2014/main" id="{1FA7D2D0-66AB-F44F-63FA-9FDEFA972C3F}"/>
              </a:ext>
            </a:extLst>
          </p:cNvPr>
          <p:cNvPicPr>
            <a:picLocks noChangeAspect="1"/>
          </p:cNvPicPr>
          <p:nvPr/>
        </p:nvPicPr>
        <p:blipFill>
          <a:blip r:embed="rId2"/>
          <a:stretch>
            <a:fillRect/>
          </a:stretch>
        </p:blipFill>
        <p:spPr>
          <a:xfrm>
            <a:off x="7449458" y="1280885"/>
            <a:ext cx="4368798" cy="4604656"/>
          </a:xfrm>
          <a:prstGeom prst="rect">
            <a:avLst/>
          </a:prstGeom>
          <a:ln>
            <a:noFill/>
          </a:ln>
          <a:effectLst>
            <a:softEdge rad="112500"/>
          </a:effectLst>
        </p:spPr>
      </p:pic>
    </p:spTree>
    <p:extLst>
      <p:ext uri="{BB962C8B-B14F-4D97-AF65-F5344CB8AC3E}">
        <p14:creationId xmlns:p14="http://schemas.microsoft.com/office/powerpoint/2010/main" val="3753647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p:txBody>
          <a:bodyPr vert="horz" lIns="91440" tIns="45720" rIns="91440" bIns="45720" rtlCol="0" anchor="t">
            <a:normAutofit/>
          </a:bodyPr>
          <a:lstStyle/>
          <a:p>
            <a:pPr marL="0" indent="0">
              <a:buNone/>
            </a:pPr>
            <a:r>
              <a:rPr lang="en-US" sz="2000" b="1" dirty="0">
                <a:solidFill>
                  <a:srgbClr val="2B2A29"/>
                </a:solidFill>
                <a:ea typeface="+mn-lt"/>
                <a:cs typeface="+mn-lt"/>
              </a:rPr>
              <a:t>Scrum</a:t>
            </a:r>
            <a:r>
              <a:rPr lang="en-US" sz="2000" dirty="0">
                <a:solidFill>
                  <a:srgbClr val="2B2A29"/>
                </a:solidFill>
                <a:ea typeface="+mn-lt"/>
                <a:cs typeface="+mn-lt"/>
              </a:rPr>
              <a:t> is a way to manage software projects in small steps.</a:t>
            </a:r>
            <a:br>
              <a:rPr lang="en-US" sz="2000" dirty="0">
                <a:ea typeface="+mn-lt"/>
                <a:cs typeface="+mn-lt"/>
              </a:rPr>
            </a:br>
            <a:r>
              <a:rPr lang="en-US" sz="2000" dirty="0">
                <a:solidFill>
                  <a:srgbClr val="2B2A29"/>
                </a:solidFill>
                <a:ea typeface="+mn-lt"/>
                <a:cs typeface="+mn-lt"/>
              </a:rPr>
              <a:t> Work is divided into short time periods called </a:t>
            </a:r>
            <a:r>
              <a:rPr lang="en-US" sz="2000" b="1" dirty="0">
                <a:solidFill>
                  <a:srgbClr val="2B2A29"/>
                </a:solidFill>
                <a:ea typeface="+mn-lt"/>
                <a:cs typeface="+mn-lt"/>
              </a:rPr>
              <a:t>sprints</a:t>
            </a:r>
            <a:r>
              <a:rPr lang="en-US" sz="2000" dirty="0">
                <a:solidFill>
                  <a:srgbClr val="2B2A29"/>
                </a:solidFill>
                <a:ea typeface="+mn-lt"/>
                <a:cs typeface="+mn-lt"/>
              </a:rPr>
              <a:t> (1–4 weeks).</a:t>
            </a:r>
            <a:br>
              <a:rPr lang="en-US" sz="2000" dirty="0">
                <a:ea typeface="+mn-lt"/>
                <a:cs typeface="+mn-lt"/>
              </a:rPr>
            </a:br>
            <a:r>
              <a:rPr lang="en-US" sz="2000" dirty="0">
                <a:solidFill>
                  <a:srgbClr val="2B2A29"/>
                </a:solidFill>
                <a:ea typeface="+mn-lt"/>
                <a:cs typeface="+mn-lt"/>
              </a:rPr>
              <a:t> Each sprint, the team builds and tests part of the software.</a:t>
            </a:r>
          </a:p>
          <a:p>
            <a:pPr marL="0" indent="0">
              <a:buNone/>
            </a:pPr>
            <a:endParaRPr lang="en-US" sz="2000" dirty="0">
              <a:solidFill>
                <a:srgbClr val="2B2A29"/>
              </a:solidFill>
            </a:endParaRPr>
          </a:p>
          <a:p>
            <a:pPr>
              <a:buNone/>
            </a:pPr>
            <a:r>
              <a:rPr lang="en-US" sz="2100" dirty="0"/>
              <a:t>Scrum Team Roles:</a:t>
            </a:r>
          </a:p>
          <a:p>
            <a:pPr>
              <a:buFont typeface="Arial"/>
              <a:buChar char="•"/>
            </a:pPr>
            <a:r>
              <a:rPr lang="en-US" sz="2000" b="1" dirty="0">
                <a:solidFill>
                  <a:srgbClr val="2B2A29"/>
                </a:solidFill>
                <a:ea typeface="+mn-lt"/>
                <a:cs typeface="+mn-lt"/>
              </a:rPr>
              <a:t>Product Owner</a:t>
            </a:r>
            <a:r>
              <a:rPr lang="en-US" sz="2000" dirty="0">
                <a:solidFill>
                  <a:srgbClr val="2B2A29"/>
                </a:solidFill>
                <a:ea typeface="+mn-lt"/>
                <a:cs typeface="+mn-lt"/>
              </a:rPr>
              <a:t> – decides what to build</a:t>
            </a:r>
            <a:endParaRPr lang="en-US" dirty="0"/>
          </a:p>
          <a:p>
            <a:pPr>
              <a:buFont typeface="Arial"/>
              <a:buChar char="•"/>
            </a:pPr>
            <a:r>
              <a:rPr lang="en-US" sz="2000" b="1" dirty="0">
                <a:solidFill>
                  <a:srgbClr val="2B2A29"/>
                </a:solidFill>
                <a:ea typeface="+mn-lt"/>
                <a:cs typeface="+mn-lt"/>
              </a:rPr>
              <a:t>Scrum Master</a:t>
            </a:r>
            <a:r>
              <a:rPr lang="en-US" sz="2000" dirty="0">
                <a:solidFill>
                  <a:srgbClr val="2B2A29"/>
                </a:solidFill>
                <a:ea typeface="+mn-lt"/>
                <a:cs typeface="+mn-lt"/>
              </a:rPr>
              <a:t> – makes sure the process runs smoothly</a:t>
            </a:r>
            <a:endParaRPr lang="en-US" dirty="0"/>
          </a:p>
          <a:p>
            <a:pPr>
              <a:buFont typeface="Arial"/>
              <a:buChar char="•"/>
            </a:pPr>
            <a:r>
              <a:rPr lang="en-US" sz="2000" b="1" dirty="0">
                <a:solidFill>
                  <a:srgbClr val="2B2A29"/>
                </a:solidFill>
                <a:ea typeface="+mn-lt"/>
                <a:cs typeface="+mn-lt"/>
              </a:rPr>
              <a:t>Team Members</a:t>
            </a:r>
            <a:r>
              <a:rPr lang="en-US" sz="2000" dirty="0">
                <a:solidFill>
                  <a:srgbClr val="2B2A29"/>
                </a:solidFill>
                <a:ea typeface="+mn-lt"/>
                <a:cs typeface="+mn-lt"/>
              </a:rPr>
              <a:t> – build and test the software</a:t>
            </a:r>
            <a:endParaRPr lang="en-US" dirty="0"/>
          </a:p>
          <a:p>
            <a:pPr marL="0" indent="0">
              <a:buNone/>
            </a:pPr>
            <a:endParaRPr lang="en-US" sz="2000" dirty="0">
              <a:solidFill>
                <a:srgbClr val="2B2A29"/>
              </a:solidFill>
            </a:endParaRPr>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4250" dirty="0">
                <a:solidFill>
                  <a:srgbClr val="FF0000"/>
                </a:solidFill>
                <a:latin typeface="Segoe UI"/>
                <a:cs typeface="Segoe UI"/>
              </a:rPr>
              <a:t>3.Scrum Model</a:t>
            </a:r>
            <a:endParaRPr lang="en-US" dirty="0">
              <a:solidFill>
                <a:srgbClr val="FF0000"/>
              </a:solidFill>
            </a:endParaRPr>
          </a:p>
        </p:txBody>
      </p:sp>
    </p:spTree>
    <p:extLst>
      <p:ext uri="{BB962C8B-B14F-4D97-AF65-F5344CB8AC3E}">
        <p14:creationId xmlns:p14="http://schemas.microsoft.com/office/powerpoint/2010/main" val="372667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p:txBody>
          <a:bodyPr vert="horz" lIns="91440" tIns="45720" rIns="91440" bIns="45720" rtlCol="0" anchor="t">
            <a:normAutofit/>
          </a:bodyPr>
          <a:lstStyle/>
          <a:p>
            <a:pPr marL="0" indent="0">
              <a:buNone/>
            </a:pPr>
            <a:endParaRPr lang="en-US" sz="2100" dirty="0">
              <a:ea typeface="+mn-lt"/>
              <a:cs typeface="+mn-lt"/>
            </a:endParaRPr>
          </a:p>
          <a:p>
            <a:pPr marL="0" indent="0">
              <a:buNone/>
            </a:pPr>
            <a:endParaRPr lang="en-US" sz="2100" dirty="0">
              <a:ea typeface="+mn-lt"/>
              <a:cs typeface="+mn-lt"/>
            </a:endParaRPr>
          </a:p>
          <a:p>
            <a:pPr marL="0" indent="0">
              <a:buNone/>
            </a:pPr>
            <a:endParaRPr lang="en-US" sz="2100" dirty="0">
              <a:ea typeface="+mn-lt"/>
              <a:cs typeface="+mn-lt"/>
            </a:endParaRPr>
          </a:p>
          <a:p>
            <a:pPr marL="0" indent="0">
              <a:buNone/>
            </a:pPr>
            <a:r>
              <a:rPr lang="en-US" sz="2100" dirty="0">
                <a:ea typeface="+mn-lt"/>
                <a:cs typeface="+mn-lt"/>
              </a:rPr>
              <a:t>Understand different SDLC models and their importance in project development.</a:t>
            </a:r>
            <a:endParaRPr lang="en-US" sz="2100" dirty="0"/>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4250" dirty="0">
                <a:solidFill>
                  <a:srgbClr val="FF0000"/>
                </a:solidFill>
                <a:latin typeface="Segoe UI"/>
                <a:cs typeface="Segoe UI"/>
              </a:rPr>
              <a:t>Context</a:t>
            </a:r>
            <a:endParaRPr lang="en-US" dirty="0">
              <a:solidFill>
                <a:srgbClr val="FF0000"/>
              </a:solidFill>
            </a:endParaRPr>
          </a:p>
        </p:txBody>
      </p:sp>
    </p:spTree>
    <p:extLst>
      <p:ext uri="{BB962C8B-B14F-4D97-AF65-F5344CB8AC3E}">
        <p14:creationId xmlns:p14="http://schemas.microsoft.com/office/powerpoint/2010/main" val="335645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a:xfrm>
            <a:off x="440012" y="1067231"/>
            <a:ext cx="11091968" cy="4851269"/>
          </a:xfrm>
        </p:spPr>
        <p:txBody>
          <a:bodyPr vert="horz" lIns="91440" tIns="45720" rIns="91440" bIns="45720" rtlCol="0" anchor="t">
            <a:normAutofit lnSpcReduction="10000"/>
          </a:bodyPr>
          <a:lstStyle/>
          <a:p>
            <a:pPr>
              <a:buNone/>
            </a:pPr>
            <a:r>
              <a:rPr lang="en-US" sz="2100" dirty="0">
                <a:ea typeface="+mn-lt"/>
                <a:cs typeface="+mn-lt"/>
              </a:rPr>
              <a:t>    The Software Development Life Cycle (SDLC) is a systematic process used to develop software applications, encompassing a series of well-defined phases. These phases include planning, requirements gathering, design, implementation, testing, deployment, and maintenance. The SDLC aims to produce high-quality software that meets or exceeds customer expectations while being delivered on time and within budget.</a:t>
            </a:r>
            <a:endParaRPr lang="en-US" dirty="0"/>
          </a:p>
          <a:p>
            <a:pPr marL="0" indent="0">
              <a:buNone/>
            </a:pPr>
            <a:r>
              <a:rPr lang="en-US" sz="2000" dirty="0"/>
              <a:t>In SDLC serval's step by step process</a:t>
            </a:r>
          </a:p>
          <a:p>
            <a:pPr marL="0" indent="0">
              <a:lnSpc>
                <a:spcPct val="100000"/>
              </a:lnSpc>
              <a:buNone/>
            </a:pPr>
            <a:r>
              <a:rPr lang="en-US" sz="2000" dirty="0"/>
              <a:t>1.Requirement's Gathering</a:t>
            </a:r>
            <a:endParaRPr lang="en-US" dirty="0"/>
          </a:p>
          <a:p>
            <a:pPr marL="0" indent="0">
              <a:lnSpc>
                <a:spcPct val="100000"/>
              </a:lnSpc>
              <a:buNone/>
            </a:pPr>
            <a:r>
              <a:rPr lang="en-US" sz="2000" dirty="0"/>
              <a:t>2.Blue_print /planning</a:t>
            </a:r>
            <a:endParaRPr lang="en-US"/>
          </a:p>
          <a:p>
            <a:pPr marL="0" indent="0">
              <a:lnSpc>
                <a:spcPct val="150000"/>
              </a:lnSpc>
              <a:buNone/>
            </a:pPr>
            <a:r>
              <a:rPr lang="en-US" sz="2000" dirty="0"/>
              <a:t>3.Design</a:t>
            </a:r>
            <a:br>
              <a:rPr lang="en-US" sz="2000" dirty="0"/>
            </a:br>
            <a:r>
              <a:rPr lang="en-US" sz="2000" dirty="0"/>
              <a:t>4.Development</a:t>
            </a:r>
            <a:endParaRPr lang="en-US"/>
          </a:p>
          <a:p>
            <a:pPr marL="0" indent="0">
              <a:lnSpc>
                <a:spcPct val="100000"/>
              </a:lnSpc>
              <a:buNone/>
            </a:pPr>
            <a:r>
              <a:rPr lang="en-US" sz="2000" dirty="0"/>
              <a:t>5.Testing</a:t>
            </a:r>
            <a:endParaRPr lang="en-US"/>
          </a:p>
          <a:p>
            <a:pPr marL="0" indent="0">
              <a:lnSpc>
                <a:spcPct val="100000"/>
              </a:lnSpc>
              <a:buNone/>
            </a:pPr>
            <a:r>
              <a:rPr lang="en-US" sz="2000" dirty="0"/>
              <a:t>6.Deployment</a:t>
            </a:r>
            <a:endParaRPr lang="en-US"/>
          </a:p>
          <a:p>
            <a:pPr marL="0" indent="0">
              <a:lnSpc>
                <a:spcPct val="100000"/>
              </a:lnSpc>
              <a:buNone/>
            </a:pPr>
            <a:r>
              <a:rPr lang="en-US" sz="2000" dirty="0"/>
              <a:t>7.Maintenace</a:t>
            </a:r>
            <a:endParaRPr lang="en-US"/>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3600" dirty="0">
                <a:solidFill>
                  <a:srgbClr val="FF0000"/>
                </a:solidFill>
                <a:latin typeface="Segoe UI"/>
                <a:cs typeface="Segoe UI"/>
              </a:rPr>
              <a:t>What is software development life cycle</a:t>
            </a:r>
            <a:r>
              <a:rPr lang="en-US" sz="4250" dirty="0">
                <a:latin typeface="Segoe UI"/>
                <a:cs typeface="Segoe UI"/>
              </a:rPr>
              <a:t> </a:t>
            </a:r>
            <a:endParaRPr lang="en-US" dirty="0"/>
          </a:p>
        </p:txBody>
      </p:sp>
      <p:pic>
        <p:nvPicPr>
          <p:cNvPr id="6" name="Picture 5" descr="A diagram of software development life cycle&#10;&#10;Description automatically generated">
            <a:extLst>
              <a:ext uri="{FF2B5EF4-FFF2-40B4-BE49-F238E27FC236}">
                <a16:creationId xmlns:a16="http://schemas.microsoft.com/office/drawing/2014/main" id="{B2312C2C-9723-3067-D60F-B7F0BC985342}"/>
              </a:ext>
            </a:extLst>
          </p:cNvPr>
          <p:cNvPicPr>
            <a:picLocks noChangeAspect="1"/>
          </p:cNvPicPr>
          <p:nvPr/>
        </p:nvPicPr>
        <p:blipFill>
          <a:blip r:embed="rId2"/>
          <a:stretch>
            <a:fillRect/>
          </a:stretch>
        </p:blipFill>
        <p:spPr>
          <a:xfrm>
            <a:off x="6177875" y="2868385"/>
            <a:ext cx="4281251" cy="3516087"/>
          </a:xfrm>
          <a:prstGeom prst="rect">
            <a:avLst/>
          </a:prstGeom>
          <a:ln>
            <a:noFill/>
          </a:ln>
          <a:effectLst>
            <a:softEdge rad="112500"/>
          </a:effectLst>
        </p:spPr>
      </p:pic>
    </p:spTree>
    <p:extLst>
      <p:ext uri="{BB962C8B-B14F-4D97-AF65-F5344CB8AC3E}">
        <p14:creationId xmlns:p14="http://schemas.microsoft.com/office/powerpoint/2010/main" val="288714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a:xfrm>
            <a:off x="313012" y="1139802"/>
            <a:ext cx="11091968" cy="4851269"/>
          </a:xfrm>
        </p:spPr>
        <p:txBody>
          <a:bodyPr vert="horz" lIns="91440" tIns="45720" rIns="91440" bIns="45720" rtlCol="0" anchor="t">
            <a:normAutofit/>
          </a:bodyPr>
          <a:lstStyle/>
          <a:p>
            <a:r>
              <a:rPr lang="en-US" sz="2800" dirty="0">
                <a:ea typeface="+mn-lt"/>
                <a:cs typeface="+mn-lt"/>
              </a:rPr>
              <a:t>Gathering and analyzing business requirements to understand what the software should accomplish.</a:t>
            </a:r>
            <a:endParaRPr lang="en-US" sz="2800">
              <a:ea typeface="+mn-lt"/>
              <a:cs typeface="+mn-lt"/>
            </a:endParaRPr>
          </a:p>
          <a:p>
            <a:pPr marL="0" indent="0">
              <a:buNone/>
            </a:pPr>
            <a:endParaRPr lang="en-US" sz="2800" dirty="0">
              <a:solidFill>
                <a:srgbClr val="2B2A29"/>
              </a:solidFill>
              <a:ea typeface="+mn-lt"/>
              <a:cs typeface="+mn-lt"/>
            </a:endParaRPr>
          </a:p>
          <a:p>
            <a:r>
              <a:rPr lang="en-US" sz="2800" dirty="0">
                <a:solidFill>
                  <a:srgbClr val="2B2A29"/>
                </a:solidFill>
                <a:ea typeface="+mn-lt"/>
                <a:cs typeface="+mn-lt"/>
              </a:rPr>
              <a:t>The requirement includes how </a:t>
            </a:r>
            <a:endParaRPr lang="en-US" sz="2800">
              <a:solidFill>
                <a:srgbClr val="000000"/>
              </a:solidFill>
              <a:ea typeface="+mn-lt"/>
              <a:cs typeface="+mn-lt"/>
            </a:endParaRPr>
          </a:p>
          <a:p>
            <a:pPr marL="0" indent="0">
              <a:buNone/>
            </a:pPr>
            <a:r>
              <a:rPr lang="en-US" sz="2800" dirty="0">
                <a:solidFill>
                  <a:srgbClr val="2B2A29"/>
                </a:solidFill>
                <a:ea typeface="+mn-lt"/>
                <a:cs typeface="+mn-lt"/>
              </a:rPr>
              <a:t>the product will be used and </a:t>
            </a:r>
            <a:endParaRPr lang="en-US" sz="2800">
              <a:solidFill>
                <a:srgbClr val="000000"/>
              </a:solidFill>
              <a:ea typeface="+mn-lt"/>
              <a:cs typeface="+mn-lt"/>
            </a:endParaRPr>
          </a:p>
          <a:p>
            <a:pPr marL="0" indent="0">
              <a:buNone/>
            </a:pPr>
            <a:r>
              <a:rPr lang="en-US" sz="2800" dirty="0">
                <a:solidFill>
                  <a:srgbClr val="2B2A29"/>
                </a:solidFill>
                <a:ea typeface="+mn-lt"/>
                <a:cs typeface="+mn-lt"/>
              </a:rPr>
              <a:t>who will use the product to determine </a:t>
            </a:r>
            <a:endParaRPr lang="en-US" sz="2800">
              <a:solidFill>
                <a:srgbClr val="000000"/>
              </a:solidFill>
              <a:ea typeface="+mn-lt"/>
              <a:cs typeface="+mn-lt"/>
            </a:endParaRPr>
          </a:p>
          <a:p>
            <a:pPr marL="0" indent="0">
              <a:buNone/>
            </a:pPr>
            <a:r>
              <a:rPr lang="en-US" sz="2800" dirty="0">
                <a:solidFill>
                  <a:srgbClr val="2B2A29"/>
                </a:solidFill>
                <a:ea typeface="+mn-lt"/>
                <a:cs typeface="+mn-lt"/>
              </a:rPr>
              <a:t>the load of operations. All information </a:t>
            </a:r>
            <a:endParaRPr lang="en-US" sz="2800">
              <a:solidFill>
                <a:srgbClr val="000000"/>
              </a:solidFill>
              <a:ea typeface="+mn-lt"/>
              <a:cs typeface="+mn-lt"/>
            </a:endParaRPr>
          </a:p>
          <a:p>
            <a:pPr marL="0" indent="0">
              <a:buNone/>
            </a:pPr>
            <a:r>
              <a:rPr lang="en-US" sz="2800" dirty="0">
                <a:solidFill>
                  <a:srgbClr val="2B2A29"/>
                </a:solidFill>
                <a:ea typeface="+mn-lt"/>
                <a:cs typeface="+mn-lt"/>
              </a:rPr>
              <a:t>gathered from this phase is critical to </a:t>
            </a:r>
            <a:endParaRPr lang="en-US" sz="2800" dirty="0">
              <a:solidFill>
                <a:srgbClr val="000000"/>
              </a:solidFill>
              <a:ea typeface="+mn-lt"/>
              <a:cs typeface="+mn-lt"/>
            </a:endParaRPr>
          </a:p>
          <a:p>
            <a:pPr marL="0" indent="0">
              <a:buNone/>
            </a:pPr>
            <a:r>
              <a:rPr lang="en-US" sz="2800" dirty="0">
                <a:solidFill>
                  <a:srgbClr val="2B2A29"/>
                </a:solidFill>
                <a:ea typeface="+mn-lt"/>
                <a:cs typeface="+mn-lt"/>
              </a:rPr>
              <a:t>Developing the product as per the customer requirements.</a:t>
            </a:r>
            <a:endParaRPr lang="en-US" sz="2800" dirty="0"/>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normAutofit/>
          </a:bodyPr>
          <a:lstStyle/>
          <a:p>
            <a:r>
              <a:rPr lang="en-US" sz="4000" dirty="0">
                <a:solidFill>
                  <a:srgbClr val="FF0000"/>
                </a:solidFill>
                <a:latin typeface="Aptos"/>
                <a:cs typeface="Segoe UI"/>
              </a:rPr>
              <a:t>1.Requirements Analysis</a:t>
            </a:r>
            <a:endParaRPr lang="en-US" sz="4000" dirty="0" err="1">
              <a:solidFill>
                <a:srgbClr val="FF0000"/>
              </a:solidFill>
              <a:cs typeface="Segoe UI"/>
            </a:endParaRPr>
          </a:p>
        </p:txBody>
      </p:sp>
      <p:pic>
        <p:nvPicPr>
          <p:cNvPr id="4" name="Picture 3" descr="A hand writing on a white board&#10;&#10;Description automatically generated">
            <a:extLst>
              <a:ext uri="{FF2B5EF4-FFF2-40B4-BE49-F238E27FC236}">
                <a16:creationId xmlns:a16="http://schemas.microsoft.com/office/drawing/2014/main" id="{2311584A-488A-2B8A-FD79-8146542D6EDB}"/>
              </a:ext>
            </a:extLst>
          </p:cNvPr>
          <p:cNvPicPr>
            <a:picLocks noChangeAspect="1"/>
          </p:cNvPicPr>
          <p:nvPr/>
        </p:nvPicPr>
        <p:blipFill>
          <a:blip r:embed="rId2"/>
          <a:stretch>
            <a:fillRect/>
          </a:stretch>
        </p:blipFill>
        <p:spPr>
          <a:xfrm>
            <a:off x="6603998" y="2044700"/>
            <a:ext cx="5170716" cy="2696030"/>
          </a:xfrm>
          <a:prstGeom prst="rect">
            <a:avLst/>
          </a:prstGeom>
          <a:ln>
            <a:noFill/>
          </a:ln>
          <a:effectLst>
            <a:softEdge rad="112500"/>
          </a:effectLst>
        </p:spPr>
      </p:pic>
    </p:spTree>
    <p:extLst>
      <p:ext uri="{BB962C8B-B14F-4D97-AF65-F5344CB8AC3E}">
        <p14:creationId xmlns:p14="http://schemas.microsoft.com/office/powerpoint/2010/main" val="309338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p:txBody>
          <a:bodyPr vert="horz" lIns="91440" tIns="45720" rIns="91440" bIns="45720" rtlCol="0" anchor="t">
            <a:normAutofit/>
          </a:bodyPr>
          <a:lstStyle/>
          <a:p>
            <a:r>
              <a:rPr lang="en-US" sz="2800" dirty="0">
                <a:solidFill>
                  <a:srgbClr val="333333"/>
                </a:solidFill>
                <a:ea typeface="+mn-lt"/>
                <a:cs typeface="+mn-lt"/>
              </a:rPr>
              <a:t>The planning phase typically includes tasks like cost-benefit analysis, scheduling, resource estimation, and allocation. The development team collects requirements from several stakeholders such as customers, internal and external experts, and managers to create a software requirement specification document</a:t>
            </a:r>
            <a:r>
              <a:rPr lang="en-US" sz="1100" dirty="0">
                <a:solidFill>
                  <a:srgbClr val="333333"/>
                </a:solidFill>
                <a:ea typeface="+mn-lt"/>
                <a:cs typeface="+mn-lt"/>
              </a:rPr>
              <a:t>.</a:t>
            </a:r>
            <a:endParaRPr lang="en-US" dirty="0"/>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normAutofit/>
          </a:bodyPr>
          <a:lstStyle/>
          <a:p>
            <a:r>
              <a:rPr lang="en-US" sz="4000" dirty="0">
                <a:solidFill>
                  <a:srgbClr val="FF0000"/>
                </a:solidFill>
                <a:latin typeface="Segoe UI"/>
                <a:cs typeface="Segoe UI"/>
              </a:rPr>
              <a:t>2 Blueprint/planning</a:t>
            </a:r>
            <a:endParaRPr lang="en-US" sz="4000" dirty="0">
              <a:solidFill>
                <a:srgbClr val="FF0000"/>
              </a:solidFill>
            </a:endParaRPr>
          </a:p>
        </p:txBody>
      </p:sp>
      <p:pic>
        <p:nvPicPr>
          <p:cNvPr id="4" name="Picture 3" descr="A group of white people pushing a word&#10;&#10;Description automatically generated">
            <a:extLst>
              <a:ext uri="{FF2B5EF4-FFF2-40B4-BE49-F238E27FC236}">
                <a16:creationId xmlns:a16="http://schemas.microsoft.com/office/drawing/2014/main" id="{B8892807-531B-DEE9-8C29-7176247961BB}"/>
              </a:ext>
            </a:extLst>
          </p:cNvPr>
          <p:cNvPicPr>
            <a:picLocks noChangeAspect="1"/>
          </p:cNvPicPr>
          <p:nvPr/>
        </p:nvPicPr>
        <p:blipFill>
          <a:blip r:embed="rId2"/>
          <a:stretch>
            <a:fillRect/>
          </a:stretch>
        </p:blipFill>
        <p:spPr>
          <a:xfrm>
            <a:off x="5715000" y="3060763"/>
            <a:ext cx="5817973" cy="3187231"/>
          </a:xfrm>
          <a:prstGeom prst="rect">
            <a:avLst/>
          </a:prstGeom>
          <a:ln>
            <a:noFill/>
          </a:ln>
          <a:effectLst>
            <a:softEdge rad="112500"/>
          </a:effectLst>
        </p:spPr>
      </p:pic>
    </p:spTree>
    <p:extLst>
      <p:ext uri="{BB962C8B-B14F-4D97-AF65-F5344CB8AC3E}">
        <p14:creationId xmlns:p14="http://schemas.microsoft.com/office/powerpoint/2010/main" val="204930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p:txBody>
          <a:bodyPr vert="horz" lIns="91440" tIns="45720" rIns="91440" bIns="45720" rtlCol="0" anchor="t">
            <a:normAutofit/>
          </a:bodyPr>
          <a:lstStyle/>
          <a:p>
            <a:r>
              <a:rPr lang="en-US" sz="2800" dirty="0">
                <a:solidFill>
                  <a:srgbClr val="333333"/>
                </a:solidFill>
                <a:ea typeface="+mn-lt"/>
                <a:cs typeface="+mn-lt"/>
              </a:rPr>
              <a:t>In the design phase, software engineers analyze requirements and identify the best solutions to create the software.</a:t>
            </a:r>
            <a:endParaRPr lang="en-US"/>
          </a:p>
          <a:p>
            <a:r>
              <a:rPr lang="en-US" sz="2800" dirty="0">
                <a:solidFill>
                  <a:srgbClr val="333333"/>
                </a:solidFill>
                <a:ea typeface="+mn-lt"/>
                <a:cs typeface="+mn-lt"/>
              </a:rPr>
              <a:t>For example, they may consider integrating pre-existing modules, make technology choices, and identify development tools. They will look at how to best integrate the new software into any existing IT infrastructure the organization may have.</a:t>
            </a:r>
            <a:endParaRPr lang="en-US" sz="2800" dirty="0">
              <a:solidFill>
                <a:srgbClr val="333333"/>
              </a:solidFill>
            </a:endParaRPr>
          </a:p>
          <a:p>
            <a:r>
              <a:rPr lang="en-US" sz="2800" dirty="0">
                <a:solidFill>
                  <a:srgbClr val="333333"/>
                </a:solidFill>
              </a:rPr>
              <a:t>Design is two type in SDLC.</a:t>
            </a:r>
          </a:p>
          <a:p>
            <a:pPr marL="0" indent="0">
              <a:buNone/>
            </a:pPr>
            <a:r>
              <a:rPr lang="en-US" sz="2800" dirty="0">
                <a:solidFill>
                  <a:srgbClr val="333333"/>
                </a:solidFill>
              </a:rPr>
              <a:t>  1.Low level Design</a:t>
            </a:r>
            <a:br>
              <a:rPr lang="en-US" sz="2800" dirty="0"/>
            </a:br>
            <a:r>
              <a:rPr lang="en-US" sz="2800" dirty="0">
                <a:solidFill>
                  <a:srgbClr val="333333"/>
                </a:solidFill>
              </a:rPr>
              <a:t>   2.High level Design</a:t>
            </a:r>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4250" dirty="0">
                <a:solidFill>
                  <a:srgbClr val="FF0000"/>
                </a:solidFill>
                <a:latin typeface="Segoe UI"/>
                <a:cs typeface="Segoe UI"/>
              </a:rPr>
              <a:t>3.Design</a:t>
            </a:r>
            <a:endParaRPr lang="en-US" dirty="0">
              <a:solidFill>
                <a:srgbClr val="FF0000"/>
              </a:solidFill>
            </a:endParaRPr>
          </a:p>
        </p:txBody>
      </p:sp>
      <p:pic>
        <p:nvPicPr>
          <p:cNvPr id="4" name="Picture 3" descr="A person standing at a table with two people standing at a table&#10;&#10;Description automatically generated">
            <a:extLst>
              <a:ext uri="{FF2B5EF4-FFF2-40B4-BE49-F238E27FC236}">
                <a16:creationId xmlns:a16="http://schemas.microsoft.com/office/drawing/2014/main" id="{E925D3E9-D61B-1014-409C-92CD890C8ACD}"/>
              </a:ext>
            </a:extLst>
          </p:cNvPr>
          <p:cNvPicPr>
            <a:picLocks noChangeAspect="1"/>
          </p:cNvPicPr>
          <p:nvPr/>
        </p:nvPicPr>
        <p:blipFill>
          <a:blip r:embed="rId2"/>
          <a:stretch>
            <a:fillRect/>
          </a:stretch>
        </p:blipFill>
        <p:spPr>
          <a:xfrm>
            <a:off x="6436454" y="3487694"/>
            <a:ext cx="4560416" cy="2868827"/>
          </a:xfrm>
          <a:prstGeom prst="rect">
            <a:avLst/>
          </a:prstGeom>
        </p:spPr>
      </p:pic>
    </p:spTree>
    <p:extLst>
      <p:ext uri="{BB962C8B-B14F-4D97-AF65-F5344CB8AC3E}">
        <p14:creationId xmlns:p14="http://schemas.microsoft.com/office/powerpoint/2010/main" val="360078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p:txBody>
          <a:bodyPr vert="horz" lIns="91440" tIns="45720" rIns="91440" bIns="45720" rtlCol="0" anchor="t">
            <a:normAutofit/>
          </a:bodyPr>
          <a:lstStyle/>
          <a:p>
            <a:r>
              <a:rPr lang="en-US" sz="2800" dirty="0">
                <a:solidFill>
                  <a:srgbClr val="333333"/>
                </a:solidFill>
                <a:ea typeface="+mn-lt"/>
                <a:cs typeface="+mn-lt"/>
              </a:rPr>
              <a:t>In the development/coding phase, the development team codes the product. They analyze the requirements to identify smaller coding tasks they can do daily to achieve the final result.</a:t>
            </a:r>
            <a:endParaRPr lang="en-US" sz="2800" dirty="0"/>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4250" dirty="0">
                <a:solidFill>
                  <a:srgbClr val="FF0000"/>
                </a:solidFill>
                <a:latin typeface="Segoe UI"/>
                <a:cs typeface="Segoe UI"/>
              </a:rPr>
              <a:t>4.Development/Coding</a:t>
            </a:r>
            <a:endParaRPr lang="en-US" dirty="0">
              <a:solidFill>
                <a:srgbClr val="FF0000"/>
              </a:solidFill>
            </a:endParaRPr>
          </a:p>
        </p:txBody>
      </p:sp>
      <p:pic>
        <p:nvPicPr>
          <p:cNvPr id="4" name="Picture 3" descr="A group of people holding puzzle pieces&#10;&#10;Description automatically generated">
            <a:extLst>
              <a:ext uri="{FF2B5EF4-FFF2-40B4-BE49-F238E27FC236}">
                <a16:creationId xmlns:a16="http://schemas.microsoft.com/office/drawing/2014/main" id="{784042FF-1FFB-11D7-C5BE-AAEE06D40D77}"/>
              </a:ext>
            </a:extLst>
          </p:cNvPr>
          <p:cNvPicPr>
            <a:picLocks noChangeAspect="1"/>
          </p:cNvPicPr>
          <p:nvPr/>
        </p:nvPicPr>
        <p:blipFill>
          <a:blip r:embed="rId2"/>
          <a:stretch>
            <a:fillRect/>
          </a:stretch>
        </p:blipFill>
        <p:spPr>
          <a:xfrm>
            <a:off x="5436973" y="2539751"/>
            <a:ext cx="6096000" cy="3467255"/>
          </a:xfrm>
          <a:prstGeom prst="rect">
            <a:avLst/>
          </a:prstGeom>
          <a:ln>
            <a:noFill/>
          </a:ln>
          <a:effectLst>
            <a:softEdge rad="112500"/>
          </a:effectLst>
        </p:spPr>
      </p:pic>
    </p:spTree>
    <p:extLst>
      <p:ext uri="{BB962C8B-B14F-4D97-AF65-F5344CB8AC3E}">
        <p14:creationId xmlns:p14="http://schemas.microsoft.com/office/powerpoint/2010/main" val="239788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p:txBody>
          <a:bodyPr vert="horz" lIns="91440" tIns="45720" rIns="91440" bIns="45720" rtlCol="0" anchor="t">
            <a:normAutofit/>
          </a:bodyPr>
          <a:lstStyle/>
          <a:p>
            <a:r>
              <a:rPr lang="en-US" sz="2800" dirty="0">
                <a:solidFill>
                  <a:srgbClr val="333333"/>
                </a:solidFill>
                <a:ea typeface="+mn-lt"/>
                <a:cs typeface="+mn-lt"/>
              </a:rPr>
              <a:t>The development team combines automation and manual testing to check the software for bugs.</a:t>
            </a:r>
          </a:p>
          <a:p>
            <a:r>
              <a:rPr lang="en-US" sz="2800" dirty="0">
                <a:solidFill>
                  <a:srgbClr val="333333"/>
                </a:solidFill>
                <a:ea typeface="+mn-lt"/>
                <a:cs typeface="+mn-lt"/>
              </a:rPr>
              <a:t>Quality analysis includes testing the software for errors and checking if it meets customer requirements. Because many teams immediately test the code they write, the testing phase often runs parallel to the development phase.</a:t>
            </a:r>
            <a:endParaRPr lang="en-US" sz="2800" dirty="0">
              <a:solidFill>
                <a:srgbClr val="333333"/>
              </a:solidFill>
            </a:endParaRPr>
          </a:p>
          <a:p>
            <a:endParaRPr lang="en-US" sz="1100" dirty="0">
              <a:solidFill>
                <a:srgbClr val="333333"/>
              </a:solidFill>
            </a:endParaRPr>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4250" dirty="0">
                <a:solidFill>
                  <a:srgbClr val="FF0000"/>
                </a:solidFill>
                <a:latin typeface="Segoe UI"/>
                <a:cs typeface="Segoe UI"/>
              </a:rPr>
              <a:t>5.Testing</a:t>
            </a:r>
            <a:endParaRPr lang="en-US" dirty="0">
              <a:solidFill>
                <a:srgbClr val="FF0000"/>
              </a:solidFill>
            </a:endParaRPr>
          </a:p>
        </p:txBody>
      </p:sp>
      <p:pic>
        <p:nvPicPr>
          <p:cNvPr id="4" name="Picture 3" descr="A group of people standing next to a computer&#10;&#10;Description automatically generated">
            <a:extLst>
              <a:ext uri="{FF2B5EF4-FFF2-40B4-BE49-F238E27FC236}">
                <a16:creationId xmlns:a16="http://schemas.microsoft.com/office/drawing/2014/main" id="{1BE2D49A-3377-4154-7BFE-42A7421E01B3}"/>
              </a:ext>
            </a:extLst>
          </p:cNvPr>
          <p:cNvPicPr>
            <a:picLocks noChangeAspect="1"/>
          </p:cNvPicPr>
          <p:nvPr/>
        </p:nvPicPr>
        <p:blipFill>
          <a:blip r:embed="rId2"/>
          <a:stretch>
            <a:fillRect/>
          </a:stretch>
        </p:blipFill>
        <p:spPr>
          <a:xfrm>
            <a:off x="6386751" y="3214816"/>
            <a:ext cx="4536257" cy="3012989"/>
          </a:xfrm>
          <a:prstGeom prst="rect">
            <a:avLst/>
          </a:prstGeom>
        </p:spPr>
      </p:pic>
    </p:spTree>
    <p:extLst>
      <p:ext uri="{BB962C8B-B14F-4D97-AF65-F5344CB8AC3E}">
        <p14:creationId xmlns:p14="http://schemas.microsoft.com/office/powerpoint/2010/main" val="223225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74D21-B062-A46C-6041-F8BCB9CA62A6}"/>
              </a:ext>
            </a:extLst>
          </p:cNvPr>
          <p:cNvSpPr>
            <a:spLocks noGrp="1"/>
          </p:cNvSpPr>
          <p:nvPr>
            <p:ph idx="1"/>
          </p:nvPr>
        </p:nvSpPr>
        <p:spPr>
          <a:xfrm>
            <a:off x="440012" y="1067231"/>
            <a:ext cx="11091968" cy="5295768"/>
          </a:xfrm>
        </p:spPr>
        <p:txBody>
          <a:bodyPr vert="horz" lIns="91440" tIns="45720" rIns="91440" bIns="45720" rtlCol="0" anchor="t">
            <a:normAutofit/>
          </a:bodyPr>
          <a:lstStyle/>
          <a:p>
            <a:r>
              <a:rPr lang="en-US" sz="2800" dirty="0">
                <a:solidFill>
                  <a:srgbClr val="333333"/>
                </a:solidFill>
                <a:ea typeface="+mn-lt"/>
                <a:cs typeface="+mn-lt"/>
              </a:rPr>
              <a:t>When teams develop software, they code and test on a different copy of the software than the one that the users have access to. The software that customers use is called </a:t>
            </a:r>
            <a:r>
              <a:rPr lang="en-US" sz="2800" i="1" dirty="0">
                <a:solidFill>
                  <a:srgbClr val="333333"/>
                </a:solidFill>
                <a:ea typeface="+mn-lt"/>
                <a:cs typeface="+mn-lt"/>
              </a:rPr>
              <a:t>production</a:t>
            </a:r>
            <a:r>
              <a:rPr lang="en-US" sz="2800" dirty="0">
                <a:solidFill>
                  <a:srgbClr val="333333"/>
                </a:solidFill>
                <a:ea typeface="+mn-lt"/>
                <a:cs typeface="+mn-lt"/>
              </a:rPr>
              <a:t>, while other copies are said to be in the </a:t>
            </a:r>
            <a:r>
              <a:rPr lang="en-US" sz="2800" i="1" dirty="0">
                <a:solidFill>
                  <a:srgbClr val="333333"/>
                </a:solidFill>
                <a:ea typeface="+mn-lt"/>
                <a:cs typeface="+mn-lt"/>
              </a:rPr>
              <a:t>build environment</a:t>
            </a:r>
            <a:r>
              <a:rPr lang="en-US" sz="2800" dirty="0">
                <a:solidFill>
                  <a:srgbClr val="333333"/>
                </a:solidFill>
                <a:ea typeface="+mn-lt"/>
                <a:cs typeface="+mn-lt"/>
              </a:rPr>
              <a:t>, or testing environment.</a:t>
            </a:r>
          </a:p>
          <a:p>
            <a:r>
              <a:rPr lang="en-US" sz="2800" dirty="0">
                <a:solidFill>
                  <a:srgbClr val="333333"/>
                </a:solidFill>
                <a:ea typeface="+mn-lt"/>
                <a:cs typeface="+mn-lt"/>
              </a:rPr>
              <a:t>Having separate build and production environments ensures that customers can continue to use the software even while it is being changed or upgraded</a:t>
            </a:r>
            <a:r>
              <a:rPr lang="en-US" sz="1100" dirty="0">
                <a:solidFill>
                  <a:srgbClr val="333333"/>
                </a:solidFill>
                <a:ea typeface="+mn-lt"/>
                <a:cs typeface="+mn-lt"/>
              </a:rPr>
              <a:t>.</a:t>
            </a:r>
            <a:endParaRPr lang="en-US" sz="1100" dirty="0">
              <a:solidFill>
                <a:srgbClr val="333333"/>
              </a:solidFill>
            </a:endParaRPr>
          </a:p>
        </p:txBody>
      </p:sp>
      <p:sp>
        <p:nvSpPr>
          <p:cNvPr id="3" name="Title 2">
            <a:extLst>
              <a:ext uri="{FF2B5EF4-FFF2-40B4-BE49-F238E27FC236}">
                <a16:creationId xmlns:a16="http://schemas.microsoft.com/office/drawing/2014/main" id="{CA0EAAB1-C012-D59F-61B9-826D5A7A8DEF}"/>
              </a:ext>
            </a:extLst>
          </p:cNvPr>
          <p:cNvSpPr>
            <a:spLocks noGrp="1"/>
          </p:cNvSpPr>
          <p:nvPr>
            <p:ph type="title"/>
          </p:nvPr>
        </p:nvSpPr>
        <p:spPr/>
        <p:txBody>
          <a:bodyPr/>
          <a:lstStyle/>
          <a:p>
            <a:r>
              <a:rPr lang="en-US" sz="4250" dirty="0">
                <a:solidFill>
                  <a:srgbClr val="FF0000"/>
                </a:solidFill>
                <a:latin typeface="Segoe UI"/>
                <a:cs typeface="Segoe UI"/>
              </a:rPr>
              <a:t>6.Deployment</a:t>
            </a:r>
            <a:endParaRPr lang="en-US" dirty="0">
              <a:solidFill>
                <a:srgbClr val="FF0000"/>
              </a:solidFill>
            </a:endParaRPr>
          </a:p>
        </p:txBody>
      </p:sp>
      <p:pic>
        <p:nvPicPr>
          <p:cNvPr id="4" name="Picture 3" descr="A group of people standing around a computer with a rocket in the air&#10;&#10;Description automatically generated">
            <a:extLst>
              <a:ext uri="{FF2B5EF4-FFF2-40B4-BE49-F238E27FC236}">
                <a16:creationId xmlns:a16="http://schemas.microsoft.com/office/drawing/2014/main" id="{760A7F51-8600-5433-2A6B-2EFF8A5C11DE}"/>
              </a:ext>
            </a:extLst>
          </p:cNvPr>
          <p:cNvPicPr>
            <a:picLocks noChangeAspect="1"/>
          </p:cNvPicPr>
          <p:nvPr/>
        </p:nvPicPr>
        <p:blipFill>
          <a:blip r:embed="rId2"/>
          <a:stretch>
            <a:fillRect/>
          </a:stretch>
        </p:blipFill>
        <p:spPr>
          <a:xfrm>
            <a:off x="6825427" y="3340099"/>
            <a:ext cx="4764146" cy="3234872"/>
          </a:xfrm>
          <a:prstGeom prst="rect">
            <a:avLst/>
          </a:prstGeom>
        </p:spPr>
      </p:pic>
    </p:spTree>
    <p:extLst>
      <p:ext uri="{BB962C8B-B14F-4D97-AF65-F5344CB8AC3E}">
        <p14:creationId xmlns:p14="http://schemas.microsoft.com/office/powerpoint/2010/main" val="49560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Context</vt:lpstr>
      <vt:lpstr>What is software development life cycle </vt:lpstr>
      <vt:lpstr>1.Requirements Analysis</vt:lpstr>
      <vt:lpstr>2 Blueprint/planning</vt:lpstr>
      <vt:lpstr>3.Design</vt:lpstr>
      <vt:lpstr>4.Development/Coding</vt:lpstr>
      <vt:lpstr>5.Testing</vt:lpstr>
      <vt:lpstr>6.Deployment</vt:lpstr>
      <vt:lpstr>7.Maintance</vt:lpstr>
      <vt:lpstr>software development life cycle model's</vt:lpstr>
      <vt:lpstr>1.Agile Model</vt:lpstr>
      <vt:lpstr>2.Waterfall model</vt:lpstr>
      <vt:lpstr>3.Scrum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cp:revision>
  <dcterms:created xsi:type="dcterms:W3CDTF">2025-05-04T13:21:46Z</dcterms:created>
  <dcterms:modified xsi:type="dcterms:W3CDTF">2025-05-04T14:25:53Z</dcterms:modified>
</cp:coreProperties>
</file>