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4" r:id="rId4"/>
    <p:sldMasterId id="2147483648" r:id="rId5"/>
  </p:sldMasterIdLst>
  <p:notesMasterIdLst>
    <p:notesMasterId r:id="rId22"/>
  </p:notesMasterIdLst>
  <p:sldIdLst>
    <p:sldId id="714" r:id="rId6"/>
    <p:sldId id="717" r:id="rId7"/>
    <p:sldId id="659" r:id="rId8"/>
    <p:sldId id="715" r:id="rId9"/>
    <p:sldId id="722" r:id="rId10"/>
    <p:sldId id="723" r:id="rId11"/>
    <p:sldId id="725" r:id="rId12"/>
    <p:sldId id="724" r:id="rId13"/>
    <p:sldId id="727" r:id="rId14"/>
    <p:sldId id="729" r:id="rId15"/>
    <p:sldId id="718" r:id="rId16"/>
    <p:sldId id="713" r:id="rId17"/>
    <p:sldId id="719" r:id="rId18"/>
    <p:sldId id="720" r:id="rId19"/>
    <p:sldId id="721" r:id="rId20"/>
    <p:sldId id="71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B10185B-9D7C-D699-6DF8-1166523A1445}" name="Shiva Teegala" initials="ST" userId="S::shiva.teegala@rampgroup.com::5455840e-1c74-4a90-870a-55a0a8c0520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E3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notesMaster" Target="notesMasters/notesMaster1.xml"/><Relationship Id="rId27" Type="http://schemas.microsoft.com/office/2018/10/relationships/authors" Targe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AC5B3E-CD97-4AAF-B99B-E85FBF1BD1EE}" type="datetimeFigureOut">
              <a:rPr lang="en-IN" smtClean="0"/>
              <a:t>03-06-2025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75F58F-5BB2-4C50-95DD-4B37FD9C1AA2}" type="slidenum">
              <a:rPr lang="en-IN" smtClean="0"/>
              <a:t>‹#›</a:t>
            </a:fld>
            <a:endParaRPr lang="en-IN"/>
          </a:p>
        </p:txBody>
      </p:sp>
    </p:spTree>
    <p:extLst>
      <p:ext uri="{BB962C8B-B14F-4D97-AF65-F5344CB8AC3E}">
        <p14:creationId xmlns:p14="http://schemas.microsoft.com/office/powerpoint/2010/main" val="1135727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275F58F-5BB2-4C50-95DD-4B37FD9C1AA2}" type="slidenum">
              <a:rPr lang="en-IN" smtClean="0"/>
              <a:t>3</a:t>
            </a:fld>
            <a:endParaRPr lang="en-IN"/>
          </a:p>
        </p:txBody>
      </p:sp>
    </p:spTree>
    <p:extLst>
      <p:ext uri="{BB962C8B-B14F-4D97-AF65-F5344CB8AC3E}">
        <p14:creationId xmlns:p14="http://schemas.microsoft.com/office/powerpoint/2010/main" val="950748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4341458-474C-4418-92BB-2F0C31747162}"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7" name="Slide Number Placeholder 5"/>
          <p:cNvSpPr txBox="1">
            <a:spLocks/>
          </p:cNvSpPr>
          <p:nvPr userDrawn="1"/>
        </p:nvSpPr>
        <p:spPr>
          <a:xfrm>
            <a:off x="11233151" y="6426200"/>
            <a:ext cx="508000" cy="366184"/>
          </a:xfrm>
          <a:prstGeom prst="rect">
            <a:avLst/>
          </a:prstGeom>
        </p:spPr>
        <p:txBody>
          <a:bodyPr lIns="91440" tIns="45720" rIns="91440" bIns="45720" anchor="ctr"/>
          <a:lstStyle>
            <a:lvl1pPr defTabSz="342900">
              <a:defRPr>
                <a:solidFill>
                  <a:schemeClr val="tx1"/>
                </a:solidFill>
                <a:latin typeface="Calibri" panose="020F0502020204030204" pitchFamily="34" charset="0"/>
                <a:ea typeface="MS PGothic" panose="020B0600070205080204" pitchFamily="34" charset="-128"/>
              </a:defRPr>
            </a:lvl1pPr>
            <a:lvl2pPr marL="742950" indent="-285750" defTabSz="342900">
              <a:defRPr>
                <a:solidFill>
                  <a:schemeClr val="tx1"/>
                </a:solidFill>
                <a:latin typeface="Calibri" panose="020F0502020204030204" pitchFamily="34" charset="0"/>
                <a:ea typeface="MS PGothic" panose="020B0600070205080204" pitchFamily="34" charset="-128"/>
              </a:defRPr>
            </a:lvl2pPr>
            <a:lvl3pPr marL="1143000" indent="-228600" defTabSz="342900">
              <a:defRPr>
                <a:solidFill>
                  <a:schemeClr val="tx1"/>
                </a:solidFill>
                <a:latin typeface="Calibri" panose="020F0502020204030204" pitchFamily="34" charset="0"/>
                <a:ea typeface="MS PGothic" panose="020B0600070205080204" pitchFamily="34" charset="-128"/>
              </a:defRPr>
            </a:lvl3pPr>
            <a:lvl4pPr marL="1600200" indent="-228600" defTabSz="342900">
              <a:defRPr>
                <a:solidFill>
                  <a:schemeClr val="tx1"/>
                </a:solidFill>
                <a:latin typeface="Calibri" panose="020F0502020204030204" pitchFamily="34" charset="0"/>
                <a:ea typeface="MS PGothic" panose="020B0600070205080204" pitchFamily="34" charset="-128"/>
              </a:defRPr>
            </a:lvl4pPr>
            <a:lvl5pPr marL="2057400" indent="-228600" defTabSz="342900">
              <a:defRPr>
                <a:solidFill>
                  <a:schemeClr val="tx1"/>
                </a:solidFill>
                <a:latin typeface="Calibri" panose="020F0502020204030204" pitchFamily="34" charset="0"/>
                <a:ea typeface="MS PGothic" panose="020B0600070205080204" pitchFamily="34" charset="-128"/>
              </a:defRPr>
            </a:lvl5pPr>
            <a:lvl6pPr marL="25146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342900" eaLnBrk="0" fontAlgn="base" hangingPunct="0">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gn="ctr" eaLnBrk="1" hangingPunct="1">
              <a:defRPr/>
            </a:pPr>
            <a:fld id="{35CE8F52-651D-4239-8B00-C59ADA65524D}" type="slidenum">
              <a:rPr lang="en-US" altLang="en-US" sz="1200" smtClean="0">
                <a:solidFill>
                  <a:srgbClr val="D9D9D9"/>
                </a:solidFill>
                <a:latin typeface="Segoe UI Bold" panose="020B0802040204020203" pitchFamily="34" charset="0"/>
                <a:ea typeface="Open Sans bold" pitchFamily="34" charset="0"/>
                <a:cs typeface="Segoe UI Bold" panose="020B0802040204020203" pitchFamily="34" charset="0"/>
              </a:rPr>
              <a:pPr algn="ctr" eaLnBrk="1" hangingPunct="1">
                <a:defRPr/>
              </a:pPr>
              <a:t>‹#›</a:t>
            </a:fld>
            <a:endParaRPr lang="en-US" altLang="en-US" sz="1200">
              <a:solidFill>
                <a:srgbClr val="D9D9D9"/>
              </a:solidFill>
              <a:latin typeface="Segoe UI Bold" panose="020B0802040204020203" pitchFamily="34" charset="0"/>
              <a:ea typeface="Open Sans bold" pitchFamily="34" charset="0"/>
              <a:cs typeface="Segoe UI Bold" panose="020B0802040204020203" pitchFamily="34" charset="0"/>
            </a:endParaRPr>
          </a:p>
        </p:txBody>
      </p:sp>
      <p:sp>
        <p:nvSpPr>
          <p:cNvPr id="8" name="Freeform 6"/>
          <p:cNvSpPr>
            <a:spLocks/>
          </p:cNvSpPr>
          <p:nvPr userDrawn="1"/>
        </p:nvSpPr>
        <p:spPr bwMode="auto">
          <a:xfrm>
            <a:off x="11696700" y="6521451"/>
            <a:ext cx="86784"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sp>
        <p:nvSpPr>
          <p:cNvPr id="9" name="Freeform 6"/>
          <p:cNvSpPr>
            <a:spLocks/>
          </p:cNvSpPr>
          <p:nvPr userDrawn="1"/>
        </p:nvSpPr>
        <p:spPr bwMode="auto">
          <a:xfrm rot="10800000">
            <a:off x="11190818" y="6521451"/>
            <a:ext cx="88900" cy="175683"/>
          </a:xfrm>
          <a:custGeom>
            <a:avLst/>
            <a:gdLst>
              <a:gd name="T0" fmla="*/ 0 w 34"/>
              <a:gd name="T1" fmla="*/ 0 h 68"/>
              <a:gd name="T2" fmla="*/ 34 w 34"/>
              <a:gd name="T3" fmla="*/ 33 h 68"/>
              <a:gd name="T4" fmla="*/ 0 w 34"/>
              <a:gd name="T5" fmla="*/ 68 h 68"/>
            </a:gdLst>
            <a:ahLst/>
            <a:cxnLst>
              <a:cxn ang="0">
                <a:pos x="T0" y="T1"/>
              </a:cxn>
              <a:cxn ang="0">
                <a:pos x="T2" y="T3"/>
              </a:cxn>
              <a:cxn ang="0">
                <a:pos x="T4" y="T5"/>
              </a:cxn>
            </a:cxnLst>
            <a:rect l="0" t="0" r="r" b="b"/>
            <a:pathLst>
              <a:path w="34" h="68">
                <a:moveTo>
                  <a:pt x="0" y="0"/>
                </a:moveTo>
                <a:lnTo>
                  <a:pt x="34" y="33"/>
                </a:lnTo>
                <a:lnTo>
                  <a:pt x="0" y="68"/>
                </a:lnTo>
              </a:path>
            </a:pathLst>
          </a:cu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67">
              <a:latin typeface="Open Sans" pitchFamily="34" charset="0"/>
              <a:ea typeface="Open Sans" pitchFamily="34" charset="0"/>
              <a:cs typeface="Open Sans" pitchFamily="34" charset="0"/>
            </a:endParaRPr>
          </a:p>
        </p:txBody>
      </p:sp>
      <p:pic>
        <p:nvPicPr>
          <p:cNvPr id="33" name="Picture 32" descr="A close up of a sign&#10;&#10;Description generated with very high confidence">
            <a:extLst>
              <a:ext uri="{FF2B5EF4-FFF2-40B4-BE49-F238E27FC236}">
                <a16:creationId xmlns:a16="http://schemas.microsoft.com/office/drawing/2014/main" id="{79E6F4A3-0DE8-4463-BEC9-2F53A7845123}"/>
              </a:ext>
            </a:extLst>
          </p:cNvPr>
          <p:cNvPicPr>
            <a:picLocks noChangeAspect="1"/>
          </p:cNvPicPr>
          <p:nvPr userDrawn="1"/>
        </p:nvPicPr>
        <p:blipFill>
          <a:blip r:embed="rId2" cstate="print">
            <a:extLst>
              <a:ext uri="{BEBA8EAE-BF5A-486C-A8C5-ECC9F3942E4B}">
                <a14:imgProps xmlns:a14="http://schemas.microsoft.com/office/drawing/2010/main">
                  <a14:imgLayer r:embed="rId3">
                    <a14:imgEffect>
                      <a14:sharpenSoften amount="-51000"/>
                    </a14:imgEffect>
                  </a14:imgLayer>
                </a14:imgProps>
              </a:ext>
              <a:ext uri="{28A0092B-C50C-407E-A947-70E740481C1C}">
                <a14:useLocalDpi xmlns:a14="http://schemas.microsoft.com/office/drawing/2010/main" val="0"/>
              </a:ext>
            </a:extLst>
          </a:blip>
          <a:stretch>
            <a:fillRect/>
          </a:stretch>
        </p:blipFill>
        <p:spPr>
          <a:xfrm>
            <a:off x="11696700" y="160867"/>
            <a:ext cx="323083" cy="323083"/>
          </a:xfrm>
          <a:prstGeom prst="rect">
            <a:avLst/>
          </a:prstGeom>
          <a:effectLst>
            <a:reflection endPos="0" dist="50800" dir="5400000" sy="-100000" algn="bl" rotWithShape="0"/>
          </a:effectLst>
        </p:spPr>
      </p:pic>
      <p:cxnSp>
        <p:nvCxnSpPr>
          <p:cNvPr id="34" name="Straight Connector 33">
            <a:extLst>
              <a:ext uri="{FF2B5EF4-FFF2-40B4-BE49-F238E27FC236}">
                <a16:creationId xmlns:a16="http://schemas.microsoft.com/office/drawing/2014/main" id="{18E2ABB8-41EA-41DA-B29B-8DCD08E8EDCE}"/>
              </a:ext>
            </a:extLst>
          </p:cNvPr>
          <p:cNvCxnSpPr>
            <a:cxnSpLocks/>
          </p:cNvCxnSpPr>
          <p:nvPr userDrawn="1"/>
        </p:nvCxnSpPr>
        <p:spPr>
          <a:xfrm>
            <a:off x="0" y="6424536"/>
            <a:ext cx="12170453" cy="555"/>
          </a:xfrm>
          <a:prstGeom prst="line">
            <a:avLst/>
          </a:prstGeom>
          <a:ln>
            <a:solidFill>
              <a:srgbClr val="C00000">
                <a:alpha val="70000"/>
              </a:srgbClr>
            </a:solidFill>
          </a:ln>
        </p:spPr>
        <p:style>
          <a:lnRef idx="1">
            <a:schemeClr val="accent2"/>
          </a:lnRef>
          <a:fillRef idx="0">
            <a:schemeClr val="accent2"/>
          </a:fillRef>
          <a:effectRef idx="0">
            <a:schemeClr val="accent2"/>
          </a:effectRef>
          <a:fontRef idx="minor">
            <a:schemeClr val="tx1"/>
          </a:fontRef>
        </p:style>
      </p:cxnSp>
      <p:pic>
        <p:nvPicPr>
          <p:cNvPr id="36" name="Picture 35" descr="A close up of a sign&#10;&#10;Description generated with high confidence">
            <a:extLst>
              <a:ext uri="{FF2B5EF4-FFF2-40B4-BE49-F238E27FC236}">
                <a16:creationId xmlns:a16="http://schemas.microsoft.com/office/drawing/2014/main" id="{35835365-7027-4624-B99D-26F557A8536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3023" y="6461818"/>
            <a:ext cx="1479028" cy="330567"/>
          </a:xfrm>
          <a:prstGeom prst="rect">
            <a:avLst/>
          </a:prstGeom>
        </p:spPr>
      </p:pic>
      <p:cxnSp>
        <p:nvCxnSpPr>
          <p:cNvPr id="48" name="Straight Connector 47">
            <a:extLst>
              <a:ext uri="{FF2B5EF4-FFF2-40B4-BE49-F238E27FC236}">
                <a16:creationId xmlns:a16="http://schemas.microsoft.com/office/drawing/2014/main" id="{CF9583CE-4A8A-4E08-99C6-60151723EBFE}"/>
              </a:ext>
            </a:extLst>
          </p:cNvPr>
          <p:cNvCxnSpPr/>
          <p:nvPr userDrawn="1"/>
        </p:nvCxnSpPr>
        <p:spPr>
          <a:xfrm>
            <a:off x="0" y="729521"/>
            <a:ext cx="12192000" cy="0"/>
          </a:xfrm>
          <a:prstGeom prst="line">
            <a:avLst/>
          </a:prstGeom>
          <a:ln w="19050">
            <a:solidFill>
              <a:srgbClr val="C00000">
                <a:alpha val="70000"/>
              </a:srgbClr>
            </a:solidFill>
          </a:ln>
        </p:spPr>
        <p:style>
          <a:lnRef idx="1">
            <a:schemeClr val="accent2"/>
          </a:lnRef>
          <a:fillRef idx="0">
            <a:schemeClr val="accent2"/>
          </a:fillRef>
          <a:effectRef idx="0">
            <a:schemeClr val="accent2"/>
          </a:effectRef>
          <a:fontRef idx="minor">
            <a:schemeClr val="tx1"/>
          </a:fontRef>
        </p:style>
      </p:cxnSp>
      <p:sp>
        <p:nvSpPr>
          <p:cNvPr id="3" name="Content Placeholder 2">
            <a:extLst>
              <a:ext uri="{FF2B5EF4-FFF2-40B4-BE49-F238E27FC236}">
                <a16:creationId xmlns:a16="http://schemas.microsoft.com/office/drawing/2014/main" id="{BFA86B14-B25C-4724-A013-55E83412541A}"/>
              </a:ext>
            </a:extLst>
          </p:cNvPr>
          <p:cNvSpPr>
            <a:spLocks noGrp="1"/>
          </p:cNvSpPr>
          <p:nvPr>
            <p:ph sz="quarter" idx="10"/>
          </p:nvPr>
        </p:nvSpPr>
        <p:spPr>
          <a:xfrm>
            <a:off x="419099" y="1020762"/>
            <a:ext cx="11322051" cy="5031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itle 3">
            <a:extLst>
              <a:ext uri="{FF2B5EF4-FFF2-40B4-BE49-F238E27FC236}">
                <a16:creationId xmlns:a16="http://schemas.microsoft.com/office/drawing/2014/main" id="{D35DD62D-C40D-43A2-BC4E-9BE03038D743}"/>
              </a:ext>
            </a:extLst>
          </p:cNvPr>
          <p:cNvSpPr>
            <a:spLocks noGrp="1"/>
          </p:cNvSpPr>
          <p:nvPr>
            <p:ph type="title"/>
          </p:nvPr>
        </p:nvSpPr>
        <p:spPr>
          <a:xfrm>
            <a:off x="419098" y="66740"/>
            <a:ext cx="11138025" cy="526506"/>
          </a:xfrm>
        </p:spPr>
        <p:txBody>
          <a:bodyPr/>
          <a:lstStyle/>
          <a:p>
            <a:r>
              <a:rPr lang="en-US"/>
              <a:t>Click to edit Master title style</a:t>
            </a:r>
          </a:p>
        </p:txBody>
      </p:sp>
    </p:spTree>
    <p:extLst>
      <p:ext uri="{BB962C8B-B14F-4D97-AF65-F5344CB8AC3E}">
        <p14:creationId xmlns:p14="http://schemas.microsoft.com/office/powerpoint/2010/main" val="30929055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02988" y="9101240"/>
            <a:ext cx="7786025" cy="1470025"/>
          </a:xfrm>
        </p:spPr>
        <p:txBody>
          <a:bodyPr/>
          <a:lstStyle>
            <a:lvl1pPr>
              <a:defRPr b="1">
                <a:solidFill>
                  <a:schemeClr val="bg1"/>
                </a:solidFill>
                <a:latin typeface="Segoe UI Light" panose="020B0502040204020203" pitchFamily="34" charset="0"/>
              </a:defRPr>
            </a:lvl1pPr>
          </a:lstStyle>
          <a:p>
            <a:r>
              <a:rPr lang="en-US"/>
              <a:t>Click to edit Master title style</a:t>
            </a:r>
          </a:p>
        </p:txBody>
      </p:sp>
      <p:sp>
        <p:nvSpPr>
          <p:cNvPr id="4" name="Date Placeholder 3"/>
          <p:cNvSpPr>
            <a:spLocks noGrp="1"/>
          </p:cNvSpPr>
          <p:nvPr>
            <p:ph type="dt" sz="half" idx="10"/>
          </p:nvPr>
        </p:nvSpPr>
        <p:spPr/>
        <p:txBody>
          <a:bodyPr/>
          <a:lstStyle>
            <a:lvl1pPr>
              <a:defRPr/>
            </a:lvl1pPr>
          </a:lstStyle>
          <a:p>
            <a:pPr>
              <a:defRPr/>
            </a:pPr>
            <a:fld id="{D128A58B-CAF3-4E32-85F3-137EA002F635}" type="datetimeFigureOut">
              <a:rPr lang="en-US" altLang="en-US"/>
              <a:pPr>
                <a:defRPr/>
              </a:pPr>
              <a:t>6/3/2025</a:t>
            </a:fld>
            <a:endParaRPr lang="en-US" alt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smtClean="0"/>
            </a:lvl1pPr>
          </a:lstStyle>
          <a:p>
            <a:pPr>
              <a:defRPr/>
            </a:pPr>
            <a:fld id="{23D31880-5F44-44C6-8DA0-FBD0EF085D29}" type="slidenum">
              <a:rPr lang="en-US" altLang="en-US"/>
              <a:pPr>
                <a:defRPr/>
              </a:pPr>
              <a:t>‹#›</a:t>
            </a:fld>
            <a:endParaRPr lang="en-US" altLang="en-US"/>
          </a:p>
        </p:txBody>
      </p:sp>
    </p:spTree>
    <p:extLst>
      <p:ext uri="{BB962C8B-B14F-4D97-AF65-F5344CB8AC3E}">
        <p14:creationId xmlns:p14="http://schemas.microsoft.com/office/powerpoint/2010/main" val="269379596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5283200" y="6492876"/>
            <a:ext cx="2844800" cy="365125"/>
          </a:xfrm>
          <a:prstGeom prst="rect">
            <a:avLst/>
          </a:prstGeom>
        </p:spPr>
        <p:txBody>
          <a:bodyPr/>
          <a:lstStyle>
            <a:lvl1pPr>
              <a:defRPr/>
            </a:lvl1pPr>
          </a:lstStyle>
          <a:p>
            <a:pPr fontAlgn="base">
              <a:spcBef>
                <a:spcPct val="0"/>
              </a:spcBef>
              <a:spcAft>
                <a:spcPct val="0"/>
              </a:spcAft>
              <a:defRPr/>
            </a:pPr>
            <a:fld id="{A73D611B-43CF-4ECA-9D0D-19F588D40824}" type="datetime1">
              <a:rPr lang="en-US" smtClean="0">
                <a:solidFill>
                  <a:prstClr val="black"/>
                </a:solidFill>
                <a:latin typeface="Arial" pitchFamily="34" charset="0"/>
                <a:cs typeface="Arial" pitchFamily="34" charset="0"/>
              </a:rPr>
              <a:t>6/3/2025</a:t>
            </a:fld>
            <a:endParaRPr lang="en-US">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lvl1pPr>
              <a:defRPr/>
            </a:lvl1pPr>
          </a:lstStyle>
          <a:p>
            <a:pPr>
              <a:defRPr/>
            </a:pPr>
            <a:fld id="{129A43EE-205B-437B-9471-1CC0D5CC9AF8}" type="slidenum">
              <a:rPr lang="en-US">
                <a:solidFill>
                  <a:prstClr val="black">
                    <a:tint val="75000"/>
                  </a:prstClr>
                </a:solidFill>
              </a:rPr>
              <a:pPr>
                <a:defRPr/>
              </a:pPr>
              <a:t>‹#›</a:t>
            </a:fld>
            <a:endParaRPr lang="en-US">
              <a:solidFill>
                <a:prstClr val="black">
                  <a:tint val="75000"/>
                </a:prstClr>
              </a:solidFill>
            </a:endParaRPr>
          </a:p>
        </p:txBody>
      </p:sp>
      <p:pic>
        <p:nvPicPr>
          <p:cNvPr id="5" name="Picture 4" descr="A close up of a sign&#10;&#10;Description generated with very high confidence">
            <a:extLst>
              <a:ext uri="{FF2B5EF4-FFF2-40B4-BE49-F238E27FC236}">
                <a16:creationId xmlns:a16="http://schemas.microsoft.com/office/drawing/2014/main" id="{7BE4E7C3-42EA-4148-B083-9A65F1012C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587213" y="196729"/>
            <a:ext cx="323083" cy="242312"/>
          </a:xfrm>
          <a:prstGeom prst="rect">
            <a:avLst/>
          </a:prstGeom>
          <a:effectLst>
            <a:outerShdw blurRad="50800" sx="1000" sy="1000" algn="ctr" rotWithShape="0">
              <a:srgbClr val="000000"/>
            </a:outerShdw>
            <a:reflection endPos="0" dist="50800" dir="5400000" sy="-100000" algn="bl" rotWithShape="0"/>
          </a:effectLst>
        </p:spPr>
      </p:pic>
      <p:cxnSp>
        <p:nvCxnSpPr>
          <p:cNvPr id="7" name="Straight Connector 6">
            <a:extLst>
              <a:ext uri="{FF2B5EF4-FFF2-40B4-BE49-F238E27FC236}">
                <a16:creationId xmlns:a16="http://schemas.microsoft.com/office/drawing/2014/main" id="{9B4E1F52-3FE3-D842-A17D-580FE5C7B711}"/>
              </a:ext>
            </a:extLst>
          </p:cNvPr>
          <p:cNvCxnSpPr>
            <a:cxnSpLocks/>
          </p:cNvCxnSpPr>
          <p:nvPr userDrawn="1"/>
        </p:nvCxnSpPr>
        <p:spPr>
          <a:xfrm>
            <a:off x="21547" y="635769"/>
            <a:ext cx="12170453" cy="416"/>
          </a:xfrm>
          <a:prstGeom prst="line">
            <a:avLst/>
          </a:prstGeom>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66794550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4341458-474C-4418-92BB-2F0C31747162}"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4341458-474C-4418-92BB-2F0C31747162}" type="datetimeFigureOut">
              <a:rPr lang="en-US" smtClean="0"/>
              <a:t>6/3/2025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4341458-474C-4418-92BB-2F0C31747162}"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4341458-474C-4418-92BB-2F0C31747162}" type="datetimeFigureOut">
              <a:rPr lang="en-US" smtClean="0"/>
              <a:t>6/3/2025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4341458-474C-4418-92BB-2F0C31747162}" type="datetimeFigureOut">
              <a:rPr lang="en-US" smtClean="0"/>
              <a:t>6/3/2025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341458-474C-4418-92BB-2F0C31747162}" type="datetimeFigureOut">
              <a:rPr lang="en-US" smtClean="0"/>
              <a:t>6/3/2025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4341458-474C-4418-92BB-2F0C31747162}" type="datetimeFigureOut">
              <a:rPr lang="en-US" smtClean="0"/>
              <a:t>6/3/2025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7E27B1-1470-460A-9E50-93CBBE2B0AE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341458-474C-4418-92BB-2F0C31747162}" type="datetimeFigureOut">
              <a:rPr lang="en-US" smtClean="0"/>
              <a:t>6/3/2025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7E27B1-1470-460A-9E50-93CBBE2B0AE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2" r:id="rId12"/>
    <p:sldLayoutId id="214748366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C1F2FF5-DED6-9F90-7E96-9E569C96FC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C04AC55-DA49-72E3-AC3E-1F6DC33287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97A812-6F00-9D5C-175E-056D0F95A6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E2FC699-A714-4BF6-B44A-1CDC466F36DB}" type="datetimeFigureOut">
              <a:rPr lang="en-US" smtClean="0"/>
              <a:t>6/3/2025</a:t>
            </a:fld>
            <a:endParaRPr lang="en-US"/>
          </a:p>
        </p:txBody>
      </p:sp>
      <p:sp>
        <p:nvSpPr>
          <p:cNvPr id="5" name="Footer Placeholder 4">
            <a:extLst>
              <a:ext uri="{FF2B5EF4-FFF2-40B4-BE49-F238E27FC236}">
                <a16:creationId xmlns:a16="http://schemas.microsoft.com/office/drawing/2014/main" id="{EBD02D94-7615-C7AB-68D5-0B9FAD76BF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3140DCC-AFAD-58B6-B936-1845F61CF0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8FC057C-44E7-4E64-8D23-0849F4790F85}" type="slidenum">
              <a:rPr lang="en-US" smtClean="0"/>
              <a:t>‹#›</a:t>
            </a:fld>
            <a:endParaRPr lang="en-US"/>
          </a:p>
        </p:txBody>
      </p:sp>
    </p:spTree>
    <p:extLst>
      <p:ext uri="{BB962C8B-B14F-4D97-AF65-F5344CB8AC3E}">
        <p14:creationId xmlns:p14="http://schemas.microsoft.com/office/powerpoint/2010/main" val="3944000400"/>
      </p:ext>
    </p:ext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2.xml"/><Relationship Id="rId5" Type="http://schemas.openxmlformats.org/officeDocument/2006/relationships/image" Target="../media/image33.png"/><Relationship Id="rId4" Type="http://schemas.openxmlformats.org/officeDocument/2006/relationships/image" Target="../media/image32.png"/></Relationships>
</file>

<file path=ppt/slides/_rels/slide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jpe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A7C99708-0F37-48D5-9138-5D95430999E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876376" y="5996066"/>
            <a:ext cx="2315624" cy="845683"/>
          </a:xfrm>
          <a:prstGeom prst="rect">
            <a:avLst/>
          </a:prstGeom>
        </p:spPr>
      </p:pic>
      <p:grpSp>
        <p:nvGrpSpPr>
          <p:cNvPr id="2" name="Group 1">
            <a:extLst>
              <a:ext uri="{FF2B5EF4-FFF2-40B4-BE49-F238E27FC236}">
                <a16:creationId xmlns:a16="http://schemas.microsoft.com/office/drawing/2014/main" id="{5658B467-90E8-DD95-6910-9051E3E924BE}"/>
              </a:ext>
            </a:extLst>
          </p:cNvPr>
          <p:cNvGrpSpPr/>
          <p:nvPr/>
        </p:nvGrpSpPr>
        <p:grpSpPr>
          <a:xfrm>
            <a:off x="609600" y="865363"/>
            <a:ext cx="4777307" cy="5992637"/>
            <a:chOff x="457198" y="411475"/>
            <a:chExt cx="4305240" cy="5400478"/>
          </a:xfrm>
        </p:grpSpPr>
        <p:sp>
          <p:nvSpPr>
            <p:cNvPr id="3" name="Google Shape;55;p15">
              <a:extLst>
                <a:ext uri="{FF2B5EF4-FFF2-40B4-BE49-F238E27FC236}">
                  <a16:creationId xmlns:a16="http://schemas.microsoft.com/office/drawing/2014/main" id="{734F926A-081C-1A7C-FB51-541AADBF0EC6}"/>
                </a:ext>
              </a:extLst>
            </p:cNvPr>
            <p:cNvSpPr/>
            <p:nvPr/>
          </p:nvSpPr>
          <p:spPr>
            <a:xfrm>
              <a:off x="457198" y="411475"/>
              <a:ext cx="4305240" cy="5400478"/>
            </a:xfrm>
            <a:custGeom>
              <a:avLst/>
              <a:gdLst/>
              <a:ahLst/>
              <a:cxnLst/>
              <a:rect l="l" t="t" r="r" b="b"/>
              <a:pathLst>
                <a:path w="68405" h="85807" extrusionOk="0">
                  <a:moveTo>
                    <a:pt x="0" y="11543"/>
                  </a:moveTo>
                  <a:lnTo>
                    <a:pt x="0" y="85807"/>
                  </a:lnTo>
                  <a:lnTo>
                    <a:pt x="68405" y="85807"/>
                  </a:lnTo>
                  <a:lnTo>
                    <a:pt x="68405" y="0"/>
                  </a:lnTo>
                  <a:lnTo>
                    <a:pt x="11566" y="18"/>
                  </a:lnTo>
                  <a:close/>
                </a:path>
              </a:pathLst>
            </a:custGeom>
            <a:solidFill>
              <a:srgbClr val="EFEFEF"/>
            </a:solidFill>
            <a:ln>
              <a:noFill/>
            </a:ln>
          </p:spPr>
          <p:txBody>
            <a:bodyPr/>
            <a:lstStyle/>
            <a:p>
              <a:endParaRPr lang="en-US"/>
            </a:p>
          </p:txBody>
        </p:sp>
        <p:sp>
          <p:nvSpPr>
            <p:cNvPr id="4" name="Google Shape;58;p15">
              <a:extLst>
                <a:ext uri="{FF2B5EF4-FFF2-40B4-BE49-F238E27FC236}">
                  <a16:creationId xmlns:a16="http://schemas.microsoft.com/office/drawing/2014/main" id="{1797132C-7721-2564-E354-A9D9F5887778}"/>
                </a:ext>
              </a:extLst>
            </p:cNvPr>
            <p:cNvSpPr/>
            <p:nvPr/>
          </p:nvSpPr>
          <p:spPr>
            <a:xfrm>
              <a:off x="457198" y="411475"/>
              <a:ext cx="726493" cy="726493"/>
            </a:xfrm>
            <a:custGeom>
              <a:avLst/>
              <a:gdLst/>
              <a:ahLst/>
              <a:cxnLst/>
              <a:rect l="l" t="t" r="r" b="b"/>
              <a:pathLst>
                <a:path w="11367" h="11367" extrusionOk="0">
                  <a:moveTo>
                    <a:pt x="0" y="11367"/>
                  </a:moveTo>
                  <a:lnTo>
                    <a:pt x="11367" y="0"/>
                  </a:lnTo>
                  <a:lnTo>
                    <a:pt x="11367" y="11367"/>
                  </a:lnTo>
                  <a:close/>
                </a:path>
              </a:pathLst>
            </a:custGeom>
            <a:solidFill>
              <a:srgbClr val="D9D9D9"/>
            </a:solidFill>
            <a:ln>
              <a:noFill/>
            </a:ln>
            <a:effectLst>
              <a:outerShdw blurRad="71438" dist="19050" dir="2640000" algn="bl" rotWithShape="0">
                <a:srgbClr val="000000">
                  <a:alpha val="25000"/>
                </a:srgbClr>
              </a:outerShdw>
            </a:effectLst>
          </p:spPr>
          <p:txBody>
            <a:bodyPr/>
            <a:lstStyle/>
            <a:p>
              <a:endParaRPr lang="en-US"/>
            </a:p>
          </p:txBody>
        </p:sp>
      </p:grpSp>
      <p:sp>
        <p:nvSpPr>
          <p:cNvPr id="16" name="Google Shape;57;p15">
            <a:extLst>
              <a:ext uri="{FF2B5EF4-FFF2-40B4-BE49-F238E27FC236}">
                <a16:creationId xmlns:a16="http://schemas.microsoft.com/office/drawing/2014/main" id="{F7611543-87E3-D976-0808-F9813B89A625}"/>
              </a:ext>
            </a:extLst>
          </p:cNvPr>
          <p:cNvSpPr txBox="1">
            <a:spLocks/>
          </p:cNvSpPr>
          <p:nvPr/>
        </p:nvSpPr>
        <p:spPr>
          <a:xfrm>
            <a:off x="5812567" y="1666763"/>
            <a:ext cx="6026946" cy="3193723"/>
          </a:xfrm>
          <a:prstGeom prst="rect">
            <a:avLst/>
          </a:prstGeom>
        </p:spPr>
        <p:txBody>
          <a:bodyPr spcFirstLastPara="1" wrap="square" lIns="91425" tIns="91425" rIns="91425" bIns="91425" anchor="ctr" anchorCtr="0">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4000" b="1"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INTRODUCTION </a:t>
            </a:r>
          </a:p>
          <a:p>
            <a:pPr algn="r"/>
            <a:r>
              <a:rPr lang="en-US" sz="4000" b="1"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TO </a:t>
            </a:r>
          </a:p>
          <a:p>
            <a:pPr algn="r"/>
            <a:r>
              <a:rPr lang="en-US" sz="4000" b="1" dirty="0">
                <a:solidFill>
                  <a:schemeClr val="bg2">
                    <a:lumMod val="50000"/>
                  </a:schemeClr>
                </a:solidFill>
                <a:latin typeface="Times New Roman" panose="02020603050405020304" pitchFamily="18" charset="0"/>
                <a:ea typeface="Fira Sans Condensed SemiBold"/>
                <a:cs typeface="Times New Roman" panose="02020603050405020304" pitchFamily="18" charset="0"/>
                <a:sym typeface="Fira Sans Condensed SemiBold"/>
              </a:rPr>
              <a:t>DATA STRUCTURES </a:t>
            </a:r>
          </a:p>
          <a:p>
            <a:pPr algn="r"/>
            <a:r>
              <a:rPr lang="en-US" sz="4000" b="1" dirty="0">
                <a:solidFill>
                  <a:schemeClr val="bg2">
                    <a:lumMod val="50000"/>
                  </a:schemeClr>
                </a:solidFill>
                <a:latin typeface="Times New Roman" panose="02020603050405020304" pitchFamily="18" charset="0"/>
                <a:ea typeface="Fira Sans Condensed SemiBold"/>
                <a:cs typeface="Times New Roman" panose="02020603050405020304" pitchFamily="18" charset="0"/>
                <a:sym typeface="Fira Sans Condensed SemiBold"/>
              </a:rPr>
              <a:t>IN C++</a:t>
            </a:r>
            <a:r>
              <a:rPr lang="en-US" sz="4000" b="1" dirty="0">
                <a:solidFill>
                  <a:srgbClr val="992E3A"/>
                </a:solidFill>
                <a:latin typeface="Times New Roman" panose="02020603050405020304" pitchFamily="18" charset="0"/>
                <a:ea typeface="Fira Sans Condensed SemiBold"/>
                <a:cs typeface="Times New Roman" panose="02020603050405020304" pitchFamily="18" charset="0"/>
                <a:sym typeface="Fira Sans Condensed SemiBold"/>
              </a:rPr>
              <a:t> </a:t>
            </a:r>
          </a:p>
        </p:txBody>
      </p:sp>
      <p:grpSp>
        <p:nvGrpSpPr>
          <p:cNvPr id="20" name="Group 19">
            <a:extLst>
              <a:ext uri="{FF2B5EF4-FFF2-40B4-BE49-F238E27FC236}">
                <a16:creationId xmlns:a16="http://schemas.microsoft.com/office/drawing/2014/main" id="{4C2420A8-32F9-C09A-FA4D-F1F28DFD6EBF}"/>
              </a:ext>
            </a:extLst>
          </p:cNvPr>
          <p:cNvGrpSpPr/>
          <p:nvPr/>
        </p:nvGrpSpPr>
        <p:grpSpPr>
          <a:xfrm>
            <a:off x="1302541" y="1832138"/>
            <a:ext cx="3391423" cy="3445295"/>
            <a:chOff x="1302541" y="1832138"/>
            <a:chExt cx="3391423" cy="3445295"/>
          </a:xfrm>
        </p:grpSpPr>
        <p:sp>
          <p:nvSpPr>
            <p:cNvPr id="13" name="Rectangle 12">
              <a:extLst>
                <a:ext uri="{FF2B5EF4-FFF2-40B4-BE49-F238E27FC236}">
                  <a16:creationId xmlns:a16="http://schemas.microsoft.com/office/drawing/2014/main" id="{6AE2DF67-22A1-A81C-2873-E92A531EDD27}"/>
                </a:ext>
              </a:extLst>
            </p:cNvPr>
            <p:cNvSpPr/>
            <p:nvPr/>
          </p:nvSpPr>
          <p:spPr>
            <a:xfrm>
              <a:off x="1302541" y="4908101"/>
              <a:ext cx="3391423" cy="369332"/>
            </a:xfrm>
            <a:prstGeom prst="rect">
              <a:avLst/>
            </a:prstGeom>
            <a:noFill/>
          </p:spPr>
          <p:txBody>
            <a:bodyPr wrap="square" lIns="91440" tIns="45720" rIns="91440" bIns="45720">
              <a:spAutoFit/>
            </a:bodyPr>
            <a:lstStyle/>
            <a:p>
              <a:pPr algn="ctr"/>
              <a:r>
                <a:rPr lang="en-US" cap="none" spc="0">
                  <a:ln w="10160">
                    <a:noFill/>
                    <a:prstDash val="solid"/>
                  </a:ln>
                  <a:solidFill>
                    <a:srgbClr val="676767"/>
                  </a:solidFill>
                  <a:latin typeface="Aharoni" panose="02010803020104030203" pitchFamily="2" charset="-79"/>
                  <a:cs typeface="Aharoni" panose="02010803020104030203" pitchFamily="2" charset="-79"/>
                </a:rPr>
                <a:t>A Quest Global Company</a:t>
              </a:r>
            </a:p>
          </p:txBody>
        </p:sp>
        <p:pic>
          <p:nvPicPr>
            <p:cNvPr id="17" name="Picture 16">
              <a:extLst>
                <a:ext uri="{FF2B5EF4-FFF2-40B4-BE49-F238E27FC236}">
                  <a16:creationId xmlns:a16="http://schemas.microsoft.com/office/drawing/2014/main" id="{BF5694BC-4362-C788-AB73-5824DB3766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36040" y="1832138"/>
              <a:ext cx="2924426" cy="2924426"/>
            </a:xfrm>
            <a:prstGeom prst="rect">
              <a:avLst/>
            </a:prstGeom>
          </p:spPr>
        </p:pic>
        <p:cxnSp>
          <p:nvCxnSpPr>
            <p:cNvPr id="19" name="Straight Connector 18">
              <a:extLst>
                <a:ext uri="{FF2B5EF4-FFF2-40B4-BE49-F238E27FC236}">
                  <a16:creationId xmlns:a16="http://schemas.microsoft.com/office/drawing/2014/main" id="{559A2E9E-6DA7-F05B-2C1F-D49A753F83DD}"/>
                </a:ext>
              </a:extLst>
            </p:cNvPr>
            <p:cNvCxnSpPr/>
            <p:nvPr/>
          </p:nvCxnSpPr>
          <p:spPr>
            <a:xfrm>
              <a:off x="1536040" y="4791582"/>
              <a:ext cx="3044713" cy="0"/>
            </a:xfrm>
            <a:prstGeom prst="line">
              <a:avLst/>
            </a:prstGeom>
            <a:ln w="28575">
              <a:solidFill>
                <a:srgbClr val="A71F38"/>
              </a:solidFill>
            </a:ln>
          </p:spPr>
          <p:style>
            <a:lnRef idx="2">
              <a:schemeClr val="accent1"/>
            </a:lnRef>
            <a:fillRef idx="0">
              <a:schemeClr val="accent1"/>
            </a:fillRef>
            <a:effectRef idx="1">
              <a:schemeClr val="accent1"/>
            </a:effectRef>
            <a:fontRef idx="minor">
              <a:schemeClr val="tx1"/>
            </a:fontRef>
          </p:style>
        </p:cxnSp>
      </p:grpSp>
      <p:cxnSp>
        <p:nvCxnSpPr>
          <p:cNvPr id="22" name="Straight Connector 21">
            <a:extLst>
              <a:ext uri="{FF2B5EF4-FFF2-40B4-BE49-F238E27FC236}">
                <a16:creationId xmlns:a16="http://schemas.microsoft.com/office/drawing/2014/main" id="{3C4E1779-A66B-FB6E-28F5-D4E769A6E806}"/>
              </a:ext>
            </a:extLst>
          </p:cNvPr>
          <p:cNvCxnSpPr/>
          <p:nvPr/>
        </p:nvCxnSpPr>
        <p:spPr>
          <a:xfrm>
            <a:off x="5705239" y="4605454"/>
            <a:ext cx="6241601" cy="0"/>
          </a:xfrm>
          <a:prstGeom prst="line">
            <a:avLst/>
          </a:prstGeom>
          <a:ln w="76200">
            <a:solidFill>
              <a:srgbClr val="A71F38"/>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1F650AFA-0F66-C39C-7585-EE7A379FDC42}"/>
              </a:ext>
            </a:extLst>
          </p:cNvPr>
          <p:cNvCxnSpPr>
            <a:cxnSpLocks/>
          </p:cNvCxnSpPr>
          <p:nvPr/>
        </p:nvCxnSpPr>
        <p:spPr>
          <a:xfrm>
            <a:off x="9010185" y="1832138"/>
            <a:ext cx="2936655" cy="0"/>
          </a:xfrm>
          <a:prstGeom prst="line">
            <a:avLst/>
          </a:prstGeom>
          <a:ln w="76200">
            <a:solidFill>
              <a:srgbClr val="676767"/>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604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E2ECA-B3DD-B465-5151-E7F50D3E875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C6FBF1-48E3-30BC-37E7-DCCEDE8ACB02}"/>
              </a:ext>
            </a:extLst>
          </p:cNvPr>
          <p:cNvSpPr>
            <a:spLocks noGrp="1"/>
          </p:cNvSpPr>
          <p:nvPr>
            <p:ph sz="quarter" idx="10"/>
          </p:nvPr>
        </p:nvSpPr>
        <p:spPr>
          <a:xfrm>
            <a:off x="327084" y="849785"/>
            <a:ext cx="11322051" cy="503157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sp>
        <p:nvSpPr>
          <p:cNvPr id="8" name="Title 2">
            <a:extLst>
              <a:ext uri="{FF2B5EF4-FFF2-40B4-BE49-F238E27FC236}">
                <a16:creationId xmlns:a16="http://schemas.microsoft.com/office/drawing/2014/main" id="{FA416AAC-980A-1BDB-54A5-07BB44422472}"/>
              </a:ext>
            </a:extLst>
          </p:cNvPr>
          <p:cNvSpPr>
            <a:spLocks noGrp="1"/>
          </p:cNvSpPr>
          <p:nvPr>
            <p:ph type="title"/>
          </p:nvPr>
        </p:nvSpPr>
        <p:spPr>
          <a:xfrm>
            <a:off x="0" y="190860"/>
            <a:ext cx="11138025" cy="526506"/>
          </a:xfrm>
        </p:spPr>
        <p:txBody>
          <a:bodyPr>
            <a:normAutofit/>
          </a:bodyPr>
          <a:lstStyle/>
          <a:p>
            <a:r>
              <a:rPr lang="en-US" sz="2800" b="1" dirty="0">
                <a:solidFill>
                  <a:srgbClr val="992E3A"/>
                </a:solidFill>
                <a:latin typeface="Times New Roman" panose="02020603050405020304" pitchFamily="18" charset="0"/>
                <a:cs typeface="Times New Roman" panose="02020603050405020304" pitchFamily="18" charset="0"/>
              </a:rPr>
              <a:t>1. Lists</a:t>
            </a:r>
          </a:p>
        </p:txBody>
      </p:sp>
      <p:sp>
        <p:nvSpPr>
          <p:cNvPr id="9" name="TextBox 8">
            <a:extLst>
              <a:ext uri="{FF2B5EF4-FFF2-40B4-BE49-F238E27FC236}">
                <a16:creationId xmlns:a16="http://schemas.microsoft.com/office/drawing/2014/main" id="{269D1165-E505-3915-C0E1-FA851182D29B}"/>
              </a:ext>
            </a:extLst>
          </p:cNvPr>
          <p:cNvSpPr txBox="1"/>
          <p:nvPr/>
        </p:nvSpPr>
        <p:spPr>
          <a:xfrm>
            <a:off x="141651" y="110504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B714BAB9-58DE-0287-088F-CD17F29CAAE1}"/>
              </a:ext>
            </a:extLst>
          </p:cNvPr>
          <p:cNvSpPr txBox="1"/>
          <p:nvPr/>
        </p:nvSpPr>
        <p:spPr>
          <a:xfrm>
            <a:off x="9182976" y="110504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sp>
        <p:nvSpPr>
          <p:cNvPr id="10" name="TextBox 9">
            <a:extLst>
              <a:ext uri="{FF2B5EF4-FFF2-40B4-BE49-F238E27FC236}">
                <a16:creationId xmlns:a16="http://schemas.microsoft.com/office/drawing/2014/main" id="{4FE614C6-8828-A704-4950-35CFFAD2F71F}"/>
              </a:ext>
            </a:extLst>
          </p:cNvPr>
          <p:cNvSpPr txBox="1"/>
          <p:nvPr/>
        </p:nvSpPr>
        <p:spPr>
          <a:xfrm>
            <a:off x="0" y="748144"/>
            <a:ext cx="6164824" cy="369332"/>
          </a:xfrm>
          <a:prstGeom prst="rect">
            <a:avLst/>
          </a:prstGeom>
          <a:noFill/>
        </p:spPr>
        <p:txBody>
          <a:bodyPr wrap="square">
            <a:spAutoFit/>
          </a:bodyPr>
          <a:lstStyle/>
          <a:p>
            <a:pPr marL="0" indent="0">
              <a:buNone/>
            </a:pPr>
            <a:r>
              <a:rPr lang="en-IN"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Circularly Linked List​:</a:t>
            </a:r>
          </a:p>
        </p:txBody>
      </p:sp>
      <p:sp>
        <p:nvSpPr>
          <p:cNvPr id="12" name="TextBox 11">
            <a:extLst>
              <a:ext uri="{FF2B5EF4-FFF2-40B4-BE49-F238E27FC236}">
                <a16:creationId xmlns:a16="http://schemas.microsoft.com/office/drawing/2014/main" id="{A4AEDD25-522D-537D-110B-AC4C2CF3CA39}"/>
              </a:ext>
            </a:extLst>
          </p:cNvPr>
          <p:cNvSpPr txBox="1"/>
          <p:nvPr/>
        </p:nvSpPr>
        <p:spPr>
          <a:xfrm>
            <a:off x="7592707" y="1105040"/>
            <a:ext cx="1018873"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Part-2</a:t>
            </a:r>
          </a:p>
        </p:txBody>
      </p:sp>
      <p:sp>
        <p:nvSpPr>
          <p:cNvPr id="13" name="TextBox 12">
            <a:extLst>
              <a:ext uri="{FF2B5EF4-FFF2-40B4-BE49-F238E27FC236}">
                <a16:creationId xmlns:a16="http://schemas.microsoft.com/office/drawing/2014/main" id="{98D46211-0FA6-702E-BD40-559538096874}"/>
              </a:ext>
            </a:extLst>
          </p:cNvPr>
          <p:cNvSpPr txBox="1"/>
          <p:nvPr/>
        </p:nvSpPr>
        <p:spPr>
          <a:xfrm>
            <a:off x="3018502" y="1105040"/>
            <a:ext cx="1018873"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Part-1</a:t>
            </a:r>
          </a:p>
        </p:txBody>
      </p:sp>
      <p:pic>
        <p:nvPicPr>
          <p:cNvPr id="5" name="Picture 4" descr="A screenshot of a computer program&#10;&#10;AI-generated content may be incorrect.">
            <a:extLst>
              <a:ext uri="{FF2B5EF4-FFF2-40B4-BE49-F238E27FC236}">
                <a16:creationId xmlns:a16="http://schemas.microsoft.com/office/drawing/2014/main" id="{BADF6F1D-771C-19FB-ACC2-2A5FE65CFD23}"/>
              </a:ext>
            </a:extLst>
          </p:cNvPr>
          <p:cNvPicPr>
            <a:picLocks noChangeAspect="1"/>
          </p:cNvPicPr>
          <p:nvPr/>
        </p:nvPicPr>
        <p:blipFill>
          <a:blip r:embed="rId2"/>
          <a:stretch>
            <a:fillRect/>
          </a:stretch>
        </p:blipFill>
        <p:spPr>
          <a:xfrm>
            <a:off x="141652" y="1505150"/>
            <a:ext cx="3895724" cy="4834053"/>
          </a:xfrm>
          <a:prstGeom prst="rect">
            <a:avLst/>
          </a:prstGeom>
        </p:spPr>
      </p:pic>
      <p:pic>
        <p:nvPicPr>
          <p:cNvPr id="6" name="Picture 5" descr="A screenshot of a computer program&#10;&#10;AI-generated content may be incorrect.">
            <a:extLst>
              <a:ext uri="{FF2B5EF4-FFF2-40B4-BE49-F238E27FC236}">
                <a16:creationId xmlns:a16="http://schemas.microsoft.com/office/drawing/2014/main" id="{C64F1EA3-D2C0-09F1-8D40-69D263630888}"/>
              </a:ext>
            </a:extLst>
          </p:cNvPr>
          <p:cNvPicPr>
            <a:picLocks noChangeAspect="1"/>
          </p:cNvPicPr>
          <p:nvPr/>
        </p:nvPicPr>
        <p:blipFill>
          <a:blip r:embed="rId3"/>
          <a:stretch>
            <a:fillRect/>
          </a:stretch>
        </p:blipFill>
        <p:spPr>
          <a:xfrm>
            <a:off x="4481942" y="1505150"/>
            <a:ext cx="4161339" cy="3587960"/>
          </a:xfrm>
          <a:prstGeom prst="rect">
            <a:avLst/>
          </a:prstGeom>
        </p:spPr>
      </p:pic>
      <p:pic>
        <p:nvPicPr>
          <p:cNvPr id="14" name="Picture 13" descr="A screenshot of a computer&#10;&#10;AI-generated content may be incorrect.">
            <a:extLst>
              <a:ext uri="{FF2B5EF4-FFF2-40B4-BE49-F238E27FC236}">
                <a16:creationId xmlns:a16="http://schemas.microsoft.com/office/drawing/2014/main" id="{838971D5-7F39-E7FA-1236-0E9B4B2C1B16}"/>
              </a:ext>
            </a:extLst>
          </p:cNvPr>
          <p:cNvPicPr>
            <a:picLocks noChangeAspect="1"/>
          </p:cNvPicPr>
          <p:nvPr/>
        </p:nvPicPr>
        <p:blipFill>
          <a:blip r:embed="rId4"/>
          <a:stretch>
            <a:fillRect/>
          </a:stretch>
        </p:blipFill>
        <p:spPr>
          <a:xfrm>
            <a:off x="9182976" y="1505150"/>
            <a:ext cx="2752725" cy="1762125"/>
          </a:xfrm>
          <a:prstGeom prst="rect">
            <a:avLst/>
          </a:prstGeom>
        </p:spPr>
      </p:pic>
    </p:spTree>
    <p:extLst>
      <p:ext uri="{BB962C8B-B14F-4D97-AF65-F5344CB8AC3E}">
        <p14:creationId xmlns:p14="http://schemas.microsoft.com/office/powerpoint/2010/main" val="1065605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44718"/>
            <a:ext cx="12290323" cy="5685579"/>
          </a:xfrm>
        </p:spPr>
        <p:txBody>
          <a:bodyPr>
            <a:normAutofit/>
          </a:bodyPr>
          <a:lstStyle/>
          <a:p>
            <a:pPr marL="0" indent="0">
              <a:buNone/>
            </a:pPr>
            <a:r>
              <a:rPr lang="en-US" sz="2000" b="1" dirty="0">
                <a:solidFill>
                  <a:srgbClr val="992E3A"/>
                </a:solidFill>
                <a:latin typeface="Times New Roman" panose="02020603050405020304" pitchFamily="18" charset="0"/>
                <a:cs typeface="Times New Roman" panose="02020603050405020304" pitchFamily="18" charset="0"/>
              </a:rPr>
              <a:t>empty():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empty() </a:t>
            </a:r>
            <a:r>
              <a:rPr lang="en-US" sz="2000" dirty="0">
                <a:latin typeface="Times New Roman" panose="02020603050405020304" pitchFamily="18" charset="0"/>
                <a:cs typeface="Times New Roman" panose="02020603050405020304" pitchFamily="18" charset="0"/>
              </a:rPr>
              <a:t>method is used to check whether the stack is empty or not</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p>
          <a:p>
            <a:pPr marL="0" indent="0">
              <a:buNone/>
            </a:pPr>
            <a:r>
              <a:rPr lang="en-US" sz="2000" dirty="0">
                <a:latin typeface="Times New Roman" panose="02020603050405020304" pitchFamily="18" charset="0"/>
                <a:cs typeface="Times New Roman" panose="02020603050405020304" pitchFamily="18" charset="0"/>
              </a:rPr>
              <a:t>Returns true if the stack is empty.</a:t>
            </a:r>
          </a:p>
          <a:p>
            <a:r>
              <a:rPr lang="en-US" sz="2000" dirty="0">
                <a:latin typeface="Times New Roman" panose="02020603050405020304" pitchFamily="18" charset="0"/>
                <a:cs typeface="Times New Roman" panose="02020603050405020304" pitchFamily="18" charset="0"/>
              </a:rPr>
              <a:t>Returns false if the stack is not empty</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solidFill>
                  <a:srgbClr val="992E3A"/>
                </a:solidFill>
                <a:latin typeface="Times New Roman" panose="02020603050405020304" pitchFamily="18" charset="0"/>
                <a:cs typeface="Times New Roman" panose="02020603050405020304" pitchFamily="18" charset="0"/>
              </a:rPr>
              <a:t>size() :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size() </a:t>
            </a:r>
            <a:r>
              <a:rPr lang="en-US" sz="2000" dirty="0">
                <a:latin typeface="Times New Roman" panose="02020603050405020304" pitchFamily="18" charset="0"/>
                <a:cs typeface="Times New Roman" panose="02020603050405020304" pitchFamily="18" charset="0"/>
              </a:rPr>
              <a:t>method is used to find the number of elements in the stack container.</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b="1"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Returns the number of element present in the stack container.</a:t>
            </a:r>
          </a:p>
          <a:p>
            <a:r>
              <a:rPr lang="en-US" sz="2000" dirty="0">
                <a:latin typeface="Times New Roman" panose="02020603050405020304" pitchFamily="18" charset="0"/>
                <a:cs typeface="Times New Roman" panose="02020603050405020304" pitchFamily="18" charset="0"/>
              </a:rPr>
              <a:t>If there are no elements in the stack, returns 0.</a:t>
            </a:r>
          </a:p>
          <a:p>
            <a:pPr marL="0" indent="0">
              <a:buNone/>
            </a:pPr>
            <a:r>
              <a:rPr lang="en-US" sz="2000" b="1" dirty="0">
                <a:solidFill>
                  <a:srgbClr val="992E3A"/>
                </a:solidFill>
                <a:latin typeface="Times New Roman" panose="02020603050405020304" pitchFamily="18" charset="0"/>
                <a:cs typeface="Times New Roman" panose="02020603050405020304" pitchFamily="18" charset="0"/>
              </a:rPr>
              <a:t>top(): </a:t>
            </a:r>
            <a:r>
              <a:rPr lang="en-US" sz="2000" dirty="0">
                <a:latin typeface="Times New Roman" panose="02020603050405020304" pitchFamily="18" charset="0"/>
                <a:cs typeface="Times New Roman" panose="02020603050405020304" pitchFamily="18" charset="0"/>
              </a:rPr>
              <a:t>This function is used to reference the top(or the newest) element of the stack</a:t>
            </a:r>
            <a:r>
              <a:rPr lang="en-US" sz="2000" b="1" dirty="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Returns top of the element in the stack container.</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a:p>
            <a:endParaRPr lang="en-US" sz="2000" b="1" dirty="0">
              <a:latin typeface="Times New Roman" panose="02020603050405020304" pitchFamily="18" charset="0"/>
              <a:cs typeface="Times New Roman" panose="02020603050405020304" pitchFamily="18" charset="0"/>
            </a:endParaRPr>
          </a:p>
          <a:p>
            <a:pPr marL="0" indent="0">
              <a:buNone/>
            </a:pPr>
            <a:endParaRPr lang="en-US" sz="20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2. Stacks</a:t>
            </a:r>
          </a:p>
        </p:txBody>
      </p:sp>
      <p:pic>
        <p:nvPicPr>
          <p:cNvPr id="5" name="Picture 4">
            <a:extLst>
              <a:ext uri="{FF2B5EF4-FFF2-40B4-BE49-F238E27FC236}">
                <a16:creationId xmlns:a16="http://schemas.microsoft.com/office/drawing/2014/main" id="{3F8B2FF9-ABA1-973A-3267-214631ECABF0}"/>
              </a:ext>
            </a:extLst>
          </p:cNvPr>
          <p:cNvPicPr>
            <a:picLocks noChangeAspect="1"/>
          </p:cNvPicPr>
          <p:nvPr/>
        </p:nvPicPr>
        <p:blipFill>
          <a:blip r:embed="rId2"/>
          <a:stretch>
            <a:fillRect/>
          </a:stretch>
        </p:blipFill>
        <p:spPr>
          <a:xfrm>
            <a:off x="1273718" y="1121064"/>
            <a:ext cx="2219635" cy="409632"/>
          </a:xfrm>
          <a:prstGeom prst="rect">
            <a:avLst/>
          </a:prstGeom>
        </p:spPr>
      </p:pic>
      <p:pic>
        <p:nvPicPr>
          <p:cNvPr id="7" name="Picture 6">
            <a:extLst>
              <a:ext uri="{FF2B5EF4-FFF2-40B4-BE49-F238E27FC236}">
                <a16:creationId xmlns:a16="http://schemas.microsoft.com/office/drawing/2014/main" id="{4EAF37DD-A68F-5D7F-0B04-CF2CFAEBDC4E}"/>
              </a:ext>
            </a:extLst>
          </p:cNvPr>
          <p:cNvPicPr>
            <a:picLocks noChangeAspect="1"/>
          </p:cNvPicPr>
          <p:nvPr/>
        </p:nvPicPr>
        <p:blipFill>
          <a:blip r:embed="rId3"/>
          <a:stretch>
            <a:fillRect/>
          </a:stretch>
        </p:blipFill>
        <p:spPr>
          <a:xfrm>
            <a:off x="1273718" y="2759703"/>
            <a:ext cx="2019582" cy="381053"/>
          </a:xfrm>
          <a:prstGeom prst="rect">
            <a:avLst/>
          </a:prstGeom>
        </p:spPr>
      </p:pic>
      <p:pic>
        <p:nvPicPr>
          <p:cNvPr id="9" name="Picture 8">
            <a:extLst>
              <a:ext uri="{FF2B5EF4-FFF2-40B4-BE49-F238E27FC236}">
                <a16:creationId xmlns:a16="http://schemas.microsoft.com/office/drawing/2014/main" id="{E6CAA355-E580-08FF-83D1-02547A768A34}"/>
              </a:ext>
            </a:extLst>
          </p:cNvPr>
          <p:cNvPicPr>
            <a:picLocks noChangeAspect="1"/>
          </p:cNvPicPr>
          <p:nvPr/>
        </p:nvPicPr>
        <p:blipFill>
          <a:blip r:embed="rId4"/>
          <a:stretch>
            <a:fillRect/>
          </a:stretch>
        </p:blipFill>
        <p:spPr>
          <a:xfrm>
            <a:off x="1273718" y="4369763"/>
            <a:ext cx="1924319" cy="400106"/>
          </a:xfrm>
          <a:prstGeom prst="rect">
            <a:avLst/>
          </a:prstGeom>
        </p:spPr>
      </p:pic>
    </p:spTree>
    <p:extLst>
      <p:ext uri="{BB962C8B-B14F-4D97-AF65-F5344CB8AC3E}">
        <p14:creationId xmlns:p14="http://schemas.microsoft.com/office/powerpoint/2010/main" val="3294328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9AFEC-4549-96C5-82D9-071DCACFA046}"/>
              </a:ext>
            </a:extLst>
          </p:cNvPr>
          <p:cNvSpPr>
            <a:spLocks noGrp="1"/>
          </p:cNvSpPr>
          <p:nvPr>
            <p:ph sz="quarter" idx="10"/>
          </p:nvPr>
        </p:nvSpPr>
        <p:spPr>
          <a:xfrm>
            <a:off x="327084" y="849785"/>
            <a:ext cx="11322051" cy="503157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sp>
        <p:nvSpPr>
          <p:cNvPr id="8" name="Title 2">
            <a:extLst>
              <a:ext uri="{FF2B5EF4-FFF2-40B4-BE49-F238E27FC236}">
                <a16:creationId xmlns:a16="http://schemas.microsoft.com/office/drawing/2014/main" id="{696EBB52-D20B-A0A3-386E-E152640F99C6}"/>
              </a:ext>
            </a:extLst>
          </p:cNvPr>
          <p:cNvSpPr>
            <a:spLocks noGrp="1"/>
          </p:cNvSpPr>
          <p:nvPr>
            <p:ph type="title"/>
          </p:nvPr>
        </p:nvSpPr>
        <p:spPr>
          <a:xfrm>
            <a:off x="0" y="190860"/>
            <a:ext cx="11138025" cy="526506"/>
          </a:xfrm>
        </p:spPr>
        <p:txBody>
          <a:bodyPr>
            <a:normAutofit/>
          </a:bodyPr>
          <a:lstStyle/>
          <a:p>
            <a:r>
              <a:rPr lang="en-US" sz="2800" b="1" dirty="0">
                <a:solidFill>
                  <a:srgbClr val="992E3A"/>
                </a:solidFill>
                <a:latin typeface="Times New Roman" panose="02020603050405020304" pitchFamily="18" charset="0"/>
                <a:cs typeface="Times New Roman" panose="02020603050405020304" pitchFamily="18" charset="0"/>
              </a:rPr>
              <a:t>2. Stacks</a:t>
            </a:r>
          </a:p>
        </p:txBody>
      </p:sp>
      <p:pic>
        <p:nvPicPr>
          <p:cNvPr id="3" name="Picture 2">
            <a:extLst>
              <a:ext uri="{FF2B5EF4-FFF2-40B4-BE49-F238E27FC236}">
                <a16:creationId xmlns:a16="http://schemas.microsoft.com/office/drawing/2014/main" id="{D19CE20D-AB4E-4874-AF68-437C490C5D29}"/>
              </a:ext>
            </a:extLst>
          </p:cNvPr>
          <p:cNvPicPr>
            <a:picLocks noChangeAspect="1"/>
          </p:cNvPicPr>
          <p:nvPr/>
        </p:nvPicPr>
        <p:blipFill>
          <a:blip r:embed="rId2"/>
          <a:stretch>
            <a:fillRect/>
          </a:stretch>
        </p:blipFill>
        <p:spPr>
          <a:xfrm>
            <a:off x="230141" y="1461143"/>
            <a:ext cx="6112829" cy="4420217"/>
          </a:xfrm>
          <a:prstGeom prst="rect">
            <a:avLst/>
          </a:prstGeom>
        </p:spPr>
      </p:pic>
      <p:pic>
        <p:nvPicPr>
          <p:cNvPr id="4" name="Picture 3">
            <a:extLst>
              <a:ext uri="{FF2B5EF4-FFF2-40B4-BE49-F238E27FC236}">
                <a16:creationId xmlns:a16="http://schemas.microsoft.com/office/drawing/2014/main" id="{A82FBBC4-8460-482E-B4A2-8A6718797E85}"/>
              </a:ext>
            </a:extLst>
          </p:cNvPr>
          <p:cNvPicPr>
            <a:picLocks noChangeAspect="1"/>
          </p:cNvPicPr>
          <p:nvPr/>
        </p:nvPicPr>
        <p:blipFill>
          <a:blip r:embed="rId3"/>
          <a:stretch>
            <a:fillRect/>
          </a:stretch>
        </p:blipFill>
        <p:spPr>
          <a:xfrm>
            <a:off x="6558751" y="1468213"/>
            <a:ext cx="5306165" cy="2610214"/>
          </a:xfrm>
          <a:prstGeom prst="rect">
            <a:avLst/>
          </a:prstGeom>
        </p:spPr>
      </p:pic>
      <p:sp>
        <p:nvSpPr>
          <p:cNvPr id="9" name="TextBox 8">
            <a:extLst>
              <a:ext uri="{FF2B5EF4-FFF2-40B4-BE49-F238E27FC236}">
                <a16:creationId xmlns:a16="http://schemas.microsoft.com/office/drawing/2014/main" id="{0E175266-B4F1-47B5-8221-70A917F1B38D}"/>
              </a:ext>
            </a:extLst>
          </p:cNvPr>
          <p:cNvSpPr txBox="1"/>
          <p:nvPr/>
        </p:nvSpPr>
        <p:spPr>
          <a:xfrm>
            <a:off x="230141" y="1068103"/>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0E7E4772-EFAB-4C8E-BA65-1833A0BE2C2A}"/>
              </a:ext>
            </a:extLst>
          </p:cNvPr>
          <p:cNvSpPr txBox="1"/>
          <p:nvPr/>
        </p:nvSpPr>
        <p:spPr>
          <a:xfrm>
            <a:off x="6558751" y="1059288"/>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spTree>
    <p:extLst>
      <p:ext uri="{BB962C8B-B14F-4D97-AF65-F5344CB8AC3E}">
        <p14:creationId xmlns:p14="http://schemas.microsoft.com/office/powerpoint/2010/main" val="91072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1" y="690956"/>
            <a:ext cx="12192000" cy="5739341"/>
          </a:xfrm>
        </p:spPr>
        <p:txBody>
          <a:bodyPr>
            <a:normAutofit/>
          </a:bodyPr>
          <a:lstStyle/>
          <a:p>
            <a:pPr algn="just"/>
            <a:r>
              <a:rPr lang="en-US" sz="2000" dirty="0">
                <a:latin typeface="Times New Roman" panose="02020603050405020304" pitchFamily="18" charset="0"/>
                <a:cs typeface="Times New Roman" panose="02020603050405020304" pitchFamily="18" charset="0"/>
              </a:rPr>
              <a:t>A </a:t>
            </a:r>
            <a:r>
              <a:rPr lang="en-US" sz="2000" b="1" dirty="0">
                <a:solidFill>
                  <a:srgbClr val="992E3A"/>
                </a:solidFill>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stores multiple elements in a specific order, called </a:t>
            </a:r>
            <a:r>
              <a:rPr lang="en-US" sz="2000" dirty="0">
                <a:solidFill>
                  <a:srgbClr val="992E3A"/>
                </a:solidFill>
                <a:latin typeface="Times New Roman" panose="02020603050405020304" pitchFamily="18" charset="0"/>
                <a:cs typeface="Times New Roman" panose="02020603050405020304" pitchFamily="18" charset="0"/>
              </a:rPr>
              <a:t>FIFO</a:t>
            </a:r>
            <a:r>
              <a:rPr lang="en-US" sz="2000" dirty="0">
                <a:latin typeface="Times New Roman" panose="02020603050405020304" pitchFamily="18" charset="0"/>
                <a:cs typeface="Times New Roman" panose="02020603050405020304" pitchFamily="18" charset="0"/>
              </a:rPr>
              <a:t>. </a:t>
            </a:r>
          </a:p>
          <a:p>
            <a:pPr algn="just"/>
            <a:r>
              <a:rPr lang="en-US" sz="2000" b="1" dirty="0">
                <a:solidFill>
                  <a:srgbClr val="992E3A"/>
                </a:solidFill>
                <a:latin typeface="Times New Roman" panose="02020603050405020304" pitchFamily="18" charset="0"/>
                <a:cs typeface="Times New Roman" panose="02020603050405020304" pitchFamily="18" charset="0"/>
              </a:rPr>
              <a:t>FIFO</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which stands for First In, First Out, queue elements are added at the end and removed from the front, you can only access an element at the front or the back. </a:t>
            </a:r>
          </a:p>
          <a:p>
            <a:pPr algn="just"/>
            <a:r>
              <a:rPr lang="en-US" sz="2000" dirty="0">
                <a:latin typeface="Times New Roman" panose="02020603050405020304" pitchFamily="18" charset="0"/>
                <a:cs typeface="Times New Roman" panose="02020603050405020304" pitchFamily="18" charset="0"/>
              </a:rPr>
              <a:t>To create a </a:t>
            </a:r>
            <a:r>
              <a:rPr lang="en-US" sz="2000" b="1" dirty="0">
                <a:solidFill>
                  <a:srgbClr val="992E3A"/>
                </a:solidFill>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use the </a:t>
            </a:r>
            <a:r>
              <a:rPr lang="en-US" sz="2000" b="1" dirty="0">
                <a:solidFill>
                  <a:srgbClr val="992E3A"/>
                </a:solidFill>
                <a:latin typeface="Times New Roman" panose="02020603050405020304" pitchFamily="18" charset="0"/>
                <a:cs typeface="Times New Roman" panose="02020603050405020304" pitchFamily="18" charset="0"/>
              </a:rPr>
              <a:t>queue</a:t>
            </a:r>
            <a:r>
              <a:rPr lang="en-US" sz="2000" dirty="0">
                <a:latin typeface="Times New Roman" panose="02020603050405020304" pitchFamily="18" charset="0"/>
                <a:cs typeface="Times New Roman" panose="02020603050405020304" pitchFamily="18" charset="0"/>
              </a:rPr>
              <a:t> keyword, and specify the type of values it should store within angle brackets &lt;&gt; and then the name of the queue.</a:t>
            </a:r>
          </a:p>
          <a:p>
            <a:pPr marL="0" indent="0" algn="just">
              <a:buNone/>
            </a:pPr>
            <a:r>
              <a:rPr lang="en-US" sz="2000"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b="1" dirty="0">
              <a:latin typeface="Times New Roman" panose="02020603050405020304" pitchFamily="18" charset="0"/>
              <a:cs typeface="Times New Roman" panose="02020603050405020304" pitchFamily="18" charset="0"/>
            </a:endParaRPr>
          </a:p>
          <a:p>
            <a:pPr marL="0" indent="0">
              <a:buNone/>
            </a:pPr>
            <a:r>
              <a:rPr lang="en-US" sz="2000" dirty="0">
                <a:latin typeface="Times New Roman" panose="02020603050405020304" pitchFamily="18" charset="0"/>
                <a:cs typeface="Times New Roman" panose="02020603050405020304" pitchFamily="18" charset="0"/>
              </a:rPr>
              <a:t>Below are the operations performed in stacks:</a:t>
            </a:r>
          </a:p>
          <a:p>
            <a:r>
              <a:rPr lang="en-US" sz="2000" b="1" dirty="0">
                <a:solidFill>
                  <a:srgbClr val="992E3A"/>
                </a:solidFill>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function is used to insert an element at the back of the queue. This operation is called push operation hence the name </a:t>
            </a:r>
            <a:r>
              <a:rPr lang="en-US" sz="2000" b="1" dirty="0">
                <a:solidFill>
                  <a:srgbClr val="992E3A"/>
                </a:solidFill>
                <a:latin typeface="Times New Roman" panose="02020603050405020304" pitchFamily="18" charset="0"/>
                <a:cs typeface="Times New Roman" panose="02020603050405020304" pitchFamily="18" charset="0"/>
              </a:rPr>
              <a:t>push() </a:t>
            </a:r>
            <a:r>
              <a:rPr lang="en-US" sz="2000" dirty="0">
                <a:latin typeface="Times New Roman" panose="02020603050405020304" pitchFamily="18" charset="0"/>
                <a:cs typeface="Times New Roman" panose="02020603050405020304" pitchFamily="18" charset="0"/>
              </a:rPr>
              <a:t>method.</a:t>
            </a: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r>
              <a:rPr lang="en-US" sz="2000" b="1" dirty="0">
                <a:solidFill>
                  <a:srgbClr val="C0000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Here</a:t>
            </a:r>
            <a:r>
              <a:rPr lang="en-US" sz="2000" b="1" dirty="0">
                <a:latin typeface="Times New Roman" panose="02020603050405020304" pitchFamily="18" charset="0"/>
                <a:cs typeface="Times New Roman" panose="02020603050405020304" pitchFamily="18" charset="0"/>
              </a:rPr>
              <a:t> </a:t>
            </a:r>
            <a:r>
              <a:rPr lang="en-US" sz="2000" b="1" dirty="0" err="1">
                <a:solidFill>
                  <a:srgbClr val="992E3A"/>
                </a:solidFill>
                <a:latin typeface="Times New Roman" panose="02020603050405020304" pitchFamily="18" charset="0"/>
                <a:cs typeface="Times New Roman" panose="02020603050405020304" pitchFamily="18" charset="0"/>
              </a:rPr>
              <a:t>val</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parameter value to insert in queue.</a:t>
            </a:r>
            <a:endParaRPr lang="en-US" sz="2000" b="1" dirty="0">
              <a:latin typeface="Times New Roman" panose="02020603050405020304" pitchFamily="18" charset="0"/>
              <a:cs typeface="Times New Roman" panose="02020603050405020304" pitchFamily="18" charset="0"/>
            </a:endParaRPr>
          </a:p>
          <a:p>
            <a:pPr fontAlgn="base"/>
            <a:r>
              <a:rPr lang="en-US" sz="2000" b="1" dirty="0">
                <a:solidFill>
                  <a:srgbClr val="992E3A"/>
                </a:solidFill>
                <a:latin typeface="Times New Roman" panose="02020603050405020304" pitchFamily="18" charset="0"/>
                <a:cs typeface="Times New Roman" panose="02020603050405020304" pitchFamily="18" charset="0"/>
              </a:rPr>
              <a:t>Pop(): </a:t>
            </a:r>
            <a:r>
              <a:rPr lang="en-US" sz="2000" dirty="0">
                <a:latin typeface="Times New Roman" panose="02020603050405020304" pitchFamily="18" charset="0"/>
                <a:cs typeface="Times New Roman" panose="02020603050405020304" pitchFamily="18" charset="0"/>
              </a:rPr>
              <a:t>The </a:t>
            </a:r>
            <a:r>
              <a:rPr lang="en-US" sz="2000" b="1" dirty="0">
                <a:solidFill>
                  <a:srgbClr val="992E3A"/>
                </a:solidFill>
                <a:latin typeface="Times New Roman" panose="02020603050405020304" pitchFamily="18" charset="0"/>
                <a:cs typeface="Times New Roman" panose="02020603050405020304" pitchFamily="18" charset="0"/>
              </a:rPr>
              <a:t>pop() </a:t>
            </a:r>
            <a:r>
              <a:rPr lang="en-US" sz="2000" dirty="0">
                <a:latin typeface="Times New Roman" panose="02020603050405020304" pitchFamily="18" charset="0"/>
                <a:cs typeface="Times New Roman" panose="02020603050405020304" pitchFamily="18" charset="0"/>
              </a:rPr>
              <a:t>this  function removes an element from the front of the queue.</a:t>
            </a:r>
          </a:p>
          <a:p>
            <a:pPr fontAlgn="base"/>
            <a:r>
              <a:rPr lang="en-US" sz="2000" dirty="0">
                <a:latin typeface="Times New Roman" panose="02020603050405020304" pitchFamily="18" charset="0"/>
                <a:cs typeface="Times New Roman" panose="02020603050405020304" pitchFamily="18" charset="0"/>
              </a:rPr>
              <a:t>It works according to the</a:t>
            </a: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FIFO</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(First-In-First-Out) order of deletion. The element that was inserted first will be removed first.</a:t>
            </a:r>
          </a:p>
          <a:p>
            <a:pPr marL="0" indent="0">
              <a:buNone/>
            </a:pPr>
            <a:r>
              <a:rPr lang="en-US" sz="2000"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3. Queues</a:t>
            </a:r>
          </a:p>
        </p:txBody>
      </p:sp>
      <p:pic>
        <p:nvPicPr>
          <p:cNvPr id="5" name="Picture 4">
            <a:extLst>
              <a:ext uri="{FF2B5EF4-FFF2-40B4-BE49-F238E27FC236}">
                <a16:creationId xmlns:a16="http://schemas.microsoft.com/office/drawing/2014/main" id="{E1EF3557-A506-2B9C-3007-249AF650AB8F}"/>
              </a:ext>
            </a:extLst>
          </p:cNvPr>
          <p:cNvPicPr>
            <a:picLocks noChangeAspect="1"/>
          </p:cNvPicPr>
          <p:nvPr/>
        </p:nvPicPr>
        <p:blipFill>
          <a:blip r:embed="rId2"/>
          <a:stretch>
            <a:fillRect/>
          </a:stretch>
        </p:blipFill>
        <p:spPr>
          <a:xfrm>
            <a:off x="2000650" y="2405222"/>
            <a:ext cx="2448267" cy="438211"/>
          </a:xfrm>
          <a:prstGeom prst="rect">
            <a:avLst/>
          </a:prstGeom>
        </p:spPr>
      </p:pic>
      <p:pic>
        <p:nvPicPr>
          <p:cNvPr id="7" name="Picture 6">
            <a:extLst>
              <a:ext uri="{FF2B5EF4-FFF2-40B4-BE49-F238E27FC236}">
                <a16:creationId xmlns:a16="http://schemas.microsoft.com/office/drawing/2014/main" id="{DDEDF35A-CDC1-C46E-6D83-31311F16FFE1}"/>
              </a:ext>
            </a:extLst>
          </p:cNvPr>
          <p:cNvPicPr>
            <a:picLocks noChangeAspect="1"/>
          </p:cNvPicPr>
          <p:nvPr/>
        </p:nvPicPr>
        <p:blipFill>
          <a:blip r:embed="rId3"/>
          <a:stretch>
            <a:fillRect/>
          </a:stretch>
        </p:blipFill>
        <p:spPr>
          <a:xfrm>
            <a:off x="2000650" y="3887345"/>
            <a:ext cx="2372056" cy="457264"/>
          </a:xfrm>
          <a:prstGeom prst="rect">
            <a:avLst/>
          </a:prstGeom>
        </p:spPr>
      </p:pic>
      <p:pic>
        <p:nvPicPr>
          <p:cNvPr id="9" name="Picture 8">
            <a:extLst>
              <a:ext uri="{FF2B5EF4-FFF2-40B4-BE49-F238E27FC236}">
                <a16:creationId xmlns:a16="http://schemas.microsoft.com/office/drawing/2014/main" id="{E13F3025-99A0-5462-ADCE-C09336B1185D}"/>
              </a:ext>
            </a:extLst>
          </p:cNvPr>
          <p:cNvPicPr>
            <a:picLocks noChangeAspect="1"/>
          </p:cNvPicPr>
          <p:nvPr/>
        </p:nvPicPr>
        <p:blipFill>
          <a:blip r:embed="rId4"/>
          <a:stretch>
            <a:fillRect/>
          </a:stretch>
        </p:blipFill>
        <p:spPr>
          <a:xfrm>
            <a:off x="2084125" y="5388521"/>
            <a:ext cx="1933845" cy="381053"/>
          </a:xfrm>
          <a:prstGeom prst="rect">
            <a:avLst/>
          </a:prstGeom>
        </p:spPr>
      </p:pic>
    </p:spTree>
    <p:extLst>
      <p:ext uri="{BB962C8B-B14F-4D97-AF65-F5344CB8AC3E}">
        <p14:creationId xmlns:p14="http://schemas.microsoft.com/office/powerpoint/2010/main" val="371699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1" y="690956"/>
            <a:ext cx="12192000" cy="5739341"/>
          </a:xfrm>
        </p:spPr>
        <p:txBody>
          <a:bodyPr>
            <a:normAutofit/>
          </a:bodyPr>
          <a:lstStyle/>
          <a:p>
            <a:pPr algn="just"/>
            <a:r>
              <a:rPr lang="en-US" sz="2000" b="1" dirty="0">
                <a:solidFill>
                  <a:srgbClr val="992E3A"/>
                </a:solidFill>
                <a:latin typeface="Times New Roman" panose="02020603050405020304" pitchFamily="18" charset="0"/>
                <a:cs typeface="Times New Roman" panose="02020603050405020304" pitchFamily="18" charset="0"/>
              </a:rPr>
              <a:t>empty(): </a:t>
            </a:r>
            <a:r>
              <a:rPr lang="en-US" sz="2000" dirty="0">
                <a:latin typeface="Times New Roman" panose="02020603050405020304" pitchFamily="18" charset="0"/>
                <a:cs typeface="Times New Roman" panose="02020603050405020304" pitchFamily="18" charset="0"/>
              </a:rPr>
              <a:t>The</a:t>
            </a: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empty()</a:t>
            </a:r>
            <a:r>
              <a:rPr lang="en-US" sz="2000" dirty="0">
                <a:solidFill>
                  <a:srgbClr val="992E3A"/>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function is used to check if the queue container is empty or not.</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Returns true if the queue is empty.</a:t>
            </a:r>
          </a:p>
          <a:p>
            <a:pPr algn="just"/>
            <a:r>
              <a:rPr lang="en-US" sz="2000" dirty="0">
                <a:latin typeface="Times New Roman" panose="02020603050405020304" pitchFamily="18" charset="0"/>
                <a:cs typeface="Times New Roman" panose="02020603050405020304" pitchFamily="18" charset="0"/>
              </a:rPr>
              <a:t>Returns false if the queue is not empty</a:t>
            </a:r>
            <a:r>
              <a:rPr lang="en-US" sz="2000" b="1" dirty="0">
                <a:latin typeface="Times New Roman" panose="02020603050405020304" pitchFamily="18" charset="0"/>
                <a:cs typeface="Times New Roman" panose="02020603050405020304" pitchFamily="18" charset="0"/>
              </a:rPr>
              <a:t>.</a:t>
            </a:r>
          </a:p>
          <a:p>
            <a:pPr algn="just"/>
            <a:r>
              <a:rPr lang="en-US" sz="2000" b="1" dirty="0">
                <a:solidFill>
                  <a:srgbClr val="992E3A"/>
                </a:solidFill>
                <a:latin typeface="Times New Roman" panose="02020603050405020304" pitchFamily="18" charset="0"/>
                <a:cs typeface="Times New Roman" panose="02020603050405020304" pitchFamily="18" charset="0"/>
              </a:rPr>
              <a:t>size() : size() </a:t>
            </a:r>
            <a:r>
              <a:rPr lang="en-US" sz="2000" dirty="0">
                <a:latin typeface="Times New Roman" panose="02020603050405020304" pitchFamily="18" charset="0"/>
                <a:cs typeface="Times New Roman" panose="02020603050405020304" pitchFamily="18" charset="0"/>
              </a:rPr>
              <a:t>function is used to return the size of the list container which is the number of elements currently                                                                            stored in the list container</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Returns the number of element present in the container.</a:t>
            </a:r>
          </a:p>
          <a:p>
            <a:pPr algn="just"/>
            <a:r>
              <a:rPr lang="en-US" sz="2000" b="1" dirty="0">
                <a:solidFill>
                  <a:srgbClr val="992E3A"/>
                </a:solidFill>
                <a:latin typeface="Times New Roman" panose="02020603050405020304" pitchFamily="18" charset="0"/>
                <a:cs typeface="Times New Roman" panose="02020603050405020304" pitchFamily="18" charset="0"/>
              </a:rPr>
              <a:t>front():     </a:t>
            </a:r>
            <a:r>
              <a:rPr lang="en-US" sz="2000" dirty="0">
                <a:latin typeface="Times New Roman" panose="02020603050405020304" pitchFamily="18" charset="0"/>
                <a:cs typeface="Times New Roman" panose="02020603050405020304" pitchFamily="18" charset="0"/>
              </a:rPr>
              <a:t>This function can be used to fetch the first element of a queue.</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Direct reference to the first element of the queue container.</a:t>
            </a:r>
          </a:p>
          <a:p>
            <a:pPr algn="just"/>
            <a:r>
              <a:rPr lang="en-US" sz="2000" b="1" dirty="0">
                <a:solidFill>
                  <a:srgbClr val="992E3A"/>
                </a:solidFill>
                <a:latin typeface="Times New Roman" panose="02020603050405020304" pitchFamily="18" charset="0"/>
                <a:cs typeface="Times New Roman" panose="02020603050405020304" pitchFamily="18" charset="0"/>
              </a:rPr>
              <a:t>back():     </a:t>
            </a:r>
            <a:r>
              <a:rPr lang="en-US" sz="2000" dirty="0">
                <a:latin typeface="Times New Roman" panose="02020603050405020304" pitchFamily="18" charset="0"/>
                <a:cs typeface="Times New Roman" panose="02020603050405020304" pitchFamily="18" charset="0"/>
              </a:rPr>
              <a:t>This function can be used to fetch the first element from the back of the queue.</a:t>
            </a:r>
          </a:p>
          <a:p>
            <a:pPr marL="0" indent="0" algn="just">
              <a:buNone/>
            </a:pPr>
            <a:r>
              <a:rPr lang="en-US" sz="2000" b="1" dirty="0">
                <a:latin typeface="Times New Roman" panose="02020603050405020304" pitchFamily="18" charset="0"/>
                <a:cs typeface="Times New Roman" panose="02020603050405020304" pitchFamily="18" charset="0"/>
              </a:rPr>
              <a:t>    </a:t>
            </a: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Direct reference to the last element of the queue container</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pPr marL="0" indent="0">
              <a:buNone/>
            </a:pPr>
            <a:endParaRPr lang="en-US" sz="2400" b="1"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3. Queues</a:t>
            </a:r>
          </a:p>
        </p:txBody>
      </p:sp>
      <p:pic>
        <p:nvPicPr>
          <p:cNvPr id="5" name="Picture 4">
            <a:extLst>
              <a:ext uri="{FF2B5EF4-FFF2-40B4-BE49-F238E27FC236}">
                <a16:creationId xmlns:a16="http://schemas.microsoft.com/office/drawing/2014/main" id="{3C24FC06-681F-AF9A-7A72-4CBD132B8E0F}"/>
              </a:ext>
            </a:extLst>
          </p:cNvPr>
          <p:cNvPicPr>
            <a:picLocks noChangeAspect="1"/>
          </p:cNvPicPr>
          <p:nvPr/>
        </p:nvPicPr>
        <p:blipFill>
          <a:blip r:embed="rId2"/>
          <a:stretch>
            <a:fillRect/>
          </a:stretch>
        </p:blipFill>
        <p:spPr>
          <a:xfrm>
            <a:off x="1412025" y="1074961"/>
            <a:ext cx="2162477" cy="428685"/>
          </a:xfrm>
          <a:prstGeom prst="rect">
            <a:avLst/>
          </a:prstGeom>
        </p:spPr>
      </p:pic>
      <p:pic>
        <p:nvPicPr>
          <p:cNvPr id="7" name="Picture 6">
            <a:extLst>
              <a:ext uri="{FF2B5EF4-FFF2-40B4-BE49-F238E27FC236}">
                <a16:creationId xmlns:a16="http://schemas.microsoft.com/office/drawing/2014/main" id="{77C40C79-A0AB-35F6-8590-452FA6F1F1A5}"/>
              </a:ext>
            </a:extLst>
          </p:cNvPr>
          <p:cNvPicPr>
            <a:picLocks noChangeAspect="1"/>
          </p:cNvPicPr>
          <p:nvPr/>
        </p:nvPicPr>
        <p:blipFill>
          <a:blip r:embed="rId3"/>
          <a:stretch>
            <a:fillRect/>
          </a:stretch>
        </p:blipFill>
        <p:spPr>
          <a:xfrm>
            <a:off x="1412025" y="2989047"/>
            <a:ext cx="2038635" cy="381053"/>
          </a:xfrm>
          <a:prstGeom prst="rect">
            <a:avLst/>
          </a:prstGeom>
        </p:spPr>
      </p:pic>
      <p:pic>
        <p:nvPicPr>
          <p:cNvPr id="9" name="Picture 8">
            <a:extLst>
              <a:ext uri="{FF2B5EF4-FFF2-40B4-BE49-F238E27FC236}">
                <a16:creationId xmlns:a16="http://schemas.microsoft.com/office/drawing/2014/main" id="{BCFBD1C9-FB68-2A66-0247-C177FAB7F8A7}"/>
              </a:ext>
            </a:extLst>
          </p:cNvPr>
          <p:cNvPicPr>
            <a:picLocks noChangeAspect="1"/>
          </p:cNvPicPr>
          <p:nvPr/>
        </p:nvPicPr>
        <p:blipFill>
          <a:blip r:embed="rId4"/>
          <a:stretch>
            <a:fillRect/>
          </a:stretch>
        </p:blipFill>
        <p:spPr>
          <a:xfrm>
            <a:off x="1412025" y="4200013"/>
            <a:ext cx="2162477" cy="447094"/>
          </a:xfrm>
          <a:prstGeom prst="rect">
            <a:avLst/>
          </a:prstGeom>
        </p:spPr>
      </p:pic>
      <p:pic>
        <p:nvPicPr>
          <p:cNvPr id="11" name="Picture 10">
            <a:extLst>
              <a:ext uri="{FF2B5EF4-FFF2-40B4-BE49-F238E27FC236}">
                <a16:creationId xmlns:a16="http://schemas.microsoft.com/office/drawing/2014/main" id="{2A2D8169-DB57-9914-9732-987469A5695D}"/>
              </a:ext>
            </a:extLst>
          </p:cNvPr>
          <p:cNvPicPr>
            <a:picLocks noChangeAspect="1"/>
          </p:cNvPicPr>
          <p:nvPr/>
        </p:nvPicPr>
        <p:blipFill>
          <a:blip r:embed="rId5"/>
          <a:stretch>
            <a:fillRect/>
          </a:stretch>
        </p:blipFill>
        <p:spPr>
          <a:xfrm>
            <a:off x="1412025" y="5477020"/>
            <a:ext cx="2057687" cy="409632"/>
          </a:xfrm>
          <a:prstGeom prst="rect">
            <a:avLst/>
          </a:prstGeom>
        </p:spPr>
      </p:pic>
    </p:spTree>
    <p:extLst>
      <p:ext uri="{BB962C8B-B14F-4D97-AF65-F5344CB8AC3E}">
        <p14:creationId xmlns:p14="http://schemas.microsoft.com/office/powerpoint/2010/main" val="3775854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29AFEC-4549-96C5-82D9-071DCACFA046}"/>
              </a:ext>
            </a:extLst>
          </p:cNvPr>
          <p:cNvSpPr>
            <a:spLocks noGrp="1"/>
          </p:cNvSpPr>
          <p:nvPr>
            <p:ph sz="quarter" idx="10"/>
          </p:nvPr>
        </p:nvSpPr>
        <p:spPr>
          <a:xfrm>
            <a:off x="327084" y="849785"/>
            <a:ext cx="11322051" cy="503157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sp>
        <p:nvSpPr>
          <p:cNvPr id="8" name="Title 2">
            <a:extLst>
              <a:ext uri="{FF2B5EF4-FFF2-40B4-BE49-F238E27FC236}">
                <a16:creationId xmlns:a16="http://schemas.microsoft.com/office/drawing/2014/main" id="{696EBB52-D20B-A0A3-386E-E152640F99C6}"/>
              </a:ext>
            </a:extLst>
          </p:cNvPr>
          <p:cNvSpPr>
            <a:spLocks noGrp="1"/>
          </p:cNvSpPr>
          <p:nvPr>
            <p:ph type="title"/>
          </p:nvPr>
        </p:nvSpPr>
        <p:spPr>
          <a:xfrm>
            <a:off x="0" y="190860"/>
            <a:ext cx="11138025" cy="526506"/>
          </a:xfrm>
        </p:spPr>
        <p:txBody>
          <a:bodyPr>
            <a:normAutofit/>
          </a:bodyPr>
          <a:lstStyle/>
          <a:p>
            <a:r>
              <a:rPr lang="en-US" sz="2800" b="1" dirty="0">
                <a:solidFill>
                  <a:srgbClr val="992E3A"/>
                </a:solidFill>
                <a:latin typeface="Times New Roman" panose="02020603050405020304" pitchFamily="18" charset="0"/>
                <a:cs typeface="Times New Roman" panose="02020603050405020304" pitchFamily="18" charset="0"/>
              </a:rPr>
              <a:t>3. Queues</a:t>
            </a:r>
          </a:p>
        </p:txBody>
      </p:sp>
      <p:sp>
        <p:nvSpPr>
          <p:cNvPr id="9" name="TextBox 8">
            <a:extLst>
              <a:ext uri="{FF2B5EF4-FFF2-40B4-BE49-F238E27FC236}">
                <a16:creationId xmlns:a16="http://schemas.microsoft.com/office/drawing/2014/main" id="{0E175266-B4F1-47B5-8221-70A917F1B38D}"/>
              </a:ext>
            </a:extLst>
          </p:cNvPr>
          <p:cNvSpPr txBox="1"/>
          <p:nvPr/>
        </p:nvSpPr>
        <p:spPr>
          <a:xfrm>
            <a:off x="230141" y="1068103"/>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0E7E4772-EFAB-4C8E-BA65-1833A0BE2C2A}"/>
              </a:ext>
            </a:extLst>
          </p:cNvPr>
          <p:cNvSpPr txBox="1"/>
          <p:nvPr/>
        </p:nvSpPr>
        <p:spPr>
          <a:xfrm>
            <a:off x="6558751" y="1068103"/>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pic>
        <p:nvPicPr>
          <p:cNvPr id="5" name="Picture 4">
            <a:extLst>
              <a:ext uri="{FF2B5EF4-FFF2-40B4-BE49-F238E27FC236}">
                <a16:creationId xmlns:a16="http://schemas.microsoft.com/office/drawing/2014/main" id="{73B03DCA-35D3-4E28-AE44-45CE357E7721}"/>
              </a:ext>
            </a:extLst>
          </p:cNvPr>
          <p:cNvPicPr>
            <a:picLocks noChangeAspect="1"/>
          </p:cNvPicPr>
          <p:nvPr/>
        </p:nvPicPr>
        <p:blipFill>
          <a:blip r:embed="rId2"/>
          <a:stretch>
            <a:fillRect/>
          </a:stretch>
        </p:blipFill>
        <p:spPr>
          <a:xfrm>
            <a:off x="230141" y="1461144"/>
            <a:ext cx="6112829" cy="4770954"/>
          </a:xfrm>
          <a:prstGeom prst="rect">
            <a:avLst/>
          </a:prstGeom>
        </p:spPr>
      </p:pic>
      <p:pic>
        <p:nvPicPr>
          <p:cNvPr id="6" name="Picture 5">
            <a:extLst>
              <a:ext uri="{FF2B5EF4-FFF2-40B4-BE49-F238E27FC236}">
                <a16:creationId xmlns:a16="http://schemas.microsoft.com/office/drawing/2014/main" id="{9485B6DC-57B7-40B1-ADDF-5BB6926B89B5}"/>
              </a:ext>
            </a:extLst>
          </p:cNvPr>
          <p:cNvPicPr>
            <a:picLocks noChangeAspect="1"/>
          </p:cNvPicPr>
          <p:nvPr/>
        </p:nvPicPr>
        <p:blipFill>
          <a:blip r:embed="rId3"/>
          <a:stretch>
            <a:fillRect/>
          </a:stretch>
        </p:blipFill>
        <p:spPr>
          <a:xfrm>
            <a:off x="6558751" y="1468213"/>
            <a:ext cx="4982270" cy="2600688"/>
          </a:xfrm>
          <a:prstGeom prst="rect">
            <a:avLst/>
          </a:prstGeom>
        </p:spPr>
      </p:pic>
    </p:spTree>
    <p:extLst>
      <p:ext uri="{BB962C8B-B14F-4D97-AF65-F5344CB8AC3E}">
        <p14:creationId xmlns:p14="http://schemas.microsoft.com/office/powerpoint/2010/main" val="41029119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08BDCFB0-12AE-EF3D-72D3-BC4C72C6527E}"/>
              </a:ext>
            </a:extLst>
          </p:cNvPr>
          <p:cNvGrpSpPr>
            <a:grpSpLocks noGrp="1" noUngrp="1" noRot="1" noMove="1" noResize="1"/>
          </p:cNvGrpSpPr>
          <p:nvPr/>
        </p:nvGrpSpPr>
        <p:grpSpPr>
          <a:xfrm>
            <a:off x="-8878" y="-35513"/>
            <a:ext cx="6296788" cy="6924583"/>
            <a:chOff x="-6659" y="0"/>
            <a:chExt cx="4722591" cy="5143500"/>
          </a:xfrm>
        </p:grpSpPr>
        <p:sp>
          <p:nvSpPr>
            <p:cNvPr id="10" name="Flowchart: Delay 9">
              <a:extLst>
                <a:ext uri="{FF2B5EF4-FFF2-40B4-BE49-F238E27FC236}">
                  <a16:creationId xmlns:a16="http://schemas.microsoft.com/office/drawing/2014/main" id="{CB184579-C921-36DB-E362-3CDBB5E3B106}"/>
                </a:ext>
              </a:extLst>
            </p:cNvPr>
            <p:cNvSpPr>
              <a:spLocks noGrp="1" noRot="1" noMove="1" noResize="1" noEditPoints="1" noAdjustHandles="1" noChangeArrowheads="1" noChangeShapeType="1"/>
            </p:cNvSpPr>
            <p:nvPr/>
          </p:nvSpPr>
          <p:spPr>
            <a:xfrm>
              <a:off x="-1" y="2"/>
              <a:ext cx="4715933" cy="5143498"/>
            </a:xfrm>
            <a:prstGeom prst="flowChartDelay">
              <a:avLst/>
            </a:prstGeom>
            <a:blipFill>
              <a:blip r:embed="rId2">
                <a:alphaModFix amt="78000"/>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endParaRPr lang="en-US" sz="8000" b="1"/>
            </a:p>
          </p:txBody>
        </p:sp>
        <p:sp>
          <p:nvSpPr>
            <p:cNvPr id="3" name="Flowchart: Delay 2">
              <a:extLst>
                <a:ext uri="{FF2B5EF4-FFF2-40B4-BE49-F238E27FC236}">
                  <a16:creationId xmlns:a16="http://schemas.microsoft.com/office/drawing/2014/main" id="{E15B3111-97BF-26D3-66CD-F377A236713E}"/>
                </a:ext>
              </a:extLst>
            </p:cNvPr>
            <p:cNvSpPr>
              <a:spLocks/>
            </p:cNvSpPr>
            <p:nvPr/>
          </p:nvSpPr>
          <p:spPr>
            <a:xfrm>
              <a:off x="-6659" y="0"/>
              <a:ext cx="4715933" cy="5143498"/>
            </a:xfrm>
            <a:prstGeom prst="flowChartDelay">
              <a:avLst/>
            </a:prstGeom>
            <a:gradFill>
              <a:gsLst>
                <a:gs pos="0">
                  <a:srgbClr val="A71F36"/>
                </a:gs>
                <a:gs pos="19000">
                  <a:srgbClr val="A71F36"/>
                </a:gs>
                <a:gs pos="100000">
                  <a:srgbClr val="EF4B4A">
                    <a:tint val="23500"/>
                    <a:satMod val="160000"/>
                    <a:alpha val="0"/>
                    <a:lumMod val="0"/>
                    <a:lumOff val="100000"/>
                  </a:srgbClr>
                </a:gs>
              </a:gsLst>
              <a:lin ang="162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8000" b="1">
                  <a:latin typeface="Brush Script MT" panose="03060802040406070304" pitchFamily="66" charset="0"/>
                </a:rPr>
                <a:t>Thank You</a:t>
              </a:r>
            </a:p>
          </p:txBody>
        </p:sp>
      </p:grpSp>
      <p:pic>
        <p:nvPicPr>
          <p:cNvPr id="20" name="Picture 19" descr="A black background with red and grey text&#10;&#10;Description automatically generated">
            <a:extLst>
              <a:ext uri="{FF2B5EF4-FFF2-40B4-BE49-F238E27FC236}">
                <a16:creationId xmlns:a16="http://schemas.microsoft.com/office/drawing/2014/main" id="{F4C51A72-E5CB-C0AE-B546-3773C9C4FA4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tretch>
            <a:fillRect/>
          </a:stretch>
        </p:blipFill>
        <p:spPr>
          <a:xfrm>
            <a:off x="9131301" y="5756413"/>
            <a:ext cx="3060700" cy="1600200"/>
          </a:xfrm>
          <a:prstGeom prst="rect">
            <a:avLst/>
          </a:prstGeom>
        </p:spPr>
      </p:pic>
    </p:spTree>
    <p:extLst>
      <p:ext uri="{BB962C8B-B14F-4D97-AF65-F5344CB8AC3E}">
        <p14:creationId xmlns:p14="http://schemas.microsoft.com/office/powerpoint/2010/main" val="186527692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85F255-BCEB-0B4B-FE38-93084F69E5EC}"/>
              </a:ext>
            </a:extLst>
          </p:cNvPr>
          <p:cNvSpPr>
            <a:spLocks noGrp="1"/>
          </p:cNvSpPr>
          <p:nvPr>
            <p:ph sz="quarter" idx="10"/>
          </p:nvPr>
        </p:nvSpPr>
        <p:spPr>
          <a:xfrm>
            <a:off x="78660" y="854900"/>
            <a:ext cx="11975688" cy="5354753"/>
          </a:xfrm>
        </p:spPr>
        <p:txBody>
          <a:bodyPr>
            <a:normAutofit/>
          </a:bodyPr>
          <a:lstStyle/>
          <a:p>
            <a:pPr fontAlgn="base"/>
            <a:r>
              <a:rPr lang="en-US" sz="1800" b="1" dirty="0">
                <a:solidFill>
                  <a:srgbClr val="992E3A"/>
                </a:solidFill>
                <a:latin typeface="Times New Roman" panose="02020603050405020304" pitchFamily="18" charset="0"/>
                <a:cs typeface="Times New Roman" panose="02020603050405020304" pitchFamily="18" charset="0"/>
              </a:rPr>
              <a:t>Data structures </a:t>
            </a:r>
            <a:r>
              <a:rPr lang="en-US" sz="1800" dirty="0">
                <a:latin typeface="Times New Roman" panose="02020603050405020304" pitchFamily="18" charset="0"/>
                <a:cs typeface="Times New Roman" panose="02020603050405020304" pitchFamily="18" charset="0"/>
              </a:rPr>
              <a:t>are the fundamental building blocks of computer programming. They define how data is organized, stored, and manipulated within a program.</a:t>
            </a:r>
          </a:p>
          <a:p>
            <a:pPr fontAlgn="base"/>
            <a:r>
              <a:rPr lang="en-US" sz="1800" dirty="0">
                <a:latin typeface="Times New Roman" panose="02020603050405020304" pitchFamily="18" charset="0"/>
                <a:cs typeface="Times New Roman" panose="02020603050405020304" pitchFamily="18" charset="0"/>
              </a:rPr>
              <a:t>An </a:t>
            </a:r>
            <a:r>
              <a:rPr lang="en-US" sz="1800" b="1" dirty="0">
                <a:solidFill>
                  <a:srgbClr val="992E3A"/>
                </a:solidFill>
                <a:latin typeface="Times New Roman" panose="02020603050405020304" pitchFamily="18" charset="0"/>
                <a:cs typeface="Times New Roman" panose="02020603050405020304" pitchFamily="18" charset="0"/>
              </a:rPr>
              <a:t>array</a:t>
            </a:r>
            <a:r>
              <a:rPr lang="en-US" sz="1800" dirty="0">
                <a:latin typeface="Times New Roman" panose="02020603050405020304" pitchFamily="18" charset="0"/>
                <a:cs typeface="Times New Roman" panose="02020603050405020304" pitchFamily="18" charset="0"/>
              </a:rPr>
              <a:t> is an example of a data structure, which allows multiple elements to be stored in a single variable.</a:t>
            </a:r>
          </a:p>
          <a:p>
            <a:pPr marL="0" indent="0" fontAlgn="base">
              <a:buNone/>
            </a:pPr>
            <a:r>
              <a:rPr lang="en-US" sz="1800" dirty="0">
                <a:latin typeface="Times New Roman" panose="02020603050405020304" pitchFamily="18" charset="0"/>
                <a:cs typeface="Times New Roman" panose="02020603050405020304" pitchFamily="18" charset="0"/>
              </a:rPr>
              <a:t>Below are the topics:</a:t>
            </a:r>
            <a:endParaRPr lang="en-US" sz="1800" dirty="0">
              <a:latin typeface="Times New Roman" panose="02020603050405020304" pitchFamily="18" charset="0"/>
              <a:ea typeface="Tahoma" panose="020B0604030504040204" pitchFamily="34" charset="0"/>
              <a:cs typeface="Times New Roman" panose="02020603050405020304" pitchFamily="18" charset="0"/>
            </a:endParaRPr>
          </a:p>
          <a:p>
            <a:pPr marL="457200" indent="-457200">
              <a:lnSpc>
                <a:spcPct val="10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Lists</a:t>
            </a:r>
          </a:p>
          <a:p>
            <a:pPr marL="457200" indent="-457200">
              <a:lnSpc>
                <a:spcPct val="10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Stacks</a:t>
            </a:r>
          </a:p>
          <a:p>
            <a:pPr marL="457200" indent="-457200">
              <a:lnSpc>
                <a:spcPct val="100000"/>
              </a:lnSpc>
              <a:buFont typeface="+mj-lt"/>
              <a:buAutoNum type="arabicPeriod"/>
            </a:pPr>
            <a:r>
              <a:rPr lang="en-US" sz="1800" dirty="0">
                <a:latin typeface="Times New Roman" panose="02020603050405020304" pitchFamily="18" charset="0"/>
                <a:ea typeface="Tahoma" panose="020B0604030504040204" pitchFamily="34" charset="0"/>
                <a:cs typeface="Times New Roman" panose="02020603050405020304" pitchFamily="18" charset="0"/>
              </a:rPr>
              <a:t>Queues</a:t>
            </a:r>
          </a:p>
          <a:p>
            <a:pPr marL="0" indent="0">
              <a:lnSpc>
                <a:spcPct val="100000"/>
              </a:lnSpc>
              <a:buNone/>
            </a:pPr>
            <a:endParaRPr lang="en-IN" sz="1800" kern="1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DD1C2010-A260-2F95-7333-5D16B1A46699}"/>
              </a:ext>
            </a:extLst>
          </p:cNvPr>
          <p:cNvSpPr txBox="1"/>
          <p:nvPr/>
        </p:nvSpPr>
        <p:spPr>
          <a:xfrm>
            <a:off x="0" y="249730"/>
            <a:ext cx="6214037" cy="523220"/>
          </a:xfrm>
          <a:prstGeom prst="rect">
            <a:avLst/>
          </a:prstGeom>
          <a:noFill/>
        </p:spPr>
        <p:txBody>
          <a:bodyPr wrap="square">
            <a:spAutoFit/>
          </a:bodyPr>
          <a:lstStyle/>
          <a:p>
            <a:r>
              <a:rPr lang="en-US" sz="2800" b="1" dirty="0">
                <a:solidFill>
                  <a:srgbClr val="992E3A"/>
                </a:solidFill>
                <a:latin typeface="Times New Roman"/>
                <a:cs typeface="Times New Roman"/>
              </a:rPr>
              <a:t>List of Topics to be covered</a:t>
            </a:r>
            <a:endParaRPr lang="en-US" sz="2800" b="1" dirty="0">
              <a:solidFill>
                <a:srgbClr val="992E3A"/>
              </a:solidFill>
            </a:endParaRPr>
          </a:p>
        </p:txBody>
      </p:sp>
    </p:spTree>
    <p:extLst>
      <p:ext uri="{BB962C8B-B14F-4D97-AF65-F5344CB8AC3E}">
        <p14:creationId xmlns:p14="http://schemas.microsoft.com/office/powerpoint/2010/main" val="29759151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0" y="782426"/>
            <a:ext cx="12290323" cy="5647872"/>
          </a:xfrm>
        </p:spPr>
        <p:txBody>
          <a:bodyPr>
            <a:normAutofit/>
          </a:bodyPr>
          <a:lstStyle/>
          <a:p>
            <a:pPr algn="just"/>
            <a:r>
              <a:rPr lang="en-US" sz="2000" dirty="0">
                <a:latin typeface="Times New Roman" panose="02020603050405020304" pitchFamily="18" charset="0"/>
                <a:cs typeface="Times New Roman" panose="02020603050405020304" pitchFamily="18" charset="0"/>
              </a:rPr>
              <a:t>A </a:t>
            </a:r>
            <a:r>
              <a:rPr lang="en-US" sz="2000" b="1" dirty="0">
                <a:solidFill>
                  <a:srgbClr val="992E3A"/>
                </a:solidFill>
                <a:latin typeface="Times New Roman" panose="02020603050405020304" pitchFamily="18" charset="0"/>
                <a:cs typeface="Times New Roman" panose="02020603050405020304" pitchFamily="18" charset="0"/>
              </a:rPr>
              <a:t>list</a:t>
            </a:r>
            <a:r>
              <a:rPr lang="en-US" sz="2000" dirty="0">
                <a:latin typeface="Times New Roman" panose="02020603050405020304" pitchFamily="18" charset="0"/>
                <a:cs typeface="Times New Roman" panose="02020603050405020304" pitchFamily="18" charset="0"/>
              </a:rPr>
              <a:t> is a Data structure it can store multiple elements of the same type and dynamically grow.</a:t>
            </a:r>
          </a:p>
          <a:p>
            <a:pPr algn="just"/>
            <a:r>
              <a:rPr lang="en-US" sz="2000" dirty="0">
                <a:latin typeface="Times New Roman" panose="02020603050405020304" pitchFamily="18" charset="0"/>
                <a:cs typeface="Times New Roman" panose="02020603050405020304" pitchFamily="18" charset="0"/>
              </a:rPr>
              <a:t>we can add and remove elements from both the beginning and at the end of a list.</a:t>
            </a:r>
          </a:p>
          <a:p>
            <a:pPr algn="just"/>
            <a:r>
              <a:rPr lang="en-US" sz="2000" dirty="0">
                <a:latin typeface="Times New Roman" panose="02020603050405020304" pitchFamily="18" charset="0"/>
                <a:cs typeface="Times New Roman" panose="02020603050405020304" pitchFamily="18" charset="0"/>
              </a:rPr>
              <a:t>To create a list, use the </a:t>
            </a:r>
            <a:r>
              <a:rPr lang="en-US" sz="2000" b="1" dirty="0">
                <a:solidFill>
                  <a:srgbClr val="992E3A"/>
                </a:solidFill>
                <a:latin typeface="Times New Roman" panose="02020603050405020304" pitchFamily="18" charset="0"/>
                <a:cs typeface="Times New Roman" panose="02020603050405020304" pitchFamily="18" charset="0"/>
              </a:rPr>
              <a:t>list</a:t>
            </a:r>
            <a:r>
              <a:rPr lang="en-US" sz="2000" dirty="0">
                <a:latin typeface="Times New Roman" panose="02020603050405020304" pitchFamily="18" charset="0"/>
                <a:cs typeface="Times New Roman" panose="02020603050405020304" pitchFamily="18" charset="0"/>
              </a:rPr>
              <a:t> keyword, and specify the </a:t>
            </a:r>
            <a:r>
              <a:rPr lang="en-US" sz="2000" b="1" dirty="0">
                <a:solidFill>
                  <a:srgbClr val="992E3A"/>
                </a:solidFill>
                <a:latin typeface="Times New Roman" panose="02020603050405020304" pitchFamily="18" charset="0"/>
                <a:cs typeface="Times New Roman" panose="02020603050405020304" pitchFamily="18" charset="0"/>
              </a:rPr>
              <a:t>type</a:t>
            </a:r>
            <a:r>
              <a:rPr lang="en-US" sz="2000" dirty="0">
                <a:latin typeface="Times New Roman" panose="02020603050405020304" pitchFamily="18" charset="0"/>
                <a:cs typeface="Times New Roman" panose="02020603050405020304" pitchFamily="18" charset="0"/>
              </a:rPr>
              <a:t> of values it should store within angle brackets </a:t>
            </a:r>
            <a:r>
              <a:rPr lang="en-US" sz="2000" dirty="0">
                <a:solidFill>
                  <a:srgbClr val="C00000"/>
                </a:solidFill>
                <a:latin typeface="Times New Roman" panose="02020603050405020304" pitchFamily="18" charset="0"/>
                <a:cs typeface="Times New Roman" panose="02020603050405020304" pitchFamily="18" charset="0"/>
              </a:rPr>
              <a:t>&lt;&gt;</a:t>
            </a:r>
            <a:r>
              <a:rPr lang="en-US" sz="2000" dirty="0">
                <a:latin typeface="Times New Roman" panose="02020603050405020304" pitchFamily="18" charset="0"/>
                <a:cs typeface="Times New Roman" panose="02020603050405020304" pitchFamily="18" charset="0"/>
              </a:rPr>
              <a:t> and </a:t>
            </a:r>
          </a:p>
          <a:p>
            <a:pPr marL="0" indent="0" algn="just">
              <a:buNone/>
            </a:pPr>
            <a:r>
              <a:rPr lang="en-US" sz="2000" dirty="0">
                <a:latin typeface="Times New Roman" panose="02020603050405020304" pitchFamily="18" charset="0"/>
                <a:cs typeface="Times New Roman" panose="02020603050405020304" pitchFamily="18" charset="0"/>
              </a:rPr>
              <a:t>    then the name of the list, </a:t>
            </a:r>
          </a:p>
          <a:p>
            <a:pPr marL="0" indent="0" algn="just">
              <a:buNone/>
            </a:pPr>
            <a:r>
              <a:rPr lang="en-US" sz="2000" b="1" dirty="0">
                <a:solidFill>
                  <a:srgbClr val="992E3A"/>
                </a:solidFill>
                <a:latin typeface="Times New Roman" panose="02020603050405020304" pitchFamily="18" charset="0"/>
                <a:cs typeface="Times New Roman" panose="02020603050405020304" pitchFamily="18" charset="0"/>
              </a:rPr>
              <a:t>Syntax:  </a:t>
            </a:r>
            <a:endParaRPr lang="en-US" sz="2000" b="1" dirty="0"/>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49"/>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1. Lists</a:t>
            </a:r>
          </a:p>
        </p:txBody>
      </p:sp>
      <p:pic>
        <p:nvPicPr>
          <p:cNvPr id="4" name="Picture 3">
            <a:extLst>
              <a:ext uri="{FF2B5EF4-FFF2-40B4-BE49-F238E27FC236}">
                <a16:creationId xmlns:a16="http://schemas.microsoft.com/office/drawing/2014/main" id="{0D155141-F1AC-4D47-A469-DA1FDA5A3F67}"/>
              </a:ext>
            </a:extLst>
          </p:cNvPr>
          <p:cNvPicPr>
            <a:picLocks noChangeAspect="1"/>
          </p:cNvPicPr>
          <p:nvPr/>
        </p:nvPicPr>
        <p:blipFill>
          <a:blip r:embed="rId3"/>
          <a:stretch>
            <a:fillRect/>
          </a:stretch>
        </p:blipFill>
        <p:spPr>
          <a:xfrm>
            <a:off x="183124" y="3407790"/>
            <a:ext cx="6264810" cy="2972215"/>
          </a:xfrm>
          <a:prstGeom prst="rect">
            <a:avLst/>
          </a:prstGeom>
        </p:spPr>
      </p:pic>
      <p:sp>
        <p:nvSpPr>
          <p:cNvPr id="6" name="TextBox 5">
            <a:extLst>
              <a:ext uri="{FF2B5EF4-FFF2-40B4-BE49-F238E27FC236}">
                <a16:creationId xmlns:a16="http://schemas.microsoft.com/office/drawing/2014/main" id="{5AB686AD-76DA-48EE-9438-9A5142D4600A}"/>
              </a:ext>
            </a:extLst>
          </p:cNvPr>
          <p:cNvSpPr txBox="1"/>
          <p:nvPr/>
        </p:nvSpPr>
        <p:spPr>
          <a:xfrm>
            <a:off x="183124" y="299784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pic>
        <p:nvPicPr>
          <p:cNvPr id="7" name="Picture 6">
            <a:extLst>
              <a:ext uri="{FF2B5EF4-FFF2-40B4-BE49-F238E27FC236}">
                <a16:creationId xmlns:a16="http://schemas.microsoft.com/office/drawing/2014/main" id="{B5D41A2C-1FE6-41C0-81D9-B40EB7C27310}"/>
              </a:ext>
            </a:extLst>
          </p:cNvPr>
          <p:cNvPicPr>
            <a:picLocks noChangeAspect="1"/>
          </p:cNvPicPr>
          <p:nvPr/>
        </p:nvPicPr>
        <p:blipFill>
          <a:blip r:embed="rId4"/>
          <a:stretch>
            <a:fillRect/>
          </a:stretch>
        </p:blipFill>
        <p:spPr>
          <a:xfrm>
            <a:off x="6630309" y="3429000"/>
            <a:ext cx="5477639" cy="2381582"/>
          </a:xfrm>
          <a:prstGeom prst="rect">
            <a:avLst/>
          </a:prstGeom>
        </p:spPr>
      </p:pic>
      <p:sp>
        <p:nvSpPr>
          <p:cNvPr id="9" name="TextBox 8">
            <a:extLst>
              <a:ext uri="{FF2B5EF4-FFF2-40B4-BE49-F238E27FC236}">
                <a16:creationId xmlns:a16="http://schemas.microsoft.com/office/drawing/2014/main" id="{8A2312A4-BE1C-443E-AE1B-C0A3E60AFA88}"/>
              </a:ext>
            </a:extLst>
          </p:cNvPr>
          <p:cNvSpPr txBox="1"/>
          <p:nvPr/>
        </p:nvSpPr>
        <p:spPr>
          <a:xfrm>
            <a:off x="6630309" y="304026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pic>
        <p:nvPicPr>
          <p:cNvPr id="8" name="Picture 7">
            <a:extLst>
              <a:ext uri="{FF2B5EF4-FFF2-40B4-BE49-F238E27FC236}">
                <a16:creationId xmlns:a16="http://schemas.microsoft.com/office/drawing/2014/main" id="{9BC76C51-00CC-86F3-7BDE-831B7F2C19F5}"/>
              </a:ext>
            </a:extLst>
          </p:cNvPr>
          <p:cNvPicPr>
            <a:picLocks noChangeAspect="1"/>
          </p:cNvPicPr>
          <p:nvPr/>
        </p:nvPicPr>
        <p:blipFill>
          <a:blip r:embed="rId5"/>
          <a:stretch>
            <a:fillRect/>
          </a:stretch>
        </p:blipFill>
        <p:spPr>
          <a:xfrm>
            <a:off x="1120947" y="2321397"/>
            <a:ext cx="2086266" cy="514422"/>
          </a:xfrm>
          <a:prstGeom prst="rect">
            <a:avLst/>
          </a:prstGeom>
        </p:spPr>
      </p:pic>
    </p:spTree>
    <p:extLst>
      <p:ext uri="{BB962C8B-B14F-4D97-AF65-F5344CB8AC3E}">
        <p14:creationId xmlns:p14="http://schemas.microsoft.com/office/powerpoint/2010/main" val="19131691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AE6B899-F74B-BE2E-7428-67E509F4B6DB}"/>
              </a:ext>
            </a:extLst>
          </p:cNvPr>
          <p:cNvSpPr>
            <a:spLocks noGrp="1"/>
          </p:cNvSpPr>
          <p:nvPr>
            <p:ph sz="quarter" idx="10"/>
          </p:nvPr>
        </p:nvSpPr>
        <p:spPr>
          <a:xfrm>
            <a:off x="1" y="744718"/>
            <a:ext cx="12123174" cy="5685579"/>
          </a:xfrm>
        </p:spPr>
        <p:txBody>
          <a:bodyPr>
            <a:normAutofit fontScale="92500" lnSpcReduction="20000"/>
          </a:bodyPr>
          <a:lstStyle/>
          <a:p>
            <a:pPr algn="just">
              <a:lnSpc>
                <a:spcPct val="120000"/>
              </a:lnSpc>
            </a:pPr>
            <a:r>
              <a:rPr lang="en-US" sz="1900" dirty="0">
                <a:latin typeface="Times New Roman" panose="02020603050405020304" pitchFamily="18" charset="0"/>
                <a:cs typeface="Times New Roman" panose="02020603050405020304" pitchFamily="18" charset="0"/>
              </a:rPr>
              <a:t>A linked list is a linear collection of data elements, called nodes, where the order of nodes is maintained by explicit pointers, rather than memory location (as in arrays). It is a data structure used to store an ordered collection of elements. These elements can be of the same type and are accessed sequentially or randomly, depending on the list type.</a:t>
            </a:r>
          </a:p>
          <a:p>
            <a:pPr marL="0" indent="0">
              <a:buNone/>
            </a:pPr>
            <a:r>
              <a:rPr lang="en-US" sz="1900" b="1" dirty="0">
                <a:solidFill>
                  <a:srgbClr val="992E3A"/>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Limitations of Arrays:-</a:t>
            </a:r>
          </a:p>
          <a:p>
            <a:pPr marL="0" indent="0">
              <a:buNone/>
            </a:pPr>
            <a:r>
              <a:rPr lang="en-US" sz="1900" b="1" dirty="0">
                <a:solidFill>
                  <a:srgbClr val="992E3A"/>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 1. Fixed Size</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Array Limitation: Once declared, the size of an array cannot be changed.</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Linked List Advantage: Can grow or shrink dynamically as needed.</a:t>
            </a:r>
          </a:p>
          <a:p>
            <a:pPr marL="0" indent="0">
              <a:buNone/>
            </a:pPr>
            <a:r>
              <a:rPr lang="en-US" sz="1900" b="1" dirty="0">
                <a:solidFill>
                  <a:srgbClr val="992E3A"/>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2. Insertion/Deletion</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Array Limitation: Inserting or deleting elements (especially in the middle) </a:t>
            </a:r>
            <a:b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b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requires shifting elements.</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Linked List Advantage: Insertions and deletions are efficient as only pointers</a:t>
            </a:r>
            <a:b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b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 are updated.</a:t>
            </a:r>
          </a:p>
          <a:p>
            <a:pPr marL="0" indent="0">
              <a:buNone/>
            </a:pPr>
            <a:r>
              <a:rPr lang="en-US" sz="1900" b="1" dirty="0">
                <a:solidFill>
                  <a:srgbClr val="992E3A"/>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3. Memory Wastage</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Array Limitation: May lead to wasted memory if the allocated size is not </a:t>
            </a:r>
            <a:b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b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fully used.</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Linked List Advantage: Allocates memory only as needed, reducing wastage.</a:t>
            </a:r>
          </a:p>
          <a:p>
            <a:pPr marL="0" indent="0">
              <a:buNone/>
            </a:pPr>
            <a:r>
              <a:rPr lang="en-US" sz="1900" b="1" dirty="0">
                <a:solidFill>
                  <a:srgbClr val="992E3A"/>
                </a:solidFill>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4. Lack of Flexibility</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Array Limitation: Requires contiguous memory allocation.</a:t>
            </a:r>
          </a:p>
          <a:p>
            <a:pPr marL="0" indent="0">
              <a:buNone/>
            </a:pPr>
            <a:r>
              <a:rPr lang="en-US" sz="1900" dirty="0">
                <a:latin typeface="Times New Roman" panose="02020603050405020304" pitchFamily="18" charset="0"/>
                <a:ea typeface="Times New Roman Bold" panose="02030802070405020303"/>
                <a:cs typeface="Times New Roman" panose="02020603050405020304" pitchFamily="18" charset="0"/>
                <a:sym typeface="Times New Roman Bold" panose="02030802070405020303"/>
              </a:rPr>
              <a:t>Linked List Advantage: Can utilize fragmented memory efficiently.</a:t>
            </a: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979EC52-AAE9-992E-3EDC-1C38C0F18985}"/>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1. Lists</a:t>
            </a:r>
          </a:p>
        </p:txBody>
      </p:sp>
      <p:sp>
        <p:nvSpPr>
          <p:cNvPr id="11" name="Freeform 20">
            <a:extLst>
              <a:ext uri="{FF2B5EF4-FFF2-40B4-BE49-F238E27FC236}">
                <a16:creationId xmlns:a16="http://schemas.microsoft.com/office/drawing/2014/main" id="{90D870C3-F6C8-8082-7BEF-BF67F0E2353C}"/>
              </a:ext>
            </a:extLst>
          </p:cNvPr>
          <p:cNvSpPr/>
          <p:nvPr/>
        </p:nvSpPr>
        <p:spPr>
          <a:xfrm>
            <a:off x="7309494" y="2277042"/>
            <a:ext cx="4882506" cy="3110160"/>
          </a:xfrm>
          <a:custGeom>
            <a:avLst/>
            <a:gdLst/>
            <a:ahLst/>
            <a:cxnLst/>
            <a:rect l="l" t="t" r="r" b="b"/>
            <a:pathLst>
              <a:path w="10347016" h="5535653">
                <a:moveTo>
                  <a:pt x="0" y="0"/>
                </a:moveTo>
                <a:lnTo>
                  <a:pt x="10347016" y="0"/>
                </a:lnTo>
                <a:lnTo>
                  <a:pt x="10347016" y="5535654"/>
                </a:lnTo>
                <a:lnTo>
                  <a:pt x="0" y="5535654"/>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11352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D4FE3-2F85-83E2-8552-3420711523E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3FA77D-284F-164C-9B4E-8CE626D078B4}"/>
              </a:ext>
            </a:extLst>
          </p:cNvPr>
          <p:cNvSpPr>
            <a:spLocks noGrp="1"/>
          </p:cNvSpPr>
          <p:nvPr>
            <p:ph sz="quarter" idx="10"/>
          </p:nvPr>
        </p:nvSpPr>
        <p:spPr>
          <a:xfrm>
            <a:off x="0" y="744718"/>
            <a:ext cx="12290323" cy="5685579"/>
          </a:xfrm>
        </p:spPr>
        <p:txBody>
          <a:bodyPr>
            <a:normAutofit/>
          </a:bodyPr>
          <a:lstStyle/>
          <a:p>
            <a:pPr marL="0" indent="0" algn="just">
              <a:buNone/>
            </a:pPr>
            <a:r>
              <a:rPr lang="en-US" sz="2000" b="1" dirty="0">
                <a:solidFill>
                  <a:srgbClr val="992E3A"/>
                </a:solidFill>
                <a:latin typeface="Times New Roman Bold" panose="02030802070405020303"/>
                <a:ea typeface="Times New Roman Bold" panose="02030802070405020303"/>
                <a:cs typeface="Times New Roman Bold" panose="02030802070405020303"/>
                <a:sym typeface="Times New Roman Bold" panose="02030802070405020303"/>
              </a:rPr>
              <a:t>Basic Concepts: Nodes and Pointers</a:t>
            </a:r>
          </a:p>
          <a:p>
            <a:pPr marL="0" indent="0">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Node is the basic building block of a linked list.</a:t>
            </a:r>
          </a:p>
          <a:p>
            <a:pPr marL="0" indent="0">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Each node typically contains:</a:t>
            </a:r>
          </a:p>
          <a:p>
            <a:pPr marL="0" indent="0">
              <a:buNone/>
            </a:pPr>
            <a:r>
              <a:rPr lang="en-US"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Data: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The value to store (e.g., an integer or string)</a:t>
            </a:r>
          </a:p>
          <a:p>
            <a:pPr marL="0" indent="0">
              <a:buNone/>
            </a:pPr>
            <a:r>
              <a:rPr lang="en-US"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Pointer (or next):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reference to the next node in the list</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Pointer is a variable that holds the memory address of another variable.</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In linked lists, pointers link one node to the next.</a:t>
            </a:r>
          </a:p>
          <a:p>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creates a chain of nodes in memory, even if they aren’t next to each other physically.</a:t>
            </a:r>
          </a:p>
          <a:p>
            <a:pPr marL="0" indent="0">
              <a:buNone/>
            </a:pPr>
            <a:r>
              <a:rPr lang="en-US"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Things to Remember about Linked List :-</a:t>
            </a:r>
          </a:p>
          <a:p>
            <a:r>
              <a:rPr lang="en-US" sz="1800" kern="100" dirty="0">
                <a:latin typeface="Times New Roman" panose="02020603050405020304" pitchFamily="18" charset="0"/>
                <a:ea typeface="Aptos" panose="020B0004020202020204" pitchFamily="34" charset="0"/>
                <a:cs typeface="Times New Roman" panose="02020603050405020304" pitchFamily="18" charset="0"/>
              </a:rPr>
              <a:t>H</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ead points to the first node of the linked list</a:t>
            </a:r>
          </a:p>
          <a:p>
            <a:r>
              <a:rPr lang="en-US" sz="1800" kern="100" dirty="0">
                <a:latin typeface="Times New Roman" panose="02020603050405020304" pitchFamily="18" charset="0"/>
                <a:ea typeface="Aptos" panose="020B0004020202020204" pitchFamily="34" charset="0"/>
                <a:cs typeface="Times New Roman" panose="02020603050405020304" pitchFamily="18" charset="0"/>
              </a:rPr>
              <a:t>N</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ext pointer of the last node is NULL, so if the next current node is NULL, </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we have reached the end of the linked list</a:t>
            </a:r>
            <a:endParaRPr lang="en-IN" sz="18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C091D219-18E7-52D2-98B2-D7E871C00428}"/>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1. Lists</a:t>
            </a:r>
          </a:p>
        </p:txBody>
      </p:sp>
      <p:sp>
        <p:nvSpPr>
          <p:cNvPr id="4" name="Freeform 26">
            <a:extLst>
              <a:ext uri="{FF2B5EF4-FFF2-40B4-BE49-F238E27FC236}">
                <a16:creationId xmlns:a16="http://schemas.microsoft.com/office/drawing/2014/main" id="{8DC9D83C-6D02-9A60-096C-6BC0B9F58119}"/>
              </a:ext>
            </a:extLst>
          </p:cNvPr>
          <p:cNvSpPr/>
          <p:nvPr/>
        </p:nvSpPr>
        <p:spPr>
          <a:xfrm>
            <a:off x="7857457" y="690956"/>
            <a:ext cx="2923993" cy="2296126"/>
          </a:xfrm>
          <a:custGeom>
            <a:avLst/>
            <a:gdLst/>
            <a:ahLst/>
            <a:cxnLst/>
            <a:rect l="l" t="t" r="r" b="b"/>
            <a:pathLst>
              <a:path w="4773320" h="3203571">
                <a:moveTo>
                  <a:pt x="0" y="0"/>
                </a:moveTo>
                <a:lnTo>
                  <a:pt x="4773320" y="0"/>
                </a:lnTo>
                <a:lnTo>
                  <a:pt x="4773320" y="3203571"/>
                </a:lnTo>
                <a:lnTo>
                  <a:pt x="0" y="3203571"/>
                </a:lnTo>
                <a:lnTo>
                  <a:pt x="0" y="0"/>
                </a:lnTo>
                <a:close/>
              </a:path>
            </a:pathLst>
          </a:custGeom>
          <a:blipFill>
            <a:blip r:embed="rId2"/>
            <a:stretch>
              <a:fillRect/>
            </a:stretch>
          </a:blipFill>
        </p:spPr>
        <p:txBody>
          <a:bodyPr/>
          <a:lstStyle/>
          <a:p>
            <a:endParaRPr lang="en-US"/>
          </a:p>
        </p:txBody>
      </p:sp>
      <p:sp>
        <p:nvSpPr>
          <p:cNvPr id="6" name="Freeform 27">
            <a:extLst>
              <a:ext uri="{FF2B5EF4-FFF2-40B4-BE49-F238E27FC236}">
                <a16:creationId xmlns:a16="http://schemas.microsoft.com/office/drawing/2014/main" id="{B6521009-98F6-B954-10D4-E83ED448C0EF}"/>
              </a:ext>
            </a:extLst>
          </p:cNvPr>
          <p:cNvSpPr/>
          <p:nvPr/>
        </p:nvSpPr>
        <p:spPr>
          <a:xfrm>
            <a:off x="7857457" y="3832557"/>
            <a:ext cx="3494858" cy="2280725"/>
          </a:xfrm>
          <a:custGeom>
            <a:avLst/>
            <a:gdLst/>
            <a:ahLst/>
            <a:cxnLst/>
            <a:rect l="l" t="t" r="r" b="b"/>
            <a:pathLst>
              <a:path w="4427894" h="3078127">
                <a:moveTo>
                  <a:pt x="0" y="0"/>
                </a:moveTo>
                <a:lnTo>
                  <a:pt x="4427894" y="0"/>
                </a:lnTo>
                <a:lnTo>
                  <a:pt x="4427894" y="3078127"/>
                </a:lnTo>
                <a:lnTo>
                  <a:pt x="0" y="3078127"/>
                </a:lnTo>
                <a:lnTo>
                  <a:pt x="0" y="0"/>
                </a:lnTo>
                <a:close/>
              </a:path>
            </a:pathLst>
          </a:custGeom>
          <a:blipFill>
            <a:blip r:embed="rId3"/>
            <a:stretch>
              <a:fillRect/>
            </a:stretch>
          </a:blipFill>
        </p:spPr>
        <p:txBody>
          <a:bodyPr/>
          <a:lstStyle/>
          <a:p>
            <a:endParaRPr lang="en-US"/>
          </a:p>
        </p:txBody>
      </p:sp>
    </p:spTree>
    <p:extLst>
      <p:ext uri="{BB962C8B-B14F-4D97-AF65-F5344CB8AC3E}">
        <p14:creationId xmlns:p14="http://schemas.microsoft.com/office/powerpoint/2010/main" val="1531248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5C7785-FD04-D2CD-7483-101898C4EE7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958C7B8-F424-5AEF-DD0A-A09CF56577B6}"/>
              </a:ext>
            </a:extLst>
          </p:cNvPr>
          <p:cNvSpPr>
            <a:spLocks noGrp="1"/>
          </p:cNvSpPr>
          <p:nvPr>
            <p:ph sz="quarter" idx="10"/>
          </p:nvPr>
        </p:nvSpPr>
        <p:spPr>
          <a:xfrm>
            <a:off x="0" y="586210"/>
            <a:ext cx="14128955" cy="5685579"/>
          </a:xfrm>
        </p:spPr>
        <p:txBody>
          <a:bodyPr>
            <a:normAutofit/>
          </a:bodyPr>
          <a:lstStyle/>
          <a:p>
            <a:pPr marL="0" indent="0" algn="l">
              <a:lnSpc>
                <a:spcPts val="4535"/>
              </a:lnSpc>
              <a:buNone/>
            </a:pPr>
            <a:r>
              <a:rPr lang="en-US" sz="2000" b="1" dirty="0">
                <a:solidFill>
                  <a:srgbClr val="992E3A"/>
                </a:solidFill>
                <a:latin typeface="Times New Roman Bold" panose="02030802070405020303"/>
                <a:ea typeface="Times New Roman Bold" panose="02030802070405020303"/>
                <a:cs typeface="Times New Roman Bold" panose="02030802070405020303"/>
                <a:sym typeface="Times New Roman Bold" panose="02030802070405020303"/>
              </a:rPr>
              <a:t>Types of Linked Lists</a:t>
            </a:r>
          </a:p>
          <a:p>
            <a:pPr marL="342900" indent="-342900">
              <a:buFont typeface="+mj-lt"/>
              <a:buAutoNum type="arabicPeriod"/>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Single linked list</a:t>
            </a:r>
          </a:p>
          <a:p>
            <a:pPr marL="342900" indent="-342900">
              <a:buFont typeface="+mj-lt"/>
              <a:buAutoNum type="arabicPeriod"/>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Doubly Linked List (DLL)</a:t>
            </a:r>
          </a:p>
          <a:p>
            <a:pPr marL="342900" indent="-342900">
              <a:buFont typeface="+mj-lt"/>
              <a:buAutoNum type="arabicPeriod"/>
            </a:pP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Circular Linked List (CLL)</a:t>
            </a:r>
          </a:p>
          <a:p>
            <a:pPr marL="0" indent="0">
              <a:buNone/>
            </a:pPr>
            <a:r>
              <a:rPr lang="en-IN" sz="20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Single linked list:-</a:t>
            </a:r>
          </a:p>
          <a:p>
            <a:pPr marL="0" lvl="0" indent="0">
              <a:lnSpc>
                <a:spcPct val="150000"/>
              </a:lnSpc>
              <a:spcBef>
                <a:spcPct val="0"/>
              </a:spcBef>
            </a:pP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A singly linked list is a type of linear data structure where each element, called a node, contains two parts:</a:t>
            </a:r>
          </a:p>
          <a:p>
            <a:pPr marL="0" lvl="0" indent="0">
              <a:lnSpc>
                <a:spcPct val="150000"/>
              </a:lnSpc>
              <a:spcBef>
                <a:spcPct val="0"/>
              </a:spcBef>
            </a:pPr>
            <a:r>
              <a:rPr lang="en-US" sz="1800" b="1" u="none" strike="noStrike" dirty="0">
                <a:solidFill>
                  <a:srgbClr val="992E3A"/>
                </a:solidFill>
                <a:latin typeface="Times New Roman" panose="02020603050405020304" pitchFamily="18" charset="0"/>
                <a:ea typeface="Open Sans"/>
                <a:cs typeface="Times New Roman" panose="02020603050405020304" pitchFamily="18" charset="0"/>
                <a:sym typeface="Open Sans"/>
              </a:rPr>
              <a:t>Data: </a:t>
            </a: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The actual value or information stored in the node.</a:t>
            </a:r>
          </a:p>
          <a:p>
            <a:pPr marL="0" lvl="0" indent="0">
              <a:lnSpc>
                <a:spcPct val="150000"/>
              </a:lnSpc>
              <a:spcBef>
                <a:spcPct val="0"/>
              </a:spcBef>
            </a:pPr>
            <a:r>
              <a:rPr lang="en-US" sz="1800" b="1" u="none" strike="noStrike" dirty="0">
                <a:solidFill>
                  <a:srgbClr val="992E3A"/>
                </a:solidFill>
                <a:latin typeface="Times New Roman" panose="02020603050405020304" pitchFamily="18" charset="0"/>
                <a:ea typeface="Open Sans"/>
                <a:cs typeface="Times New Roman" panose="02020603050405020304" pitchFamily="18" charset="0"/>
                <a:sym typeface="Open Sans"/>
              </a:rPr>
              <a:t>Next Pointer: </a:t>
            </a: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A reference (or pointer) to the next node in the sequence.</a:t>
            </a:r>
          </a:p>
          <a:p>
            <a:pPr marL="0" lvl="0" indent="0">
              <a:lnSpc>
                <a:spcPct val="150000"/>
              </a:lnSpc>
              <a:spcBef>
                <a:spcPct val="0"/>
              </a:spcBef>
            </a:pP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Unlike arrays, which use contiguous memory locations, linked lists use non-contiguous memory locations for their elements. </a:t>
            </a:r>
            <a:b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b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 The nodes are dynamically allocated in memory, and each node points to the next one.</a:t>
            </a:r>
          </a:p>
          <a:p>
            <a:pPr marL="0" indent="0">
              <a:buNone/>
            </a:pPr>
            <a:endParaRPr lang="en-IN" sz="20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B8391B00-81CB-7210-F17B-B0250C15C24B}"/>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1. Lists</a:t>
            </a:r>
          </a:p>
        </p:txBody>
      </p:sp>
      <p:sp>
        <p:nvSpPr>
          <p:cNvPr id="4" name="Freeform 20">
            <a:extLst>
              <a:ext uri="{FF2B5EF4-FFF2-40B4-BE49-F238E27FC236}">
                <a16:creationId xmlns:a16="http://schemas.microsoft.com/office/drawing/2014/main" id="{9B84E941-ABA6-20FE-7660-6564B465769D}"/>
              </a:ext>
            </a:extLst>
          </p:cNvPr>
          <p:cNvSpPr/>
          <p:nvPr/>
        </p:nvSpPr>
        <p:spPr>
          <a:xfrm>
            <a:off x="2770991" y="4785393"/>
            <a:ext cx="7534919" cy="1486396"/>
          </a:xfrm>
          <a:custGeom>
            <a:avLst/>
            <a:gdLst/>
            <a:ahLst/>
            <a:cxnLst/>
            <a:rect l="l" t="t" r="r" b="b"/>
            <a:pathLst>
              <a:path w="11301259" h="3297785">
                <a:moveTo>
                  <a:pt x="0" y="0"/>
                </a:moveTo>
                <a:lnTo>
                  <a:pt x="11301259" y="0"/>
                </a:lnTo>
                <a:lnTo>
                  <a:pt x="11301259" y="3297785"/>
                </a:lnTo>
                <a:lnTo>
                  <a:pt x="0" y="3297785"/>
                </a:lnTo>
                <a:lnTo>
                  <a:pt x="0" y="0"/>
                </a:lnTo>
                <a:close/>
              </a:path>
            </a:pathLst>
          </a:custGeom>
          <a:blipFill>
            <a:blip r:embed="rId2"/>
            <a:stretch>
              <a:fillRect b="-54211"/>
            </a:stretch>
          </a:blipFill>
        </p:spPr>
        <p:txBody>
          <a:bodyPr/>
          <a:lstStyle/>
          <a:p>
            <a:endParaRPr lang="en-US"/>
          </a:p>
        </p:txBody>
      </p:sp>
    </p:spTree>
    <p:extLst>
      <p:ext uri="{BB962C8B-B14F-4D97-AF65-F5344CB8AC3E}">
        <p14:creationId xmlns:p14="http://schemas.microsoft.com/office/powerpoint/2010/main" val="1231882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1D1B8-9F9E-5151-5D57-768AC168873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DC516B-307D-C46E-5DEA-A4D0871C68A7}"/>
              </a:ext>
            </a:extLst>
          </p:cNvPr>
          <p:cNvSpPr>
            <a:spLocks noGrp="1"/>
          </p:cNvSpPr>
          <p:nvPr>
            <p:ph sz="quarter" idx="10"/>
          </p:nvPr>
        </p:nvSpPr>
        <p:spPr>
          <a:xfrm>
            <a:off x="327084" y="849785"/>
            <a:ext cx="11322051" cy="503157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sp>
        <p:nvSpPr>
          <p:cNvPr id="8" name="Title 2">
            <a:extLst>
              <a:ext uri="{FF2B5EF4-FFF2-40B4-BE49-F238E27FC236}">
                <a16:creationId xmlns:a16="http://schemas.microsoft.com/office/drawing/2014/main" id="{AF711441-F52C-F56B-D742-193D8DA93573}"/>
              </a:ext>
            </a:extLst>
          </p:cNvPr>
          <p:cNvSpPr>
            <a:spLocks noGrp="1"/>
          </p:cNvSpPr>
          <p:nvPr>
            <p:ph type="title"/>
          </p:nvPr>
        </p:nvSpPr>
        <p:spPr>
          <a:xfrm>
            <a:off x="0" y="190860"/>
            <a:ext cx="11138025" cy="526506"/>
          </a:xfrm>
        </p:spPr>
        <p:txBody>
          <a:bodyPr>
            <a:normAutofit/>
          </a:bodyPr>
          <a:lstStyle/>
          <a:p>
            <a:r>
              <a:rPr lang="en-US" sz="2800" b="1" dirty="0">
                <a:solidFill>
                  <a:srgbClr val="992E3A"/>
                </a:solidFill>
                <a:latin typeface="Times New Roman" panose="02020603050405020304" pitchFamily="18" charset="0"/>
                <a:cs typeface="Times New Roman" panose="02020603050405020304" pitchFamily="18" charset="0"/>
              </a:rPr>
              <a:t>1. Lists</a:t>
            </a:r>
          </a:p>
        </p:txBody>
      </p:sp>
      <p:sp>
        <p:nvSpPr>
          <p:cNvPr id="9" name="TextBox 8">
            <a:extLst>
              <a:ext uri="{FF2B5EF4-FFF2-40B4-BE49-F238E27FC236}">
                <a16:creationId xmlns:a16="http://schemas.microsoft.com/office/drawing/2014/main" id="{58E82BC4-4D56-2DC9-75CB-C0AF8F756E13}"/>
              </a:ext>
            </a:extLst>
          </p:cNvPr>
          <p:cNvSpPr txBox="1"/>
          <p:nvPr/>
        </p:nvSpPr>
        <p:spPr>
          <a:xfrm>
            <a:off x="141651" y="110504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89AACCF8-60ED-61FC-1071-BA6E7D2604DE}"/>
              </a:ext>
            </a:extLst>
          </p:cNvPr>
          <p:cNvSpPr txBox="1"/>
          <p:nvPr/>
        </p:nvSpPr>
        <p:spPr>
          <a:xfrm>
            <a:off x="6096000" y="110504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pic>
        <p:nvPicPr>
          <p:cNvPr id="5" name="Picture 4" descr="A screenshot of a computer program">
            <a:extLst>
              <a:ext uri="{FF2B5EF4-FFF2-40B4-BE49-F238E27FC236}">
                <a16:creationId xmlns:a16="http://schemas.microsoft.com/office/drawing/2014/main" id="{F49BBFD3-AC9E-DFFE-61BC-DC7DB4D01866}"/>
              </a:ext>
            </a:extLst>
          </p:cNvPr>
          <p:cNvPicPr>
            <a:picLocks noChangeAspect="1"/>
          </p:cNvPicPr>
          <p:nvPr/>
        </p:nvPicPr>
        <p:blipFill>
          <a:blip r:embed="rId2"/>
          <a:stretch>
            <a:fillRect/>
          </a:stretch>
        </p:blipFill>
        <p:spPr>
          <a:xfrm>
            <a:off x="141651" y="1505150"/>
            <a:ext cx="5187433" cy="4900447"/>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D9359ECD-9B9D-5080-CC93-1DF1F93F1E21}"/>
              </a:ext>
            </a:extLst>
          </p:cNvPr>
          <p:cNvPicPr>
            <a:picLocks noChangeAspect="1"/>
          </p:cNvPicPr>
          <p:nvPr/>
        </p:nvPicPr>
        <p:blipFill>
          <a:blip r:embed="rId3"/>
          <a:stretch>
            <a:fillRect/>
          </a:stretch>
        </p:blipFill>
        <p:spPr>
          <a:xfrm>
            <a:off x="6096000" y="1505150"/>
            <a:ext cx="3133725" cy="1676400"/>
          </a:xfrm>
          <a:prstGeom prst="rect">
            <a:avLst/>
          </a:prstGeom>
        </p:spPr>
      </p:pic>
      <p:sp>
        <p:nvSpPr>
          <p:cNvPr id="10" name="TextBox 9">
            <a:extLst>
              <a:ext uri="{FF2B5EF4-FFF2-40B4-BE49-F238E27FC236}">
                <a16:creationId xmlns:a16="http://schemas.microsoft.com/office/drawing/2014/main" id="{7FB1F5DE-1F78-9857-E55B-9A1CFB654071}"/>
              </a:ext>
            </a:extLst>
          </p:cNvPr>
          <p:cNvSpPr txBox="1"/>
          <p:nvPr/>
        </p:nvSpPr>
        <p:spPr>
          <a:xfrm>
            <a:off x="-68824" y="748144"/>
            <a:ext cx="6164824" cy="369332"/>
          </a:xfrm>
          <a:prstGeom prst="rect">
            <a:avLst/>
          </a:prstGeom>
          <a:noFill/>
        </p:spPr>
        <p:txBody>
          <a:bodyPr wrap="square">
            <a:spAutoFit/>
          </a:bodyPr>
          <a:lstStyle/>
          <a:p>
            <a:r>
              <a:rPr lang="en-IN"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Single linked list</a:t>
            </a:r>
          </a:p>
        </p:txBody>
      </p:sp>
    </p:spTree>
    <p:extLst>
      <p:ext uri="{BB962C8B-B14F-4D97-AF65-F5344CB8AC3E}">
        <p14:creationId xmlns:p14="http://schemas.microsoft.com/office/powerpoint/2010/main" val="445214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127A8-260E-E01C-C3AE-6F00E07A17F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D47532-201E-78C9-E459-C8DC7EF42BF2}"/>
              </a:ext>
            </a:extLst>
          </p:cNvPr>
          <p:cNvSpPr>
            <a:spLocks noGrp="1"/>
          </p:cNvSpPr>
          <p:nvPr>
            <p:ph sz="quarter" idx="10"/>
          </p:nvPr>
        </p:nvSpPr>
        <p:spPr>
          <a:xfrm>
            <a:off x="0" y="812352"/>
            <a:ext cx="14128955" cy="5685579"/>
          </a:xfrm>
        </p:spPr>
        <p:txBody>
          <a:bodyPr>
            <a:normAutofit/>
          </a:bodyPr>
          <a:lstStyle/>
          <a:p>
            <a:pPr marL="0" indent="0">
              <a:buNone/>
            </a:pPr>
            <a:r>
              <a:rPr lang="en-IN"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Doubly Linked List (DLL)</a:t>
            </a:r>
          </a:p>
          <a:p>
            <a:pPr marL="0" indent="0">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doubly linked list (DLL) is a type of linked list where each node contains three parts:</a:t>
            </a:r>
          </a:p>
          <a:p>
            <a:pPr marL="0" indent="0">
              <a:buNone/>
            </a:pPr>
            <a:r>
              <a:rPr lang="en-US"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Data</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 The value or information the node holds.</a:t>
            </a:r>
          </a:p>
          <a:p>
            <a:pPr marL="0" indent="0">
              <a:buNone/>
            </a:pPr>
            <a:r>
              <a:rPr lang="en-US"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Next Pointer: </a:t>
            </a: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A pointer/reference to the next node in the list.                        </a:t>
            </a:r>
          </a:p>
          <a:p>
            <a:pPr marL="0" indent="0">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Previous Pointer: A pointer/reference to the previous node in the list.</a:t>
            </a:r>
          </a:p>
          <a:p>
            <a:pPr marL="0" indent="0">
              <a:buNone/>
            </a:pP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This structure allows traversal in both directions (forward and backward) and makes it easier to perform insertion and deletion </a:t>
            </a:r>
            <a:b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US" sz="1800" kern="100" dirty="0">
                <a:effectLst/>
                <a:latin typeface="Times New Roman" panose="02020603050405020304" pitchFamily="18" charset="0"/>
                <a:ea typeface="Aptos" panose="020B0004020202020204" pitchFamily="34" charset="0"/>
                <a:cs typeface="Times New Roman" panose="02020603050405020304" pitchFamily="18" charset="0"/>
              </a:rPr>
              <a:t>operations at both ends of the list, or even in the middle.</a:t>
            </a:r>
          </a:p>
          <a:p>
            <a:pPr marL="0" indent="0">
              <a:buNone/>
            </a:pPr>
            <a:r>
              <a:rPr lang="en-IN" sz="20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Circular Linked List (CLL) :-</a:t>
            </a:r>
          </a:p>
          <a:p>
            <a:pPr marL="0" lvl="0" indent="0">
              <a:lnSpc>
                <a:spcPct val="100000"/>
              </a:lnSpc>
              <a:spcBef>
                <a:spcPct val="0"/>
              </a:spcBef>
            </a:pP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A Circular Linked List is a type of linked list in which the last node points back to the first node instead of having a NULL </a:t>
            </a:r>
            <a:b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b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reference. This forms a circular chain of nodes.</a:t>
            </a:r>
          </a:p>
          <a:p>
            <a:pPr marL="0" lvl="0" indent="0">
              <a:lnSpc>
                <a:spcPct val="100000"/>
              </a:lnSpc>
              <a:spcBef>
                <a:spcPct val="0"/>
              </a:spcBef>
              <a:buNone/>
            </a:pP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In a circular list:</a:t>
            </a:r>
          </a:p>
          <a:p>
            <a:pPr marL="518160" lvl="1" indent="-259080">
              <a:lnSpc>
                <a:spcPct val="100000"/>
              </a:lnSpc>
              <a:spcBef>
                <a:spcPct val="0"/>
              </a:spcBef>
              <a:buFont typeface="Arial" panose="020B0604020202020204"/>
              <a:buChar char="•"/>
            </a:pP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The next pointer of the last node points to the head (first node).</a:t>
            </a:r>
          </a:p>
          <a:p>
            <a:pPr marL="518160" lvl="1" indent="-259080">
              <a:lnSpc>
                <a:spcPct val="100000"/>
              </a:lnSpc>
              <a:spcBef>
                <a:spcPct val="0"/>
              </a:spcBef>
              <a:buFont typeface="Arial" panose="020B0604020202020204"/>
              <a:buChar char="•"/>
            </a:pP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In case of a singly circular linked list, traversal is done using the next pointer.</a:t>
            </a:r>
          </a:p>
          <a:p>
            <a:pPr marL="518160" lvl="1" indent="-259080">
              <a:lnSpc>
                <a:spcPct val="100000"/>
              </a:lnSpc>
              <a:spcBef>
                <a:spcPct val="0"/>
              </a:spcBef>
              <a:buFont typeface="Arial" panose="020B0604020202020204"/>
              <a:buChar char="•"/>
            </a:pP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In a doubly circular linked list, each node has an additional </a:t>
            </a:r>
            <a:r>
              <a:rPr lang="en-US" sz="1800" u="none" strike="noStrike" dirty="0" err="1">
                <a:solidFill>
                  <a:srgbClr val="000000"/>
                </a:solidFill>
                <a:latin typeface="Times New Roman" panose="02020603050405020304" pitchFamily="18" charset="0"/>
                <a:ea typeface="Open Sans"/>
                <a:cs typeface="Times New Roman" panose="02020603050405020304" pitchFamily="18" charset="0"/>
                <a:sym typeface="Open Sans"/>
              </a:rPr>
              <a:t>prev</a:t>
            </a:r>
            <a:r>
              <a:rPr lang="en-US" sz="1800" u="none" strike="noStrike" dirty="0">
                <a:solidFill>
                  <a:srgbClr val="000000"/>
                </a:solidFill>
                <a:latin typeface="Times New Roman" panose="02020603050405020304" pitchFamily="18" charset="0"/>
                <a:ea typeface="Open Sans"/>
                <a:cs typeface="Times New Roman" panose="02020603050405020304" pitchFamily="18" charset="0"/>
                <a:sym typeface="Open Sans"/>
              </a:rPr>
              <a:t> pointer.</a:t>
            </a:r>
          </a:p>
          <a:p>
            <a:pPr marL="0" indent="0">
              <a:buNone/>
            </a:pPr>
            <a:endParaRPr lang="en-IN" sz="2000" b="1"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IN" sz="20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sp>
        <p:nvSpPr>
          <p:cNvPr id="3" name="Title 2">
            <a:extLst>
              <a:ext uri="{FF2B5EF4-FFF2-40B4-BE49-F238E27FC236}">
                <a16:creationId xmlns:a16="http://schemas.microsoft.com/office/drawing/2014/main" id="{A6D3F91A-D318-2DAE-5A8C-FD2BBD4C7AC6}"/>
              </a:ext>
            </a:extLst>
          </p:cNvPr>
          <p:cNvSpPr>
            <a:spLocks noGrp="1"/>
          </p:cNvSpPr>
          <p:nvPr>
            <p:ph type="title"/>
          </p:nvPr>
        </p:nvSpPr>
        <p:spPr>
          <a:xfrm>
            <a:off x="0" y="164450"/>
            <a:ext cx="11138025" cy="526506"/>
          </a:xfrm>
        </p:spPr>
        <p:txBody>
          <a:bodyPr>
            <a:normAutofit/>
          </a:bodyPr>
          <a:lstStyle/>
          <a:p>
            <a:pPr>
              <a:lnSpc>
                <a:spcPct val="100000"/>
              </a:lnSpc>
            </a:pPr>
            <a:r>
              <a:rPr lang="en-US" sz="2800" b="1" dirty="0">
                <a:solidFill>
                  <a:srgbClr val="992E3A"/>
                </a:solidFill>
                <a:latin typeface="Times New Roman" panose="02020603050405020304" pitchFamily="18" charset="0"/>
                <a:cs typeface="Times New Roman" panose="02020603050405020304" pitchFamily="18" charset="0"/>
              </a:rPr>
              <a:t>1. Lists</a:t>
            </a:r>
          </a:p>
        </p:txBody>
      </p:sp>
      <p:sp>
        <p:nvSpPr>
          <p:cNvPr id="4" name="Freeform 20">
            <a:extLst>
              <a:ext uri="{FF2B5EF4-FFF2-40B4-BE49-F238E27FC236}">
                <a16:creationId xmlns:a16="http://schemas.microsoft.com/office/drawing/2014/main" id="{8EED7F09-42DB-BEA0-67BD-4F06D34F8A30}"/>
              </a:ext>
            </a:extLst>
          </p:cNvPr>
          <p:cNvSpPr/>
          <p:nvPr/>
        </p:nvSpPr>
        <p:spPr>
          <a:xfrm>
            <a:off x="5174979" y="5231255"/>
            <a:ext cx="6722054" cy="1132434"/>
          </a:xfrm>
          <a:custGeom>
            <a:avLst/>
            <a:gdLst/>
            <a:ahLst/>
            <a:cxnLst/>
            <a:rect l="l" t="t" r="r" b="b"/>
            <a:pathLst>
              <a:path w="11301259" h="3297785">
                <a:moveTo>
                  <a:pt x="0" y="0"/>
                </a:moveTo>
                <a:lnTo>
                  <a:pt x="11301259" y="0"/>
                </a:lnTo>
                <a:lnTo>
                  <a:pt x="11301259" y="3297785"/>
                </a:lnTo>
                <a:lnTo>
                  <a:pt x="0" y="3297785"/>
                </a:lnTo>
                <a:lnTo>
                  <a:pt x="0" y="0"/>
                </a:lnTo>
                <a:close/>
              </a:path>
            </a:pathLst>
          </a:custGeom>
          <a:blipFill>
            <a:blip r:embed="rId2"/>
            <a:stretch>
              <a:fillRect b="-54211"/>
            </a:stretch>
          </a:blipFill>
        </p:spPr>
        <p:txBody>
          <a:bodyPr/>
          <a:lstStyle/>
          <a:p>
            <a:endParaRPr lang="en-US"/>
          </a:p>
        </p:txBody>
      </p:sp>
      <p:sp>
        <p:nvSpPr>
          <p:cNvPr id="5" name="Freeform 20">
            <a:extLst>
              <a:ext uri="{FF2B5EF4-FFF2-40B4-BE49-F238E27FC236}">
                <a16:creationId xmlns:a16="http://schemas.microsoft.com/office/drawing/2014/main" id="{BDD8F736-2D45-6188-8E0C-6E0A413B083D}"/>
              </a:ext>
            </a:extLst>
          </p:cNvPr>
          <p:cNvSpPr/>
          <p:nvPr/>
        </p:nvSpPr>
        <p:spPr>
          <a:xfrm>
            <a:off x="6764594" y="1530490"/>
            <a:ext cx="5132439" cy="1132434"/>
          </a:xfrm>
          <a:custGeom>
            <a:avLst/>
            <a:gdLst/>
            <a:ahLst/>
            <a:cxnLst/>
            <a:rect l="l" t="t" r="r" b="b"/>
            <a:pathLst>
              <a:path w="9718389" h="3324044">
                <a:moveTo>
                  <a:pt x="0" y="0"/>
                </a:moveTo>
                <a:lnTo>
                  <a:pt x="9718389" y="0"/>
                </a:lnTo>
                <a:lnTo>
                  <a:pt x="9718389" y="3324044"/>
                </a:lnTo>
                <a:lnTo>
                  <a:pt x="0" y="3324044"/>
                </a:lnTo>
                <a:lnTo>
                  <a:pt x="0" y="0"/>
                </a:lnTo>
                <a:close/>
              </a:path>
            </a:pathLst>
          </a:custGeom>
          <a:blipFill>
            <a:blip r:embed="rId3"/>
            <a:stretch>
              <a:fillRect/>
            </a:stretch>
          </a:blipFill>
        </p:spPr>
        <p:txBody>
          <a:bodyPr/>
          <a:lstStyle/>
          <a:p>
            <a:endParaRPr lang="en-US"/>
          </a:p>
        </p:txBody>
      </p:sp>
    </p:spTree>
    <p:extLst>
      <p:ext uri="{BB962C8B-B14F-4D97-AF65-F5344CB8AC3E}">
        <p14:creationId xmlns:p14="http://schemas.microsoft.com/office/powerpoint/2010/main" val="284840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13CF0-7342-4D3A-9988-70A0D740A23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555846F-E734-66E5-A9A4-0EC293B24CF5}"/>
              </a:ext>
            </a:extLst>
          </p:cNvPr>
          <p:cNvSpPr>
            <a:spLocks noGrp="1"/>
          </p:cNvSpPr>
          <p:nvPr>
            <p:ph sz="quarter" idx="10"/>
          </p:nvPr>
        </p:nvSpPr>
        <p:spPr>
          <a:xfrm>
            <a:off x="327084" y="849785"/>
            <a:ext cx="11322051" cy="5031575"/>
          </a:xfrm>
        </p:spPr>
        <p:txBody>
          <a:bodyPr>
            <a:noAutofit/>
          </a:bodyPr>
          <a:lstStyle/>
          <a:p>
            <a:pPr marL="0" indent="0">
              <a:buNone/>
            </a:pPr>
            <a:r>
              <a:rPr lang="en-US" sz="1800" dirty="0">
                <a:latin typeface="Times New Roman" panose="02020603050405020304" pitchFamily="18" charset="0"/>
                <a:cs typeface="Times New Roman" panose="02020603050405020304" pitchFamily="18" charset="0"/>
              </a:rPr>
              <a:t>        </a:t>
            </a:r>
          </a:p>
        </p:txBody>
      </p:sp>
      <p:sp>
        <p:nvSpPr>
          <p:cNvPr id="8" name="Title 2">
            <a:extLst>
              <a:ext uri="{FF2B5EF4-FFF2-40B4-BE49-F238E27FC236}">
                <a16:creationId xmlns:a16="http://schemas.microsoft.com/office/drawing/2014/main" id="{BED02EC9-5438-EC71-3F81-1A767AF8B04B}"/>
              </a:ext>
            </a:extLst>
          </p:cNvPr>
          <p:cNvSpPr>
            <a:spLocks noGrp="1"/>
          </p:cNvSpPr>
          <p:nvPr>
            <p:ph type="title"/>
          </p:nvPr>
        </p:nvSpPr>
        <p:spPr>
          <a:xfrm>
            <a:off x="0" y="190860"/>
            <a:ext cx="11138025" cy="526506"/>
          </a:xfrm>
        </p:spPr>
        <p:txBody>
          <a:bodyPr>
            <a:normAutofit/>
          </a:bodyPr>
          <a:lstStyle/>
          <a:p>
            <a:r>
              <a:rPr lang="en-US" sz="2800" b="1" dirty="0">
                <a:solidFill>
                  <a:srgbClr val="992E3A"/>
                </a:solidFill>
                <a:latin typeface="Times New Roman" panose="02020603050405020304" pitchFamily="18" charset="0"/>
                <a:cs typeface="Times New Roman" panose="02020603050405020304" pitchFamily="18" charset="0"/>
              </a:rPr>
              <a:t>1. Lists</a:t>
            </a:r>
          </a:p>
        </p:txBody>
      </p:sp>
      <p:sp>
        <p:nvSpPr>
          <p:cNvPr id="9" name="TextBox 8">
            <a:extLst>
              <a:ext uri="{FF2B5EF4-FFF2-40B4-BE49-F238E27FC236}">
                <a16:creationId xmlns:a16="http://schemas.microsoft.com/office/drawing/2014/main" id="{978ADF13-4612-0127-BCC1-D0479D5FBBE7}"/>
              </a:ext>
            </a:extLst>
          </p:cNvPr>
          <p:cNvSpPr txBox="1"/>
          <p:nvPr/>
        </p:nvSpPr>
        <p:spPr>
          <a:xfrm>
            <a:off x="141651" y="1105040"/>
            <a:ext cx="146115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Example:-</a:t>
            </a:r>
          </a:p>
        </p:txBody>
      </p:sp>
      <p:sp>
        <p:nvSpPr>
          <p:cNvPr id="11" name="TextBox 10">
            <a:extLst>
              <a:ext uri="{FF2B5EF4-FFF2-40B4-BE49-F238E27FC236}">
                <a16:creationId xmlns:a16="http://schemas.microsoft.com/office/drawing/2014/main" id="{6E56A340-BE93-2DA4-939E-7E597CD068D3}"/>
              </a:ext>
            </a:extLst>
          </p:cNvPr>
          <p:cNvSpPr txBox="1"/>
          <p:nvPr/>
        </p:nvSpPr>
        <p:spPr>
          <a:xfrm>
            <a:off x="9182976" y="1105040"/>
            <a:ext cx="117854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output:-</a:t>
            </a:r>
          </a:p>
        </p:txBody>
      </p:sp>
      <p:sp>
        <p:nvSpPr>
          <p:cNvPr id="10" name="TextBox 9">
            <a:extLst>
              <a:ext uri="{FF2B5EF4-FFF2-40B4-BE49-F238E27FC236}">
                <a16:creationId xmlns:a16="http://schemas.microsoft.com/office/drawing/2014/main" id="{146CFD4B-F167-3467-9033-C860593528B8}"/>
              </a:ext>
            </a:extLst>
          </p:cNvPr>
          <p:cNvSpPr txBox="1"/>
          <p:nvPr/>
        </p:nvSpPr>
        <p:spPr>
          <a:xfrm>
            <a:off x="111303" y="738973"/>
            <a:ext cx="6164824" cy="369332"/>
          </a:xfrm>
          <a:prstGeom prst="rect">
            <a:avLst/>
          </a:prstGeom>
          <a:noFill/>
        </p:spPr>
        <p:txBody>
          <a:bodyPr wrap="square">
            <a:spAutoFit/>
          </a:bodyPr>
          <a:lstStyle/>
          <a:p>
            <a:pPr marL="0" indent="0">
              <a:buNone/>
            </a:pPr>
            <a:r>
              <a:rPr lang="en-IN" sz="1800" b="1" kern="100" dirty="0">
                <a:solidFill>
                  <a:srgbClr val="992E3A"/>
                </a:solidFill>
                <a:effectLst/>
                <a:latin typeface="Times New Roman" panose="02020603050405020304" pitchFamily="18" charset="0"/>
                <a:ea typeface="Aptos" panose="020B0004020202020204" pitchFamily="34" charset="0"/>
                <a:cs typeface="Times New Roman" panose="02020603050405020304" pitchFamily="18" charset="0"/>
              </a:rPr>
              <a:t>Doubly Linked List (DLL)</a:t>
            </a:r>
          </a:p>
        </p:txBody>
      </p:sp>
      <p:pic>
        <p:nvPicPr>
          <p:cNvPr id="3" name="Picture 2" descr="A screenshot of a computer program&#10;&#10;AI-generated content may be incorrect.">
            <a:extLst>
              <a:ext uri="{FF2B5EF4-FFF2-40B4-BE49-F238E27FC236}">
                <a16:creationId xmlns:a16="http://schemas.microsoft.com/office/drawing/2014/main" id="{ADE47145-99E3-71DE-2734-32B7C6D635DB}"/>
              </a:ext>
            </a:extLst>
          </p:cNvPr>
          <p:cNvPicPr>
            <a:picLocks noChangeAspect="1"/>
          </p:cNvPicPr>
          <p:nvPr/>
        </p:nvPicPr>
        <p:blipFill>
          <a:blip r:embed="rId2"/>
          <a:stretch>
            <a:fillRect/>
          </a:stretch>
        </p:blipFill>
        <p:spPr>
          <a:xfrm>
            <a:off x="141651" y="1505151"/>
            <a:ext cx="3895725" cy="4913610"/>
          </a:xfrm>
          <a:prstGeom prst="rect">
            <a:avLst/>
          </a:prstGeom>
        </p:spPr>
      </p:pic>
      <p:pic>
        <p:nvPicPr>
          <p:cNvPr id="4" name="Picture 3" descr="A computer screen shot of code&#10;&#10;AI-generated content may be incorrect.">
            <a:extLst>
              <a:ext uri="{FF2B5EF4-FFF2-40B4-BE49-F238E27FC236}">
                <a16:creationId xmlns:a16="http://schemas.microsoft.com/office/drawing/2014/main" id="{D38A121D-2A94-4350-1FA1-301B11507CE9}"/>
              </a:ext>
            </a:extLst>
          </p:cNvPr>
          <p:cNvPicPr>
            <a:picLocks noChangeAspect="1"/>
          </p:cNvPicPr>
          <p:nvPr/>
        </p:nvPicPr>
        <p:blipFill>
          <a:blip r:embed="rId3"/>
          <a:stretch>
            <a:fillRect/>
          </a:stretch>
        </p:blipFill>
        <p:spPr>
          <a:xfrm>
            <a:off x="4749858" y="1505150"/>
            <a:ext cx="3895725" cy="3514725"/>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CE3EA31E-22C3-5AAF-B895-3ADC691B10AD}"/>
              </a:ext>
            </a:extLst>
          </p:cNvPr>
          <p:cNvPicPr>
            <a:picLocks noChangeAspect="1"/>
          </p:cNvPicPr>
          <p:nvPr/>
        </p:nvPicPr>
        <p:blipFill>
          <a:blip r:embed="rId4"/>
          <a:stretch>
            <a:fillRect/>
          </a:stretch>
        </p:blipFill>
        <p:spPr>
          <a:xfrm>
            <a:off x="9169341" y="1505326"/>
            <a:ext cx="2695575" cy="2724150"/>
          </a:xfrm>
          <a:prstGeom prst="rect">
            <a:avLst/>
          </a:prstGeom>
        </p:spPr>
      </p:pic>
      <p:sp>
        <p:nvSpPr>
          <p:cNvPr id="12" name="TextBox 11">
            <a:extLst>
              <a:ext uri="{FF2B5EF4-FFF2-40B4-BE49-F238E27FC236}">
                <a16:creationId xmlns:a16="http://schemas.microsoft.com/office/drawing/2014/main" id="{F313C259-EA08-3993-AF6C-DF18D43E6A14}"/>
              </a:ext>
            </a:extLst>
          </p:cNvPr>
          <p:cNvSpPr txBox="1"/>
          <p:nvPr/>
        </p:nvSpPr>
        <p:spPr>
          <a:xfrm>
            <a:off x="7433037" y="1105040"/>
            <a:ext cx="1178544"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Part-2</a:t>
            </a:r>
          </a:p>
        </p:txBody>
      </p:sp>
      <p:sp>
        <p:nvSpPr>
          <p:cNvPr id="13" name="TextBox 12">
            <a:extLst>
              <a:ext uri="{FF2B5EF4-FFF2-40B4-BE49-F238E27FC236}">
                <a16:creationId xmlns:a16="http://schemas.microsoft.com/office/drawing/2014/main" id="{BDBA156B-DE9A-F090-0E92-E9F09AF75798}"/>
              </a:ext>
            </a:extLst>
          </p:cNvPr>
          <p:cNvSpPr txBox="1"/>
          <p:nvPr/>
        </p:nvSpPr>
        <p:spPr>
          <a:xfrm>
            <a:off x="2905021" y="1114212"/>
            <a:ext cx="1132355" cy="400110"/>
          </a:xfrm>
          <a:prstGeom prst="rect">
            <a:avLst/>
          </a:prstGeom>
          <a:noFill/>
          <a:ln>
            <a:solidFill>
              <a:schemeClr val="tx1"/>
            </a:solidFill>
          </a:ln>
        </p:spPr>
        <p:txBody>
          <a:bodyPr wrap="square" rtlCol="0">
            <a:spAutoFit/>
          </a:bodyPr>
          <a:lstStyle/>
          <a:p>
            <a:pPr algn="ctr"/>
            <a:r>
              <a:rPr lang="en-US" sz="1600" b="1" dirty="0"/>
              <a:t>  </a:t>
            </a:r>
            <a:r>
              <a:rPr lang="en-US" sz="2000" b="1" dirty="0">
                <a:latin typeface="Times New Roman" panose="02020603050405020304" pitchFamily="18" charset="0"/>
                <a:cs typeface="Times New Roman" panose="02020603050405020304" pitchFamily="18" charset="0"/>
              </a:rPr>
              <a:t>Part-1</a:t>
            </a:r>
          </a:p>
        </p:txBody>
      </p:sp>
    </p:spTree>
    <p:extLst>
      <p:ext uri="{BB962C8B-B14F-4D97-AF65-F5344CB8AC3E}">
        <p14:creationId xmlns:p14="http://schemas.microsoft.com/office/powerpoint/2010/main" val="34164717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657240BBBC6B049925159D12E9A25AF" ma:contentTypeVersion="11" ma:contentTypeDescription="Create a new document." ma:contentTypeScope="" ma:versionID="26b8b635b1e6063efa60a7b4acc4e2e3">
  <xsd:schema xmlns:xsd="http://www.w3.org/2001/XMLSchema" xmlns:xs="http://www.w3.org/2001/XMLSchema" xmlns:p="http://schemas.microsoft.com/office/2006/metadata/properties" xmlns:ns3="7dbb0361-a347-4361-aad0-742af1c4894d" xmlns:ns4="9ef71459-7135-4651-8acf-3a45a5e0ab13" targetNamespace="http://schemas.microsoft.com/office/2006/metadata/properties" ma:root="true" ma:fieldsID="d6460f61bcd4c91886233c57813698c2" ns3:_="" ns4:_="">
    <xsd:import namespace="7dbb0361-a347-4361-aad0-742af1c4894d"/>
    <xsd:import namespace="9ef71459-7135-4651-8acf-3a45a5e0ab1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dbb0361-a347-4361-aad0-742af1c4894d"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ef71459-7135-4651-8acf-3a45a5e0ab1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4553A5C-27BA-4B22-B2A5-D9BA781F94A2}">
  <ds:schemaRefs>
    <ds:schemaRef ds:uri="7dbb0361-a347-4361-aad0-742af1c4894d"/>
    <ds:schemaRef ds:uri="9ef71459-7135-4651-8acf-3a45a5e0ab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F5210273-DEBD-4595-B791-2314571AF4C2}">
  <ds:schemaRefs>
    <ds:schemaRef ds:uri="http://schemas.microsoft.com/sharepoint/v3/contenttype/forms"/>
  </ds:schemaRefs>
</ds:datastoreItem>
</file>

<file path=customXml/itemProps3.xml><?xml version="1.0" encoding="utf-8"?>
<ds:datastoreItem xmlns:ds="http://schemas.openxmlformats.org/officeDocument/2006/customXml" ds:itemID="{554E8A36-207B-4778-AD7D-BDA9120D12AB}">
  <ds:schemaRefs>
    <ds:schemaRef ds:uri="http://schemas.microsoft.com/office/infopath/2007/PartnerControls"/>
    <ds:schemaRef ds:uri="9ef71459-7135-4651-8acf-3a45a5e0ab13"/>
    <ds:schemaRef ds:uri="http://purl.org/dc/terms/"/>
    <ds:schemaRef ds:uri="http://schemas.microsoft.com/office/2006/metadata/properties"/>
    <ds:schemaRef ds:uri="http://schemas.microsoft.com/office/2006/documentManagement/types"/>
    <ds:schemaRef ds:uri="7dbb0361-a347-4361-aad0-742af1c4894d"/>
    <ds:schemaRef ds:uri="http://purl.org/dc/dcmitype/"/>
    <ds:schemaRef ds:uri="http://purl.org/dc/elements/1.1/"/>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11560</TotalTime>
  <Words>1347</Words>
  <Application>Microsoft Office PowerPoint</Application>
  <PresentationFormat>Widescreen</PresentationFormat>
  <Paragraphs>147</Paragraphs>
  <Slides>16</Slides>
  <Notes>1</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16</vt:i4>
      </vt:variant>
    </vt:vector>
  </HeadingPairs>
  <TitlesOfParts>
    <vt:vector size="30" baseType="lpstr">
      <vt:lpstr>Aharoni</vt:lpstr>
      <vt:lpstr>Aptos</vt:lpstr>
      <vt:lpstr>Aptos Display</vt:lpstr>
      <vt:lpstr>Arial</vt:lpstr>
      <vt:lpstr>Brush Script MT</vt:lpstr>
      <vt:lpstr>Calibri</vt:lpstr>
      <vt:lpstr>Calibri Light</vt:lpstr>
      <vt:lpstr>Open Sans</vt:lpstr>
      <vt:lpstr>Segoe UI Bold</vt:lpstr>
      <vt:lpstr>Segoe UI Light</vt:lpstr>
      <vt:lpstr>Times New Roman</vt:lpstr>
      <vt:lpstr>Times New Roman Bold</vt:lpstr>
      <vt:lpstr>Office Theme</vt:lpstr>
      <vt:lpstr>Office Theme</vt:lpstr>
      <vt:lpstr>PowerPoint Presentation</vt:lpstr>
      <vt:lpstr>PowerPoint Presentation</vt:lpstr>
      <vt:lpstr>1. Lists</vt:lpstr>
      <vt:lpstr>1. Lists</vt:lpstr>
      <vt:lpstr>1. Lists</vt:lpstr>
      <vt:lpstr>1. Lists</vt:lpstr>
      <vt:lpstr>1. Lists</vt:lpstr>
      <vt:lpstr>1. Lists</vt:lpstr>
      <vt:lpstr>1. Lists</vt:lpstr>
      <vt:lpstr>1. Lists</vt:lpstr>
      <vt:lpstr>2. Stacks</vt:lpstr>
      <vt:lpstr>2. Stacks</vt:lpstr>
      <vt:lpstr>3. Queues</vt:lpstr>
      <vt:lpstr>3. Queues</vt:lpstr>
      <vt:lpstr>3. Queues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Cluster reset issue on SWC press events</dc:title>
  <dc:creator>prasad dokku</dc:creator>
  <cp:lastModifiedBy>Baggu Bhargav</cp:lastModifiedBy>
  <cp:revision>25</cp:revision>
  <dcterms:created xsi:type="dcterms:W3CDTF">2018-04-13T08:56:00Z</dcterms:created>
  <dcterms:modified xsi:type="dcterms:W3CDTF">2025-06-03T10:31:59Z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53CB3D3E10964D8CA74CED45E813FBA1</vt:lpwstr>
  </property>
  <property fmtid="{D5CDD505-2E9C-101B-9397-08002B2CF9AE}" pid="3" name="KSOProductBuildVer">
    <vt:lpwstr>1033-11.2.0.11191</vt:lpwstr>
  </property>
  <property fmtid="{D5CDD505-2E9C-101B-9397-08002B2CF9AE}" pid="4" name="ContentTypeId">
    <vt:lpwstr>0x010100E657240BBBC6B049925159D12E9A25AF</vt:lpwstr>
  </property>
</Properties>
</file>