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4" r:id="rId4"/>
    <p:sldMasterId id="2147483648" r:id="rId5"/>
  </p:sldMasterIdLst>
  <p:notesMasterIdLst>
    <p:notesMasterId r:id="rId51"/>
  </p:notesMasterIdLst>
  <p:sldIdLst>
    <p:sldId id="762" r:id="rId6"/>
    <p:sldId id="658" r:id="rId7"/>
    <p:sldId id="717" r:id="rId8"/>
    <p:sldId id="720" r:id="rId9"/>
    <p:sldId id="719" r:id="rId10"/>
    <p:sldId id="722" r:id="rId11"/>
    <p:sldId id="723" r:id="rId12"/>
    <p:sldId id="724" r:id="rId13"/>
    <p:sldId id="725" r:id="rId14"/>
    <p:sldId id="726" r:id="rId15"/>
    <p:sldId id="756" r:id="rId16"/>
    <p:sldId id="727" r:id="rId17"/>
    <p:sldId id="728" r:id="rId18"/>
    <p:sldId id="753" r:id="rId19"/>
    <p:sldId id="752" r:id="rId20"/>
    <p:sldId id="729" r:id="rId21"/>
    <p:sldId id="757" r:id="rId22"/>
    <p:sldId id="730" r:id="rId23"/>
    <p:sldId id="731" r:id="rId24"/>
    <p:sldId id="754" r:id="rId25"/>
    <p:sldId id="732" r:id="rId26"/>
    <p:sldId id="734" r:id="rId27"/>
    <p:sldId id="758" r:id="rId28"/>
    <p:sldId id="733" r:id="rId29"/>
    <p:sldId id="735" r:id="rId30"/>
    <p:sldId id="755" r:id="rId31"/>
    <p:sldId id="736" r:id="rId32"/>
    <p:sldId id="737" r:id="rId33"/>
    <p:sldId id="761" r:id="rId34"/>
    <p:sldId id="738" r:id="rId35"/>
    <p:sldId id="739" r:id="rId36"/>
    <p:sldId id="740" r:id="rId37"/>
    <p:sldId id="741" r:id="rId38"/>
    <p:sldId id="742" r:id="rId39"/>
    <p:sldId id="759" r:id="rId40"/>
    <p:sldId id="743" r:id="rId41"/>
    <p:sldId id="744" r:id="rId42"/>
    <p:sldId id="745" r:id="rId43"/>
    <p:sldId id="746" r:id="rId44"/>
    <p:sldId id="760" r:id="rId45"/>
    <p:sldId id="747" r:id="rId46"/>
    <p:sldId id="748" r:id="rId47"/>
    <p:sldId id="749" r:id="rId48"/>
    <p:sldId id="750" r:id="rId49"/>
    <p:sldId id="716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B10185B-9D7C-D699-6DF8-1166523A1445}" name="Shiva Teegala" initials="ST" userId="S::shiva.teegala@rampgroup.com::5455840e-1c74-4a90-870a-55a0a8c0520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2E3A"/>
    <a:srgbClr val="00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409860-47EE-EF6A-DE15-0F557727F3BE}" v="14" dt="2024-11-26T02:03:28.4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microsoft.com/office/2015/10/relationships/revisionInfo" Target="revisionInfo.xml"/><Relationship Id="rId8" Type="http://schemas.openxmlformats.org/officeDocument/2006/relationships/slide" Target="slides/slide3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microsoft.com/office/2018/10/relationships/authors" Target="authors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AC5B3E-CD97-4AAF-B99B-E85FBF1BD1EE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75F58F-5BB2-4C50-95DD-4B37FD9C1A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727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1233151" y="6426200"/>
            <a:ext cx="508000" cy="366184"/>
          </a:xfrm>
          <a:prstGeom prst="rect">
            <a:avLst/>
          </a:prstGeom>
        </p:spPr>
        <p:txBody>
          <a:bodyPr lIns="91440" tIns="45720" rIns="91440" bIns="45720" anchor="ctr"/>
          <a:lstStyle>
            <a:lvl1pPr defTabSz="3429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defTabSz="3429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defTabSz="3429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defTabSz="3429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defTabSz="3429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fld id="{35CE8F52-651D-4239-8B00-C59ADA65524D}" type="slidenum">
              <a:rPr lang="en-US" altLang="en-US" sz="1200" smtClean="0">
                <a:solidFill>
                  <a:srgbClr val="D9D9D9"/>
                </a:solidFill>
                <a:latin typeface="Segoe UI Bold" panose="020B0802040204020203" pitchFamily="34" charset="0"/>
                <a:ea typeface="Open Sans bold" pitchFamily="34" charset="0"/>
                <a:cs typeface="Segoe UI Bold" panose="020B0802040204020203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1200">
              <a:solidFill>
                <a:srgbClr val="D9D9D9"/>
              </a:solidFill>
              <a:latin typeface="Segoe UI Bold" panose="020B0802040204020203" pitchFamily="34" charset="0"/>
              <a:ea typeface="Open Sans bold" pitchFamily="34" charset="0"/>
              <a:cs typeface="Segoe UI Bold" panose="020B0802040204020203" pitchFamily="34" charset="0"/>
            </a:endParaRPr>
          </a:p>
        </p:txBody>
      </p:sp>
      <p:sp>
        <p:nvSpPr>
          <p:cNvPr id="8" name="Freeform 6"/>
          <p:cNvSpPr>
            <a:spLocks/>
          </p:cNvSpPr>
          <p:nvPr userDrawn="1"/>
        </p:nvSpPr>
        <p:spPr bwMode="auto">
          <a:xfrm>
            <a:off x="11696700" y="6521451"/>
            <a:ext cx="86784" cy="175683"/>
          </a:xfrm>
          <a:custGeom>
            <a:avLst/>
            <a:gdLst>
              <a:gd name="T0" fmla="*/ 0 w 34"/>
              <a:gd name="T1" fmla="*/ 0 h 68"/>
              <a:gd name="T2" fmla="*/ 34 w 34"/>
              <a:gd name="T3" fmla="*/ 33 h 68"/>
              <a:gd name="T4" fmla="*/ 0 w 34"/>
              <a:gd name="T5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" h="68">
                <a:moveTo>
                  <a:pt x="0" y="0"/>
                </a:moveTo>
                <a:lnTo>
                  <a:pt x="34" y="33"/>
                </a:lnTo>
                <a:lnTo>
                  <a:pt x="0" y="68"/>
                </a:ln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9" name="Freeform 6"/>
          <p:cNvSpPr>
            <a:spLocks/>
          </p:cNvSpPr>
          <p:nvPr userDrawn="1"/>
        </p:nvSpPr>
        <p:spPr bwMode="auto">
          <a:xfrm rot="10800000">
            <a:off x="11190818" y="6521451"/>
            <a:ext cx="88900" cy="175683"/>
          </a:xfrm>
          <a:custGeom>
            <a:avLst/>
            <a:gdLst>
              <a:gd name="T0" fmla="*/ 0 w 34"/>
              <a:gd name="T1" fmla="*/ 0 h 68"/>
              <a:gd name="T2" fmla="*/ 34 w 34"/>
              <a:gd name="T3" fmla="*/ 33 h 68"/>
              <a:gd name="T4" fmla="*/ 0 w 34"/>
              <a:gd name="T5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" h="68">
                <a:moveTo>
                  <a:pt x="0" y="0"/>
                </a:moveTo>
                <a:lnTo>
                  <a:pt x="34" y="33"/>
                </a:lnTo>
                <a:lnTo>
                  <a:pt x="0" y="68"/>
                </a:ln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33" name="Picture 32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79E6F4A3-0DE8-4463-BEC9-2F53A784512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6700" y="160867"/>
            <a:ext cx="323083" cy="323083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8E2ABB8-41EA-41DA-B29B-8DCD08E8EDCE}"/>
              </a:ext>
            </a:extLst>
          </p:cNvPr>
          <p:cNvCxnSpPr>
            <a:cxnSpLocks/>
          </p:cNvCxnSpPr>
          <p:nvPr userDrawn="1"/>
        </p:nvCxnSpPr>
        <p:spPr>
          <a:xfrm>
            <a:off x="0" y="6424536"/>
            <a:ext cx="12170453" cy="555"/>
          </a:xfrm>
          <a:prstGeom prst="line">
            <a:avLst/>
          </a:prstGeom>
          <a:ln>
            <a:solidFill>
              <a:srgbClr val="C00000">
                <a:alpha val="70000"/>
              </a:srgb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6" name="Picture 35" descr="A close up of a sign&#10;&#10;Description generated with high confidence">
            <a:extLst>
              <a:ext uri="{FF2B5EF4-FFF2-40B4-BE49-F238E27FC236}">
                <a16:creationId xmlns:a16="http://schemas.microsoft.com/office/drawing/2014/main" id="{35835365-7027-4624-B99D-26F557A8536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23" y="6461818"/>
            <a:ext cx="1479028" cy="330567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F9583CE-4A8A-4E08-99C6-60151723EBFE}"/>
              </a:ext>
            </a:extLst>
          </p:cNvPr>
          <p:cNvCxnSpPr/>
          <p:nvPr userDrawn="1"/>
        </p:nvCxnSpPr>
        <p:spPr>
          <a:xfrm>
            <a:off x="0" y="729521"/>
            <a:ext cx="12192000" cy="0"/>
          </a:xfrm>
          <a:prstGeom prst="line">
            <a:avLst/>
          </a:prstGeom>
          <a:ln w="19050">
            <a:solidFill>
              <a:srgbClr val="C00000">
                <a:alpha val="70000"/>
              </a:srgb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86B14-B25C-4724-A013-55E83412541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19099" y="1020762"/>
            <a:ext cx="11322051" cy="5031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5DD62D-C40D-43A2-BC4E-9BE03038D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098" y="66740"/>
            <a:ext cx="11138025" cy="52650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92905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2988" y="9101240"/>
            <a:ext cx="7786025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8A58B-CAF3-4E32-85F3-137EA002F635}" type="datetimeFigureOut">
              <a:rPr lang="en-US" altLang="en-US"/>
              <a:pPr>
                <a:defRPr/>
              </a:pPr>
              <a:t>6/3/2025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3D31880-5F44-44C6-8DA0-FBD0EF085D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37959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83200" y="6492876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73D611B-43CF-4ECA-9D0D-19F588D40824}" type="datetime1">
              <a:rPr lang="en-US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6/3/2025</a:t>
            </a:fld>
            <a:endParaRPr lang="en-US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9A43EE-205B-437B-9471-1CC0D5CC9AF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7BE4E7C3-42EA-4148-B083-9A65F1012C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7213" y="196729"/>
            <a:ext cx="323083" cy="242312"/>
          </a:xfrm>
          <a:prstGeom prst="rect">
            <a:avLst/>
          </a:prstGeom>
          <a:effectLst>
            <a:outerShdw blurRad="50800" sx="1000" sy="1000" algn="ctr" rotWithShape="0">
              <a:srgbClr val="000000"/>
            </a:outerShdw>
            <a:reflection endPos="0" dist="50800" dir="5400000" sy="-100000" algn="bl" rotWithShape="0"/>
          </a:effec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4E1F52-3FE3-D842-A17D-580FE5C7B711}"/>
              </a:ext>
            </a:extLst>
          </p:cNvPr>
          <p:cNvCxnSpPr>
            <a:cxnSpLocks/>
          </p:cNvCxnSpPr>
          <p:nvPr userDrawn="1"/>
        </p:nvCxnSpPr>
        <p:spPr>
          <a:xfrm>
            <a:off x="21547" y="635769"/>
            <a:ext cx="12170453" cy="41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94550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41458-474C-4418-92BB-2F0C31747162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1F2FF5-DED6-9F90-7E96-9E569C96F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4AC55-DA49-72E3-AC3E-1F6DC3328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7A812-6F00-9D5C-175E-056D0F95A6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2FC699-A714-4BF6-B44A-1CDC466F36DB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02D94-7615-C7AB-68D5-0B9FAD76BF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40DCC-AFAD-58B6-B936-1845F61CF0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FC057C-44E7-4E64-8D23-0849F4790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00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7C99708-0F37-48D5-9138-5D95430999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6376" y="5996066"/>
            <a:ext cx="2315624" cy="84568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658B467-90E8-DD95-6910-9051E3E924BE}"/>
              </a:ext>
            </a:extLst>
          </p:cNvPr>
          <p:cNvGrpSpPr/>
          <p:nvPr/>
        </p:nvGrpSpPr>
        <p:grpSpPr>
          <a:xfrm>
            <a:off x="609600" y="865363"/>
            <a:ext cx="4777307" cy="5992637"/>
            <a:chOff x="457198" y="411475"/>
            <a:chExt cx="4305240" cy="5400478"/>
          </a:xfrm>
        </p:grpSpPr>
        <p:sp>
          <p:nvSpPr>
            <p:cNvPr id="3" name="Google Shape;55;p15">
              <a:extLst>
                <a:ext uri="{FF2B5EF4-FFF2-40B4-BE49-F238E27FC236}">
                  <a16:creationId xmlns:a16="http://schemas.microsoft.com/office/drawing/2014/main" id="{734F926A-081C-1A7C-FB51-541AADBF0EC6}"/>
                </a:ext>
              </a:extLst>
            </p:cNvPr>
            <p:cNvSpPr/>
            <p:nvPr/>
          </p:nvSpPr>
          <p:spPr>
            <a:xfrm>
              <a:off x="457198" y="411475"/>
              <a:ext cx="4305240" cy="5400478"/>
            </a:xfrm>
            <a:custGeom>
              <a:avLst/>
              <a:gdLst/>
              <a:ahLst/>
              <a:cxnLst/>
              <a:rect l="l" t="t" r="r" b="b"/>
              <a:pathLst>
                <a:path w="68405" h="85807" extrusionOk="0">
                  <a:moveTo>
                    <a:pt x="0" y="11543"/>
                  </a:moveTo>
                  <a:lnTo>
                    <a:pt x="0" y="85807"/>
                  </a:lnTo>
                  <a:lnTo>
                    <a:pt x="68405" y="85807"/>
                  </a:lnTo>
                  <a:lnTo>
                    <a:pt x="68405" y="0"/>
                  </a:lnTo>
                  <a:lnTo>
                    <a:pt x="11566" y="18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Google Shape;58;p15">
              <a:extLst>
                <a:ext uri="{FF2B5EF4-FFF2-40B4-BE49-F238E27FC236}">
                  <a16:creationId xmlns:a16="http://schemas.microsoft.com/office/drawing/2014/main" id="{1797132C-7721-2564-E354-A9D9F5887778}"/>
                </a:ext>
              </a:extLst>
            </p:cNvPr>
            <p:cNvSpPr/>
            <p:nvPr/>
          </p:nvSpPr>
          <p:spPr>
            <a:xfrm>
              <a:off x="457198" y="411475"/>
              <a:ext cx="726493" cy="726493"/>
            </a:xfrm>
            <a:custGeom>
              <a:avLst/>
              <a:gdLst/>
              <a:ahLst/>
              <a:cxnLst/>
              <a:rect l="l" t="t" r="r" b="b"/>
              <a:pathLst>
                <a:path w="11367" h="11367" extrusionOk="0">
                  <a:moveTo>
                    <a:pt x="0" y="11367"/>
                  </a:moveTo>
                  <a:lnTo>
                    <a:pt x="11367" y="0"/>
                  </a:lnTo>
                  <a:lnTo>
                    <a:pt x="11367" y="11367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ffectLst>
              <a:outerShdw blurRad="71438" dist="19050" dir="2640000" algn="bl" rotWithShape="0">
                <a:srgbClr val="000000">
                  <a:alpha val="25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Google Shape;57;p15">
            <a:extLst>
              <a:ext uri="{FF2B5EF4-FFF2-40B4-BE49-F238E27FC236}">
                <a16:creationId xmlns:a16="http://schemas.microsoft.com/office/drawing/2014/main" id="{F7611543-87E3-D976-0808-F9813B89A625}"/>
              </a:ext>
            </a:extLst>
          </p:cNvPr>
          <p:cNvSpPr txBox="1">
            <a:spLocks/>
          </p:cNvSpPr>
          <p:nvPr/>
        </p:nvSpPr>
        <p:spPr>
          <a:xfrm>
            <a:off x="5812567" y="1666763"/>
            <a:ext cx="6026946" cy="31937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-US" sz="6000" dirty="0">
                <a:solidFill>
                  <a:srgbClr val="992E3A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  <a:t>INTRODUCTION TO </a:t>
            </a:r>
            <a:r>
              <a:rPr lang="en-US" sz="6000" dirty="0">
                <a:solidFill>
                  <a:srgbClr val="676767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  <a:t>ADVANCED</a:t>
            </a:r>
            <a:r>
              <a:rPr lang="en-US" sz="6000" dirty="0">
                <a:solidFill>
                  <a:srgbClr val="992E3A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  <a:t> </a:t>
            </a:r>
            <a:r>
              <a:rPr lang="en-US" sz="6000" dirty="0">
                <a:solidFill>
                  <a:srgbClr val="676767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  <a:t>CONCEPTS IN C++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C2420A8-32F9-C09A-FA4D-F1F28DFD6EBF}"/>
              </a:ext>
            </a:extLst>
          </p:cNvPr>
          <p:cNvGrpSpPr/>
          <p:nvPr/>
        </p:nvGrpSpPr>
        <p:grpSpPr>
          <a:xfrm>
            <a:off x="1302541" y="4791582"/>
            <a:ext cx="3391423" cy="485851"/>
            <a:chOff x="1302541" y="4791582"/>
            <a:chExt cx="3391423" cy="48585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AE2DF67-22A1-A81C-2873-E92A531EDD27}"/>
                </a:ext>
              </a:extLst>
            </p:cNvPr>
            <p:cNvSpPr/>
            <p:nvPr/>
          </p:nvSpPr>
          <p:spPr>
            <a:xfrm>
              <a:off x="1302541" y="4908101"/>
              <a:ext cx="3391423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cap="none" spc="0">
                  <a:ln w="10160">
                    <a:noFill/>
                    <a:prstDash val="solid"/>
                  </a:ln>
                  <a:solidFill>
                    <a:srgbClr val="676767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 Quest Global Company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59A2E9E-6DA7-F05B-2C1F-D49A753F83DD}"/>
                </a:ext>
              </a:extLst>
            </p:cNvPr>
            <p:cNvCxnSpPr/>
            <p:nvPr/>
          </p:nvCxnSpPr>
          <p:spPr>
            <a:xfrm>
              <a:off x="1536040" y="4791582"/>
              <a:ext cx="3044713" cy="0"/>
            </a:xfrm>
            <a:prstGeom prst="line">
              <a:avLst/>
            </a:prstGeom>
            <a:ln w="28575">
              <a:solidFill>
                <a:srgbClr val="A71F3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C4E1779-A66B-FB6E-28F5-D4E769A6E806}"/>
              </a:ext>
            </a:extLst>
          </p:cNvPr>
          <p:cNvCxnSpPr/>
          <p:nvPr/>
        </p:nvCxnSpPr>
        <p:spPr>
          <a:xfrm>
            <a:off x="5705239" y="4605454"/>
            <a:ext cx="6241601" cy="0"/>
          </a:xfrm>
          <a:prstGeom prst="line">
            <a:avLst/>
          </a:prstGeom>
          <a:ln w="76200">
            <a:solidFill>
              <a:srgbClr val="A71F3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650AFA-0F66-C39C-7585-EE7A379FDC42}"/>
              </a:ext>
            </a:extLst>
          </p:cNvPr>
          <p:cNvCxnSpPr>
            <a:cxnSpLocks/>
          </p:cNvCxnSpPr>
          <p:nvPr/>
        </p:nvCxnSpPr>
        <p:spPr>
          <a:xfrm>
            <a:off x="9010185" y="1832138"/>
            <a:ext cx="2936655" cy="0"/>
          </a:xfrm>
          <a:prstGeom prst="line">
            <a:avLst/>
          </a:prstGeom>
          <a:ln w="76200">
            <a:solidFill>
              <a:srgbClr val="67676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logo with people in the center&#10;&#10;Description automatically generated">
            <a:extLst>
              <a:ext uri="{FF2B5EF4-FFF2-40B4-BE49-F238E27FC236}">
                <a16:creationId xmlns:a16="http://schemas.microsoft.com/office/drawing/2014/main" id="{88FDD238-CE66-6F61-E80F-9B0F18EF3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375" y="1990456"/>
            <a:ext cx="31432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350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9847D59-D55A-497D-AC72-44D3DCF52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4486"/>
            <a:ext cx="171938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 </a:t>
            </a:r>
            <a:r>
              <a:rPr lang="en-US" altLang="en-US" sz="28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rgbClr val="992E3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7BC31AB-966C-7358-EF6B-C0B46D1E1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592" y="991411"/>
            <a:ext cx="1051560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Dynamic Sizing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grows or shrinks as needed, removing the need for manual memory management.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Contiguous Memory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Elements are stored in contiguous memory, enabling efficient access and compatibility with low-level operations such as passing to C-style functions.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Fast Random Access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Supports O(1) time complexity for accessing elements by index, similar to arrays.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Automatic Memory Management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Handles memory allocation, deallocation, and resizing automatically, reducing the risk of memory leaks.</a:t>
            </a:r>
          </a:p>
          <a:p>
            <a:r>
              <a:rPr lang="en-US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Safety</a:t>
            </a:r>
            <a:r>
              <a:rPr lang="en-US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that all elements are of the same type, reducing runtime errors and improving reliability.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5496AB6-2722-2809-B345-CB0DC888E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592" y="3749637"/>
            <a:ext cx="9789924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992E3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to Use std::vector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Ideal For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access requirements.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Frequent additions/removals at the end of the container.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Scenarios needing contiguous storage for compatibility with legacy C-style arrays or low-level APIs.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Avoid For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Scenarios with frequent insertions or deletions in the middle or front.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memory reallocation overhead must be minimized.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88C950-55E9-406E-A6A5-F0E1EEAB9861}"/>
              </a:ext>
            </a:extLst>
          </p:cNvPr>
          <p:cNvSpPr txBox="1"/>
          <p:nvPr/>
        </p:nvSpPr>
        <p:spPr>
          <a:xfrm>
            <a:off x="0" y="699876"/>
            <a:ext cx="81605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</a:p>
        </p:txBody>
      </p:sp>
    </p:spTree>
    <p:extLst>
      <p:ext uri="{BB962C8B-B14F-4D97-AF65-F5344CB8AC3E}">
        <p14:creationId xmlns:p14="http://schemas.microsoft.com/office/powerpoint/2010/main" val="2124715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9847D59-D55A-497D-AC72-44D3DCF52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4486"/>
            <a:ext cx="171938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 </a:t>
            </a:r>
            <a:r>
              <a:rPr lang="en-US" altLang="en-US" sz="28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rgbClr val="992E3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E0BD8D7-3095-4E81-BC58-23F5EBEF6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75" y="1504361"/>
            <a:ext cx="6594383" cy="48349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E962BF6-573E-4603-92B4-A97860C1E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550" y="1504361"/>
            <a:ext cx="5016375" cy="20401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3C33B0-B312-441B-8EDE-E92290B2C866}"/>
              </a:ext>
            </a:extLst>
          </p:cNvPr>
          <p:cNvSpPr txBox="1"/>
          <p:nvPr/>
        </p:nvSpPr>
        <p:spPr>
          <a:xfrm>
            <a:off x="108075" y="1104251"/>
            <a:ext cx="146115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77381E-49B7-4F26-BBDB-C056AE0492E1}"/>
              </a:ext>
            </a:extLst>
          </p:cNvPr>
          <p:cNvSpPr txBox="1"/>
          <p:nvPr/>
        </p:nvSpPr>
        <p:spPr>
          <a:xfrm>
            <a:off x="7067550" y="1135029"/>
            <a:ext cx="1069848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Output:-</a:t>
            </a:r>
          </a:p>
        </p:txBody>
      </p:sp>
    </p:spTree>
    <p:extLst>
      <p:ext uri="{BB962C8B-B14F-4D97-AF65-F5344CB8AC3E}">
        <p14:creationId xmlns:p14="http://schemas.microsoft.com/office/powerpoint/2010/main" val="3930109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0D23D87D-1B76-839C-038A-9E8C080BD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6925"/>
            <a:ext cx="1941557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Deque </a:t>
            </a:r>
            <a:r>
              <a:rPr kumimoji="0" lang="en-US" altLang="en-US" sz="2900" b="1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5446C5-153D-D093-B5D2-A11FF831D163}"/>
              </a:ext>
            </a:extLst>
          </p:cNvPr>
          <p:cNvSpPr txBox="1"/>
          <p:nvPr/>
        </p:nvSpPr>
        <p:spPr>
          <a:xfrm>
            <a:off x="147189" y="805662"/>
            <a:ext cx="61036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Deque (std::deque) 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9BC2511-4604-9B01-4726-D2E82E778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622" y="1128827"/>
            <a:ext cx="12030377" cy="1725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deque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(double-ended queue) in C++ is a dynamic sequence container that allows efficient addition and removal of elements at both ends. Unlike std::vector, it does not store elements in contiguous memory but organizes them in chunks or blocks, which makes it highly versatile for double-ended operations.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71EF0D5D-2B08-ED21-33B1-32BC27D73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189" y="2239204"/>
            <a:ext cx="11868754" cy="3028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Why Use Deques?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Efficient Double-Ended Operations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Deques allow O(1) insertion and deletion at both the front and back of the container, unlike std::vector, which is inefficient for insertions at the front.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Dynamic Sizing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Similar to std::vector, deques grow and shrink dynamically, eliminating the need for manual memory management.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Flexibility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Deques are more efficient than std::vector when frequent insertions and deletions occur at both ends.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536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13154261-D133-D31E-BF61-8CF51934B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8560"/>
            <a:ext cx="188064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 Deque  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361C884-1750-AC7A-F286-AFED423F71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181829"/>
              </p:ext>
            </p:extLst>
          </p:nvPr>
        </p:nvGraphicFramePr>
        <p:xfrm>
          <a:off x="517593" y="1303256"/>
          <a:ext cx="9943930" cy="26977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09131">
                  <a:extLst>
                    <a:ext uri="{9D8B030D-6E8A-4147-A177-3AD203B41FA5}">
                      <a16:colId xmlns:a16="http://schemas.microsoft.com/office/drawing/2014/main" val="3120402644"/>
                    </a:ext>
                  </a:extLst>
                </a:gridCol>
                <a:gridCol w="3153574">
                  <a:extLst>
                    <a:ext uri="{9D8B030D-6E8A-4147-A177-3AD203B41FA5}">
                      <a16:colId xmlns:a16="http://schemas.microsoft.com/office/drawing/2014/main" val="1910927071"/>
                    </a:ext>
                  </a:extLst>
                </a:gridCol>
                <a:gridCol w="4781225">
                  <a:extLst>
                    <a:ext uri="{9D8B030D-6E8A-4147-A177-3AD203B41FA5}">
                      <a16:colId xmlns:a16="http://schemas.microsoft.com/office/drawing/2014/main" val="1936402145"/>
                    </a:ext>
                  </a:extLst>
                </a:gridCol>
              </a:tblGrid>
              <a:tr h="296368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Element Access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2E3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790946"/>
                  </a:ext>
                </a:extLst>
              </a:tr>
              <a:tr h="2444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Operation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2E3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2E3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2E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274253"/>
                  </a:ext>
                </a:extLst>
              </a:tr>
              <a:tr h="6540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operator[]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Access an element by index. No bounds checking.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myDeque</a:t>
                      </a:r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[2] // Access the 3rd element.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4365987"/>
                  </a:ext>
                </a:extLst>
              </a:tr>
              <a:tr h="6280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at()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Access an element by index with bounds checking.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myDeque.at(2) // Access the 3rd element safely.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0684612"/>
                  </a:ext>
                </a:extLst>
              </a:tr>
              <a:tr h="4186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front()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Access the first element.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myDeque.front</a:t>
                      </a:r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 // Accesses the first element.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9436858"/>
                  </a:ext>
                </a:extLst>
              </a:tr>
              <a:tr h="4186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back()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Access the last element.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myDeque.back</a:t>
                      </a:r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 // Accesses the last element.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085440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99D11B3-45A8-B9AF-359C-BEE774F237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53973"/>
              </p:ext>
            </p:extLst>
          </p:nvPr>
        </p:nvGraphicFramePr>
        <p:xfrm>
          <a:off x="517593" y="4252417"/>
          <a:ext cx="9943930" cy="2042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09131">
                  <a:extLst>
                    <a:ext uri="{9D8B030D-6E8A-4147-A177-3AD203B41FA5}">
                      <a16:colId xmlns:a16="http://schemas.microsoft.com/office/drawing/2014/main" val="1760086878"/>
                    </a:ext>
                  </a:extLst>
                </a:gridCol>
                <a:gridCol w="3153574">
                  <a:extLst>
                    <a:ext uri="{9D8B030D-6E8A-4147-A177-3AD203B41FA5}">
                      <a16:colId xmlns:a16="http://schemas.microsoft.com/office/drawing/2014/main" val="3726176294"/>
                    </a:ext>
                  </a:extLst>
                </a:gridCol>
                <a:gridCol w="4781225">
                  <a:extLst>
                    <a:ext uri="{9D8B030D-6E8A-4147-A177-3AD203B41FA5}">
                      <a16:colId xmlns:a16="http://schemas.microsoft.com/office/drawing/2014/main" val="1947646516"/>
                    </a:ext>
                  </a:extLst>
                </a:gridCol>
              </a:tblGrid>
              <a:tr h="19812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Capacity and Size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2E3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9649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Operation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2E3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2E3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2E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24059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size()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Returns the number of elements.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myDeque.size</a:t>
                      </a:r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 // Returns the number of elements in the deque.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634639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empty()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Checks if the deque is empty.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myDeque.empty() // Returns true if deque is empty.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845008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resize()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Changes the number of elements.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myDeque.resize</a:t>
                      </a:r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(6, 42) // Resizes to 6, filling new elements with 42.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52836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59A7D10-5592-4E88-AF13-D267B7031DAE}"/>
              </a:ext>
            </a:extLst>
          </p:cNvPr>
          <p:cNvSpPr txBox="1"/>
          <p:nvPr/>
        </p:nvSpPr>
        <p:spPr>
          <a:xfrm>
            <a:off x="0" y="788902"/>
            <a:ext cx="81605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 are operations performed on deque:</a:t>
            </a:r>
          </a:p>
        </p:txBody>
      </p:sp>
    </p:spTree>
    <p:extLst>
      <p:ext uri="{BB962C8B-B14F-4D97-AF65-F5344CB8AC3E}">
        <p14:creationId xmlns:p14="http://schemas.microsoft.com/office/powerpoint/2010/main" val="1270592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A91224-E606-1CBC-0DAD-102D08BEB1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0B7A3A5-FA4A-9E93-1C31-78341A1B7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1449"/>
            <a:ext cx="188064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 Deque  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94616AF-56E5-E283-81CD-149F4B3FA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736632"/>
              </p:ext>
            </p:extLst>
          </p:nvPr>
        </p:nvGraphicFramePr>
        <p:xfrm>
          <a:off x="1294341" y="1500882"/>
          <a:ext cx="8685402" cy="33070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54851">
                  <a:extLst>
                    <a:ext uri="{9D8B030D-6E8A-4147-A177-3AD203B41FA5}">
                      <a16:colId xmlns:a16="http://schemas.microsoft.com/office/drawing/2014/main" val="2991345495"/>
                    </a:ext>
                  </a:extLst>
                </a:gridCol>
                <a:gridCol w="3056640">
                  <a:extLst>
                    <a:ext uri="{9D8B030D-6E8A-4147-A177-3AD203B41FA5}">
                      <a16:colId xmlns:a16="http://schemas.microsoft.com/office/drawing/2014/main" val="2976228102"/>
                    </a:ext>
                  </a:extLst>
                </a:gridCol>
                <a:gridCol w="3873911">
                  <a:extLst>
                    <a:ext uri="{9D8B030D-6E8A-4147-A177-3AD203B41FA5}">
                      <a16:colId xmlns:a16="http://schemas.microsoft.com/office/drawing/2014/main" val="21470360"/>
                    </a:ext>
                  </a:extLst>
                </a:gridCol>
              </a:tblGrid>
              <a:tr h="334324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Iterators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2E3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378251"/>
                  </a:ext>
                </a:extLst>
              </a:tr>
              <a:tr h="334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Operation</a:t>
                      </a:r>
                      <a:endParaRPr lang="en-US" sz="1800" b="1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2E3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800" b="1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2E3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2E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651100"/>
                  </a:ext>
                </a:extLst>
              </a:tr>
              <a:tr h="659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begin()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Returns an iterator to the first element.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 it = </a:t>
                      </a:r>
                      <a:r>
                        <a:rPr lang="en-US" sz="1800" b="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myDeque.begin</a:t>
                      </a:r>
                      <a:r>
                        <a:rPr lang="en-US" sz="18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(); // Points to the first element.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9467101"/>
                  </a:ext>
                </a:extLst>
              </a:tr>
              <a:tr h="659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end()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Returns an iterator past the last element.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 it = myDeque.end(); // Points past the last element.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6857008"/>
                  </a:ext>
                </a:extLst>
              </a:tr>
              <a:tr h="659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rbegin()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Returns a reverse iterator to the last.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 </a:t>
                      </a:r>
                      <a:r>
                        <a:rPr lang="en-US" sz="1800" b="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rit</a:t>
                      </a:r>
                      <a:r>
                        <a:rPr lang="en-US" sz="18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sz="1800" b="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myDeque.rbegin</a:t>
                      </a:r>
                      <a:r>
                        <a:rPr lang="en-US" sz="18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(); // Reverse iterator to the last element.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6484876"/>
                  </a:ext>
                </a:extLst>
              </a:tr>
              <a:tr h="659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rend()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Returns a reverse iterator past the first.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 </a:t>
                      </a:r>
                      <a:r>
                        <a:rPr lang="en-US" sz="1800" b="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rit</a:t>
                      </a:r>
                      <a:r>
                        <a:rPr lang="en-US" sz="18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sz="1800" b="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myDeque.rend</a:t>
                      </a:r>
                      <a:r>
                        <a:rPr lang="en-US" sz="18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(); // Reverse iterator past the first element.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8886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28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76BD5C-FA3D-B309-6E99-CBC5849448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9338560C-D5B9-8DE5-E2FA-855A823D5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2862"/>
            <a:ext cx="188064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 Deque  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94F858D-1D5C-C6D6-4E8E-CA29E94978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256205"/>
              </p:ext>
            </p:extLst>
          </p:nvPr>
        </p:nvGraphicFramePr>
        <p:xfrm>
          <a:off x="786024" y="1111045"/>
          <a:ext cx="9793487" cy="49554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78735">
                  <a:extLst>
                    <a:ext uri="{9D8B030D-6E8A-4147-A177-3AD203B41FA5}">
                      <a16:colId xmlns:a16="http://schemas.microsoft.com/office/drawing/2014/main" val="3663645644"/>
                    </a:ext>
                  </a:extLst>
                </a:gridCol>
                <a:gridCol w="3105862">
                  <a:extLst>
                    <a:ext uri="{9D8B030D-6E8A-4147-A177-3AD203B41FA5}">
                      <a16:colId xmlns:a16="http://schemas.microsoft.com/office/drawing/2014/main" val="3085095847"/>
                    </a:ext>
                  </a:extLst>
                </a:gridCol>
                <a:gridCol w="4708890">
                  <a:extLst>
                    <a:ext uri="{9D8B030D-6E8A-4147-A177-3AD203B41FA5}">
                      <a16:colId xmlns:a16="http://schemas.microsoft.com/office/drawing/2014/main" val="28057086"/>
                    </a:ext>
                  </a:extLst>
                </a:gridCol>
              </a:tblGrid>
              <a:tr h="673343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Modifying the Container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2E3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849820"/>
                  </a:ext>
                </a:extLst>
              </a:tr>
              <a:tr h="309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992E3A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Operation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highlight>
                          <a:srgbClr val="992E3A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2E3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992E3A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highlight>
                          <a:srgbClr val="992E3A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2E3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992E3A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highlight>
                          <a:srgbClr val="992E3A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2E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534907"/>
                  </a:ext>
                </a:extLst>
              </a:tr>
              <a:tr h="6105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push_back</a:t>
                      </a:r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Adds an element to the end.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myDeque.push_back</a:t>
                      </a:r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(5) // Adds 5 to the back.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5724705"/>
                  </a:ext>
                </a:extLst>
              </a:tr>
              <a:tr h="6105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push_front</a:t>
                      </a:r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Adds an element to the front.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myDeque.push_front</a:t>
                      </a:r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(10) // Adds 10 to the front.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5220110"/>
                  </a:ext>
                </a:extLst>
              </a:tr>
              <a:tr h="6105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pop_back</a:t>
                      </a:r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Removes the last element.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myDeque.pop_back</a:t>
                      </a:r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 // Removes the last element.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3006771"/>
                  </a:ext>
                </a:extLst>
              </a:tr>
              <a:tr h="6105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pop_front</a:t>
                      </a:r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Removes the first element.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myDeque.pop_front</a:t>
                      </a:r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 // Removes the first element.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0823634"/>
                  </a:ext>
                </a:extLst>
              </a:tr>
              <a:tr h="6105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insert()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Inserts an element or range at a position.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myDeque.insert</a:t>
                      </a:r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myDeque.begin</a:t>
                      </a:r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 + 1, 99) // Inserts 99 at the 2nd position.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6975644"/>
                  </a:ext>
                </a:extLst>
              </a:tr>
              <a:tr h="6105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erase()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Removes an element or range of elements.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myDeque.erase</a:t>
                      </a:r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myDeque.begin</a:t>
                      </a:r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 + 1) // Removes the 2nd element.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895795"/>
                  </a:ext>
                </a:extLst>
              </a:tr>
              <a:tr h="309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clear()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Removes all elements.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myDeque.clear</a:t>
                      </a:r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 // Clears all elements.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9853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0665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98B9855C-B28B-379D-FB0C-546AB41FE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472" y="1181243"/>
            <a:ext cx="11274257" cy="2696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Ideal For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Scenarios requiring frequent insertions and deletions at both the front and back.</a:t>
            </a:r>
          </a:p>
          <a:p>
            <a:pPr marL="457200" marR="0" lvl="1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cases where random access is occasionally needed but not as frequent as with std::vector.</a:t>
            </a:r>
          </a:p>
          <a:p>
            <a:pPr marL="457200" marR="0" lvl="1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queues, double-ended queues, or rolling buffers.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Avoid For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Scenarios requiring high-performance random access or compatibility with C-style arrays.</a:t>
            </a:r>
          </a:p>
          <a:p>
            <a:pPr marL="457200" marR="0" lvl="1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insertions and deletions are concentrated in the middle of the container.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AB2BBC-9151-C5E7-D746-E3494842098E}"/>
              </a:ext>
            </a:extLst>
          </p:cNvPr>
          <p:cNvSpPr txBox="1"/>
          <p:nvPr/>
        </p:nvSpPr>
        <p:spPr>
          <a:xfrm>
            <a:off x="0" y="206824"/>
            <a:ext cx="61036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 Deque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D80654-FB74-4419-AC9E-B0606AB4CA83}"/>
              </a:ext>
            </a:extLst>
          </p:cNvPr>
          <p:cNvSpPr txBox="1"/>
          <p:nvPr/>
        </p:nvSpPr>
        <p:spPr>
          <a:xfrm>
            <a:off x="0" y="745433"/>
            <a:ext cx="81605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 are the scenarios we can prefer deque:</a:t>
            </a:r>
          </a:p>
        </p:txBody>
      </p:sp>
    </p:spTree>
    <p:extLst>
      <p:ext uri="{BB962C8B-B14F-4D97-AF65-F5344CB8AC3E}">
        <p14:creationId xmlns:p14="http://schemas.microsoft.com/office/powerpoint/2010/main" val="1257089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8AB2BBC-9151-C5E7-D746-E3494842098E}"/>
              </a:ext>
            </a:extLst>
          </p:cNvPr>
          <p:cNvSpPr txBox="1"/>
          <p:nvPr/>
        </p:nvSpPr>
        <p:spPr>
          <a:xfrm>
            <a:off x="0" y="206824"/>
            <a:ext cx="61036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 Deque 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3D44DC-6701-47B8-BEE9-2D71E8877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64" y="1527142"/>
            <a:ext cx="6667222" cy="474229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DED479D-8AC2-4EB5-8F20-3D454DE5F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5699" y="1527142"/>
            <a:ext cx="4910237" cy="22002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830327-8230-4B7F-9932-54635E8BF3FB}"/>
              </a:ext>
            </a:extLst>
          </p:cNvPr>
          <p:cNvSpPr txBox="1"/>
          <p:nvPr/>
        </p:nvSpPr>
        <p:spPr>
          <a:xfrm>
            <a:off x="186064" y="1127032"/>
            <a:ext cx="146115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33E65C-3A20-436C-A8D7-94D446432B8F}"/>
              </a:ext>
            </a:extLst>
          </p:cNvPr>
          <p:cNvSpPr txBox="1"/>
          <p:nvPr/>
        </p:nvSpPr>
        <p:spPr>
          <a:xfrm>
            <a:off x="7095699" y="1157810"/>
            <a:ext cx="1069848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Output:-</a:t>
            </a:r>
          </a:p>
        </p:txBody>
      </p:sp>
    </p:spTree>
    <p:extLst>
      <p:ext uri="{BB962C8B-B14F-4D97-AF65-F5344CB8AC3E}">
        <p14:creationId xmlns:p14="http://schemas.microsoft.com/office/powerpoint/2010/main" val="1715516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13A5EFAE-61F5-50AD-670F-2BEBE7F19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5994"/>
            <a:ext cx="1454244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1.3 List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992E3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B92804-B7AC-2D51-3470-A7DDF5458852}"/>
              </a:ext>
            </a:extLst>
          </p:cNvPr>
          <p:cNvSpPr txBox="1"/>
          <p:nvPr/>
        </p:nvSpPr>
        <p:spPr>
          <a:xfrm>
            <a:off x="276606" y="497905"/>
            <a:ext cx="11418570" cy="13375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C++ (std::list) is a doubly linked list that allows efficient insertion and deletion at any position. Unlike std::vector or std::deque, it does not store elements in contiguous memory but links them via pointers. This makes std::list ideal for scenarios where frequent insertions and deletions are required, especially in the middle of the container.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6F02F9AC-D197-A010-F305-80AC0A5F7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607" y="1166678"/>
            <a:ext cx="11418569" cy="4358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sz="1800" b="1" dirty="0">
              <a:solidFill>
                <a:srgbClr val="992E3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992E3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Use Lists?</a:t>
            </a:r>
            <a:br>
              <a:rPr lang="en-US" sz="18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Efficient Middle Operations:</a:t>
            </a:r>
          </a:p>
          <a:p>
            <a:pPr marL="285750" marR="0" lvl="0" indent="-28575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std::list provides O(1) complexity for inserting or deleting elements at any position when the iterator is known.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Reallocation Overhead:</a:t>
            </a:r>
          </a:p>
          <a:p>
            <a:pPr marL="285750" marR="0" lvl="0" indent="-28575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Unlike std::vector or std::deque, lists do not require reallocating or moving elements when resized.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Stable Iterators:</a:t>
            </a:r>
          </a:p>
          <a:p>
            <a:pPr marL="285750" marR="0" lvl="0" indent="-28575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Iterators remain valid even after modifications (insertion or deletion) to the container, except when pointing to the erased element.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Bidirectional Traversal:</a:t>
            </a:r>
          </a:p>
          <a:p>
            <a:pPr marL="285750" marR="0" lvl="0" indent="-28575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its doubly linked structure, lists allow traversal in both forward and backward directions.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783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A39166FF-D2AC-7FB7-F155-E18F6E5BD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3194"/>
            <a:ext cx="14109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 List </a:t>
            </a:r>
            <a:endParaRPr lang="en-US" altLang="en-US" sz="2800" dirty="0">
              <a:solidFill>
                <a:srgbClr val="992E3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F60FFB8-D9F1-D1CA-1700-0676BFA1B8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836669"/>
              </p:ext>
            </p:extLst>
          </p:nvPr>
        </p:nvGraphicFramePr>
        <p:xfrm>
          <a:off x="742896" y="1177742"/>
          <a:ext cx="10170910" cy="1127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4993">
                  <a:extLst>
                    <a:ext uri="{9D8B030D-6E8A-4147-A177-3AD203B41FA5}">
                      <a16:colId xmlns:a16="http://schemas.microsoft.com/office/drawing/2014/main" val="3663532432"/>
                    </a:ext>
                  </a:extLst>
                </a:gridCol>
                <a:gridCol w="3225556">
                  <a:extLst>
                    <a:ext uri="{9D8B030D-6E8A-4147-A177-3AD203B41FA5}">
                      <a16:colId xmlns:a16="http://schemas.microsoft.com/office/drawing/2014/main" val="832181245"/>
                    </a:ext>
                  </a:extLst>
                </a:gridCol>
                <a:gridCol w="4890361">
                  <a:extLst>
                    <a:ext uri="{9D8B030D-6E8A-4147-A177-3AD203B41FA5}">
                      <a16:colId xmlns:a16="http://schemas.microsoft.com/office/drawing/2014/main" val="1285214313"/>
                    </a:ext>
                  </a:extLst>
                </a:gridCol>
              </a:tblGrid>
              <a:tr h="129171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Element Access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2E3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992146"/>
                  </a:ext>
                </a:extLst>
              </a:tr>
              <a:tr h="1291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Operation</a:t>
                      </a:r>
                      <a:endParaRPr lang="en-US" sz="1800" b="1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2E3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2E3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2E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65472"/>
                  </a:ext>
                </a:extLst>
              </a:tr>
              <a:tr h="1291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front()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Access the first element.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myList.front</a:t>
                      </a:r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 // Access the first element.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849616"/>
                  </a:ext>
                </a:extLst>
              </a:tr>
              <a:tr h="1291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back()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Access the last element.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myList.back</a:t>
                      </a:r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 // Access the last element.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257135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BEB27A5-C732-C028-A2D9-BCDF15BD46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692174"/>
              </p:ext>
            </p:extLst>
          </p:nvPr>
        </p:nvGraphicFramePr>
        <p:xfrm>
          <a:off x="749178" y="2321820"/>
          <a:ext cx="10170912" cy="1295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4993">
                  <a:extLst>
                    <a:ext uri="{9D8B030D-6E8A-4147-A177-3AD203B41FA5}">
                      <a16:colId xmlns:a16="http://schemas.microsoft.com/office/drawing/2014/main" val="1224120042"/>
                    </a:ext>
                  </a:extLst>
                </a:gridCol>
                <a:gridCol w="3225558">
                  <a:extLst>
                    <a:ext uri="{9D8B030D-6E8A-4147-A177-3AD203B41FA5}">
                      <a16:colId xmlns:a16="http://schemas.microsoft.com/office/drawing/2014/main" val="3263205816"/>
                    </a:ext>
                  </a:extLst>
                </a:gridCol>
                <a:gridCol w="4890361">
                  <a:extLst>
                    <a:ext uri="{9D8B030D-6E8A-4147-A177-3AD203B41FA5}">
                      <a16:colId xmlns:a16="http://schemas.microsoft.com/office/drawing/2014/main" val="2054154531"/>
                    </a:ext>
                  </a:extLst>
                </a:gridCol>
              </a:tblGrid>
              <a:tr h="19812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Capacity and Size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2E3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58118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Operation</a:t>
                      </a:r>
                      <a:endParaRPr lang="en-US" sz="1800" b="1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2E3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800" b="1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2E3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2E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56153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size()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Returns the number of elements.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myList.size</a:t>
                      </a:r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 // Returns the number of elements.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04311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empty()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Checks if the list is empty.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myList.empty</a:t>
                      </a:r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 // Returns true if the list is empty.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465787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71D88C6-70AD-5AC2-C032-33D311F81F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786599"/>
              </p:ext>
            </p:extLst>
          </p:nvPr>
        </p:nvGraphicFramePr>
        <p:xfrm>
          <a:off x="742893" y="3633538"/>
          <a:ext cx="10170913" cy="2788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4993">
                  <a:extLst>
                    <a:ext uri="{9D8B030D-6E8A-4147-A177-3AD203B41FA5}">
                      <a16:colId xmlns:a16="http://schemas.microsoft.com/office/drawing/2014/main" val="1611206974"/>
                    </a:ext>
                  </a:extLst>
                </a:gridCol>
                <a:gridCol w="3225558">
                  <a:extLst>
                    <a:ext uri="{9D8B030D-6E8A-4147-A177-3AD203B41FA5}">
                      <a16:colId xmlns:a16="http://schemas.microsoft.com/office/drawing/2014/main" val="3348155348"/>
                    </a:ext>
                  </a:extLst>
                </a:gridCol>
                <a:gridCol w="4890362">
                  <a:extLst>
                    <a:ext uri="{9D8B030D-6E8A-4147-A177-3AD203B41FA5}">
                      <a16:colId xmlns:a16="http://schemas.microsoft.com/office/drawing/2014/main" val="3593926900"/>
                    </a:ext>
                  </a:extLst>
                </a:gridCol>
              </a:tblGrid>
              <a:tr h="198504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Iterators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2E3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512649"/>
                  </a:ext>
                </a:extLst>
              </a:tr>
              <a:tr h="1985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solidFill>
                            <a:schemeClr val="bg1"/>
                          </a:solidFill>
                          <a:effectLst/>
                        </a:rPr>
                        <a:t>Operation</a:t>
                      </a:r>
                      <a:endParaRPr lang="en-US" sz="1800" b="1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2E3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  <a:endParaRPr lang="en-US" sz="1800" b="1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2E3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Example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2E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2575305"/>
                  </a:ext>
                </a:extLst>
              </a:tr>
              <a:tr h="3916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begin()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Returns an iterator to the first element.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auto it = </a:t>
                      </a:r>
                      <a:r>
                        <a:rPr lang="en-US" sz="1800" u="none" strike="noStrike" dirty="0" err="1">
                          <a:effectLst/>
                        </a:rPr>
                        <a:t>myList.begin</a:t>
                      </a:r>
                      <a:r>
                        <a:rPr lang="en-US" sz="1800" u="none" strike="noStrike" dirty="0">
                          <a:effectLst/>
                        </a:rPr>
                        <a:t>(); // Iterator to the first element.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1681187"/>
                  </a:ext>
                </a:extLst>
              </a:tr>
              <a:tr h="3916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end()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Returns an iterator past the last element.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auto it = </a:t>
                      </a:r>
                      <a:r>
                        <a:rPr lang="en-US" sz="1800" u="none" strike="noStrike" dirty="0" err="1">
                          <a:effectLst/>
                        </a:rPr>
                        <a:t>myList.end</a:t>
                      </a:r>
                      <a:r>
                        <a:rPr lang="en-US" sz="1800" u="none" strike="noStrike" dirty="0">
                          <a:effectLst/>
                        </a:rPr>
                        <a:t>(); // Iterator past the last element.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648908"/>
                  </a:ext>
                </a:extLst>
              </a:tr>
              <a:tr h="3916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rbegin()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Returns a reverse iterator to the last.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auto </a:t>
                      </a:r>
                      <a:r>
                        <a:rPr lang="en-US" sz="1800" u="none" strike="noStrike" dirty="0" err="1">
                          <a:effectLst/>
                        </a:rPr>
                        <a:t>rit</a:t>
                      </a:r>
                      <a:r>
                        <a:rPr lang="en-US" sz="1800" u="none" strike="noStrike" dirty="0">
                          <a:effectLst/>
                        </a:rPr>
                        <a:t> = </a:t>
                      </a:r>
                      <a:r>
                        <a:rPr lang="en-US" sz="1800" u="none" strike="noStrike" dirty="0" err="1">
                          <a:effectLst/>
                        </a:rPr>
                        <a:t>myList.rbegin</a:t>
                      </a:r>
                      <a:r>
                        <a:rPr lang="en-US" sz="1800" u="none" strike="noStrike" dirty="0">
                          <a:effectLst/>
                        </a:rPr>
                        <a:t>(); // Reverse iterator to the last element.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6392641"/>
                  </a:ext>
                </a:extLst>
              </a:tr>
              <a:tr h="3916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rend()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Returns a reverse iterator past the first.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auto </a:t>
                      </a:r>
                      <a:r>
                        <a:rPr lang="en-US" sz="1800" u="none" strike="noStrike" dirty="0" err="1">
                          <a:effectLst/>
                        </a:rPr>
                        <a:t>rit</a:t>
                      </a:r>
                      <a:r>
                        <a:rPr lang="en-US" sz="1800" u="none" strike="noStrike" dirty="0">
                          <a:effectLst/>
                        </a:rPr>
                        <a:t> = </a:t>
                      </a:r>
                      <a:r>
                        <a:rPr lang="en-US" sz="1800" u="none" strike="noStrike" dirty="0" err="1">
                          <a:effectLst/>
                        </a:rPr>
                        <a:t>myList.rend</a:t>
                      </a:r>
                      <a:r>
                        <a:rPr lang="en-US" sz="1800" u="none" strike="noStrike" dirty="0">
                          <a:effectLst/>
                        </a:rPr>
                        <a:t>(); // Reverse iterator past the first element.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830601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FFA8FA0-BFB3-4EAE-9442-777D8384D418}"/>
              </a:ext>
            </a:extLst>
          </p:cNvPr>
          <p:cNvSpPr txBox="1"/>
          <p:nvPr/>
        </p:nvSpPr>
        <p:spPr>
          <a:xfrm>
            <a:off x="0" y="788902"/>
            <a:ext cx="81605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 are operations performed on list:</a:t>
            </a:r>
          </a:p>
        </p:txBody>
      </p:sp>
    </p:spTree>
    <p:extLst>
      <p:ext uri="{BB962C8B-B14F-4D97-AF65-F5344CB8AC3E}">
        <p14:creationId xmlns:p14="http://schemas.microsoft.com/office/powerpoint/2010/main" val="804656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1C2010-A260-2F95-7333-5D16B1A46699}"/>
              </a:ext>
            </a:extLst>
          </p:cNvPr>
          <p:cNvSpPr txBox="1"/>
          <p:nvPr/>
        </p:nvSpPr>
        <p:spPr>
          <a:xfrm>
            <a:off x="100781" y="198793"/>
            <a:ext cx="61009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992E3A"/>
                </a:solidFill>
                <a:latin typeface="Times New Roman"/>
                <a:cs typeface="Times New Roman"/>
              </a:rPr>
              <a:t>List of Topics to be covered</a:t>
            </a:r>
            <a:endParaRPr lang="en-US" sz="2800" b="1" dirty="0">
              <a:solidFill>
                <a:srgbClr val="992E3A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BD867F-B7D2-0652-83E7-17DB45D0F962}"/>
              </a:ext>
            </a:extLst>
          </p:cNvPr>
          <p:cNvSpPr txBox="1"/>
          <p:nvPr/>
        </p:nvSpPr>
        <p:spPr>
          <a:xfrm>
            <a:off x="412709" y="811565"/>
            <a:ext cx="6280699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Sequence Containers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  Vector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  Deque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1.3  List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1.4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Forward_list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Container Adapters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  Stack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  Queue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  Priority Queue</a:t>
            </a:r>
          </a:p>
          <a:p>
            <a:pPr>
              <a:lnSpc>
                <a:spcPct val="10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380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CE32CD-156E-C386-C3ED-EC738A6923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A07879AA-7EA4-E809-9299-3AE342B1F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1879"/>
            <a:ext cx="14109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 List </a:t>
            </a:r>
            <a:endParaRPr lang="en-US" altLang="en-US" sz="2800" dirty="0">
              <a:solidFill>
                <a:srgbClr val="992E3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7B17EDF-F517-2047-23EB-F16964C2F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736356"/>
              </p:ext>
            </p:extLst>
          </p:nvPr>
        </p:nvGraphicFramePr>
        <p:xfrm>
          <a:off x="301752" y="803867"/>
          <a:ext cx="10798869" cy="55126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92519">
                  <a:extLst>
                    <a:ext uri="{9D8B030D-6E8A-4147-A177-3AD203B41FA5}">
                      <a16:colId xmlns:a16="http://schemas.microsoft.com/office/drawing/2014/main" val="183760062"/>
                    </a:ext>
                  </a:extLst>
                </a:gridCol>
                <a:gridCol w="3814056">
                  <a:extLst>
                    <a:ext uri="{9D8B030D-6E8A-4147-A177-3AD203B41FA5}">
                      <a16:colId xmlns:a16="http://schemas.microsoft.com/office/drawing/2014/main" val="3561135386"/>
                    </a:ext>
                  </a:extLst>
                </a:gridCol>
                <a:gridCol w="5192294">
                  <a:extLst>
                    <a:ext uri="{9D8B030D-6E8A-4147-A177-3AD203B41FA5}">
                      <a16:colId xmlns:a16="http://schemas.microsoft.com/office/drawing/2014/main" val="3649980676"/>
                    </a:ext>
                  </a:extLst>
                </a:gridCol>
              </a:tblGrid>
              <a:tr h="218373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Modifying the Container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28" marR="7528" marT="7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2E3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213650"/>
                  </a:ext>
                </a:extLst>
              </a:tr>
              <a:tr h="1806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Operation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28" marR="7528" marT="7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2E3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28" marR="7528" marT="7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2E3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28" marR="7528" marT="7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2E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276463"/>
                  </a:ext>
                </a:extLst>
              </a:tr>
              <a:tr h="3613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push_back</a:t>
                      </a:r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28" marR="7528" marT="7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Adds an element to the end.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28" marR="7528" marT="7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myList.push_back</a:t>
                      </a:r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(5) // Adds 5 to the end.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28" marR="7528" marT="7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5418129"/>
                  </a:ext>
                </a:extLst>
              </a:tr>
              <a:tr h="3613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push_front</a:t>
                      </a:r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28" marR="7528" marT="7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Adds an element to the front.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28" marR="7528" marT="7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myList.push_front</a:t>
                      </a:r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(10) // Adds 10 to the front.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28" marR="7528" marT="7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6684324"/>
                  </a:ext>
                </a:extLst>
              </a:tr>
              <a:tr h="3613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pop_back</a:t>
                      </a:r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28" marR="7528" marT="7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Removes the last element.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28" marR="7528" marT="7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myList.pop_back</a:t>
                      </a:r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 // Removes the last element.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28" marR="7528" marT="7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0953016"/>
                  </a:ext>
                </a:extLst>
              </a:tr>
              <a:tr h="3613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pop_front</a:t>
                      </a:r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28" marR="7528" marT="7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Removes the first element.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28" marR="7528" marT="7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myList.pop_front() // Removes the first element.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28" marR="7528" marT="7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243818"/>
                  </a:ext>
                </a:extLst>
              </a:tr>
              <a:tr h="3613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insert()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28" marR="7528" marT="7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Inserts elements at a specified position.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28" marR="7528" marT="7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myList.insert</a:t>
                      </a:r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(it, 20) // Inserts 20 at the iterator it position.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28" marR="7528" marT="7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8880212"/>
                  </a:ext>
                </a:extLst>
              </a:tr>
              <a:tr h="3613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erase()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28" marR="7528" marT="7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Removes elements from a specified position.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28" marR="7528" marT="7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myList.erase</a:t>
                      </a:r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(it) // Erases the element at iterator it.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28" marR="7528" marT="7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949963"/>
                  </a:ext>
                </a:extLst>
              </a:tr>
              <a:tr h="3613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clear()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28" marR="7528" marT="7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Removes all elements.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28" marR="7528" marT="7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myList.clear</a:t>
                      </a:r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 // Clears all elements in the list.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28" marR="7528" marT="7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0370205"/>
                  </a:ext>
                </a:extLst>
              </a:tr>
              <a:tr h="3613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resize()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28" marR="7528" marT="7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Changes the number of elements.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28" marR="7528" marT="7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myList.resize</a:t>
                      </a:r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(5, 42) // Resizes to 5, filling new elements with 42.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28" marR="7528" marT="7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9604194"/>
                  </a:ext>
                </a:extLst>
              </a:tr>
              <a:tr h="3613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emplace()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28" marR="7528" marT="7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Constructs and inserts element at position.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28" marR="7528" marT="7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myList.emplace</a:t>
                      </a:r>
                      <a:r>
                        <a:rPr lang="en-US" sz="1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(it, 100) // Inserts 100 at the iterator it.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28" marR="7528" marT="7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4581071"/>
                  </a:ext>
                </a:extLst>
              </a:tr>
              <a:tr h="3613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emplace_back</a:t>
                      </a:r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28" marR="7528" marT="7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Constructs and adds an element at the end.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28" marR="7528" marT="7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myList.emplace_back</a:t>
                      </a:r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(50) // Appends 50 directly.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28" marR="7528" marT="7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8965529"/>
                  </a:ext>
                </a:extLst>
              </a:tr>
              <a:tr h="3613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emplace_front</a:t>
                      </a:r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28" marR="7528" marT="7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Constructs and adds an element at the front.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28" marR="7528" marT="7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myList.emplace_fron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28" marR="7528" marT="75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3545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6992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DB64E10-D727-57DE-020A-F860ABF51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6163"/>
            <a:ext cx="14109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 List </a:t>
            </a:r>
            <a:endParaRPr lang="en-US" altLang="en-US" sz="2800" dirty="0">
              <a:solidFill>
                <a:srgbClr val="992E3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3267D5B-B347-FC15-609E-357995BB8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195" y="636309"/>
            <a:ext cx="11006026" cy="336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Advantages:-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Efficient Insertions/Deletions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O(1) insertion and deletion anywhere in the container when using iterators.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Stable Iterators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Modifications to the list (insertion/deletion) do not invalidate iterators, except the erased element.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Dynamic Size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Automatically adjusts size as elements are added or removed.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992E3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Bidirectional Traversal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Supports efficient forward and backward traversal.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Reallocation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Since elements are not stored contiguously, there’s no need for reallocating memory during growth.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992E3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3AC123C-9C00-90C1-9EB0-E6054CDB5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608" y="3162118"/>
            <a:ext cx="11736372" cy="3412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sng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Disadvantages:-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Random Access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Does not support direct access to elements by index (e.g., operator[] or at()).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Higher Memory Overhead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element stores additional pointers (next and previous), leading to higher memory usage compared to std::vector.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Slower Traversal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Traversing the list is slower compared to std::vector or std::deque due to non-contiguous memory storage.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Inefficient with STL Algorithms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Algorithms like std::sort require copying the list into another container as they cannot utilize random access iterators.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9718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8">
            <a:extLst>
              <a:ext uri="{FF2B5EF4-FFF2-40B4-BE49-F238E27FC236}">
                <a16:creationId xmlns:a16="http://schemas.microsoft.com/office/drawing/2014/main" id="{DA67FF18-2C85-AF30-C26A-B4AC7D1AE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465" y="1176321"/>
            <a:ext cx="8924238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Ideal For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Scenarios with frequent insertions and deletions at arbitrary positions.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Cases where iterator stability is important.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data structures like doubly linked lists, queues, or stacks.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Avoid For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Situations requiring random access to elements.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where memory usage is a critical concern.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Performance-critical scenarios where the overhead of non-contiguous storage is significant.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19">
            <a:extLst>
              <a:ext uri="{FF2B5EF4-FFF2-40B4-BE49-F238E27FC236}">
                <a16:creationId xmlns:a16="http://schemas.microsoft.com/office/drawing/2014/main" id="{85CB19AE-D122-5896-FBDB-711CC7D47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1435"/>
            <a:ext cx="14109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 List </a:t>
            </a:r>
            <a:endParaRPr lang="en-US" altLang="en-US" sz="2800" dirty="0">
              <a:solidFill>
                <a:srgbClr val="992E3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0E09DC-2B7F-4CCC-9683-5AFFA2F5D6D1}"/>
              </a:ext>
            </a:extLst>
          </p:cNvPr>
          <p:cNvSpPr txBox="1"/>
          <p:nvPr/>
        </p:nvSpPr>
        <p:spPr>
          <a:xfrm>
            <a:off x="0" y="745433"/>
            <a:ext cx="81605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 are the scenarios we can prefer list:</a:t>
            </a:r>
          </a:p>
        </p:txBody>
      </p:sp>
    </p:spTree>
    <p:extLst>
      <p:ext uri="{BB962C8B-B14F-4D97-AF65-F5344CB8AC3E}">
        <p14:creationId xmlns:p14="http://schemas.microsoft.com/office/powerpoint/2010/main" val="14052312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9">
            <a:extLst>
              <a:ext uri="{FF2B5EF4-FFF2-40B4-BE49-F238E27FC236}">
                <a16:creationId xmlns:a16="http://schemas.microsoft.com/office/drawing/2014/main" id="{85CB19AE-D122-5896-FBDB-711CC7D47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1435"/>
            <a:ext cx="14109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 List </a:t>
            </a:r>
            <a:endParaRPr lang="en-US" altLang="en-US" sz="2800" dirty="0">
              <a:solidFill>
                <a:srgbClr val="992E3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EB9B19-61A0-4CCB-92C9-BD1B69631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07" y="1809946"/>
            <a:ext cx="6515897" cy="455382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E05C278-AD92-40CD-9409-169D8B215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2712" y="1809946"/>
            <a:ext cx="4890793" cy="20738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1D75F3-A213-455D-B6CA-85BF61A80576}"/>
              </a:ext>
            </a:extLst>
          </p:cNvPr>
          <p:cNvSpPr txBox="1"/>
          <p:nvPr/>
        </p:nvSpPr>
        <p:spPr>
          <a:xfrm>
            <a:off x="167707" y="1409836"/>
            <a:ext cx="146115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4D4EA9-1FD5-49A1-9FD7-64731B8FBB96}"/>
              </a:ext>
            </a:extLst>
          </p:cNvPr>
          <p:cNvSpPr txBox="1"/>
          <p:nvPr/>
        </p:nvSpPr>
        <p:spPr>
          <a:xfrm>
            <a:off x="6892712" y="1438116"/>
            <a:ext cx="1069848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Output:-</a:t>
            </a:r>
          </a:p>
        </p:txBody>
      </p:sp>
    </p:spTree>
    <p:extLst>
      <p:ext uri="{BB962C8B-B14F-4D97-AF65-F5344CB8AC3E}">
        <p14:creationId xmlns:p14="http://schemas.microsoft.com/office/powerpoint/2010/main" val="8112537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7BDCBB3-E814-43DE-5DE1-953BAA99B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2786"/>
            <a:ext cx="2953053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1.4 Forward List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543D031-A370-8429-0110-111B36908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894" y="848245"/>
            <a:ext cx="11423496" cy="552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forward list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C++ (std::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forward_list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is a single-linked list that supports efficient insertion and deletion at any position. Unlike std::list (doubly-linked list), it uses only a single pointer per node, making it more memory-efficient. However, it only supports forward traversal.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Why Use std::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forward_list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Memory Efficiency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Requires less memory than std::list as each node stores only one pointer (to the next node).</a:t>
            </a:r>
          </a:p>
          <a:p>
            <a:pPr marR="0" lvl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Efficient Insertions/Deletions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Provides O(1) complexity for inserting or deleting elements when the iterator is already at the desired position.</a:t>
            </a:r>
          </a:p>
          <a:p>
            <a:pPr marR="0" lvl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Dynamic Growth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Like other dynamic containers, it automatically grows or shrinks as needed.</a:t>
            </a:r>
          </a:p>
          <a:p>
            <a:pPr marR="0" lvl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Lightweight Container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Optimized for scenarios where only forward traversal is required, avoiding the overhead of double pointers.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6283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98557753-0E2E-B713-80F1-DF4F20DDA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6996"/>
            <a:ext cx="2953053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1.4 Forward List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802DE10-4E71-6A02-3216-F7A4D7383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339346"/>
              </p:ext>
            </p:extLst>
          </p:nvPr>
        </p:nvGraphicFramePr>
        <p:xfrm>
          <a:off x="1433141" y="1295605"/>
          <a:ext cx="7750188" cy="8458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5895">
                  <a:extLst>
                    <a:ext uri="{9D8B030D-6E8A-4147-A177-3AD203B41FA5}">
                      <a16:colId xmlns:a16="http://schemas.microsoft.com/office/drawing/2014/main" val="4032222745"/>
                    </a:ext>
                  </a:extLst>
                </a:gridCol>
                <a:gridCol w="2457860">
                  <a:extLst>
                    <a:ext uri="{9D8B030D-6E8A-4147-A177-3AD203B41FA5}">
                      <a16:colId xmlns:a16="http://schemas.microsoft.com/office/drawing/2014/main" val="1142089702"/>
                    </a:ext>
                  </a:extLst>
                </a:gridCol>
                <a:gridCol w="3726433">
                  <a:extLst>
                    <a:ext uri="{9D8B030D-6E8A-4147-A177-3AD203B41FA5}">
                      <a16:colId xmlns:a16="http://schemas.microsoft.com/office/drawing/2014/main" val="2270301716"/>
                    </a:ext>
                  </a:extLst>
                </a:gridCol>
              </a:tblGrid>
              <a:tr h="19812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Element Access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2E3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776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Operation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2E3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2E3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2E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5855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front()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Access the first element.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myList.front</a:t>
                      </a:r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 // Access first element.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255782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280EDC-9E3B-775E-21C8-4C6984674D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47305"/>
              </p:ext>
            </p:extLst>
          </p:nvPr>
        </p:nvGraphicFramePr>
        <p:xfrm>
          <a:off x="1433141" y="2308923"/>
          <a:ext cx="7750188" cy="8458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5895">
                  <a:extLst>
                    <a:ext uri="{9D8B030D-6E8A-4147-A177-3AD203B41FA5}">
                      <a16:colId xmlns:a16="http://schemas.microsoft.com/office/drawing/2014/main" val="3060430031"/>
                    </a:ext>
                  </a:extLst>
                </a:gridCol>
                <a:gridCol w="2457860">
                  <a:extLst>
                    <a:ext uri="{9D8B030D-6E8A-4147-A177-3AD203B41FA5}">
                      <a16:colId xmlns:a16="http://schemas.microsoft.com/office/drawing/2014/main" val="667475534"/>
                    </a:ext>
                  </a:extLst>
                </a:gridCol>
                <a:gridCol w="3726433">
                  <a:extLst>
                    <a:ext uri="{9D8B030D-6E8A-4147-A177-3AD203B41FA5}">
                      <a16:colId xmlns:a16="http://schemas.microsoft.com/office/drawing/2014/main" val="3322384052"/>
                    </a:ext>
                  </a:extLst>
                </a:gridCol>
              </a:tblGrid>
              <a:tr h="19812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Capacity and Size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2E3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3410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Operation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2E3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2E3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Example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2E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3041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empty()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Checks if the list is empty.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</a:rPr>
                        <a:t>myList.empty</a:t>
                      </a:r>
                      <a:r>
                        <a:rPr lang="en-US" sz="1800" u="none" strike="noStrike" dirty="0">
                          <a:effectLst/>
                        </a:rPr>
                        <a:t>() // Returns true if empty.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000667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85C63AE-E72F-AD68-0C9C-25FAC5D3A9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748138"/>
              </p:ext>
            </p:extLst>
          </p:nvPr>
        </p:nvGraphicFramePr>
        <p:xfrm>
          <a:off x="1433141" y="3429000"/>
          <a:ext cx="7750188" cy="2788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5895">
                  <a:extLst>
                    <a:ext uri="{9D8B030D-6E8A-4147-A177-3AD203B41FA5}">
                      <a16:colId xmlns:a16="http://schemas.microsoft.com/office/drawing/2014/main" val="2795555862"/>
                    </a:ext>
                  </a:extLst>
                </a:gridCol>
                <a:gridCol w="2457860">
                  <a:extLst>
                    <a:ext uri="{9D8B030D-6E8A-4147-A177-3AD203B41FA5}">
                      <a16:colId xmlns:a16="http://schemas.microsoft.com/office/drawing/2014/main" val="2694126622"/>
                    </a:ext>
                  </a:extLst>
                </a:gridCol>
                <a:gridCol w="3726433">
                  <a:extLst>
                    <a:ext uri="{9D8B030D-6E8A-4147-A177-3AD203B41FA5}">
                      <a16:colId xmlns:a16="http://schemas.microsoft.com/office/drawing/2014/main" val="4037405738"/>
                    </a:ext>
                  </a:extLst>
                </a:gridCol>
              </a:tblGrid>
              <a:tr h="19812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Iterators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2E3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46504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Operation</a:t>
                      </a:r>
                      <a:endParaRPr lang="en-US" sz="1800" b="1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2E3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2E3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2E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6294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begin()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Returns an iterator to the first element.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 it = </a:t>
                      </a:r>
                      <a:r>
                        <a:rPr lang="en-US" sz="1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myList.begin</a:t>
                      </a:r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(); // Iterator to the first element.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365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end()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Returns an iterator past the last element.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 it = </a:t>
                      </a:r>
                      <a:r>
                        <a:rPr lang="en-US" sz="1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myList.end</a:t>
                      </a:r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(); // Iterator past the last element.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4747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cbegin()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Returns a constant iterator to the first element.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 it = </a:t>
                      </a:r>
                      <a:r>
                        <a:rPr lang="en-US" sz="1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myList.cbegin</a:t>
                      </a:r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(); // Const iterator to the first element.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220559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cend()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Returns a constant iterator past the last element.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 it = </a:t>
                      </a:r>
                      <a:r>
                        <a:rPr lang="en-US" sz="1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myList.cend</a:t>
                      </a:r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(); // Const iterator past the last element.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635118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CCA16DC-541E-44C5-B3D7-654B24AF593D}"/>
              </a:ext>
            </a:extLst>
          </p:cNvPr>
          <p:cNvSpPr txBox="1"/>
          <p:nvPr/>
        </p:nvSpPr>
        <p:spPr>
          <a:xfrm>
            <a:off x="0" y="788902"/>
            <a:ext cx="81605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 are operations performed on </a:t>
            </a:r>
            <a:r>
              <a:rPr lang="en-US" sz="2000" b="1" dirty="0" err="1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forward_list</a:t>
            </a:r>
            <a:r>
              <a:rPr lang="en-US" sz="20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3922762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5A1E7D-3BDA-A053-F4BA-E184AB13B8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E776129-04C9-FA0C-2B87-74A80CB1F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1029"/>
            <a:ext cx="2953053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1.4 Forward List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0379EAC-F9C7-4D1D-B273-5EA1018884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561692"/>
              </p:ext>
            </p:extLst>
          </p:nvPr>
        </p:nvGraphicFramePr>
        <p:xfrm>
          <a:off x="1462385" y="954671"/>
          <a:ext cx="8546854" cy="4739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2779">
                  <a:extLst>
                    <a:ext uri="{9D8B030D-6E8A-4147-A177-3AD203B41FA5}">
                      <a16:colId xmlns:a16="http://schemas.microsoft.com/office/drawing/2014/main" val="3119247872"/>
                    </a:ext>
                  </a:extLst>
                </a:gridCol>
                <a:gridCol w="2452971">
                  <a:extLst>
                    <a:ext uri="{9D8B030D-6E8A-4147-A177-3AD203B41FA5}">
                      <a16:colId xmlns:a16="http://schemas.microsoft.com/office/drawing/2014/main" val="746664315"/>
                    </a:ext>
                  </a:extLst>
                </a:gridCol>
                <a:gridCol w="4531104">
                  <a:extLst>
                    <a:ext uri="{9D8B030D-6E8A-4147-A177-3AD203B41FA5}">
                      <a16:colId xmlns:a16="http://schemas.microsoft.com/office/drawing/2014/main" val="841206382"/>
                    </a:ext>
                  </a:extLst>
                </a:gridCol>
              </a:tblGrid>
              <a:tr h="19812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Modifying the Container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2E3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3761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Operation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2E3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2E3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2E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98711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push_front</a:t>
                      </a:r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Adds an element to the front.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myList.push_front</a:t>
                      </a:r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(10) // Adds 10 to the front.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5616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pop_front</a:t>
                      </a:r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Removes the first element.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myList.pop_front</a:t>
                      </a:r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 // Removes the first element.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70308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insert_after</a:t>
                      </a:r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Inserts elements after a specified position.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myList.insert_after(it, 20) // Inserts 20 after iterator it.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106566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erase_after</a:t>
                      </a:r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Removes elements after a specified position.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myList.erase_after(it) // Removes the element after iterator it.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535654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emplace_front</a:t>
                      </a:r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Constructs and inserts an element at the front.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myList.emplace_front(5) // Constructs 5 at the front.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45865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emplace_after</a:t>
                      </a:r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Constructs and inserts elements after a position.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myList.emplace_after(it, 42) // Constructs 42 after iterator it.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54178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clear()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Removes all elements.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myList.clear() // Clears all elements.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578616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resize()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Changes the size of the list.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myList.resize</a:t>
                      </a:r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(5, 42) // Resizes to 5, filling new elements with 42.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1960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46366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35BD3E73-2C6E-DF03-BEC6-7BB7E5A92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0457"/>
            <a:ext cx="2953053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1.4 Forward List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16ECD11-C413-5C95-88FA-DE0EE04B4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099" y="843677"/>
            <a:ext cx="9901108" cy="3360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Advantages:-</a:t>
            </a:r>
            <a:endParaRPr lang="en-US" altLang="en-US" sz="1800" b="1" dirty="0">
              <a:solidFill>
                <a:srgbClr val="992E3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Memory Efficiency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Only requires one pointer per node, making it more space-efficient than std::list.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Efficient Insertions/Deletions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O(1) insertion and deletion when the iterator is positioned correctly.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Dynamic Growth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adjusts size based on the number of elements.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Reduced Overhead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Lightweight alternative to std::list when backward traversal is not needed.</a:t>
            </a:r>
          </a:p>
          <a:p>
            <a:pPr marL="285750" marR="0" lvl="0" indent="-28575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Stable Iterators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Iterators remain valid after modifications, except for the removed elements.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7B9ABCE-F7E0-A68E-2266-7B6654ABE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099" y="3152453"/>
            <a:ext cx="11403635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Disadvantages:-</a:t>
            </a: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Random Access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Does not support direct access to elements by index.</a:t>
            </a:r>
          </a:p>
          <a:p>
            <a:pPr marL="285750" marR="0" lvl="0" indent="-28575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Only Forward Traversal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Cannot traverse backward, unlike std::list.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Slower Iteration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Traversing to a specific position requires O(n) time, as only forward traversal is allowed.</a:t>
            </a:r>
          </a:p>
          <a:p>
            <a:pPr marL="285750" marR="0" lvl="0" indent="-28575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Limited STL Algorithm Compatibility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Lacks random access iterators, which are required by many STL algorithms.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9768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9FCCBB82-AF9C-3D63-2A94-DDC9C42A08C1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 bwMode="auto">
          <a:xfrm>
            <a:off x="446813" y="1131125"/>
            <a:ext cx="10591361" cy="3028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Ideal For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Scenarios where memory usage is critical.</a:t>
            </a:r>
          </a:p>
          <a:p>
            <a:pPr lvl="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requiring frequent insertions and deletions, especially at the front or after specific positions.</a:t>
            </a:r>
          </a:p>
          <a:p>
            <a:pPr lvl="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Situations where only forward traversal of elements is needed.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Avoid For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requiring backward traversal or random access.</a:t>
            </a:r>
          </a:p>
          <a:p>
            <a:pPr lvl="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Scenarios with frequent middle operations when backward traversal might be beneficial.</a:t>
            </a:r>
          </a:p>
          <a:p>
            <a:pPr lvl="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Cases where STL algorithms requiring random access are needed.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EA30FD-DD4E-10AE-2254-A05A1B5FCB3B}"/>
              </a:ext>
            </a:extLst>
          </p:cNvPr>
          <p:cNvSpPr txBox="1"/>
          <p:nvPr/>
        </p:nvSpPr>
        <p:spPr>
          <a:xfrm>
            <a:off x="0" y="206824"/>
            <a:ext cx="6103620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9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1.4 Forward List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BC3533-A086-4A2B-A699-53E967D285CF}"/>
              </a:ext>
            </a:extLst>
          </p:cNvPr>
          <p:cNvSpPr txBox="1"/>
          <p:nvPr/>
        </p:nvSpPr>
        <p:spPr>
          <a:xfrm>
            <a:off x="0" y="745433"/>
            <a:ext cx="81605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 are the scenarios we can prefer </a:t>
            </a:r>
            <a:r>
              <a:rPr lang="en-US" sz="2000" b="1" dirty="0" err="1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forward_list</a:t>
            </a:r>
            <a:r>
              <a:rPr lang="en-US" sz="20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0947959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4EA30FD-DD4E-10AE-2254-A05A1B5FCB3B}"/>
              </a:ext>
            </a:extLst>
          </p:cNvPr>
          <p:cNvSpPr txBox="1"/>
          <p:nvPr/>
        </p:nvSpPr>
        <p:spPr>
          <a:xfrm>
            <a:off x="0" y="206824"/>
            <a:ext cx="6103620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9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1.4 Forward List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6ADE8F-C291-48EC-8993-7732F9F84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31" y="1385740"/>
            <a:ext cx="6616407" cy="49339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421ED3-88C3-48E2-9D4F-C0CFAE23E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683" y="1385740"/>
            <a:ext cx="4848225" cy="1676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FF94FC-76A9-4A32-8FC8-F042E54E3B93}"/>
              </a:ext>
            </a:extLst>
          </p:cNvPr>
          <p:cNvSpPr txBox="1"/>
          <p:nvPr/>
        </p:nvSpPr>
        <p:spPr>
          <a:xfrm>
            <a:off x="114331" y="985630"/>
            <a:ext cx="146115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BE25C3-F980-45B5-9C60-4C5A2845D1E1}"/>
              </a:ext>
            </a:extLst>
          </p:cNvPr>
          <p:cNvSpPr txBox="1"/>
          <p:nvPr/>
        </p:nvSpPr>
        <p:spPr>
          <a:xfrm>
            <a:off x="7046683" y="1016408"/>
            <a:ext cx="1069848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Output:-</a:t>
            </a:r>
          </a:p>
        </p:txBody>
      </p:sp>
    </p:spTree>
    <p:extLst>
      <p:ext uri="{BB962C8B-B14F-4D97-AF65-F5344CB8AC3E}">
        <p14:creationId xmlns:p14="http://schemas.microsoft.com/office/powerpoint/2010/main" val="1578069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747F3F4-8518-C280-7571-E6EAA74CB86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384" y="785196"/>
            <a:ext cx="12127616" cy="55881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containers store and organize a collection of elements in a sequential manner. They provide direct control over the order of the elements and allow for dynamic resizing and efficient insertion/removal based on the type of container.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a sequence container</a:t>
            </a:r>
            <a:r>
              <a:rPr lang="en-US" sz="1800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8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 container</a:t>
            </a:r>
            <a:r>
              <a:rPr lang="en-US" sz="1800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C++ is a type of container from the Standard Template Library (STL) that stores a collection of elements in a specific order.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containers are designed to organize and manage elements sequentially, meaning the order in which elements are inserted is preserved. </a:t>
            </a:r>
            <a:br>
              <a:rPr lang="en-US" sz="1200" dirty="0"/>
            </a:br>
            <a:endParaRPr lang="en-US" sz="1200" dirty="0"/>
          </a:p>
          <a:p>
            <a:pPr marL="0" indent="0">
              <a:buNone/>
            </a:pPr>
            <a:r>
              <a:rPr lang="en-US" sz="18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Here's why they are important: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containers in C++ are essential for managing and organizing data when the </a:t>
            </a:r>
            <a:r>
              <a:rPr lang="en-US" sz="18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 of elements matters</a:t>
            </a:r>
            <a:r>
              <a:rPr lang="en-US" sz="1800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 flexibility, efficiency, and ease of use make them indispensable in many applications, particularly where dynamic data manipulation is required. </a:t>
            </a:r>
          </a:p>
          <a:p>
            <a:pPr marL="0" indent="0">
              <a:buNone/>
            </a:pP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4A2C7C-7DD6-450D-2F1E-E82EE5AA1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5840"/>
            <a:ext cx="11138025" cy="571170"/>
          </a:xfrm>
        </p:spPr>
        <p:txBody>
          <a:bodyPr>
            <a:normAutofit fontScale="90000"/>
          </a:bodyPr>
          <a:lstStyle/>
          <a:p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sz="28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 Containers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3521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E5A6218-471C-FC54-47F0-488706563879}"/>
              </a:ext>
            </a:extLst>
          </p:cNvPr>
          <p:cNvSpPr txBox="1"/>
          <p:nvPr/>
        </p:nvSpPr>
        <p:spPr>
          <a:xfrm>
            <a:off x="0" y="162753"/>
            <a:ext cx="6103620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9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8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Container Adapters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B656B86-DCD1-C942-BAC5-8F27A19EB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07" y="820593"/>
            <a:ext cx="11792932" cy="521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Container Adapters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are specialized containers in C++ that provide a simplified and specific interface over existing containers like std::vector, std::deque, or std::list.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They act as "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wrappers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 to adapt the underlying containers to serve a particular purpose.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Standard Template Library (STL) includes three container adapters: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Stack (std::stack)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Queue (std::queue)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Priority Queue (std::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priority_queue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6520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0ECA81E-F8EA-8DD6-3B04-708877C81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6168"/>
            <a:ext cx="1816523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2.1 Stack 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962F3BC-03C9-8B04-6826-1907BE1DD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516" y="786463"/>
            <a:ext cx="11594968" cy="1060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 container adapter in C++ that implements the Last In, First Out (LIFO) principle. Elements are added and removed from the same end, known as the "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 of the stack. The std::stack is designed for scenarios where you need restricted access to the container: only the most recently added element can be accessed or removed.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DB1B455-7A5D-C536-810D-04E4883AE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796FD9C-F739-AA5A-85BC-55F568DF9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516" y="1848383"/>
            <a:ext cx="11652934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Why Use std::stack?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LIFO Data Management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Ideal for tasks that require processing elements in reverse order of their arrival.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Simplified Interface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Focused on basic stack operations: push, pop, and top, providing an easy-to-use abstraction.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Underlying Container Flexibility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Allows selection of an underlying container (std::deque, std::vector, or std::list) to meet specific performance needs.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Common Applications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Parsing and evaluating expressions.</a:t>
            </a: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function call stacks in compilers.</a:t>
            </a: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Backtracking algorithms like Depth-First Search (DFS).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5569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A559EC8-CF15-D682-5EFE-32AF8503C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9089"/>
            <a:ext cx="1816523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 Stack 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E74857E-E483-5AE5-F48F-C940556DC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055364"/>
              </p:ext>
            </p:extLst>
          </p:nvPr>
        </p:nvGraphicFramePr>
        <p:xfrm>
          <a:off x="1226566" y="1409128"/>
          <a:ext cx="8143576" cy="3063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5376">
                  <a:extLst>
                    <a:ext uri="{9D8B030D-6E8A-4147-A177-3AD203B41FA5}">
                      <a16:colId xmlns:a16="http://schemas.microsoft.com/office/drawing/2014/main" val="3171115339"/>
                    </a:ext>
                  </a:extLst>
                </a:gridCol>
                <a:gridCol w="2582618">
                  <a:extLst>
                    <a:ext uri="{9D8B030D-6E8A-4147-A177-3AD203B41FA5}">
                      <a16:colId xmlns:a16="http://schemas.microsoft.com/office/drawing/2014/main" val="985629678"/>
                    </a:ext>
                  </a:extLst>
                </a:gridCol>
                <a:gridCol w="3915582">
                  <a:extLst>
                    <a:ext uri="{9D8B030D-6E8A-4147-A177-3AD203B41FA5}">
                      <a16:colId xmlns:a16="http://schemas.microsoft.com/office/drawing/2014/main" val="1565367220"/>
                    </a:ext>
                  </a:extLst>
                </a:gridCol>
              </a:tblGrid>
              <a:tr h="2293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Operation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2E3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2E3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2E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709561"/>
                  </a:ext>
                </a:extLst>
              </a:tr>
              <a:tr h="4586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push()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Adds an element to the top of the stack.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myStack.push(10); // Adds 10 to the top.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2575140"/>
                  </a:ext>
                </a:extLst>
              </a:tr>
              <a:tr h="4586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pop()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Removes the top element of the stack.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myStack.pop(); // Removes the top element.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192067"/>
                  </a:ext>
                </a:extLst>
              </a:tr>
              <a:tr h="4586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top()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Accesses the top element without removing it.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 t = myStack.top(); // Retrieves the top element.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0120060"/>
                  </a:ext>
                </a:extLst>
              </a:tr>
              <a:tr h="4586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empty()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Checks if the stack is empty.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 (myStack.empty()) { ... } // True if the stack is empty.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5267306"/>
                  </a:ext>
                </a:extLst>
              </a:tr>
              <a:tr h="4586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size()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Returns the number of elements in the stack.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size_t</a:t>
                      </a:r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 = </a:t>
                      </a:r>
                      <a:r>
                        <a:rPr lang="en-US" sz="1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myStack.size</a:t>
                      </a:r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(); // Number of elements in the stack.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631705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6A3ABFE-5213-439B-970B-3F9DD70CEC1D}"/>
              </a:ext>
            </a:extLst>
          </p:cNvPr>
          <p:cNvSpPr txBox="1"/>
          <p:nvPr/>
        </p:nvSpPr>
        <p:spPr>
          <a:xfrm>
            <a:off x="0" y="788902"/>
            <a:ext cx="81605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 are operations performed on stack:</a:t>
            </a:r>
          </a:p>
        </p:txBody>
      </p:sp>
    </p:spTree>
    <p:extLst>
      <p:ext uri="{BB962C8B-B14F-4D97-AF65-F5344CB8AC3E}">
        <p14:creationId xmlns:p14="http://schemas.microsoft.com/office/powerpoint/2010/main" val="34274440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D01CC8E4-1462-C49B-D169-0AECCAD2D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464" y="727845"/>
            <a:ext cx="10716780" cy="3360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Advantages:-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992E3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Simplicity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Minimal operations ensure ease of use and clarity in implementing LIFO logic.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Flexibility in Implementation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 use std::deque (default), std::vector, or std::list as the underlying container:</a:t>
            </a:r>
          </a:p>
          <a:p>
            <a:pPr marL="742950" lvl="1" indent="-28575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std::deque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Best for general-purpose stack operations.</a:t>
            </a:r>
          </a:p>
          <a:p>
            <a:pPr marL="742950" lvl="1" indent="-28575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std::vector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Suitable when frequent resizing is unnecessary.</a:t>
            </a:r>
          </a:p>
          <a:p>
            <a:pPr marL="742950" lvl="1" indent="-28575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std::list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Ideal for efficient middle operations, though rarely needed for a stack.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Memory Efficiency</a:t>
            </a:r>
            <a:r>
              <a:rPr lang="en-US" altLang="en-US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Depending on the underlying container, memory can be managed effectively.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Stack operations (push, pop, and top) are O(1).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FF119E-49D4-41CC-DEFC-C84C8114C560}"/>
              </a:ext>
            </a:extLst>
          </p:cNvPr>
          <p:cNvSpPr txBox="1"/>
          <p:nvPr/>
        </p:nvSpPr>
        <p:spPr>
          <a:xfrm>
            <a:off x="0" y="189107"/>
            <a:ext cx="8231886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 Stack  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E5D5ECE-480F-E9EC-F4EF-2C0932E4F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464" y="3342594"/>
            <a:ext cx="10936224" cy="3028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Restricted Access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direct access to elements other than the top.</a:t>
            </a: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Lack of iterators prevents traversal of elements.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Limited Customization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stack's interface is strictly limited to LIFO operations.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 Suitable for Sequential Access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you need random or sequential access to elements, other containers like std::vector are better suited.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474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BDCFBF-AAF3-C2A0-EDEE-72646A812BA4}"/>
              </a:ext>
            </a:extLst>
          </p:cNvPr>
          <p:cNvSpPr txBox="1"/>
          <p:nvPr/>
        </p:nvSpPr>
        <p:spPr>
          <a:xfrm>
            <a:off x="-6416" y="198113"/>
            <a:ext cx="6102416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 Stack  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680B4BA-78E3-D1EC-5C01-B17E13F7F3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414747"/>
              </p:ext>
            </p:extLst>
          </p:nvPr>
        </p:nvGraphicFramePr>
        <p:xfrm>
          <a:off x="927419" y="1207643"/>
          <a:ext cx="9337457" cy="42295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33789">
                  <a:extLst>
                    <a:ext uri="{9D8B030D-6E8A-4147-A177-3AD203B41FA5}">
                      <a16:colId xmlns:a16="http://schemas.microsoft.com/office/drawing/2014/main" val="1243024421"/>
                    </a:ext>
                  </a:extLst>
                </a:gridCol>
                <a:gridCol w="5703668">
                  <a:extLst>
                    <a:ext uri="{9D8B030D-6E8A-4147-A177-3AD203B41FA5}">
                      <a16:colId xmlns:a16="http://schemas.microsoft.com/office/drawing/2014/main" val="938471348"/>
                    </a:ext>
                  </a:extLst>
                </a:gridCol>
              </a:tblGrid>
              <a:tr h="3322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Scenario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2E3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2E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114519"/>
                  </a:ext>
                </a:extLst>
              </a:tr>
              <a:tr h="8620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Expression Parsing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Evaluate postfix, prefix, or infix expressions using a stack for operands/operators.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1884216"/>
                  </a:ext>
                </a:extLst>
              </a:tr>
              <a:tr h="6555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 Call Management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 function call stacks or recursive function handling.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6055740"/>
                  </a:ext>
                </a:extLst>
              </a:tr>
              <a:tr h="6555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Backtracking Algorithms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stacks for algorithms like Depth-First Search (DFS).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4704919"/>
                  </a:ext>
                </a:extLst>
              </a:tr>
              <a:tr h="6465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Undo/Redo Functionality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Maintain a history of actions for undo/redo operations.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5028105"/>
                  </a:ext>
                </a:extLst>
              </a:tr>
              <a:tr h="6465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Parenthesis Matching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Check for balanced parentheses in expressions.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3245081"/>
                  </a:ext>
                </a:extLst>
              </a:tr>
              <a:tr h="4310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Temporary Data Storage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Store data temporarily for reverse processing.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77070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948A5F3-CD08-4D3F-95DE-126D96CD5803}"/>
              </a:ext>
            </a:extLst>
          </p:cNvPr>
          <p:cNvSpPr txBox="1"/>
          <p:nvPr/>
        </p:nvSpPr>
        <p:spPr>
          <a:xfrm>
            <a:off x="0" y="745433"/>
            <a:ext cx="81605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 are the scenarios we can prefer stack:</a:t>
            </a:r>
          </a:p>
        </p:txBody>
      </p:sp>
    </p:spTree>
    <p:extLst>
      <p:ext uri="{BB962C8B-B14F-4D97-AF65-F5344CB8AC3E}">
        <p14:creationId xmlns:p14="http://schemas.microsoft.com/office/powerpoint/2010/main" val="36257527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BDCFBF-AAF3-C2A0-EDEE-72646A812BA4}"/>
              </a:ext>
            </a:extLst>
          </p:cNvPr>
          <p:cNvSpPr txBox="1"/>
          <p:nvPr/>
        </p:nvSpPr>
        <p:spPr>
          <a:xfrm>
            <a:off x="-6416" y="198113"/>
            <a:ext cx="6102416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 Stack 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59EB45-B027-4499-8F30-3B6AB8BBD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05" y="1357606"/>
            <a:ext cx="7154273" cy="49346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F97A48E-86DC-4931-99F6-2B1AE72D2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8833" y="1357606"/>
            <a:ext cx="4326903" cy="15049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8B96D9-3873-4693-A8F9-9BF52B6B8D80}"/>
              </a:ext>
            </a:extLst>
          </p:cNvPr>
          <p:cNvSpPr txBox="1"/>
          <p:nvPr/>
        </p:nvSpPr>
        <p:spPr>
          <a:xfrm>
            <a:off x="388405" y="957496"/>
            <a:ext cx="146115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A95A72-E633-43BA-8C50-40A9E0A1F9C4}"/>
              </a:ext>
            </a:extLst>
          </p:cNvPr>
          <p:cNvSpPr txBox="1"/>
          <p:nvPr/>
        </p:nvSpPr>
        <p:spPr>
          <a:xfrm>
            <a:off x="7748833" y="988274"/>
            <a:ext cx="1069848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Output:-</a:t>
            </a:r>
          </a:p>
        </p:txBody>
      </p:sp>
    </p:spTree>
    <p:extLst>
      <p:ext uri="{BB962C8B-B14F-4D97-AF65-F5344CB8AC3E}">
        <p14:creationId xmlns:p14="http://schemas.microsoft.com/office/powerpoint/2010/main" val="12201612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B45C711F-0898-45A9-8CB9-8D848BCCC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5083"/>
            <a:ext cx="1960793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2.2 Queue 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FF3F807-0C7C-099F-4F70-DDBEBBB74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464" y="795057"/>
            <a:ext cx="11484863" cy="1060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 container adapter in C++ that implements the First In, First Out (FIFO) principle. Elements are inserted at the back and removed from the front. The std::queue provides a simple interface for managing FIFO data structures, making it suitable for applications where sequential processing is required.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E72F329-A362-5FC6-4812-235556C8F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765" y="1968618"/>
            <a:ext cx="11912235" cy="4025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Why Use std::queue?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FIFO Data Management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Useful for scenarios where elements are processed in the order they arrive.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Simplified Interface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Provides focused operations: push, pop, front, and back.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Underlying Container Flexibility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Supports multiple underlying containers (std::deque by default, and std::list as an alternative) for tailored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Common Applications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Task scheduling.</a:t>
            </a: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Breadth-First Search (BFS) in graphs.</a:t>
            </a: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Event handling systems and buffers.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4217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3556CB78-1045-1FF3-6BAB-E6A4D969C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706"/>
            <a:ext cx="23619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 Queue 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778FC2B-6FD6-F1D2-AF84-E76D0EAD72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897110"/>
              </p:ext>
            </p:extLst>
          </p:nvPr>
        </p:nvGraphicFramePr>
        <p:xfrm>
          <a:off x="568291" y="1189012"/>
          <a:ext cx="10483166" cy="40193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18082">
                  <a:extLst>
                    <a:ext uri="{9D8B030D-6E8A-4147-A177-3AD203B41FA5}">
                      <a16:colId xmlns:a16="http://schemas.microsoft.com/office/drawing/2014/main" val="939255200"/>
                    </a:ext>
                  </a:extLst>
                </a:gridCol>
                <a:gridCol w="3576775">
                  <a:extLst>
                    <a:ext uri="{9D8B030D-6E8A-4147-A177-3AD203B41FA5}">
                      <a16:colId xmlns:a16="http://schemas.microsoft.com/office/drawing/2014/main" val="512388315"/>
                    </a:ext>
                  </a:extLst>
                </a:gridCol>
                <a:gridCol w="4788309">
                  <a:extLst>
                    <a:ext uri="{9D8B030D-6E8A-4147-A177-3AD203B41FA5}">
                      <a16:colId xmlns:a16="http://schemas.microsoft.com/office/drawing/2014/main" val="500274582"/>
                    </a:ext>
                  </a:extLst>
                </a:gridCol>
              </a:tblGrid>
              <a:tr h="3130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Operation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2E3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2E3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2E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458451"/>
                  </a:ext>
                </a:extLst>
              </a:tr>
              <a:tr h="6177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push()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Adds an element to the back of the queue.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myQueue.push</a:t>
                      </a:r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(10); // Adds 10 to the back.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7484147"/>
                  </a:ext>
                </a:extLst>
              </a:tr>
              <a:tr h="6177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pop()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Removes the front element of the queue.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myQueue.pop</a:t>
                      </a:r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(); // Removes the front element.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8752304"/>
                  </a:ext>
                </a:extLst>
              </a:tr>
              <a:tr h="6177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front()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Accesses the front element without removing it.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 f = </a:t>
                      </a:r>
                      <a:r>
                        <a:rPr lang="en-US" sz="1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myQueue.front</a:t>
                      </a:r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(); // Retrieves the front element.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4131160"/>
                  </a:ext>
                </a:extLst>
              </a:tr>
              <a:tr h="6177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back()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Accesses the back element without removing it.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 b = </a:t>
                      </a:r>
                      <a:r>
                        <a:rPr lang="en-US" sz="1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myQueue.back</a:t>
                      </a:r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(); // Retrieves the back element.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982595"/>
                  </a:ext>
                </a:extLst>
              </a:tr>
              <a:tr h="6177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empty()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Checks if the queue is empty.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 (</a:t>
                      </a:r>
                      <a:r>
                        <a:rPr lang="en-US" sz="1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myQueue.empty</a:t>
                      </a:r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()) { ... } // True if the queue is empty.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7648840"/>
                  </a:ext>
                </a:extLst>
              </a:tr>
              <a:tr h="6177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size()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Returns the number of elements in the queue.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size_t</a:t>
                      </a:r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 = </a:t>
                      </a:r>
                      <a:r>
                        <a:rPr lang="en-US" sz="1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myQueue.size</a:t>
                      </a:r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(); // Number of elements in the queue.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834098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AFC8D1C-9A5F-4FB6-BDD7-77073092F1DA}"/>
              </a:ext>
            </a:extLst>
          </p:cNvPr>
          <p:cNvSpPr txBox="1"/>
          <p:nvPr/>
        </p:nvSpPr>
        <p:spPr>
          <a:xfrm>
            <a:off x="0" y="712926"/>
            <a:ext cx="81605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 are operations performed on queue:</a:t>
            </a:r>
          </a:p>
        </p:txBody>
      </p:sp>
    </p:spTree>
    <p:extLst>
      <p:ext uri="{BB962C8B-B14F-4D97-AF65-F5344CB8AC3E}">
        <p14:creationId xmlns:p14="http://schemas.microsoft.com/office/powerpoint/2010/main" val="11115225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3AD4DF2-879D-DA4F-5347-082DBC0A0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7563"/>
            <a:ext cx="189987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 Queue 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8CCB237-0A2E-224D-78AC-B1E6B2557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44" y="858602"/>
            <a:ext cx="11585223" cy="3305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Advantages:-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FIFO Order Maintenance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maintains the order of elements for sequential processing.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Simplicity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Restricts operations to only those relevant for a queue, ensuring ease of use.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Flexibility in Implementation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 use std::deque (default) or std::list as the underlying container:</a:t>
            </a: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std::deque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Ideal for general-purpose queue operations.</a:t>
            </a: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std::list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Useful for scenarios requiring frequent middle insertions or deletions (though rarely necessary in queues).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Efficient Element Management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Push and pop operations are O(1) with std::deque.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Memory Efficiency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Underlying container options allow memory management optimization.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B52A387-612B-B844-35E5-2E065E730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44" y="3638855"/>
            <a:ext cx="8738562" cy="1698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Disadvantages:-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Restricted Access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direct or random access to elements other than the front or back.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Limited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Customization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queue's interface is fixed to FIFO operations.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Traversal Not Supported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iterators to traverse the elements.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3854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3F7CA744-A07E-3D99-66D6-C56645A09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9988"/>
            <a:ext cx="189987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 Queue 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D58FD1C-90E3-A17C-4024-23D6BF67D1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988699"/>
              </p:ext>
            </p:extLst>
          </p:nvPr>
        </p:nvGraphicFramePr>
        <p:xfrm>
          <a:off x="711820" y="1169993"/>
          <a:ext cx="7950400" cy="304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93998">
                  <a:extLst>
                    <a:ext uri="{9D8B030D-6E8A-4147-A177-3AD203B41FA5}">
                      <a16:colId xmlns:a16="http://schemas.microsoft.com/office/drawing/2014/main" val="2312596572"/>
                    </a:ext>
                  </a:extLst>
                </a:gridCol>
                <a:gridCol w="4856402">
                  <a:extLst>
                    <a:ext uri="{9D8B030D-6E8A-4147-A177-3AD203B41FA5}">
                      <a16:colId xmlns:a16="http://schemas.microsoft.com/office/drawing/2014/main" val="208861473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Scenario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2E3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2E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32949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Scheduling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 tasks in the order they are received (e.g., printer job scheduling).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75852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Breadth-First Search (BFS)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Traverse graphs or trees level by level.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984137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Event Handling Systems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 events sequentially in the order of occurrence.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703309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Buffers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as a buffer for data streaming applications.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123162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 Service Systems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Simulate customer queues in real-world applications.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782174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Pipeline Processing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 data between stages in a sequential order.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59252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C78495C-006B-B61A-2671-C273AD8F06CA}"/>
              </a:ext>
            </a:extLst>
          </p:cNvPr>
          <p:cNvSpPr txBox="1"/>
          <p:nvPr/>
        </p:nvSpPr>
        <p:spPr>
          <a:xfrm>
            <a:off x="282117" y="4354698"/>
            <a:ext cx="61036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u="none" strike="noStrike" dirty="0"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Underlying Container Comparison</a:t>
            </a:r>
            <a:r>
              <a:rPr lang="en-US" sz="2000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B58B5B3-3FC0-2A8E-03E2-C484931BC8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24387"/>
              </p:ext>
            </p:extLst>
          </p:nvPr>
        </p:nvGraphicFramePr>
        <p:xfrm>
          <a:off x="711820" y="4832612"/>
          <a:ext cx="7950399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93999">
                  <a:extLst>
                    <a:ext uri="{9D8B030D-6E8A-4147-A177-3AD203B41FA5}">
                      <a16:colId xmlns:a16="http://schemas.microsoft.com/office/drawing/2014/main" val="1583209847"/>
                    </a:ext>
                  </a:extLst>
                </a:gridCol>
                <a:gridCol w="4856400">
                  <a:extLst>
                    <a:ext uri="{9D8B030D-6E8A-4147-A177-3AD203B41FA5}">
                      <a16:colId xmlns:a16="http://schemas.microsoft.com/office/drawing/2014/main" val="263581131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Underlying Container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2E3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2E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80774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std::deque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Efficient push/pop operations at both ends.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0722574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std::list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Useful when frequent middle insertions/deletions are required (rare in queues).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63493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AAFF4F9-3C0A-449F-BB41-F27DADC90510}"/>
              </a:ext>
            </a:extLst>
          </p:cNvPr>
          <p:cNvSpPr txBox="1"/>
          <p:nvPr/>
        </p:nvSpPr>
        <p:spPr>
          <a:xfrm>
            <a:off x="282117" y="730981"/>
            <a:ext cx="81605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 are the scenarios we can prefer queue:</a:t>
            </a:r>
          </a:p>
        </p:txBody>
      </p:sp>
    </p:spTree>
    <p:extLst>
      <p:ext uri="{BB962C8B-B14F-4D97-AF65-F5344CB8AC3E}">
        <p14:creationId xmlns:p14="http://schemas.microsoft.com/office/powerpoint/2010/main" val="1896528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CC5D1587-95ED-0D21-302C-19C251A29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1956"/>
            <a:ext cx="11803087" cy="526506"/>
          </a:xfrm>
        </p:spPr>
        <p:txBody>
          <a:bodyPr>
            <a:normAutofit fontScale="90000"/>
          </a:bodyPr>
          <a:lstStyle/>
          <a:p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Sequence Containers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7D8649-6F96-D223-D8D8-513759F969D6}"/>
              </a:ext>
            </a:extLst>
          </p:cNvPr>
          <p:cNvSpPr txBox="1"/>
          <p:nvPr/>
        </p:nvSpPr>
        <p:spPr>
          <a:xfrm>
            <a:off x="0" y="863983"/>
            <a:ext cx="12192000" cy="5305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Characteristics of Sequence Containers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Ordered Storage</a:t>
            </a:r>
            <a:r>
              <a:rPr lang="en-US" sz="1800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 are stored and accessed in the order they were added.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Sizing</a:t>
            </a:r>
            <a:r>
              <a:rPr lang="en-US" sz="1800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sequence containers can dynamically grow or shrink to accommodate more or fewer elements.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Iterators</a:t>
            </a:r>
            <a:r>
              <a:rPr lang="en-US" sz="1800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iterators for traversing and manipulating elements efficiently.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Varied Access Patterns</a:t>
            </a:r>
            <a:r>
              <a:rPr lang="en-US" sz="1800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type of sequence container offers specific strengths for accessing and modifying data (e.g., random access, sequential access).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of </a:t>
            </a:r>
            <a:r>
              <a:rPr lang="en-US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 Containers </a:t>
            </a: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 (std::vector) </a:t>
            </a: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Deque (std::deque)</a:t>
            </a: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(std::list)</a:t>
            </a: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 (std::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forward_list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5764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3F7CA744-A07E-3D99-66D6-C56645A09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9988"/>
            <a:ext cx="189987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 Queue 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0E04FA1-1D01-490D-85F9-0F78D98D3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87" y="1376312"/>
            <a:ext cx="6848309" cy="48510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8B2C37B-4170-4A23-B665-31E63A85A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9656" y="1376312"/>
            <a:ext cx="4865507" cy="16478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63F691-342C-45B2-BEA2-C6F4A99BB9F4}"/>
              </a:ext>
            </a:extLst>
          </p:cNvPr>
          <p:cNvSpPr txBox="1"/>
          <p:nvPr/>
        </p:nvSpPr>
        <p:spPr>
          <a:xfrm>
            <a:off x="7219656" y="1006980"/>
            <a:ext cx="1069848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Output:-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463075-AFB2-4715-8436-B758E067190A}"/>
              </a:ext>
            </a:extLst>
          </p:cNvPr>
          <p:cNvSpPr txBox="1"/>
          <p:nvPr/>
        </p:nvSpPr>
        <p:spPr>
          <a:xfrm>
            <a:off x="184087" y="976202"/>
            <a:ext cx="146115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</a:t>
            </a:r>
          </a:p>
        </p:txBody>
      </p:sp>
    </p:spTree>
    <p:extLst>
      <p:ext uri="{BB962C8B-B14F-4D97-AF65-F5344CB8AC3E}">
        <p14:creationId xmlns:p14="http://schemas.microsoft.com/office/powerpoint/2010/main" val="19354154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EEF4BE1D-C4EE-97B7-E47C-4077B7898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8752"/>
            <a:ext cx="3219151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Priority Queue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ED72161-F207-3E62-D4F9-F27EE6FE3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" y="883560"/>
            <a:ext cx="11565746" cy="1725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riority queue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C++ is a container adapter that arranges elements based on their priority. Unlike a regular queue, where the order of insertion determines the order of removal, a std::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priority_queue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always ensures that the element with the highest priority (default: largest value) is at the front and is removed first.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default, std::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priority_queue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implemented as 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max-heap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but it can be customized for other priority orders using comparators.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5FA24CF-2D70-F5E5-D82E-E52670C92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" y="2597893"/>
            <a:ext cx="8686993" cy="4025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Why Use std::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priority_queue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Efficient Priority Management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Ensures the element with the highest priority is always accessible in O(1) time.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Dynamic Sorting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maintains the heap structure as elements are added or removed.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Customizable Priority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 comparators allow the creation of min-heaps or other specialized orderings.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Common Applications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Scheduling tasks based on priority.</a:t>
            </a: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algorithms like Dijkstra’s shortest path.</a:t>
            </a: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Event simulation systems.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9081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3CCD1FF4-0A5D-6D31-0814-2ABB44C64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854" y="771766"/>
            <a:ext cx="1199030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default comparator ensures that std::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priority_queue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behaves as a max-heap. To create a min-heap or other custom orders, a comparator can be specified: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76D1B6-BD35-4DE5-195A-20F7F55C612C}"/>
              </a:ext>
            </a:extLst>
          </p:cNvPr>
          <p:cNvSpPr txBox="1"/>
          <p:nvPr/>
        </p:nvSpPr>
        <p:spPr>
          <a:xfrm>
            <a:off x="-7854" y="184863"/>
            <a:ext cx="6103854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 Priority Queue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1CDA3C-624B-0854-07D4-2934EACE9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753" y="1841609"/>
            <a:ext cx="5090980" cy="46187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8DDCD57-B93E-4D68-A2BA-6FEC8F033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3663" y="1810831"/>
            <a:ext cx="3829584" cy="12288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7DB914F-F228-AAFF-5E43-21FD067A554C}"/>
              </a:ext>
            </a:extLst>
          </p:cNvPr>
          <p:cNvSpPr txBox="1"/>
          <p:nvPr/>
        </p:nvSpPr>
        <p:spPr>
          <a:xfrm>
            <a:off x="7063663" y="1441499"/>
            <a:ext cx="1069848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Output:-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AB63AC-4011-4C2B-88F4-4447E7421D31}"/>
              </a:ext>
            </a:extLst>
          </p:cNvPr>
          <p:cNvSpPr txBox="1"/>
          <p:nvPr/>
        </p:nvSpPr>
        <p:spPr>
          <a:xfrm>
            <a:off x="1298753" y="1441499"/>
            <a:ext cx="146115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</a:t>
            </a:r>
          </a:p>
        </p:txBody>
      </p:sp>
    </p:spTree>
    <p:extLst>
      <p:ext uri="{BB962C8B-B14F-4D97-AF65-F5344CB8AC3E}">
        <p14:creationId xmlns:p14="http://schemas.microsoft.com/office/powerpoint/2010/main" val="18993533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C85465C4-B63A-6D1E-15E3-C8E6D0286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592" y="732877"/>
            <a:ext cx="11338560" cy="2696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std::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priority_queue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992E3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Efficient Element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O(log n) complexity for push and pop, and O(1) complexity for accessing the highest-priority element.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Dynamic Priority Maintenance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reorders elements to maintain the heap structure.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Customizability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 comparators allow the implementation of specialized priority rules.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Flexibility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Useful for managing prioritized data efficiently without manual sorting.</a:t>
            </a:r>
          </a:p>
          <a:p>
            <a:pPr marL="285750" marR="0" lvl="0" indent="-28575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Memory Efficiency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Uses std::vector as the underlying container, leveraging dynamic memory allocation.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ACA1BAA-E790-B3DD-9010-17051EDAD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592" y="3142542"/>
            <a:ext cx="11751935" cy="1698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of std::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priority_queue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992E3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Restricted Access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direct access to elements other than the top (highest-priority element).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Traversal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Lacks iterators for element traversal or inspection.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Limited Use Cases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Primarily useful when priority-based processing is required; not suitable for general-purpose storage.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5ABFB8-A3D3-02DA-A0D3-1024E7310508}"/>
              </a:ext>
            </a:extLst>
          </p:cNvPr>
          <p:cNvSpPr txBox="1"/>
          <p:nvPr/>
        </p:nvSpPr>
        <p:spPr>
          <a:xfrm>
            <a:off x="0" y="170253"/>
            <a:ext cx="11338560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 Priority Queue </a:t>
            </a:r>
          </a:p>
        </p:txBody>
      </p:sp>
    </p:spTree>
    <p:extLst>
      <p:ext uri="{BB962C8B-B14F-4D97-AF65-F5344CB8AC3E}">
        <p14:creationId xmlns:p14="http://schemas.microsoft.com/office/powerpoint/2010/main" val="3786496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ADD4AEE-E41C-57B1-5351-3CEC186F2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9410"/>
            <a:ext cx="11138025" cy="526506"/>
          </a:xfrm>
        </p:spPr>
        <p:txBody>
          <a:bodyPr>
            <a:norm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28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 Priority Queue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BC67F13-2538-E212-9641-8421028A32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757229"/>
              </p:ext>
            </p:extLst>
          </p:nvPr>
        </p:nvGraphicFramePr>
        <p:xfrm>
          <a:off x="879329" y="1224578"/>
          <a:ext cx="7382360" cy="2865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76401">
                  <a:extLst>
                    <a:ext uri="{9D8B030D-6E8A-4147-A177-3AD203B41FA5}">
                      <a16:colId xmlns:a16="http://schemas.microsoft.com/office/drawing/2014/main" val="2226484410"/>
                    </a:ext>
                  </a:extLst>
                </a:gridCol>
                <a:gridCol w="4905959">
                  <a:extLst>
                    <a:ext uri="{9D8B030D-6E8A-4147-A177-3AD203B41FA5}">
                      <a16:colId xmlns:a16="http://schemas.microsoft.com/office/drawing/2014/main" val="167030004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Scenario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2E3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2E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78775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Scheduling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Prioritize tasks based on their importance or urgency.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201179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Dijkstra’s Algorithm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Find the shortest path in a graph using priority-based processing of nodes.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853324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Event Simulation Systems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Handle events based on their scheduled time or priority.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905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Job Processing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 jobs or requests in order of priority (e.g., OS scheduling).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431503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Merging Sorted Arrays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Combine multiple sorted arrays efficiently.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11428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BBB197FC-3444-6693-AC0A-22C37D7C8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289" y="3872678"/>
            <a:ext cx="11023001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992E3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Underlying Container:-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std::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priority_queue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uses std::vector as the default underlying container, with a heap structure built on top of it. Other containers like std::deque can also be used but are less common.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FA2B9BC-0516-2304-5C7A-1EC86E7C4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289" y="5287783"/>
            <a:ext cx="11225290" cy="92333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Note:-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std::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priority_queue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 powerful tool for efficiently managing and processing prioritized data. Its automatic sorting and flexible priority customization make it ideal for use cases requiring order and prioritization.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3D237A-8140-4088-AA5B-94392E7130C3}"/>
              </a:ext>
            </a:extLst>
          </p:cNvPr>
          <p:cNvSpPr txBox="1"/>
          <p:nvPr/>
        </p:nvSpPr>
        <p:spPr>
          <a:xfrm>
            <a:off x="0" y="745433"/>
            <a:ext cx="81605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 are the scenarios we can prefer </a:t>
            </a:r>
            <a:r>
              <a:rPr lang="en-US" sz="2000" b="1" dirty="0" err="1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priority_queue</a:t>
            </a:r>
            <a:r>
              <a:rPr lang="en-US" sz="20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7523486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8BDCFB0-12AE-EF3D-72D3-BC4C72C6527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8878" y="-35513"/>
            <a:ext cx="6296788" cy="6924583"/>
            <a:chOff x="-6659" y="0"/>
            <a:chExt cx="4722591" cy="5143500"/>
          </a:xfrm>
        </p:grpSpPr>
        <p:sp>
          <p:nvSpPr>
            <p:cNvPr id="10" name="Flowchart: Delay 9">
              <a:extLst>
                <a:ext uri="{FF2B5EF4-FFF2-40B4-BE49-F238E27FC236}">
                  <a16:creationId xmlns:a16="http://schemas.microsoft.com/office/drawing/2014/main" id="{CB184579-C921-36DB-E362-3CDBB5E3B10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-1" y="2"/>
              <a:ext cx="4715933" cy="5143498"/>
            </a:xfrm>
            <a:prstGeom prst="flowChartDelay">
              <a:avLst/>
            </a:prstGeom>
            <a:blipFill>
              <a:blip r:embed="rId2">
                <a:alphaModFix amt="78000"/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8000" b="1"/>
            </a:p>
          </p:txBody>
        </p:sp>
        <p:sp>
          <p:nvSpPr>
            <p:cNvPr id="3" name="Flowchart: Delay 2">
              <a:extLst>
                <a:ext uri="{FF2B5EF4-FFF2-40B4-BE49-F238E27FC236}">
                  <a16:creationId xmlns:a16="http://schemas.microsoft.com/office/drawing/2014/main" id="{E15B3111-97BF-26D3-66CD-F377A236713E}"/>
                </a:ext>
              </a:extLst>
            </p:cNvPr>
            <p:cNvSpPr>
              <a:spLocks/>
            </p:cNvSpPr>
            <p:nvPr/>
          </p:nvSpPr>
          <p:spPr>
            <a:xfrm>
              <a:off x="-6659" y="0"/>
              <a:ext cx="4715933" cy="5143498"/>
            </a:xfrm>
            <a:prstGeom prst="flowChartDelay">
              <a:avLst/>
            </a:prstGeom>
            <a:gradFill>
              <a:gsLst>
                <a:gs pos="0">
                  <a:srgbClr val="A71F36"/>
                </a:gs>
                <a:gs pos="19000">
                  <a:srgbClr val="A71F36"/>
                </a:gs>
                <a:gs pos="100000">
                  <a:srgbClr val="EF4B4A">
                    <a:tint val="23500"/>
                    <a:satMod val="160000"/>
                    <a:alpha val="0"/>
                    <a:lumMod val="0"/>
                    <a:lumOff val="10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8000" b="1">
                  <a:latin typeface="Brush Script MT" panose="03060802040406070304" pitchFamily="66" charset="0"/>
                </a:rPr>
                <a:t>Thank You</a:t>
              </a:r>
            </a:p>
          </p:txBody>
        </p:sp>
      </p:grpSp>
      <p:pic>
        <p:nvPicPr>
          <p:cNvPr id="20" name="Picture 19" descr="A black background with red and grey text&#10;&#10;Description automatically generated">
            <a:extLst>
              <a:ext uri="{FF2B5EF4-FFF2-40B4-BE49-F238E27FC236}">
                <a16:creationId xmlns:a16="http://schemas.microsoft.com/office/drawing/2014/main" id="{F4C51A72-E5CB-C0AE-B546-3773C9C4FA4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1301" y="5756413"/>
            <a:ext cx="30607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27692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4B8A746D-8DFF-4502-CD96-11CE62951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3695"/>
            <a:ext cx="11138025" cy="610005"/>
          </a:xfrm>
        </p:spPr>
        <p:txBody>
          <a:bodyPr anchor="ctr">
            <a:noAutofit/>
          </a:bodyPr>
          <a:lstStyle/>
          <a:p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b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68F76F52-FD03-9523-2E36-353F28047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644" y="921090"/>
            <a:ext cx="11916698" cy="4025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20000"/>
              </a:lnSpc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std::vector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a sequence container in C++ that encapsulates dynamic arrays. It provides the flexibility to store a variable number of elements and automatically manages memory.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Characteristics</a:t>
            </a:r>
            <a:r>
              <a:rPr lang="en-US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size (grows and shrinks as needed).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random access to elements using indices.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 are stored in contiguous memory locations.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rgbClr val="992E3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Ideal Use Case</a:t>
            </a:r>
            <a:r>
              <a:rPr lang="en-US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you need a container that behaves like an array but with the added flexibility of dynamic resizing.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338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ACD9B915-5D17-4181-0314-78B2C7E30120}"/>
              </a:ext>
            </a:extLst>
          </p:cNvPr>
          <p:cNvSpPr txBox="1"/>
          <p:nvPr/>
        </p:nvSpPr>
        <p:spPr>
          <a:xfrm>
            <a:off x="68826" y="793104"/>
            <a:ext cx="81605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 are operations performed on vectors: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693CB106-2110-68B6-FE93-CAA64C85D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163746"/>
              </p:ext>
            </p:extLst>
          </p:nvPr>
        </p:nvGraphicFramePr>
        <p:xfrm>
          <a:off x="709517" y="1272619"/>
          <a:ext cx="10037141" cy="49207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27967">
                  <a:extLst>
                    <a:ext uri="{9D8B030D-6E8A-4147-A177-3AD203B41FA5}">
                      <a16:colId xmlns:a16="http://schemas.microsoft.com/office/drawing/2014/main" val="1011381376"/>
                    </a:ext>
                  </a:extLst>
                </a:gridCol>
                <a:gridCol w="3183134">
                  <a:extLst>
                    <a:ext uri="{9D8B030D-6E8A-4147-A177-3AD203B41FA5}">
                      <a16:colId xmlns:a16="http://schemas.microsoft.com/office/drawing/2014/main" val="4070748211"/>
                    </a:ext>
                  </a:extLst>
                </a:gridCol>
                <a:gridCol w="313958">
                  <a:extLst>
                    <a:ext uri="{9D8B030D-6E8A-4147-A177-3AD203B41FA5}">
                      <a16:colId xmlns:a16="http://schemas.microsoft.com/office/drawing/2014/main" val="3392899333"/>
                    </a:ext>
                  </a:extLst>
                </a:gridCol>
                <a:gridCol w="4512082">
                  <a:extLst>
                    <a:ext uri="{9D8B030D-6E8A-4147-A177-3AD203B41FA5}">
                      <a16:colId xmlns:a16="http://schemas.microsoft.com/office/drawing/2014/main" val="2220279571"/>
                    </a:ext>
                  </a:extLst>
                </a:gridCol>
              </a:tblGrid>
              <a:tr h="3087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Operation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84" marR="2484" marT="24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2E3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84" marR="2484" marT="24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2E3A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84" marR="2484" marT="24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2E3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84" marR="2484" marT="24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2E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13257"/>
                  </a:ext>
                </a:extLst>
              </a:tr>
              <a:tr h="308717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Element Access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84" marR="2484" marT="24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2E3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84" marR="2484" marT="24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2E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9213914"/>
                  </a:ext>
                </a:extLst>
              </a:tr>
              <a:tr h="6143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operator[]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84" marR="2484" marT="24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Access an element by index (no bounds checking).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84" marR="2484" marT="24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vec[2] // Access the 3rd element.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84" marR="2484" marT="24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vec[2] // Access the 3rd element.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84" marR="2484" marT="24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8973365"/>
                  </a:ext>
                </a:extLst>
              </a:tr>
              <a:tr h="9199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at()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84" marR="2484" marT="24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Access an element by index with bounds checking. Throws std::</a:t>
                      </a:r>
                      <a:r>
                        <a:rPr lang="en-US" sz="1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out_of_range</a:t>
                      </a:r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if invalid.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84" marR="2484" marT="24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vec.at(2) // Access the 3rd element (with bounds checking).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84" marR="2484" marT="24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vec.at(2) // Access the 3rd element (with bounds checking).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84" marR="2484" marT="24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79315"/>
                  </a:ext>
                </a:extLst>
              </a:tr>
              <a:tr h="3087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front()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84" marR="2484" marT="24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Access the first element.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84" marR="2484" marT="24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vec.front() // Accesses the first element.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84" marR="2484" marT="24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vec.front() // Accesses the first element.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84" marR="2484" marT="24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7864307"/>
                  </a:ext>
                </a:extLst>
              </a:tr>
              <a:tr h="3087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back()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84" marR="2484" marT="24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Access the last element.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84" marR="2484" marT="24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vec.back() // Accesses the last element.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84" marR="2484" marT="24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vec.back</a:t>
                      </a:r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 // Accesses the last element.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84" marR="2484" marT="24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776001"/>
                  </a:ext>
                </a:extLst>
              </a:tr>
              <a:tr h="308717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Modifying the Container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84" marR="2484" marT="24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2E3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84" marR="2484" marT="24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2E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67692"/>
                  </a:ext>
                </a:extLst>
              </a:tr>
              <a:tr h="6143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push_back</a:t>
                      </a:r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84" marR="2484" marT="24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Adds an element to the end of the vector.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84" marR="2484" marT="24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vec.push_back(5) // Adds 5 to the end of the vector.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84" marR="2484" marT="24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vec.push_back(5) // Adds 5 to the end of the vector.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84" marR="2484" marT="24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3842492"/>
                  </a:ext>
                </a:extLst>
              </a:tr>
              <a:tr h="6143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pop_back</a:t>
                      </a:r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84" marR="2484" marT="24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Removes the last element of the vector.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84" marR="2484" marT="24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vec.pop_back() // Removes the last element.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84" marR="2484" marT="24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vec.pop_back() // Removes the last element.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84" marR="2484" marT="24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4855448"/>
                  </a:ext>
                </a:extLst>
              </a:tr>
              <a:tr h="6143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insert()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84" marR="2484" marT="24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Inserts an element at a specified position.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84" marR="2484" marT="24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vec.insert(vec.begin() + 2, 99) // Inserts 99 at the 3rd position.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84" marR="2484" marT="24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vec.insert(vec.begin() + 2, 99) // Inserts 99 at the 3rd position.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84" marR="2484" marT="24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008385"/>
                  </a:ext>
                </a:extLst>
              </a:tr>
            </a:tbl>
          </a:graphicData>
        </a:graphic>
      </p:graphicFrame>
      <p:sp>
        <p:nvSpPr>
          <p:cNvPr id="4" name="Title 2">
            <a:extLst>
              <a:ext uri="{FF2B5EF4-FFF2-40B4-BE49-F238E27FC236}">
                <a16:creationId xmlns:a16="http://schemas.microsoft.com/office/drawing/2014/main" id="{B8AD5FFC-B31A-4B15-82B3-9515780E5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3695"/>
            <a:ext cx="11138025" cy="610005"/>
          </a:xfrm>
        </p:spPr>
        <p:txBody>
          <a:bodyPr anchor="ctr">
            <a:noAutofit/>
          </a:bodyPr>
          <a:lstStyle/>
          <a:p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b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254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8C2A3F-AEC5-6659-EC87-6BFCCA7CF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059"/>
            <a:ext cx="11138025" cy="526506"/>
          </a:xfrm>
        </p:spPr>
        <p:txBody>
          <a:bodyPr>
            <a:normAutofit/>
          </a:bodyPr>
          <a:lstStyle/>
          <a:p>
            <a:r>
              <a:rPr lang="en-US" sz="29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 </a:t>
            </a:r>
            <a:r>
              <a:rPr lang="en-US" sz="28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96D6BBC-1E4E-2774-0BEF-3DBFAD02ED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871325"/>
              </p:ext>
            </p:extLst>
          </p:nvPr>
        </p:nvGraphicFramePr>
        <p:xfrm>
          <a:off x="738946" y="1330910"/>
          <a:ext cx="10145363" cy="4838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49830">
                  <a:extLst>
                    <a:ext uri="{9D8B030D-6E8A-4147-A177-3AD203B41FA5}">
                      <a16:colId xmlns:a16="http://schemas.microsoft.com/office/drawing/2014/main" val="1308916389"/>
                    </a:ext>
                  </a:extLst>
                </a:gridCol>
                <a:gridCol w="3217456">
                  <a:extLst>
                    <a:ext uri="{9D8B030D-6E8A-4147-A177-3AD203B41FA5}">
                      <a16:colId xmlns:a16="http://schemas.microsoft.com/office/drawing/2014/main" val="3408262839"/>
                    </a:ext>
                  </a:extLst>
                </a:gridCol>
                <a:gridCol w="4878077">
                  <a:extLst>
                    <a:ext uri="{9D8B030D-6E8A-4147-A177-3AD203B41FA5}">
                      <a16:colId xmlns:a16="http://schemas.microsoft.com/office/drawing/2014/main" val="1359772410"/>
                    </a:ext>
                  </a:extLst>
                </a:gridCol>
              </a:tblGrid>
              <a:tr h="33523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Removing Elements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2E3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480490"/>
                  </a:ext>
                </a:extLst>
              </a:tr>
              <a:tr h="5259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erase()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Removes one or more elements from a specified position or range.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vec.erase</a:t>
                      </a: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(vec.begin() + 2) // Removes the 3rd element.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1389350"/>
                  </a:ext>
                </a:extLst>
              </a:tr>
              <a:tr h="4539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clear()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Removes all elements from the vector.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vec.clear</a:t>
                      </a: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 // Removes all elements.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2048911"/>
                  </a:ext>
                </a:extLst>
              </a:tr>
              <a:tr h="33523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Capacity and Size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2E3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979088"/>
                  </a:ext>
                </a:extLst>
              </a:tr>
              <a:tr h="5259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size()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Returns the number of elements in the vector.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vec.size</a:t>
                      </a: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 // Returns the size of the vector.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1206264"/>
                  </a:ext>
                </a:extLst>
              </a:tr>
              <a:tr h="5259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empty()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Returns true if the vector is empty, otherwise false.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vec.empty</a:t>
                      </a: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 // Returns false if vec contains elements.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3526407"/>
                  </a:ext>
                </a:extLst>
              </a:tr>
              <a:tr h="5259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reserve()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Requests the allocation of enough memory to store n elements.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vec.reserve</a:t>
                      </a: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(100) // Ensures capacity for 100 elements.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5410276"/>
                  </a:ext>
                </a:extLst>
              </a:tr>
              <a:tr h="7848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capacity()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Returns the allocated capacity (the number of elements the vector can hold without reallocating).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vec.capacity</a:t>
                      </a: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 // Returns the current capacity of the vector.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928955"/>
                  </a:ext>
                </a:extLst>
              </a:tr>
              <a:tr h="5259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shrink_to_fit</a:t>
                      </a: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Requests reduction of the capacity to fit the size of the vector.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vec.shrink_to_fit</a:t>
                      </a: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 // Reduces capacity to match the size, but not guaranteed to free memory.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270408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C1F96FD-B6DE-DEE6-0B15-71F465CE6F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329123"/>
              </p:ext>
            </p:extLst>
          </p:nvPr>
        </p:nvGraphicFramePr>
        <p:xfrm>
          <a:off x="738947" y="988141"/>
          <a:ext cx="10145361" cy="3427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49832">
                  <a:extLst>
                    <a:ext uri="{9D8B030D-6E8A-4147-A177-3AD203B41FA5}">
                      <a16:colId xmlns:a16="http://schemas.microsoft.com/office/drawing/2014/main" val="4202578763"/>
                    </a:ext>
                  </a:extLst>
                </a:gridCol>
                <a:gridCol w="3217454">
                  <a:extLst>
                    <a:ext uri="{9D8B030D-6E8A-4147-A177-3AD203B41FA5}">
                      <a16:colId xmlns:a16="http://schemas.microsoft.com/office/drawing/2014/main" val="1292999637"/>
                    </a:ext>
                  </a:extLst>
                </a:gridCol>
                <a:gridCol w="4878075">
                  <a:extLst>
                    <a:ext uri="{9D8B030D-6E8A-4147-A177-3AD203B41FA5}">
                      <a16:colId xmlns:a16="http://schemas.microsoft.com/office/drawing/2014/main" val="3173124998"/>
                    </a:ext>
                  </a:extLst>
                </a:gridCol>
              </a:tblGrid>
              <a:tr h="3427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Operation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84" marR="2484" marT="24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2E3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84" marR="2484" marT="24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2E3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84" marR="2484" marT="24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2E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348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064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52734C66-2494-D911-F338-CA174E54C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0915"/>
            <a:ext cx="11283747" cy="526506"/>
          </a:xfrm>
        </p:spPr>
        <p:txBody>
          <a:bodyPr>
            <a:normAutofit/>
          </a:bodyPr>
          <a:lstStyle/>
          <a:p>
            <a:r>
              <a:rPr lang="en-US" sz="29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 </a:t>
            </a:r>
            <a:r>
              <a:rPr lang="en-US" sz="28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144B6BE-9960-39AF-B679-B38F3CD3E9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045612"/>
              </p:ext>
            </p:extLst>
          </p:nvPr>
        </p:nvGraphicFramePr>
        <p:xfrm>
          <a:off x="757084" y="1268361"/>
          <a:ext cx="9576619" cy="457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4918">
                  <a:extLst>
                    <a:ext uri="{9D8B030D-6E8A-4147-A177-3AD203B41FA5}">
                      <a16:colId xmlns:a16="http://schemas.microsoft.com/office/drawing/2014/main" val="2937356334"/>
                    </a:ext>
                  </a:extLst>
                </a:gridCol>
                <a:gridCol w="3037086">
                  <a:extLst>
                    <a:ext uri="{9D8B030D-6E8A-4147-A177-3AD203B41FA5}">
                      <a16:colId xmlns:a16="http://schemas.microsoft.com/office/drawing/2014/main" val="3392327930"/>
                    </a:ext>
                  </a:extLst>
                </a:gridCol>
                <a:gridCol w="4604615">
                  <a:extLst>
                    <a:ext uri="{9D8B030D-6E8A-4147-A177-3AD203B41FA5}">
                      <a16:colId xmlns:a16="http://schemas.microsoft.com/office/drawing/2014/main" val="3399971139"/>
                    </a:ext>
                  </a:extLst>
                </a:gridCol>
              </a:tblGrid>
              <a:tr h="306427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Resizing the Vector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2E3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715693"/>
                  </a:ext>
                </a:extLst>
              </a:tr>
              <a:tr h="10422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resize()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Changes the size of the vector. New elements are initialized with a default value if expanded.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vec.resize</a:t>
                      </a:r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(6, 99) // Resizes vector to 6, filling new elements with 99.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2172217"/>
                  </a:ext>
                </a:extLst>
              </a:tr>
              <a:tr h="354568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Iterators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2E3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799625"/>
                  </a:ext>
                </a:extLst>
              </a:tr>
              <a:tr h="6983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begin()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Returns an iterator to the first element.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vec.begin() // Iterator to the first element.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3042457"/>
                  </a:ext>
                </a:extLst>
              </a:tr>
              <a:tr h="6983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end()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Returns an iterator to one past the last element.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vec.end</a:t>
                      </a:r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 // Iterator to one past the last element.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1546724"/>
                  </a:ext>
                </a:extLst>
              </a:tr>
              <a:tr h="6983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rbegin()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Returns a reverse iterator to the last element.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vec.rbegin</a:t>
                      </a:r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 // Reverse iterator to the last element.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8506881"/>
                  </a:ext>
                </a:extLst>
              </a:tr>
              <a:tr h="7736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rend()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Returns a reverse iterator to one before the first element.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vec.rend</a:t>
                      </a:r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 // Reverse iterator to one before the first element.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687074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AE99925-BF1C-71B4-3FEB-F91D6360E4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71434"/>
              </p:ext>
            </p:extLst>
          </p:nvPr>
        </p:nvGraphicFramePr>
        <p:xfrm>
          <a:off x="757084" y="914401"/>
          <a:ext cx="9576619" cy="353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4920">
                  <a:extLst>
                    <a:ext uri="{9D8B030D-6E8A-4147-A177-3AD203B41FA5}">
                      <a16:colId xmlns:a16="http://schemas.microsoft.com/office/drawing/2014/main" val="4202578763"/>
                    </a:ext>
                  </a:extLst>
                </a:gridCol>
                <a:gridCol w="3037086">
                  <a:extLst>
                    <a:ext uri="{9D8B030D-6E8A-4147-A177-3AD203B41FA5}">
                      <a16:colId xmlns:a16="http://schemas.microsoft.com/office/drawing/2014/main" val="1292999637"/>
                    </a:ext>
                  </a:extLst>
                </a:gridCol>
                <a:gridCol w="4604613">
                  <a:extLst>
                    <a:ext uri="{9D8B030D-6E8A-4147-A177-3AD203B41FA5}">
                      <a16:colId xmlns:a16="http://schemas.microsoft.com/office/drawing/2014/main" val="3173124998"/>
                    </a:ext>
                  </a:extLst>
                </a:gridCol>
              </a:tblGrid>
              <a:tr h="3539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Operation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84" marR="2484" marT="24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2E3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84" marR="2484" marT="24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2E3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84" marR="2484" marT="24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2E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348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6775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8A294D7-5CBD-5B7A-FB9F-87D031CF06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390695"/>
              </p:ext>
            </p:extLst>
          </p:nvPr>
        </p:nvGraphicFramePr>
        <p:xfrm>
          <a:off x="780434" y="1341254"/>
          <a:ext cx="10074379" cy="4806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35488">
                  <a:extLst>
                    <a:ext uri="{9D8B030D-6E8A-4147-A177-3AD203B41FA5}">
                      <a16:colId xmlns:a16="http://schemas.microsoft.com/office/drawing/2014/main" val="1322809460"/>
                    </a:ext>
                  </a:extLst>
                </a:gridCol>
                <a:gridCol w="3194944">
                  <a:extLst>
                    <a:ext uri="{9D8B030D-6E8A-4147-A177-3AD203B41FA5}">
                      <a16:colId xmlns:a16="http://schemas.microsoft.com/office/drawing/2014/main" val="4181348723"/>
                    </a:ext>
                  </a:extLst>
                </a:gridCol>
                <a:gridCol w="4843947">
                  <a:extLst>
                    <a:ext uri="{9D8B030D-6E8A-4147-A177-3AD203B41FA5}">
                      <a16:colId xmlns:a16="http://schemas.microsoft.com/office/drawing/2014/main" val="2230085909"/>
                    </a:ext>
                  </a:extLst>
                </a:gridCol>
              </a:tblGrid>
              <a:tr h="54027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Other Useful Methods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2E3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676979"/>
                  </a:ext>
                </a:extLst>
              </a:tr>
              <a:tr h="7316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swap()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Swaps the contents of two vectors.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vec.swap</a:t>
                      </a:r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(vec2) // Swaps the contents of vec and vec2.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9811695"/>
                  </a:ext>
                </a:extLst>
              </a:tr>
              <a:tr h="10918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assign()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Replaces the contents with a specified number of elements or a range.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vec.assign</a:t>
                      </a:r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 10) // Replaces the contents with three 10s, vec = {10, 10, 10}.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6186021"/>
                  </a:ext>
                </a:extLst>
              </a:tr>
              <a:tr h="54027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Special Operations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2E3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259332"/>
                  </a:ext>
                </a:extLst>
              </a:tr>
              <a:tr h="10918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emplace_back</a:t>
                      </a:r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Constructs an element in place at the end of the vector (avoids copy/move).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vec.emplace_back</a:t>
                      </a:r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(10) // Adds 10 to the end without creating a temporary object.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047900"/>
                  </a:ext>
                </a:extLst>
              </a:tr>
              <a:tr h="8104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emplace()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Constructs an element in place at a specified position.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vec.emplace</a:t>
                      </a:r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(vec.begin() + 2, 100) // Inserts 100 at the 3rd position using in-place construction.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9162788"/>
                  </a:ext>
                </a:extLst>
              </a:tr>
            </a:tbl>
          </a:graphicData>
        </a:graphic>
      </p:graphicFrame>
      <p:sp>
        <p:nvSpPr>
          <p:cNvPr id="5" name="Title 2">
            <a:extLst>
              <a:ext uri="{FF2B5EF4-FFF2-40B4-BE49-F238E27FC236}">
                <a16:creationId xmlns:a16="http://schemas.microsoft.com/office/drawing/2014/main" id="{2BA63662-A6C3-6915-CDBA-96378A336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4040"/>
            <a:ext cx="11138025" cy="526506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 Vector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410AFC4-85BB-F928-2498-16F608AF84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074395"/>
              </p:ext>
            </p:extLst>
          </p:nvPr>
        </p:nvGraphicFramePr>
        <p:xfrm>
          <a:off x="780434" y="963561"/>
          <a:ext cx="10074379" cy="3776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35490">
                  <a:extLst>
                    <a:ext uri="{9D8B030D-6E8A-4147-A177-3AD203B41FA5}">
                      <a16:colId xmlns:a16="http://schemas.microsoft.com/office/drawing/2014/main" val="4202578763"/>
                    </a:ext>
                  </a:extLst>
                </a:gridCol>
                <a:gridCol w="3194944">
                  <a:extLst>
                    <a:ext uri="{9D8B030D-6E8A-4147-A177-3AD203B41FA5}">
                      <a16:colId xmlns:a16="http://schemas.microsoft.com/office/drawing/2014/main" val="1292999637"/>
                    </a:ext>
                  </a:extLst>
                </a:gridCol>
                <a:gridCol w="4843945">
                  <a:extLst>
                    <a:ext uri="{9D8B030D-6E8A-4147-A177-3AD203B41FA5}">
                      <a16:colId xmlns:a16="http://schemas.microsoft.com/office/drawing/2014/main" val="3173124998"/>
                    </a:ext>
                  </a:extLst>
                </a:gridCol>
              </a:tblGrid>
              <a:tr h="3776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Operation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84" marR="2484" marT="24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2E3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84" marR="2484" marT="24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2E3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84" marR="2484" marT="24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2E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348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5319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57240BBBC6B049925159D12E9A25AF" ma:contentTypeVersion="11" ma:contentTypeDescription="Create a new document." ma:contentTypeScope="" ma:versionID="26b8b635b1e6063efa60a7b4acc4e2e3">
  <xsd:schema xmlns:xsd="http://www.w3.org/2001/XMLSchema" xmlns:xs="http://www.w3.org/2001/XMLSchema" xmlns:p="http://schemas.microsoft.com/office/2006/metadata/properties" xmlns:ns3="7dbb0361-a347-4361-aad0-742af1c4894d" xmlns:ns4="9ef71459-7135-4651-8acf-3a45a5e0ab13" targetNamespace="http://schemas.microsoft.com/office/2006/metadata/properties" ma:root="true" ma:fieldsID="d6460f61bcd4c91886233c57813698c2" ns3:_="" ns4:_="">
    <xsd:import namespace="7dbb0361-a347-4361-aad0-742af1c4894d"/>
    <xsd:import namespace="9ef71459-7135-4651-8acf-3a45a5e0ab13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bb0361-a347-4361-aad0-742af1c4894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f71459-7135-4651-8acf-3a45a5e0ab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54E8A36-207B-4778-AD7D-BDA9120D12AB}">
  <ds:schemaRefs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www.w3.org/XML/1998/namespace"/>
    <ds:schemaRef ds:uri="9ef71459-7135-4651-8acf-3a45a5e0ab13"/>
    <ds:schemaRef ds:uri="7dbb0361-a347-4361-aad0-742af1c4894d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F5210273-DEBD-4595-B791-2314571AF4C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4553A5C-27BA-4B22-B2A5-D9BA781F94A2}">
  <ds:schemaRefs>
    <ds:schemaRef ds:uri="7dbb0361-a347-4361-aad0-742af1c4894d"/>
    <ds:schemaRef ds:uri="9ef71459-7135-4651-8acf-3a45a5e0ab1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4138</TotalTime>
  <Words>5449</Words>
  <Application>Microsoft Office PowerPoint</Application>
  <PresentationFormat>Widescreen</PresentationFormat>
  <Paragraphs>669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47" baseType="lpstr">
      <vt:lpstr>Office Theme</vt:lpstr>
      <vt:lpstr>Office Theme</vt:lpstr>
      <vt:lpstr>PowerPoint Presentation</vt:lpstr>
      <vt:lpstr>PowerPoint Presentation</vt:lpstr>
      <vt:lpstr>  1. Sequence Containers  </vt:lpstr>
      <vt:lpstr> 1. Sequence Containers </vt:lpstr>
      <vt:lpstr>  1.1 Vector   </vt:lpstr>
      <vt:lpstr>  1.1 Vector   </vt:lpstr>
      <vt:lpstr>1.1 Vector</vt:lpstr>
      <vt:lpstr>1.1 Vector</vt:lpstr>
      <vt:lpstr>1.1 Vector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2.3 Priority Queue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 reset issue on SWC press events</dc:title>
  <dc:creator>prasad dokku</dc:creator>
  <cp:lastModifiedBy>Baggu Bhargav</cp:lastModifiedBy>
  <cp:revision>105</cp:revision>
  <dcterms:created xsi:type="dcterms:W3CDTF">2018-04-13T08:56:00Z</dcterms:created>
  <dcterms:modified xsi:type="dcterms:W3CDTF">2025-06-04T02:32:27Z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53CB3D3E10964D8CA74CED45E813FBA1</vt:lpwstr>
  </property>
  <property fmtid="{D5CDD505-2E9C-101B-9397-08002B2CF9AE}" pid="3" name="KSOProductBuildVer">
    <vt:lpwstr>1033-11.2.0.11191</vt:lpwstr>
  </property>
  <property fmtid="{D5CDD505-2E9C-101B-9397-08002B2CF9AE}" pid="4" name="ContentTypeId">
    <vt:lpwstr>0x010100E657240BBBC6B049925159D12E9A25AF</vt:lpwstr>
  </property>
</Properties>
</file>