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3"/>
  </p:notesMasterIdLst>
  <p:sldIdLst>
    <p:sldId id="260" r:id="rId6"/>
    <p:sldId id="719" r:id="rId7"/>
    <p:sldId id="720" r:id="rId8"/>
    <p:sldId id="721" r:id="rId9"/>
    <p:sldId id="722" r:id="rId10"/>
    <p:sldId id="735" r:id="rId11"/>
    <p:sldId id="736" r:id="rId12"/>
    <p:sldId id="737" r:id="rId13"/>
    <p:sldId id="738" r:id="rId14"/>
    <p:sldId id="740" r:id="rId15"/>
    <p:sldId id="739" r:id="rId16"/>
    <p:sldId id="730" r:id="rId17"/>
    <p:sldId id="731" r:id="rId18"/>
    <p:sldId id="732" r:id="rId19"/>
    <p:sldId id="733" r:id="rId20"/>
    <p:sldId id="734" r:id="rId21"/>
    <p:sldId id="7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EDEE9-CF7C-69F0-D007-BAD2133AF629}" v="4" dt="2025-06-07T05:51:44.268"/>
    <p1510:client id="{FA86F5BE-5C80-A167-7E6A-E18AB0B79ADF}" v="574" dt="2025-06-06T11:45:51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6/6/2025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6/6/2025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+mj-lt"/>
                <a:cs typeface="+mj-lt"/>
                <a:sym typeface="Fira Sans Condensed SemiBold"/>
              </a:rPr>
              <a:t>Binary trees, Tree traversals</a:t>
            </a:r>
            <a:endParaRPr lang="en-US" sz="6000">
              <a:solidFill>
                <a:srgbClr val="676767"/>
              </a:solidFill>
              <a:latin typeface="Fira Sans Condensed SemiBold"/>
              <a:ea typeface="+mj-lt"/>
              <a:cs typeface="+mj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06/06/2025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2A85A-2155-5375-5BBB-92F40A703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9C23FBA-762F-CD0F-A139-C909CCF8302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EBBD9-F131-06CA-80E7-27F8395DA1F7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86F0DA-F9B3-7550-7173-0E1768180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30926"/>
              </p:ext>
            </p:extLst>
          </p:nvPr>
        </p:nvGraphicFramePr>
        <p:xfrm>
          <a:off x="1223210" y="1513973"/>
          <a:ext cx="9765596" cy="35661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4882798">
                  <a:extLst>
                    <a:ext uri="{9D8B030D-6E8A-4147-A177-3AD203B41FA5}">
                      <a16:colId xmlns:a16="http://schemas.microsoft.com/office/drawing/2014/main" val="3869004475"/>
                    </a:ext>
                  </a:extLst>
                </a:gridCol>
                <a:gridCol w="4882798">
                  <a:extLst>
                    <a:ext uri="{9D8B030D-6E8A-4147-A177-3AD203B41FA5}">
                      <a16:colId xmlns:a16="http://schemas.microsoft.com/office/drawing/2014/main" val="2653590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/>
                        </a:rPr>
                        <a:t>Type</a:t>
                      </a:r>
                    </a:p>
                  </a:txBody>
                  <a:tcPr anchor="ctr"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Times New Roman"/>
                        </a:rPr>
                        <a:t>Characteristics</a:t>
                      </a:r>
                    </a:p>
                  </a:txBody>
                  <a:tcPr anchor="ctr"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41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Full Binary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 or 2 children per 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837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Perfect Binary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All internal nodes have 2 children &amp; all leaves at same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683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Complete Binary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Last level left-filled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897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Balanced Binary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Height difference ≤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898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Degenerate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Like a linked list (1 child per node)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915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Binary Search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Left &lt; root &lt; 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212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Threaded Binary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NULL pointers replaced to speed up traversal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73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AVL / Red-Black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Self-balancing BSTs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45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30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9882D-B241-9BF2-BA16-830B50AA1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ED777DE-5002-41FC-1E65-74EFE5AFC43D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AB166D-3646-145B-EF9C-AE20369012D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624D11F-DF23-0490-08E6-12CB45E906C5}"/>
              </a:ext>
            </a:extLst>
          </p:cNvPr>
          <p:cNvSpPr txBox="1"/>
          <p:nvPr/>
        </p:nvSpPr>
        <p:spPr>
          <a:xfrm>
            <a:off x="425215" y="1046104"/>
            <a:ext cx="11341570" cy="233910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  <a:t>2.Tree traversals</a:t>
            </a:r>
            <a:endParaRPr lang="en-US" sz="2000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Tree traversal refers to the process of visiting all the nodes of a tree in a specific order. There are three main types for binary trees: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Inorder</a:t>
            </a:r>
            <a:r>
              <a:rPr lang="en-US" dirty="0">
                <a:latin typeface="Times New Roman"/>
                <a:ea typeface="+mn-lt"/>
                <a:cs typeface="+mn-lt"/>
              </a:rPr>
              <a:t> Traversal (Left → Root → Right)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Preorder Traversal (Root → Left → Right)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Postorder</a:t>
            </a:r>
            <a:r>
              <a:rPr lang="en-US" dirty="0">
                <a:latin typeface="Times New Roman"/>
                <a:ea typeface="+mn-lt"/>
                <a:cs typeface="+mn-lt"/>
              </a:rPr>
              <a:t> Traversal (Left → Right → Root)</a:t>
            </a:r>
            <a:endParaRPr lang="en-US" dirty="0">
              <a:latin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9FD3E-12B8-709A-0D86-4185F47E7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39" y="3145184"/>
            <a:ext cx="1457325" cy="36195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B4C795-DE15-C624-CA84-12B0F6FD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09" y="2041407"/>
            <a:ext cx="4951895" cy="4299185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C5491D5-E7F5-8918-2533-8F6EC9227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9" y="3574697"/>
            <a:ext cx="33337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6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577081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Null pointer errors when accessing child nodes that don’t exist.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Infinite recursion caused by missing base cases in traversal or insertion functions.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Incorrect traversal order due to wrong recursive call sequence.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Memory leaks when dynamically allocating nodes but not freeing them properly.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Wrong insertion logic breaking the BST property.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Stack overflow for very deep or skewed trees due to deep recursion.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Confusion between preorder, </a:t>
            </a:r>
            <a:r>
              <a:rPr lang="en-US" dirty="0" err="1">
                <a:latin typeface="Times New Roman"/>
                <a:ea typeface="+mn-lt"/>
                <a:cs typeface="+mn-lt"/>
              </a:rPr>
              <a:t>inorder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postorder</a:t>
            </a:r>
            <a:r>
              <a:rPr lang="en-US" dirty="0">
                <a:latin typeface="Times New Roman"/>
                <a:ea typeface="+mn-lt"/>
                <a:cs typeface="+mn-lt"/>
              </a:rPr>
              <a:t> traversals during implementation.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Off-by-one errors or incorrect loop bounds when performing iterative traversals.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49398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Data Structures and Algorithms in C++” by Goodrich, </a:t>
            </a:r>
            <a:r>
              <a:rPr lang="en-US" err="1">
                <a:latin typeface="Times New Roman"/>
                <a:ea typeface="+mn-lt"/>
                <a:cs typeface="+mn-lt"/>
              </a:rPr>
              <a:t>Tamassia</a:t>
            </a:r>
            <a:r>
              <a:rPr lang="en-US" dirty="0">
                <a:latin typeface="Times New Roman"/>
                <a:ea typeface="+mn-lt"/>
                <a:cs typeface="+mn-lt"/>
              </a:rPr>
              <a:t>, and Mount (book).</a:t>
            </a:r>
            <a:endParaRPr lang="en-US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“Introduction to Algorithms” (CLRS) by </a:t>
            </a:r>
            <a:r>
              <a:rPr lang="en-US" err="1">
                <a:latin typeface="Times New Roman"/>
                <a:ea typeface="+mn-lt"/>
                <a:cs typeface="+mn-lt"/>
              </a:rPr>
              <a:t>Cormen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Leiserson</a:t>
            </a:r>
            <a:r>
              <a:rPr lang="en-US" dirty="0">
                <a:latin typeface="Times New Roman"/>
                <a:ea typeface="+mn-lt"/>
                <a:cs typeface="+mn-lt"/>
              </a:rPr>
              <a:t>, Rivest, and Stein (book).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GeeksforGeeks</a:t>
            </a:r>
            <a:r>
              <a:rPr lang="en-US" dirty="0">
                <a:latin typeface="Times New Roman"/>
                <a:ea typeface="+mn-lt"/>
                <a:cs typeface="+mn-lt"/>
              </a:rPr>
              <a:t> website for articles and practice problems.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TutorialsPoint</a:t>
            </a:r>
            <a:r>
              <a:rPr lang="en-US" dirty="0">
                <a:latin typeface="Times New Roman"/>
                <a:ea typeface="+mn-lt"/>
                <a:cs typeface="+mn-lt"/>
              </a:rPr>
              <a:t> for clear explanations and examples.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MIT </a:t>
            </a:r>
            <a:r>
              <a:rPr lang="en-US" dirty="0" err="1">
                <a:latin typeface="Times New Roman"/>
                <a:ea typeface="+mn-lt"/>
                <a:cs typeface="+mn-lt"/>
              </a:rPr>
              <a:t>OpenCourseWare</a:t>
            </a:r>
            <a:r>
              <a:rPr lang="en-US" dirty="0">
                <a:latin typeface="Times New Roman"/>
                <a:ea typeface="+mn-lt"/>
                <a:cs typeface="+mn-lt"/>
              </a:rPr>
              <a:t> and Abdul Bari’s YouTube playlists for video lectures.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Practice problems on </a:t>
            </a:r>
            <a:r>
              <a:rPr lang="en-US" dirty="0" err="1">
                <a:latin typeface="Times New Roman"/>
                <a:ea typeface="+mn-lt"/>
                <a:cs typeface="+mn-lt"/>
              </a:rPr>
              <a:t>LeetCode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 err="1">
                <a:latin typeface="Times New Roman"/>
                <a:ea typeface="+mn-lt"/>
                <a:cs typeface="+mn-lt"/>
              </a:rPr>
              <a:t>HackerRank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Codeforces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Visualgo.net for interactive tree visualizations.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8713" y="879269"/>
            <a:ext cx="11324636" cy="918354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Q1: What is a binary tree?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 tree data structure where each node has at most two children (left and right).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Q2: What is a Binary Search Tree (BST)?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 binary tree where left child nodes have smaller values and right child nodes have larger values than the parent.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Q3: Name the types of tree traversals.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</a:t>
            </a:r>
            <a:r>
              <a:rPr lang="en-US" dirty="0" err="1">
                <a:latin typeface="Times New Roman"/>
                <a:ea typeface="+mn-lt"/>
                <a:cs typeface="+mn-lt"/>
              </a:rPr>
              <a:t>Inorder</a:t>
            </a:r>
            <a:r>
              <a:rPr lang="en-US" dirty="0">
                <a:latin typeface="Times New Roman"/>
                <a:ea typeface="+mn-lt"/>
                <a:cs typeface="+mn-lt"/>
              </a:rPr>
              <a:t>, Preorder, </a:t>
            </a:r>
            <a:r>
              <a:rPr lang="en-US" dirty="0" err="1">
                <a:latin typeface="Times New Roman"/>
                <a:ea typeface="+mn-lt"/>
                <a:cs typeface="+mn-lt"/>
              </a:rPr>
              <a:t>Postorder</a:t>
            </a:r>
            <a:r>
              <a:rPr lang="en-US" dirty="0">
                <a:latin typeface="Times New Roman"/>
                <a:ea typeface="+mn-lt"/>
                <a:cs typeface="+mn-lt"/>
              </a:rPr>
              <a:t>, and Level order.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Q4: Which traversal gives nodes in sorted order for BST?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</a:t>
            </a:r>
            <a:r>
              <a:rPr lang="en-US" dirty="0" err="1">
                <a:latin typeface="Times New Roman"/>
                <a:ea typeface="+mn-lt"/>
                <a:cs typeface="+mn-lt"/>
              </a:rPr>
              <a:t>Inorder</a:t>
            </a:r>
            <a:r>
              <a:rPr lang="en-US" dirty="0">
                <a:latin typeface="Times New Roman"/>
                <a:ea typeface="+mn-lt"/>
                <a:cs typeface="+mn-lt"/>
              </a:rPr>
              <a:t> traversal.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Q5: What traversal is used to copy or serialize a tree?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Preorder traversal.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Q6: Which traversal helps in deleting a tree?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</a:t>
            </a:r>
            <a:r>
              <a:rPr lang="en-US" dirty="0" err="1">
                <a:latin typeface="Times New Roman"/>
                <a:ea typeface="+mn-lt"/>
                <a:cs typeface="+mn-lt"/>
              </a:rPr>
              <a:t>Postorder</a:t>
            </a:r>
            <a:r>
              <a:rPr lang="en-US" dirty="0">
                <a:latin typeface="Times New Roman"/>
                <a:ea typeface="+mn-lt"/>
                <a:cs typeface="+mn-lt"/>
              </a:rPr>
              <a:t> traversal.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28125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Basics of Graphs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Graph Traversal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Shortest Path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Minimum Spanning Tree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Cycle Detection in Graphs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752154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Binary trees are hierarchical data structures where each node has up to two children (left and right).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They are fundamental for representing hierarchical data and are the basis for advanced structures like Binary Search Trees (BST).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BSTs maintain an order where left child &lt; parent &lt; right child, enabling efficient search, insertion, and deletion.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Tree traversals are methods to visit all nodes systematically: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Inorder</a:t>
            </a:r>
            <a:r>
              <a:rPr lang="en-US" dirty="0">
                <a:latin typeface="Times New Roman"/>
                <a:ea typeface="+mn-lt"/>
                <a:cs typeface="+mn-lt"/>
              </a:rPr>
              <a:t> (Left, Root, Right) — yields sorted order in BSTs.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Preorder (Root, Left, Right) — useful for copying or saving tree structure.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Postorder</a:t>
            </a:r>
            <a:r>
              <a:rPr lang="en-US" dirty="0">
                <a:latin typeface="Times New Roman"/>
                <a:ea typeface="+mn-lt"/>
                <a:cs typeface="+mn-lt"/>
              </a:rPr>
              <a:t> (Left, Right, Root) — useful for deleting trees.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Level order — visits nodes by depth level, using a queue.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Understanding and implementing tree traversals is crucial for solving many algorithmic problems.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 challenges include managing recursion carefully and handling null pointers.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Mastery of binary trees provides a strong foundation for learning more complex data structures and algorithms.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FB0ED09-5CBC-6829-A5B0-1ECF0B811D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38933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Binary trees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Tree traversals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000" u="sng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72019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A binary tree is a hierarchical structure where each node has up to two children (left and right).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Each node contains data and pointers to its left and right child nodes.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Types include full, perfect, complete, skewed, and balanced binary trees.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A Binary Search Tree (BST) maintains the property: left child &lt; parent &lt; right child.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Inorder</a:t>
            </a:r>
            <a:r>
              <a:rPr lang="en-US">
                <a:latin typeface="Times New Roman"/>
                <a:ea typeface="+mn-lt"/>
                <a:cs typeface="+mn-lt"/>
              </a:rPr>
              <a:t> traversal visits nodes in left-root-right order and gives sorted output in BST.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 Preorder traversal visits nodes in root-left-right order, useful for copying trees.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Postorder</a:t>
            </a:r>
            <a:r>
              <a:rPr lang="en-US">
                <a:latin typeface="Times New Roman"/>
                <a:ea typeface="+mn-lt"/>
                <a:cs typeface="+mn-lt"/>
              </a:rPr>
              <a:t> traversal visits nodes in left-right-root order, used for deleting trees.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Level order traversal visits nodes level-by-level using a queue (BFS).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E14D-98CB-43FC-69C8-7D9CB528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0046B70-6E52-1383-6303-178E19E43A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5FFE4-A5CB-A369-2B14-3D4BB0B3A8D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E616263-2A56-69D0-F893-744BE71F32B9}"/>
              </a:ext>
            </a:extLst>
          </p:cNvPr>
          <p:cNvSpPr txBox="1"/>
          <p:nvPr/>
        </p:nvSpPr>
        <p:spPr>
          <a:xfrm>
            <a:off x="425215" y="1046104"/>
            <a:ext cx="11341570" cy="126188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1.Binary trees</a:t>
            </a:r>
            <a:endParaRPr lang="en-US" sz="2000" b="1" dirty="0">
              <a:solidFill>
                <a:srgbClr val="992E3A"/>
              </a:solidFill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Full Binary Tree</a:t>
            </a: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binary tree is a hierarchical structure where each node has up to two children (left and right).</a:t>
            </a:r>
            <a:endParaRPr lang="en-US" dirty="0">
              <a:latin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5F4B42F-7B5B-1DF9-7F00-AB881BE3B70A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F4935-9025-400A-D978-C44DF0DA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627" y="4098325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A5213AB-C209-2D51-44D6-A21933ED1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3" y="2226028"/>
            <a:ext cx="5020098" cy="4112428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64083D8-E30A-8958-2AAD-4FE031D6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357" y="2229492"/>
            <a:ext cx="5288973" cy="1863436"/>
          </a:xfrm>
          <a:prstGeom prst="rect">
            <a:avLst/>
          </a:prstGeom>
        </p:spPr>
      </p:pic>
      <p:pic>
        <p:nvPicPr>
          <p:cNvPr id="11" name="Picture 1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C51BE4F-06AA-D800-639E-3248EAE2D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326" y="4456728"/>
            <a:ext cx="34766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6810-98CA-61EB-BD55-7FF29F98D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75C6EF9-1731-B18B-F4FA-3E422AD0119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F6A812-ADF0-242D-5027-F5C01F8AF8F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7FE8602-429C-7AE7-7C4C-7454C5EA791E}"/>
              </a:ext>
            </a:extLst>
          </p:cNvPr>
          <p:cNvSpPr txBox="1"/>
          <p:nvPr/>
        </p:nvSpPr>
        <p:spPr>
          <a:xfrm>
            <a:off x="425215" y="1046104"/>
            <a:ext cx="11341570" cy="178510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Binary Search Tree (BST)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BST is a binary tree where for every node: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Left subtree has nodes with values less than the node’s value.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Right subtree has nodes with values greater than the node’s value.</a:t>
            </a:r>
            <a:endParaRPr lang="en-US" dirty="0">
              <a:latin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C6BBF-EFA5-ABCC-17E6-BE295027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576" y="4413688"/>
            <a:ext cx="1457325" cy="361950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EB7BD6B-9C5D-8C3A-379C-5A623C34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55" y="2540000"/>
            <a:ext cx="4067143" cy="3744150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F8A3A72-867C-49CF-A12B-E60CC0BFE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38" y="2536707"/>
            <a:ext cx="3842221" cy="1878660"/>
          </a:xfrm>
          <a:prstGeom prst="rect">
            <a:avLst/>
          </a:prstGeom>
        </p:spPr>
      </p:pic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5E7D2D4-5D77-76A7-050B-47D5E3C43F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213" y="4783726"/>
            <a:ext cx="49815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B87A-2486-D8F8-1253-32FE6DA0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B44B86D-48BB-37A7-38CE-5654862FEE9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697C5F-C3B8-4FA7-9D30-11B2A1AE958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BC1B9D0-23D2-9CB5-2D99-74F7FDE7039C}"/>
              </a:ext>
            </a:extLst>
          </p:cNvPr>
          <p:cNvSpPr txBox="1"/>
          <p:nvPr/>
        </p:nvSpPr>
        <p:spPr>
          <a:xfrm>
            <a:off x="425215" y="1046104"/>
            <a:ext cx="11341570" cy="123110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Complete Binary Tree</a:t>
            </a:r>
            <a:endParaRPr lang="en-US" b="1" dirty="0">
              <a:latin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All levels are full except possibly the last, and nodes are filled left to right.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F1DB1-1380-0E19-335A-FDC91867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79" y="4215384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087DACA-5189-1B0C-5C9C-D944DE33E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2" y="2050814"/>
            <a:ext cx="5259022" cy="4327408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CBA33F6-C6AD-A3B2-57CF-C4AB74024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85" y="2048404"/>
            <a:ext cx="4704409" cy="2168525"/>
          </a:xfrm>
          <a:prstGeom prst="rect">
            <a:avLst/>
          </a:prstGeom>
        </p:spPr>
      </p:pic>
      <p:pic>
        <p:nvPicPr>
          <p:cNvPr id="10" name="Picture 9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CF632E0-0408-6C0F-AA19-468802443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132" y="4507832"/>
            <a:ext cx="4572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6910-DCB4-1108-F990-D3E3E3AA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662BB7-1767-21A3-EE23-1BA88B6A79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F6858-94AC-8751-E009-D180C5A3C07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E3926D9-6A4A-7596-E3BA-FFC019EBAF33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Perfect Binary Tree</a:t>
            </a:r>
            <a:endParaRPr lang="en-US" b="1" dirty="0">
              <a:latin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All internal nodes have two children and all leaves are at same level.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CD8A6-B763-FF19-F4A2-C4E5C37C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46" y="2004643"/>
            <a:ext cx="1457325" cy="361950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F8B611A-B9DC-BEDA-D5EA-119620CA9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80" y="2009128"/>
            <a:ext cx="5551076" cy="4307300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DC80D49-DCFD-E586-4A0D-20C9EB52B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118" y="2466387"/>
            <a:ext cx="45529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7242-DE51-2589-1EFB-50749FCA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68EA87-07A9-4E76-E04A-41BBF96AC13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802D68-A0C6-9D64-2BEF-65EE6CE97B6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D6328DA-22F8-164A-25E7-7C57B31C7069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Degenerate (Skewed) Tree</a:t>
            </a:r>
            <a:endParaRPr lang="en-US" b="1" dirty="0">
              <a:latin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Each parent has only one child.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1D221-63B0-72A0-0996-0C2E8CE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427" y="2006888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A330AFA-5754-827A-C29C-322A418F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3" y="2006659"/>
            <a:ext cx="4829764" cy="4161721"/>
          </a:xfrm>
          <a:prstGeom prst="rect">
            <a:avLst/>
          </a:prstGeom>
        </p:spPr>
      </p:pic>
      <p:pic>
        <p:nvPicPr>
          <p:cNvPr id="7" name="Picture 6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A21BA769-CF3B-85C5-BE63-791AE3DF3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59" y="2377076"/>
            <a:ext cx="41052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3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1117</cp:revision>
  <dcterms:created xsi:type="dcterms:W3CDTF">2018-04-13T08:56:00Z</dcterms:created>
  <dcterms:modified xsi:type="dcterms:W3CDTF">2025-06-07T05:51:46Z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