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4" r:id="rId4"/>
    <p:sldMasterId id="2147483648" r:id="rId5"/>
  </p:sldMasterIdLst>
  <p:notesMasterIdLst>
    <p:notesMasterId r:id="rId18"/>
  </p:notesMasterIdLst>
  <p:sldIdLst>
    <p:sldId id="714" r:id="rId6"/>
    <p:sldId id="723" r:id="rId7"/>
    <p:sldId id="726" r:id="rId8"/>
    <p:sldId id="719" r:id="rId9"/>
    <p:sldId id="720" r:id="rId10"/>
    <p:sldId id="721" r:id="rId11"/>
    <p:sldId id="722" r:id="rId12"/>
    <p:sldId id="727" r:id="rId13"/>
    <p:sldId id="728" r:id="rId14"/>
    <p:sldId id="729" r:id="rId15"/>
    <p:sldId id="740" r:id="rId16"/>
    <p:sldId id="71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B10185B-9D7C-D699-6DF8-1166523A1445}" name="Shiva Teegala" initials="ST" userId="S::shiva.teegala@rampgroup.com::5455840e-1c74-4a90-870a-55a0a8c0520a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2E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659EC9-938A-A232-A241-E8772FDBB329}" v="76" dt="2025-06-02T13:33:17.734"/>
    <p1510:client id="{F893F17C-9738-4291-C443-164E2D514170}" v="222" dt="2025-06-02T17:12:34.37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microsoft.com/office/2018/10/relationships/authors" Target="author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microsoft.com/office/2015/10/relationships/revisionInfo" Target="revisionInfo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AC5B3E-CD97-4AAF-B99B-E85FBF1BD1EE}" type="datetimeFigureOut">
              <a:rPr lang="en-IN" smtClean="0"/>
              <a:t>02-06-2025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75F58F-5BB2-4C50-95DD-4B37FD9C1A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5727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1458-474C-4418-92BB-2F0C31747162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E27B1-1470-460A-9E50-93CBBE2B0A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1458-474C-4418-92BB-2F0C31747162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E27B1-1470-460A-9E50-93CBBE2B0A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1458-474C-4418-92BB-2F0C31747162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E27B1-1470-460A-9E50-93CBBE2B0A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11233151" y="6426200"/>
            <a:ext cx="508000" cy="366184"/>
          </a:xfrm>
          <a:prstGeom prst="rect">
            <a:avLst/>
          </a:prstGeom>
        </p:spPr>
        <p:txBody>
          <a:bodyPr lIns="91440" tIns="45720" rIns="91440" bIns="45720" anchor="ctr"/>
          <a:lstStyle>
            <a:lvl1pPr defTabSz="3429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defTabSz="3429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defTabSz="3429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defTabSz="3429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defTabSz="3429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fld id="{35CE8F52-651D-4239-8B00-C59ADA65524D}" type="slidenum">
              <a:rPr lang="en-US" altLang="en-US" sz="1200" smtClean="0">
                <a:solidFill>
                  <a:srgbClr val="D9D9D9"/>
                </a:solidFill>
                <a:latin typeface="Segoe UI Bold" panose="020B0802040204020203" pitchFamily="34" charset="0"/>
                <a:ea typeface="Open Sans bold" pitchFamily="34" charset="0"/>
                <a:cs typeface="Segoe UI Bold" panose="020B0802040204020203" pitchFamily="34" charset="0"/>
              </a:rPr>
              <a:pPr algn="ctr" eaLnBrk="1" hangingPunct="1">
                <a:defRPr/>
              </a:pPr>
              <a:t>‹#›</a:t>
            </a:fld>
            <a:endParaRPr lang="en-US" altLang="en-US" sz="1200">
              <a:solidFill>
                <a:srgbClr val="D9D9D9"/>
              </a:solidFill>
              <a:latin typeface="Segoe UI Bold" panose="020B0802040204020203" pitchFamily="34" charset="0"/>
              <a:ea typeface="Open Sans bold" pitchFamily="34" charset="0"/>
              <a:cs typeface="Segoe UI Bold" panose="020B0802040204020203" pitchFamily="34" charset="0"/>
            </a:endParaRPr>
          </a:p>
        </p:txBody>
      </p:sp>
      <p:sp>
        <p:nvSpPr>
          <p:cNvPr id="8" name="Freeform 6"/>
          <p:cNvSpPr>
            <a:spLocks/>
          </p:cNvSpPr>
          <p:nvPr userDrawn="1"/>
        </p:nvSpPr>
        <p:spPr bwMode="auto">
          <a:xfrm>
            <a:off x="11696700" y="6521451"/>
            <a:ext cx="86784" cy="175683"/>
          </a:xfrm>
          <a:custGeom>
            <a:avLst/>
            <a:gdLst>
              <a:gd name="T0" fmla="*/ 0 w 34"/>
              <a:gd name="T1" fmla="*/ 0 h 68"/>
              <a:gd name="T2" fmla="*/ 34 w 34"/>
              <a:gd name="T3" fmla="*/ 33 h 68"/>
              <a:gd name="T4" fmla="*/ 0 w 34"/>
              <a:gd name="T5" fmla="*/ 68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4" h="68">
                <a:moveTo>
                  <a:pt x="0" y="0"/>
                </a:moveTo>
                <a:lnTo>
                  <a:pt x="34" y="33"/>
                </a:lnTo>
                <a:lnTo>
                  <a:pt x="0" y="68"/>
                </a:lnTo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67"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9" name="Freeform 6"/>
          <p:cNvSpPr>
            <a:spLocks/>
          </p:cNvSpPr>
          <p:nvPr userDrawn="1"/>
        </p:nvSpPr>
        <p:spPr bwMode="auto">
          <a:xfrm rot="10800000">
            <a:off x="11190818" y="6521451"/>
            <a:ext cx="88900" cy="175683"/>
          </a:xfrm>
          <a:custGeom>
            <a:avLst/>
            <a:gdLst>
              <a:gd name="T0" fmla="*/ 0 w 34"/>
              <a:gd name="T1" fmla="*/ 0 h 68"/>
              <a:gd name="T2" fmla="*/ 34 w 34"/>
              <a:gd name="T3" fmla="*/ 33 h 68"/>
              <a:gd name="T4" fmla="*/ 0 w 34"/>
              <a:gd name="T5" fmla="*/ 68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4" h="68">
                <a:moveTo>
                  <a:pt x="0" y="0"/>
                </a:moveTo>
                <a:lnTo>
                  <a:pt x="34" y="33"/>
                </a:lnTo>
                <a:lnTo>
                  <a:pt x="0" y="68"/>
                </a:lnTo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67"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33" name="Picture 32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79E6F4A3-0DE8-4463-BEC9-2F53A784512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6700" y="160867"/>
            <a:ext cx="323083" cy="323083"/>
          </a:xfrm>
          <a:prstGeom prst="rect">
            <a:avLst/>
          </a:prstGeom>
          <a:effectLst>
            <a:reflection endPos="0" dist="50800" dir="5400000" sy="-100000" algn="bl" rotWithShape="0"/>
          </a:effectLst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8E2ABB8-41EA-41DA-B29B-8DCD08E8EDCE}"/>
              </a:ext>
            </a:extLst>
          </p:cNvPr>
          <p:cNvCxnSpPr>
            <a:cxnSpLocks/>
          </p:cNvCxnSpPr>
          <p:nvPr userDrawn="1"/>
        </p:nvCxnSpPr>
        <p:spPr>
          <a:xfrm>
            <a:off x="0" y="6424536"/>
            <a:ext cx="12170453" cy="555"/>
          </a:xfrm>
          <a:prstGeom prst="line">
            <a:avLst/>
          </a:prstGeom>
          <a:ln>
            <a:solidFill>
              <a:srgbClr val="C00000">
                <a:alpha val="70000"/>
              </a:srgb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6" name="Picture 35" descr="A close up of a sign&#10;&#10;Description generated with high confidence">
            <a:extLst>
              <a:ext uri="{FF2B5EF4-FFF2-40B4-BE49-F238E27FC236}">
                <a16:creationId xmlns:a16="http://schemas.microsoft.com/office/drawing/2014/main" id="{35835365-7027-4624-B99D-26F557A8536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23" y="6461818"/>
            <a:ext cx="1479028" cy="330567"/>
          </a:xfrm>
          <a:prstGeom prst="rect">
            <a:avLst/>
          </a:prstGeom>
        </p:spPr>
      </p:pic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F9583CE-4A8A-4E08-99C6-60151723EBFE}"/>
              </a:ext>
            </a:extLst>
          </p:cNvPr>
          <p:cNvCxnSpPr/>
          <p:nvPr userDrawn="1"/>
        </p:nvCxnSpPr>
        <p:spPr>
          <a:xfrm>
            <a:off x="0" y="729521"/>
            <a:ext cx="12192000" cy="0"/>
          </a:xfrm>
          <a:prstGeom prst="line">
            <a:avLst/>
          </a:prstGeom>
          <a:ln w="19050">
            <a:solidFill>
              <a:srgbClr val="C00000">
                <a:alpha val="70000"/>
              </a:srgb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86B14-B25C-4724-A013-55E83412541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19099" y="1020762"/>
            <a:ext cx="11322051" cy="5031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35DD62D-C40D-43A2-BC4E-9BE03038D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098" y="66740"/>
            <a:ext cx="11138025" cy="52650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929055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2988" y="9101240"/>
            <a:ext cx="7786025" cy="14700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28A58B-CAF3-4E32-85F3-137EA002F635}" type="datetimeFigureOut">
              <a:rPr lang="en-US" altLang="en-US"/>
              <a:pPr>
                <a:defRPr/>
              </a:pPr>
              <a:t>6/2/2025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3D31880-5F44-44C6-8DA0-FBD0EF085D2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37959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283200" y="6492876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73D611B-43CF-4ECA-9D0D-19F588D40824}" type="datetime1">
              <a:rPr lang="en-US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6/2/2025</a:t>
            </a:fld>
            <a:endParaRPr lang="en-US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9A43EE-205B-437B-9471-1CC0D5CC9AF8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7BE4E7C3-42EA-4148-B083-9A65F1012C0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7213" y="196729"/>
            <a:ext cx="323083" cy="242312"/>
          </a:xfrm>
          <a:prstGeom prst="rect">
            <a:avLst/>
          </a:prstGeom>
          <a:effectLst>
            <a:outerShdw blurRad="50800" sx="1000" sy="1000" algn="ctr" rotWithShape="0">
              <a:srgbClr val="000000"/>
            </a:outerShdw>
            <a:reflection endPos="0" dist="50800" dir="5400000" sy="-100000" algn="bl" rotWithShape="0"/>
          </a:effec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B4E1F52-3FE3-D842-A17D-580FE5C7B711}"/>
              </a:ext>
            </a:extLst>
          </p:cNvPr>
          <p:cNvCxnSpPr>
            <a:cxnSpLocks/>
          </p:cNvCxnSpPr>
          <p:nvPr userDrawn="1"/>
        </p:nvCxnSpPr>
        <p:spPr>
          <a:xfrm>
            <a:off x="21547" y="635769"/>
            <a:ext cx="12170453" cy="41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7945501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1458-474C-4418-92BB-2F0C31747162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E27B1-1470-460A-9E50-93CBBE2B0A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1458-474C-4418-92BB-2F0C31747162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E27B1-1470-460A-9E50-93CBBE2B0A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1458-474C-4418-92BB-2F0C31747162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E27B1-1470-460A-9E50-93CBBE2B0A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1458-474C-4418-92BB-2F0C31747162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E27B1-1470-460A-9E50-93CBBE2B0A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1458-474C-4418-92BB-2F0C31747162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E27B1-1470-460A-9E50-93CBBE2B0A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1458-474C-4418-92BB-2F0C31747162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E27B1-1470-460A-9E50-93CBBE2B0A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1458-474C-4418-92BB-2F0C31747162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E27B1-1470-460A-9E50-93CBBE2B0A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1458-474C-4418-92BB-2F0C31747162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E27B1-1470-460A-9E50-93CBBE2B0A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41458-474C-4418-92BB-2F0C31747162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E27B1-1470-460A-9E50-93CBBE2B0AE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  <p:sldLayoutId id="214748366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1F2FF5-DED6-9F90-7E96-9E569C96F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04AC55-DA49-72E3-AC3E-1F6DC33287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97A812-6F00-9D5C-175E-056D0F95A6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E2FC699-A714-4BF6-B44A-1CDC466F36DB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D02D94-7615-C7AB-68D5-0B9FAD76BF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140DCC-AFAD-58B6-B936-1845F61CF0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8FC057C-44E7-4E64-8D23-0849F4790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000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A7C99708-0F37-48D5-9138-5D95430999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6376" y="5996066"/>
            <a:ext cx="2315624" cy="845683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5658B467-90E8-DD95-6910-9051E3E924BE}"/>
              </a:ext>
            </a:extLst>
          </p:cNvPr>
          <p:cNvGrpSpPr/>
          <p:nvPr/>
        </p:nvGrpSpPr>
        <p:grpSpPr>
          <a:xfrm>
            <a:off x="609600" y="865363"/>
            <a:ext cx="4777307" cy="5992637"/>
            <a:chOff x="457198" y="411475"/>
            <a:chExt cx="4305240" cy="5400478"/>
          </a:xfrm>
        </p:grpSpPr>
        <p:sp>
          <p:nvSpPr>
            <p:cNvPr id="3" name="Google Shape;55;p15">
              <a:extLst>
                <a:ext uri="{FF2B5EF4-FFF2-40B4-BE49-F238E27FC236}">
                  <a16:creationId xmlns:a16="http://schemas.microsoft.com/office/drawing/2014/main" id="{734F926A-081C-1A7C-FB51-541AADBF0EC6}"/>
                </a:ext>
              </a:extLst>
            </p:cNvPr>
            <p:cNvSpPr/>
            <p:nvPr/>
          </p:nvSpPr>
          <p:spPr>
            <a:xfrm>
              <a:off x="457198" y="411475"/>
              <a:ext cx="4305240" cy="5400478"/>
            </a:xfrm>
            <a:custGeom>
              <a:avLst/>
              <a:gdLst/>
              <a:ahLst/>
              <a:cxnLst/>
              <a:rect l="l" t="t" r="r" b="b"/>
              <a:pathLst>
                <a:path w="68405" h="85807" extrusionOk="0">
                  <a:moveTo>
                    <a:pt x="0" y="11543"/>
                  </a:moveTo>
                  <a:lnTo>
                    <a:pt x="0" y="85807"/>
                  </a:lnTo>
                  <a:lnTo>
                    <a:pt x="68405" y="85807"/>
                  </a:lnTo>
                  <a:lnTo>
                    <a:pt x="68405" y="0"/>
                  </a:lnTo>
                  <a:lnTo>
                    <a:pt x="11566" y="18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Google Shape;58;p15">
              <a:extLst>
                <a:ext uri="{FF2B5EF4-FFF2-40B4-BE49-F238E27FC236}">
                  <a16:creationId xmlns:a16="http://schemas.microsoft.com/office/drawing/2014/main" id="{1797132C-7721-2564-E354-A9D9F5887778}"/>
                </a:ext>
              </a:extLst>
            </p:cNvPr>
            <p:cNvSpPr/>
            <p:nvPr/>
          </p:nvSpPr>
          <p:spPr>
            <a:xfrm>
              <a:off x="457198" y="411475"/>
              <a:ext cx="726493" cy="726493"/>
            </a:xfrm>
            <a:custGeom>
              <a:avLst/>
              <a:gdLst/>
              <a:ahLst/>
              <a:cxnLst/>
              <a:rect l="l" t="t" r="r" b="b"/>
              <a:pathLst>
                <a:path w="11367" h="11367" extrusionOk="0">
                  <a:moveTo>
                    <a:pt x="0" y="11367"/>
                  </a:moveTo>
                  <a:lnTo>
                    <a:pt x="11367" y="0"/>
                  </a:lnTo>
                  <a:lnTo>
                    <a:pt x="11367" y="11367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  <a:effectLst>
              <a:outerShdw blurRad="71438" dist="19050" dir="2640000" algn="bl" rotWithShape="0">
                <a:srgbClr val="000000">
                  <a:alpha val="25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" name="Google Shape;57;p15">
            <a:extLst>
              <a:ext uri="{FF2B5EF4-FFF2-40B4-BE49-F238E27FC236}">
                <a16:creationId xmlns:a16="http://schemas.microsoft.com/office/drawing/2014/main" id="{F7611543-87E3-D976-0808-F9813B89A625}"/>
              </a:ext>
            </a:extLst>
          </p:cNvPr>
          <p:cNvSpPr txBox="1">
            <a:spLocks/>
          </p:cNvSpPr>
          <p:nvPr/>
        </p:nvSpPr>
        <p:spPr>
          <a:xfrm>
            <a:off x="5812566" y="1899044"/>
            <a:ext cx="6026946" cy="319372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6000" b="1" dirty="0">
                <a:solidFill>
                  <a:srgbClr val="992E3A"/>
                </a:solidFill>
                <a:latin typeface="Times New Roman"/>
                <a:ea typeface="+mj-lt"/>
                <a:cs typeface="+mj-lt"/>
                <a:sym typeface="Fira Sans Condensed SemiBold"/>
              </a:rPr>
              <a:t>T1934</a:t>
            </a:r>
          </a:p>
          <a:p>
            <a:pPr algn="r"/>
            <a:r>
              <a:rPr lang="en-US" sz="6000" dirty="0">
                <a:solidFill>
                  <a:srgbClr val="676767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rPr>
              <a:t>Learning Document</a:t>
            </a:r>
            <a:endParaRPr lang="en-US" sz="6000" dirty="0">
              <a:latin typeface="Times New Roman"/>
              <a:cs typeface="Times New Roman"/>
            </a:endParaRPr>
          </a:p>
          <a:p>
            <a:pPr algn="r"/>
            <a:endParaRPr lang="en-US" sz="6000" b="1" dirty="0">
              <a:solidFill>
                <a:schemeClr val="bg2">
                  <a:lumMod val="50000"/>
                </a:schemeClr>
              </a:solidFill>
              <a:latin typeface="Times New Roman"/>
              <a:ea typeface="Fira Sans Condensed SemiBold"/>
              <a:cs typeface="Times New Roman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C2420A8-32F9-C09A-FA4D-F1F28DFD6EBF}"/>
              </a:ext>
            </a:extLst>
          </p:cNvPr>
          <p:cNvGrpSpPr/>
          <p:nvPr/>
        </p:nvGrpSpPr>
        <p:grpSpPr>
          <a:xfrm>
            <a:off x="1302541" y="1832138"/>
            <a:ext cx="3391423" cy="3445295"/>
            <a:chOff x="1302541" y="1832138"/>
            <a:chExt cx="3391423" cy="344529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AE2DF67-22A1-A81C-2873-E92A531EDD27}"/>
                </a:ext>
              </a:extLst>
            </p:cNvPr>
            <p:cNvSpPr/>
            <p:nvPr/>
          </p:nvSpPr>
          <p:spPr>
            <a:xfrm>
              <a:off x="1302541" y="4908101"/>
              <a:ext cx="3391423" cy="36933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cap="none" spc="0">
                  <a:ln w="10160">
                    <a:noFill/>
                    <a:prstDash val="solid"/>
                  </a:ln>
                  <a:solidFill>
                    <a:srgbClr val="676767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A Quest Global Company</a:t>
              </a:r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BF5694BC-4362-C788-AB73-5824DB3766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536040" y="1832138"/>
              <a:ext cx="2924426" cy="2924426"/>
            </a:xfrm>
            <a:prstGeom prst="rect">
              <a:avLst/>
            </a:prstGeom>
          </p:spPr>
        </p:pic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59A2E9E-6DA7-F05B-2C1F-D49A753F83DD}"/>
                </a:ext>
              </a:extLst>
            </p:cNvPr>
            <p:cNvCxnSpPr/>
            <p:nvPr/>
          </p:nvCxnSpPr>
          <p:spPr>
            <a:xfrm>
              <a:off x="1536040" y="4791582"/>
              <a:ext cx="3044713" cy="0"/>
            </a:xfrm>
            <a:prstGeom prst="line">
              <a:avLst/>
            </a:prstGeom>
            <a:ln w="28575">
              <a:solidFill>
                <a:srgbClr val="A71F38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C4E1779-A66B-FB6E-28F5-D4E769A6E806}"/>
              </a:ext>
            </a:extLst>
          </p:cNvPr>
          <p:cNvCxnSpPr/>
          <p:nvPr/>
        </p:nvCxnSpPr>
        <p:spPr>
          <a:xfrm>
            <a:off x="5705239" y="4605454"/>
            <a:ext cx="6241601" cy="0"/>
          </a:xfrm>
          <a:prstGeom prst="line">
            <a:avLst/>
          </a:prstGeom>
          <a:ln w="76200">
            <a:solidFill>
              <a:srgbClr val="A71F38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F650AFA-0F66-C39C-7585-EE7A379FDC42}"/>
              </a:ext>
            </a:extLst>
          </p:cNvPr>
          <p:cNvCxnSpPr>
            <a:cxnSpLocks/>
          </p:cNvCxnSpPr>
          <p:nvPr/>
        </p:nvCxnSpPr>
        <p:spPr>
          <a:xfrm>
            <a:off x="9010185" y="1832138"/>
            <a:ext cx="2936655" cy="0"/>
          </a:xfrm>
          <a:prstGeom prst="line">
            <a:avLst/>
          </a:prstGeom>
          <a:ln w="76200">
            <a:solidFill>
              <a:srgbClr val="67676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8604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BA3D5B-6DB5-4F33-2295-99BA8D3CB2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04011CB-D088-AFEE-A5D3-897DB3BDB9CB}"/>
              </a:ext>
            </a:extLst>
          </p:cNvPr>
          <p:cNvSpPr txBox="1"/>
          <p:nvPr/>
        </p:nvSpPr>
        <p:spPr>
          <a:xfrm>
            <a:off x="-3463" y="117763"/>
            <a:ext cx="11480221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" sz="2800" b="1" dirty="0">
                <a:solidFill>
                  <a:srgbClr val="A71F38"/>
                </a:solidFill>
                <a:latin typeface="Times New Roman"/>
              </a:rPr>
              <a:t>Challenges/Debugging Experience and Additional Learning Resources</a:t>
            </a:r>
            <a:endParaRPr lang="en-US" sz="280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endParaRPr lang="en-US" sz="2800" b="1" dirty="0">
              <a:solidFill>
                <a:srgbClr val="992E3A"/>
              </a:solidFill>
              <a:latin typeface="Times New Roman"/>
              <a:cs typeface="Times New Rom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B2E991-0E22-E9DB-CC7E-5C88479755B9}"/>
              </a:ext>
            </a:extLst>
          </p:cNvPr>
          <p:cNvSpPr txBox="1"/>
          <p:nvPr/>
        </p:nvSpPr>
        <p:spPr>
          <a:xfrm>
            <a:off x="213014" y="1070263"/>
            <a:ext cx="11843904" cy="489364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b="1" dirty="0">
                <a:solidFill>
                  <a:srgbClr val="992E3A"/>
                </a:solidFill>
                <a:latin typeface="Times New Roman"/>
                <a:cs typeface="Times New Roman"/>
              </a:rPr>
              <a:t>Challenges / Debugging Experience</a:t>
            </a:r>
            <a:endParaRPr lang="en-US" sz="2000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endParaRPr lang="en-US" sz="2000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>
                <a:solidFill>
                  <a:srgbClr val="992E3A"/>
                </a:solidFill>
                <a:latin typeface="Times New Roman"/>
                <a:cs typeface="Times New Roman"/>
              </a:rPr>
              <a:t>Challenge</a:t>
            </a:r>
            <a:r>
              <a:rPr lang="en-US" dirty="0">
                <a:solidFill>
                  <a:srgbClr val="992E3A"/>
                </a:solidFill>
                <a:latin typeface="Times New Roman"/>
                <a:cs typeface="Times New Roman"/>
              </a:rPr>
              <a:t>: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>
                <a:ea typeface="+mn-lt"/>
                <a:cs typeface="+mn-lt"/>
              </a:rPr>
              <a:t>Queue overflow in array-based implementation.</a:t>
            </a:r>
          </a:p>
          <a:p>
            <a:pPr marL="285750" indent="-285750">
              <a:buFont typeface="Arial"/>
              <a:buChar char="•"/>
            </a:pPr>
            <a:endParaRPr lang="en-US" dirty="0">
              <a:latin typeface="Times New Roman"/>
              <a:ea typeface="+mn-lt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>
                <a:solidFill>
                  <a:srgbClr val="992E3A"/>
                </a:solidFill>
                <a:latin typeface="Times New Roman"/>
                <a:cs typeface="Times New Roman"/>
              </a:rPr>
              <a:t>Debugging:</a:t>
            </a: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Use circular </a:t>
            </a:r>
            <a:r>
              <a:rPr lang="en-US" dirty="0">
                <a:ea typeface="+mn-lt"/>
                <a:cs typeface="+mn-lt"/>
              </a:rPr>
              <a:t>queues or check rear &gt;= MAX - 1.</a:t>
            </a:r>
          </a:p>
          <a:p>
            <a:endParaRPr lang="en-US" dirty="0">
              <a:solidFill>
                <a:srgbClr val="000000"/>
              </a:solidFill>
              <a:latin typeface="Calibri"/>
              <a:ea typeface="+mn-lt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>
                <a:solidFill>
                  <a:srgbClr val="992E3A"/>
                </a:solidFill>
                <a:latin typeface="Times New Roman"/>
                <a:ea typeface="+mn-lt"/>
                <a:cs typeface="Times New Roman"/>
              </a:rPr>
              <a:t>Challenge</a:t>
            </a:r>
            <a:r>
              <a:rPr lang="en-US" dirty="0">
                <a:solidFill>
                  <a:srgbClr val="992E3A"/>
                </a:solidFill>
                <a:latin typeface="Times New Roman"/>
                <a:ea typeface="+mn-lt"/>
                <a:cs typeface="Times New Roman"/>
              </a:rPr>
              <a:t>:</a:t>
            </a:r>
            <a:r>
              <a:rPr lang="en-US" dirty="0">
                <a:solidFill>
                  <a:srgbClr val="000000"/>
                </a:solidFill>
                <a:latin typeface="Times New Roman"/>
                <a:ea typeface="+mn-lt"/>
                <a:cs typeface="Times New Roman"/>
              </a:rPr>
              <a:t> 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Queue underflow when dequeuing an empty queue.</a:t>
            </a:r>
          </a:p>
          <a:p>
            <a:endParaRPr lang="en-US" dirty="0">
              <a:solidFill>
                <a:srgbClr val="000000"/>
              </a:solidFill>
              <a:latin typeface="Times New Roman"/>
              <a:ea typeface="+mn-lt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>
                <a:solidFill>
                  <a:srgbClr val="992E3A"/>
                </a:solidFill>
                <a:latin typeface="Times New Roman"/>
                <a:ea typeface="+mn-lt"/>
                <a:cs typeface="Times New Roman"/>
              </a:rPr>
              <a:t>Debugging:</a:t>
            </a:r>
            <a:r>
              <a:rPr lang="en-US" dirty="0">
                <a:solidFill>
                  <a:srgbClr val="000000"/>
                </a:solidFill>
                <a:latin typeface="Times New Roman"/>
                <a:ea typeface="+mn-lt"/>
                <a:cs typeface="Times New Roman"/>
              </a:rPr>
              <a:t> 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Check </a:t>
            </a:r>
            <a:r>
              <a:rPr lang="en-US" dirty="0" err="1">
                <a:solidFill>
                  <a:srgbClr val="000000"/>
                </a:solidFill>
                <a:ea typeface="+mn-lt"/>
                <a:cs typeface="+mn-lt"/>
              </a:rPr>
              <a:t>isEmpty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() before dequeuing.</a:t>
            </a:r>
          </a:p>
          <a:p>
            <a:pPr marL="0" lvl="1"/>
            <a:endParaRPr lang="en-US" dirty="0">
              <a:solidFill>
                <a:srgbClr val="000000"/>
              </a:solidFill>
              <a:latin typeface="Times New Roman"/>
              <a:ea typeface="+mn-lt"/>
              <a:cs typeface="Times New Roman"/>
            </a:endParaRPr>
          </a:p>
          <a:p>
            <a:pPr marL="285750" lvl="1" indent="-285750">
              <a:buFont typeface="Arial"/>
              <a:buChar char="•"/>
            </a:pPr>
            <a:endParaRPr lang="en-US" b="1" dirty="0">
              <a:solidFill>
                <a:srgbClr val="992E3A"/>
              </a:solidFill>
              <a:latin typeface="Times New Roman"/>
              <a:ea typeface="+mn-lt"/>
              <a:cs typeface="Calibri"/>
            </a:endParaRPr>
          </a:p>
          <a:p>
            <a:pPr marL="285750" lvl="1" indent="-285750">
              <a:buFont typeface="Arial"/>
              <a:buChar char="•"/>
            </a:pPr>
            <a:r>
              <a:rPr lang="en-US" b="1" dirty="0">
                <a:solidFill>
                  <a:srgbClr val="992E3A"/>
                </a:solidFill>
                <a:latin typeface="Times New Roman"/>
                <a:ea typeface="+mn-lt"/>
                <a:cs typeface="+mn-lt"/>
              </a:rPr>
              <a:t>Automotive Issue:</a:t>
            </a:r>
            <a:r>
              <a:rPr lang="en-US" b="1" dirty="0">
                <a:solidFill>
                  <a:srgbClr val="000000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If a car is prioritized (e.g., emergency vehicle), a regular queue fails—use a priority queue instead.</a:t>
            </a:r>
            <a:endParaRPr lang="en-US" b="1" dirty="0">
              <a:solidFill>
                <a:srgbClr val="992E3A"/>
              </a:solidFill>
              <a:latin typeface="Times New Roman"/>
              <a:ea typeface="+mn-lt"/>
              <a:cs typeface="+mn-lt"/>
            </a:endParaRPr>
          </a:p>
          <a:p>
            <a:pPr marL="0" lvl="1"/>
            <a:endParaRPr lang="en-US" b="1" dirty="0">
              <a:solidFill>
                <a:srgbClr val="000000"/>
              </a:solidFill>
              <a:latin typeface="Times New Roman"/>
              <a:ea typeface="Calibri"/>
              <a:cs typeface="Calibri"/>
            </a:endParaRPr>
          </a:p>
          <a:p>
            <a:pPr marL="742950" indent="-285750">
              <a:buFont typeface="Arial"/>
              <a:buChar char="•"/>
            </a:pPr>
            <a:r>
              <a:rPr lang="en-US" b="1" dirty="0">
                <a:solidFill>
                  <a:srgbClr val="992E3A"/>
                </a:solidFill>
                <a:latin typeface="Times New Roman"/>
                <a:cs typeface="Times New Roman"/>
              </a:rPr>
              <a:t>Notes</a:t>
            </a:r>
            <a:r>
              <a:rPr lang="en-US" dirty="0">
                <a:solidFill>
                  <a:srgbClr val="992E3A"/>
                </a:solidFill>
                <a:latin typeface="Times New Roman"/>
                <a:cs typeface="Times New Roman"/>
              </a:rPr>
              <a:t>: </a:t>
            </a:r>
            <a:endParaRPr lang="en-US" dirty="0">
              <a:latin typeface="Times New Roman"/>
              <a:cs typeface="Times New Roman"/>
            </a:endParaRPr>
          </a:p>
          <a:p>
            <a:pPr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Queues are ideal for ordered processing in automotive systems.</a:t>
            </a:r>
          </a:p>
          <a:p>
            <a:pPr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Priority queues are useful for scheduling urgent tasks (e.g., defective car repairs).</a:t>
            </a:r>
          </a:p>
          <a:p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53428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8A2024-C73E-6360-EE30-9A1560F23B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75FD666-18AD-A06A-DFFC-933BEC564D5D}"/>
              </a:ext>
            </a:extLst>
          </p:cNvPr>
          <p:cNvSpPr txBox="1"/>
          <p:nvPr/>
        </p:nvSpPr>
        <p:spPr>
          <a:xfrm>
            <a:off x="-3463" y="117763"/>
            <a:ext cx="11480221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" sz="2800" b="1" dirty="0">
                <a:solidFill>
                  <a:srgbClr val="A71F38"/>
                </a:solidFill>
                <a:latin typeface="Times New Roman"/>
                <a:cs typeface="Times New Roman"/>
              </a:rPr>
              <a:t>Q &amp; A</a:t>
            </a:r>
            <a:endParaRPr lang="en" sz="280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endParaRPr lang="en" sz="2800" b="1" dirty="0">
              <a:solidFill>
                <a:srgbClr val="A71F38"/>
              </a:solidFill>
              <a:latin typeface="Times New Roman"/>
              <a:cs typeface="Times New Rom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5029B8-E8A2-BD33-20F5-AE03115F0384}"/>
              </a:ext>
            </a:extLst>
          </p:cNvPr>
          <p:cNvSpPr txBox="1"/>
          <p:nvPr/>
        </p:nvSpPr>
        <p:spPr>
          <a:xfrm>
            <a:off x="91787" y="732558"/>
            <a:ext cx="11843904" cy="60478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buFont typeface="Arial"/>
              <a:buChar char="•"/>
            </a:pPr>
            <a:r>
              <a:rPr lang="en-US" b="1" dirty="0">
                <a:solidFill>
                  <a:srgbClr val="992E3A"/>
                </a:solidFill>
                <a:latin typeface="Times New Roman"/>
                <a:cs typeface="Times New Roman"/>
              </a:rPr>
              <a:t>Q</a:t>
            </a:r>
            <a:r>
              <a:rPr lang="en-US" dirty="0">
                <a:solidFill>
                  <a:srgbClr val="992E3A"/>
                </a:solidFill>
                <a:latin typeface="Times New Roman"/>
                <a:cs typeface="Times New Roman"/>
              </a:rPr>
              <a:t>:</a:t>
            </a: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Why use a stack for car assembly?</a:t>
            </a:r>
            <a:endParaRPr lang="en-US" dirty="0">
              <a:ea typeface="+mn-lt"/>
              <a:cs typeface="+mn-lt"/>
            </a:endParaRP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US" b="1" dirty="0">
                <a:solidFill>
                  <a:srgbClr val="992E3A"/>
                </a:solidFill>
                <a:latin typeface="Times New Roman"/>
                <a:cs typeface="Times New Roman"/>
              </a:rPr>
              <a:t>A</a:t>
            </a:r>
            <a:r>
              <a:rPr lang="en-US" dirty="0">
                <a:solidFill>
                  <a:srgbClr val="992E3A"/>
                </a:solidFill>
                <a:latin typeface="Times New Roman"/>
                <a:cs typeface="Times New Roman"/>
              </a:rPr>
              <a:t>: 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Stacks allow reversing steps (LIFO), useful for undoing tasks or backtracking in navigation.</a:t>
            </a:r>
          </a:p>
          <a:p>
            <a:pPr algn="just">
              <a:lnSpc>
                <a:spcPct val="150000"/>
              </a:lnSpc>
            </a:pPr>
            <a:endParaRPr lang="en-US" dirty="0">
              <a:solidFill>
                <a:srgbClr val="000000"/>
              </a:solidFill>
              <a:latin typeface="Times New Roman"/>
              <a:ea typeface="+mn-lt"/>
              <a:cs typeface="Calibri"/>
            </a:endParaRP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US" b="1" dirty="0">
                <a:solidFill>
                  <a:srgbClr val="992E3A"/>
                </a:solidFill>
                <a:latin typeface="Times New Roman"/>
                <a:cs typeface="Times New Roman"/>
              </a:rPr>
              <a:t>Q</a:t>
            </a:r>
            <a:r>
              <a:rPr lang="en-US" dirty="0">
                <a:solidFill>
                  <a:srgbClr val="992E3A"/>
                </a:solidFill>
                <a:latin typeface="Times New Roman"/>
                <a:cs typeface="Times New Roman"/>
              </a:rPr>
              <a:t>:</a:t>
            </a: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Can stacks handle large datasets in </a:t>
            </a:r>
            <a:r>
              <a:rPr lang="en-US" dirty="0">
                <a:ea typeface="+mn-lt"/>
                <a:cs typeface="+mn-lt"/>
              </a:rPr>
              <a:t>automotive applications?</a:t>
            </a: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US" b="1" dirty="0">
                <a:solidFill>
                  <a:srgbClr val="992E3A"/>
                </a:solidFill>
                <a:latin typeface="Times New Roman"/>
                <a:cs typeface="Times New Roman"/>
              </a:rPr>
              <a:t>A</a:t>
            </a:r>
            <a:r>
              <a:rPr lang="en-US" dirty="0">
                <a:solidFill>
                  <a:srgbClr val="992E3A"/>
                </a:solidFill>
                <a:latin typeface="Times New Roman"/>
                <a:cs typeface="Times New Roman"/>
              </a:rPr>
              <a:t>: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>
                <a:ea typeface="+mn-lt"/>
                <a:cs typeface="+mn-lt"/>
              </a:rPr>
              <a:t>Yes, linked list-based or STL stacks are dynamic, but array-based stacks need predefined sizes.</a:t>
            </a: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endParaRPr lang="en-US" dirty="0">
              <a:latin typeface="Times New Roman"/>
              <a:ea typeface="+mn-lt"/>
              <a:cs typeface="Times New Roman"/>
            </a:endParaRP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US" b="1" dirty="0">
                <a:solidFill>
                  <a:srgbClr val="992E3A"/>
                </a:solidFill>
                <a:latin typeface="Times New Roman"/>
                <a:cs typeface="Times New Roman"/>
              </a:rPr>
              <a:t>Q</a:t>
            </a:r>
            <a:r>
              <a:rPr lang="en-US" dirty="0">
                <a:solidFill>
                  <a:srgbClr val="992E3A"/>
                </a:solidFill>
                <a:latin typeface="Times New Roman"/>
                <a:cs typeface="Times New Roman"/>
              </a:rPr>
              <a:t>: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>
                <a:ea typeface="+mn-lt"/>
                <a:cs typeface="+mn-lt"/>
              </a:rPr>
              <a:t>How to avoid stack overflow?</a:t>
            </a: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US" b="1" dirty="0">
                <a:solidFill>
                  <a:srgbClr val="992E3A"/>
                </a:solidFill>
                <a:latin typeface="Times New Roman"/>
                <a:cs typeface="Times New Roman"/>
              </a:rPr>
              <a:t>A</a:t>
            </a:r>
            <a:r>
              <a:rPr lang="en-US" dirty="0">
                <a:solidFill>
                  <a:srgbClr val="992E3A"/>
                </a:solidFill>
                <a:latin typeface="Times New Roman"/>
                <a:cs typeface="Times New Roman"/>
              </a:rPr>
              <a:t>: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>
                <a:ea typeface="+mn-lt"/>
                <a:cs typeface="+mn-lt"/>
              </a:rPr>
              <a:t>Use dynamic structures (linked lists or STL) or monitor array size.</a:t>
            </a:r>
          </a:p>
          <a:p>
            <a:pPr algn="just">
              <a:lnSpc>
                <a:spcPct val="150000"/>
              </a:lnSpc>
            </a:pPr>
            <a:endParaRPr lang="en-US" dirty="0">
              <a:latin typeface="Calibri"/>
              <a:ea typeface="Calibri"/>
              <a:cs typeface="Calibri"/>
            </a:endParaRP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US" b="1" dirty="0">
                <a:solidFill>
                  <a:srgbClr val="992E3A"/>
                </a:solidFill>
                <a:latin typeface="Times New Roman"/>
                <a:cs typeface="Times New Roman"/>
              </a:rPr>
              <a:t>Q</a:t>
            </a:r>
            <a:r>
              <a:rPr lang="en-US" dirty="0">
                <a:solidFill>
                  <a:srgbClr val="992E3A"/>
                </a:solidFill>
                <a:latin typeface="Times New Roman"/>
                <a:cs typeface="Times New Roman"/>
              </a:rPr>
              <a:t>:</a:t>
            </a: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Why use a queue for a car wash?</a:t>
            </a: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US" b="1" dirty="0">
                <a:solidFill>
                  <a:srgbClr val="992E3A"/>
                </a:solidFill>
                <a:latin typeface="Times New Roman"/>
                <a:cs typeface="Times New Roman"/>
              </a:rPr>
              <a:t>A</a:t>
            </a:r>
            <a:r>
              <a:rPr lang="en-US" dirty="0">
                <a:solidFill>
                  <a:srgbClr val="992E3A"/>
                </a:solidFill>
                <a:latin typeface="Times New Roman"/>
                <a:cs typeface="Times New Roman"/>
              </a:rPr>
              <a:t>: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>
                <a:ea typeface="+mn-lt"/>
                <a:cs typeface="+mn-lt"/>
              </a:rPr>
              <a:t>Queues ensure cars are processed in the order they arrive (FIFO).</a:t>
            </a:r>
          </a:p>
          <a:p>
            <a:pPr algn="just">
              <a:lnSpc>
                <a:spcPct val="150000"/>
              </a:lnSpc>
            </a:pPr>
            <a:endParaRPr lang="en-US" dirty="0">
              <a:latin typeface="Times New Roman"/>
              <a:ea typeface="+mn-lt"/>
              <a:cs typeface="Times New Roman"/>
            </a:endParaRP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/>
                <a:cs typeface="Times New Roman"/>
              </a:rPr>
              <a:t> </a:t>
            </a:r>
            <a:br>
              <a:rPr lang="en-US" dirty="0">
                <a:latin typeface="Times New Roman"/>
                <a:cs typeface="Times New Roman"/>
              </a:rPr>
            </a:br>
            <a:r>
              <a:rPr lang="en-US" dirty="0">
                <a:latin typeface="Times New Roman"/>
                <a:cs typeface="Times New Roman"/>
              </a:rPr>
              <a:t> </a:t>
            </a:r>
          </a:p>
          <a:p>
            <a:pPr marL="285750" indent="-285750">
              <a:buFont typeface="Arial"/>
              <a:buChar char="•"/>
            </a:pPr>
            <a:endParaRPr lang="en-US" b="1" dirty="0">
              <a:solidFill>
                <a:srgbClr val="992E3A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535500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08BDCFB0-12AE-EF3D-72D3-BC4C72C6527E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-8878" y="-35513"/>
            <a:ext cx="6296788" cy="6924583"/>
            <a:chOff x="-6659" y="0"/>
            <a:chExt cx="4722591" cy="5143500"/>
          </a:xfrm>
        </p:grpSpPr>
        <p:sp>
          <p:nvSpPr>
            <p:cNvPr id="10" name="Flowchart: Delay 9">
              <a:extLst>
                <a:ext uri="{FF2B5EF4-FFF2-40B4-BE49-F238E27FC236}">
                  <a16:creationId xmlns:a16="http://schemas.microsoft.com/office/drawing/2014/main" id="{CB184579-C921-36DB-E362-3CDBB5E3B106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-1" y="2"/>
              <a:ext cx="4715933" cy="5143498"/>
            </a:xfrm>
            <a:prstGeom prst="flowChartDelay">
              <a:avLst/>
            </a:prstGeom>
            <a:blipFill>
              <a:blip r:embed="rId2">
                <a:alphaModFix amt="78000"/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sz="8000" b="1"/>
            </a:p>
          </p:txBody>
        </p:sp>
        <p:sp>
          <p:nvSpPr>
            <p:cNvPr id="3" name="Flowchart: Delay 2">
              <a:extLst>
                <a:ext uri="{FF2B5EF4-FFF2-40B4-BE49-F238E27FC236}">
                  <a16:creationId xmlns:a16="http://schemas.microsoft.com/office/drawing/2014/main" id="{E15B3111-97BF-26D3-66CD-F377A236713E}"/>
                </a:ext>
              </a:extLst>
            </p:cNvPr>
            <p:cNvSpPr>
              <a:spLocks/>
            </p:cNvSpPr>
            <p:nvPr/>
          </p:nvSpPr>
          <p:spPr>
            <a:xfrm>
              <a:off x="-6659" y="0"/>
              <a:ext cx="4715933" cy="5143498"/>
            </a:xfrm>
            <a:prstGeom prst="flowChartDelay">
              <a:avLst/>
            </a:prstGeom>
            <a:gradFill>
              <a:gsLst>
                <a:gs pos="0">
                  <a:srgbClr val="A71F36"/>
                </a:gs>
                <a:gs pos="19000">
                  <a:srgbClr val="A71F36"/>
                </a:gs>
                <a:gs pos="100000">
                  <a:srgbClr val="EF4B4A">
                    <a:tint val="23500"/>
                    <a:satMod val="160000"/>
                    <a:alpha val="0"/>
                    <a:lumMod val="0"/>
                    <a:lumOff val="10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8000" b="1">
                  <a:latin typeface="Brush Script MT" panose="03060802040406070304" pitchFamily="66" charset="0"/>
                </a:rPr>
                <a:t>Thank You</a:t>
              </a:r>
            </a:p>
          </p:txBody>
        </p:sp>
      </p:grpSp>
      <p:pic>
        <p:nvPicPr>
          <p:cNvPr id="20" name="Picture 19" descr="A black background with red and grey text&#10;&#10;Description automatically generated">
            <a:extLst>
              <a:ext uri="{FF2B5EF4-FFF2-40B4-BE49-F238E27FC236}">
                <a16:creationId xmlns:a16="http://schemas.microsoft.com/office/drawing/2014/main" id="{F4C51A72-E5CB-C0AE-B546-3773C9C4FA42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1301" y="5756413"/>
            <a:ext cx="3060700" cy="160020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0392890B-2941-0D13-193E-38E49106EAAD}"/>
              </a:ext>
            </a:extLst>
          </p:cNvPr>
          <p:cNvSpPr/>
          <p:nvPr/>
        </p:nvSpPr>
        <p:spPr>
          <a:xfrm>
            <a:off x="7946083" y="2809411"/>
            <a:ext cx="4121936" cy="14069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sz="2133">
              <a:solidFill>
                <a:srgbClr val="A71F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5276928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47624" y="789587"/>
            <a:ext cx="11322051" cy="503157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,Sans-Serif" panose="020F0302020204030204"/>
              <a:buChar char="•"/>
            </a:pPr>
            <a:r>
              <a:rPr lang="en-US" sz="1800" dirty="0">
                <a:latin typeface="Times New Roman" panose="02020603050405020304" charset="0"/>
                <a:cs typeface="Times New Roman" panose="02020603050405020304" charset="0"/>
              </a:rPr>
              <a:t>Topics Covered Today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,Sans-Serif" panose="020F0302020204030204"/>
              <a:buChar char="•"/>
            </a:pPr>
            <a:r>
              <a:rPr lang="en-US" sz="1800" dirty="0">
                <a:latin typeface="Times New Roman" panose="02020603050405020304" charset="0"/>
                <a:cs typeface="Times New Roman" panose="02020603050405020304" charset="0"/>
              </a:rPr>
              <a:t>Key Learnings / Concepts Understood: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,Sans-Serif" panose="020F0302020204030204"/>
              <a:buChar char="•"/>
            </a:pPr>
            <a:r>
              <a:rPr lang="en-US" sz="1800" dirty="0">
                <a:latin typeface="Times New Roman" panose="02020603050405020304" charset="0"/>
                <a:cs typeface="Times New Roman" panose="02020603050405020304" charset="0"/>
              </a:rPr>
              <a:t>Key Concepts with Definitions/ Code Snippet – Hands-on Practice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,Sans-Serif" panose="020F0302020204030204"/>
              <a:buChar char="•"/>
            </a:pPr>
            <a:r>
              <a:rPr lang="en-US" sz="1800" dirty="0">
                <a:latin typeface="Times New Roman" panose="02020603050405020304" charset="0"/>
                <a:cs typeface="Times New Roman" panose="02020603050405020304" charset="0"/>
              </a:rPr>
              <a:t>Challenges / Debugging Experience</a:t>
            </a:r>
            <a:endParaRPr 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,Sans-Serif" panose="020F0302020204030204"/>
              <a:buChar char="•"/>
            </a:pPr>
            <a:r>
              <a:rPr lang="en-US" sz="1800" dirty="0">
                <a:latin typeface="Times New Roman" panose="02020603050405020304" charset="0"/>
                <a:cs typeface="Times New Roman" panose="02020603050405020304" charset="0"/>
              </a:rPr>
              <a:t>Tasks/Assignments Completed</a:t>
            </a:r>
            <a:endParaRPr 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,Sans-Serif" panose="020F0302020204030204"/>
              <a:buChar char="•"/>
            </a:pPr>
            <a:r>
              <a:rPr lang="en-US" sz="1800" dirty="0">
                <a:latin typeface="Times New Roman" panose="02020603050405020304" charset="0"/>
                <a:cs typeface="Times New Roman" panose="02020603050405020304" charset="0"/>
              </a:rPr>
              <a:t>Additional Learning Resources / Notes</a:t>
            </a:r>
            <a:endParaRPr 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,Sans-Serif" panose="020F0302020204030204"/>
              <a:buChar char="•"/>
            </a:pPr>
            <a:r>
              <a:rPr lang="en-US" sz="1800" dirty="0">
                <a:latin typeface="Times New Roman" panose="02020603050405020304" charset="0"/>
                <a:cs typeface="Times New Roman" panose="02020603050405020304" charset="0"/>
              </a:rPr>
              <a:t>Q&amp;A</a:t>
            </a:r>
            <a:endParaRPr 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,Sans-Serif" panose="020F0302020204030204"/>
              <a:buChar char="•"/>
            </a:pPr>
            <a:r>
              <a:rPr lang="en-US" sz="1800" dirty="0">
                <a:latin typeface="Times New Roman" panose="02020603050405020304" charset="0"/>
                <a:cs typeface="Times New Roman" panose="02020603050405020304" charset="0"/>
              </a:rPr>
              <a:t>Plan for Tomorrow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8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br>
              <a:rPr lang="en-US" dirty="0"/>
            </a:br>
            <a:endParaRPr lang="en-US" sz="18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IN" sz="2000" kern="100" dirty="0">
              <a:effectLst/>
              <a:latin typeface="Times New Roman" panose="02020603050405020304" charset="0"/>
              <a:ea typeface="Aptos" charset="0"/>
              <a:cs typeface="Times New Roman" panose="0202060305040502030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781" y="198793"/>
            <a:ext cx="6100916" cy="52322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GB" sz="2800" b="1" dirty="0">
                <a:solidFill>
                  <a:srgbClr val="A71F38"/>
                </a:solidFill>
                <a:latin typeface="Times New Roman" panose="02020603050405020304"/>
                <a:cs typeface="Times New Roman" panose="02020603050405020304"/>
              </a:rPr>
              <a:t>Agenda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47624" y="789587"/>
            <a:ext cx="11322051" cy="503157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br>
              <a:rPr lang="en-US" dirty="0"/>
            </a:br>
            <a:endParaRPr lang="en-US" sz="18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IN" sz="2000" kern="100" dirty="0">
              <a:effectLst/>
              <a:latin typeface="Times New Roman" panose="02020603050405020304" charset="0"/>
              <a:ea typeface="Aptos" charset="0"/>
              <a:cs typeface="Times New Roman" panose="0202060305040502030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781" y="198793"/>
            <a:ext cx="610091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992E3A"/>
                </a:solidFill>
                <a:latin typeface="Times New Roman" panose="02020603050405020304"/>
                <a:cs typeface="Times New Roman" panose="02020603050405020304"/>
              </a:rPr>
              <a:t>List of Topics to be covered</a:t>
            </a:r>
            <a:endParaRPr lang="en-US" sz="2800" b="1" dirty="0">
              <a:solidFill>
                <a:srgbClr val="992E3A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0965" y="788670"/>
            <a:ext cx="11627485" cy="442849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/>
                <a:ea typeface="Calibri"/>
                <a:cs typeface="Calibri"/>
              </a:rPr>
              <a:t>Stack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/>
                <a:ea typeface="Calibri"/>
                <a:cs typeface="Calibri"/>
              </a:rPr>
              <a:t>Queue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181B5B-C299-88D4-29C7-F5205DDC5A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7C81DCA-D6D4-3638-74D6-01FAAAAE4CCC}"/>
              </a:ext>
            </a:extLst>
          </p:cNvPr>
          <p:cNvSpPr txBox="1"/>
          <p:nvPr/>
        </p:nvSpPr>
        <p:spPr>
          <a:xfrm>
            <a:off x="-3463" y="117763"/>
            <a:ext cx="5799858" cy="8925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" sz="2800" b="1" dirty="0">
                <a:solidFill>
                  <a:srgbClr val="A71F38"/>
                </a:solidFill>
                <a:latin typeface="Times New Roman"/>
              </a:rPr>
              <a:t>Key Learnings/Concepts Understood</a:t>
            </a:r>
            <a:endParaRPr lang="en-IN" sz="2800" dirty="0">
              <a:solidFill>
                <a:srgbClr val="000000"/>
              </a:solidFill>
              <a:latin typeface="Times New Roman"/>
            </a:endParaRPr>
          </a:p>
          <a:p>
            <a:endParaRPr lang="en-IN" sz="2400" b="1" dirty="0">
              <a:solidFill>
                <a:srgbClr val="A71F38"/>
              </a:solidFill>
              <a:latin typeface="Times New Roman"/>
              <a:cs typeface="Times New Rom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54935D-9ECE-9641-B951-6E7225D77AAA}"/>
              </a:ext>
            </a:extLst>
          </p:cNvPr>
          <p:cNvSpPr txBox="1"/>
          <p:nvPr/>
        </p:nvSpPr>
        <p:spPr>
          <a:xfrm>
            <a:off x="213014" y="1009650"/>
            <a:ext cx="6509903" cy="115057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Times New Roman"/>
              </a:rPr>
              <a:t>Stack</a:t>
            </a:r>
            <a:r>
              <a:rPr lang="en-US" dirty="0">
                <a:latin typeface="Times New Roman"/>
                <a:cs typeface="Times New Roman"/>
              </a:rPr>
              <a:t> Definition, Purpose and Example</a:t>
            </a:r>
            <a:endParaRPr lang="en-US" dirty="0">
              <a:latin typeface="Times New Roman"/>
              <a:ea typeface="Calibri"/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Times New Roman"/>
              </a:rPr>
              <a:t>Queue</a:t>
            </a:r>
            <a:r>
              <a:rPr lang="en-US" dirty="0">
                <a:latin typeface="Times New Roman"/>
                <a:cs typeface="Times New Roman"/>
              </a:rPr>
              <a:t>  Definition, Purpose and Example</a:t>
            </a:r>
            <a:endParaRPr lang="en-US" dirty="0">
              <a:latin typeface="Times New Roman"/>
              <a:ea typeface="Calibri"/>
              <a:cs typeface="Calibri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dirty="0">
              <a:latin typeface="Times New Roman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5294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657D22-04E5-54CA-3D89-9A36DD6E34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303F55B-B292-0338-6236-36C92B3F243F}"/>
              </a:ext>
            </a:extLst>
          </p:cNvPr>
          <p:cNvSpPr txBox="1"/>
          <p:nvPr/>
        </p:nvSpPr>
        <p:spPr>
          <a:xfrm>
            <a:off x="-3463" y="117763"/>
            <a:ext cx="5799858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solidFill>
                  <a:srgbClr val="992E3A"/>
                </a:solidFill>
                <a:latin typeface="Times New Roman"/>
                <a:cs typeface="Times New Roman"/>
              </a:rPr>
              <a:t>Stack</a:t>
            </a:r>
          </a:p>
          <a:p>
            <a:endParaRPr lang="en" sz="2800" b="1" dirty="0">
              <a:solidFill>
                <a:srgbClr val="A71F38"/>
              </a:solidFill>
              <a:latin typeface="Times New Roman"/>
              <a:cs typeface="Times New Rom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E9EEDE-50FC-0521-1FCE-2D1C1402784A}"/>
              </a:ext>
            </a:extLst>
          </p:cNvPr>
          <p:cNvSpPr txBox="1"/>
          <p:nvPr/>
        </p:nvSpPr>
        <p:spPr>
          <a:xfrm>
            <a:off x="213014" y="1070263"/>
            <a:ext cx="11843904" cy="427809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solidFill>
                  <a:srgbClr val="992E3A"/>
                </a:solidFill>
                <a:latin typeface="Times New Roman"/>
                <a:cs typeface="Times New Roman"/>
              </a:rPr>
              <a:t>1. Stack</a:t>
            </a:r>
            <a:endParaRPr lang="en-US" sz="2000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>
                <a:solidFill>
                  <a:srgbClr val="992E3A"/>
                </a:solidFill>
                <a:latin typeface="Times New Roman"/>
                <a:cs typeface="Times New Roman"/>
              </a:rPr>
              <a:t>Definition:</a:t>
            </a:r>
            <a:endParaRPr lang="en-US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A stack is a linear data structure that follows the Last In, First Out (LIFO) principle. Elements are added (pushed) and removed (popped) from the same end, called the top. Think of it like a stack of car parts (e.g., tires) in an automotive assembly line: the last tire placed on the stack is the first one removed.</a:t>
            </a:r>
            <a:endParaRPr lang="en-US" dirty="0">
              <a:latin typeface="Times New Roman"/>
              <a:ea typeface="+mn-lt"/>
              <a:cs typeface="Times New Roman"/>
            </a:endParaRPr>
          </a:p>
          <a:p>
            <a:endParaRPr lang="en-US" dirty="0">
              <a:latin typeface="Times New Roman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>
                <a:solidFill>
                  <a:srgbClr val="992E3A"/>
                </a:solidFill>
                <a:latin typeface="Times New Roman"/>
                <a:cs typeface="Times New Roman"/>
              </a:rPr>
              <a:t>Why We Use It:</a:t>
            </a:r>
            <a:endParaRPr lang="en-US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>
                <a:solidFill>
                  <a:srgbClr val="992E3A"/>
                </a:solidFill>
                <a:latin typeface="Times New Roman"/>
                <a:cs typeface="Times New Roman"/>
              </a:rPr>
              <a:t>Purpose</a:t>
            </a:r>
            <a:r>
              <a:rPr lang="en-US" dirty="0">
                <a:solidFill>
                  <a:srgbClr val="992E3A"/>
                </a:solidFill>
                <a:latin typeface="Times New Roman"/>
                <a:cs typeface="Times New Roman"/>
              </a:rPr>
              <a:t>: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>
                <a:ea typeface="+mn-lt"/>
                <a:cs typeface="+mn-lt"/>
              </a:rPr>
              <a:t>Stacks are used when we need to reverse the order of operations or track history:</a:t>
            </a:r>
            <a:endParaRPr lang="en-US" dirty="0">
              <a:latin typeface="Times New Roman"/>
              <a:ea typeface="+mn-lt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>
                <a:solidFill>
                  <a:srgbClr val="992E3A"/>
                </a:solidFill>
                <a:latin typeface="Times New Roman"/>
                <a:ea typeface="+mn-lt"/>
                <a:cs typeface="+mn-lt"/>
              </a:rPr>
              <a:t>Use in Automotive Context: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 </a:t>
            </a:r>
            <a:r>
              <a:rPr lang="en-US" dirty="0">
                <a:ea typeface="+mn-lt"/>
                <a:cs typeface="+mn-lt"/>
              </a:rPr>
              <a:t>In a car manufacturing plant, a stack can track the sequence of tasks (e.g., painting, assembling, testing). If a car fails testing, you "pop" back to the previous task (e.g., assembling) to fix issues.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Common uses: Function call stack, undo functionality in software, or parsing expressions.</a:t>
            </a:r>
          </a:p>
          <a:p>
            <a:endParaRPr lang="en-US" dirty="0">
              <a:solidFill>
                <a:srgbClr val="992E3A"/>
              </a:solidFill>
              <a:latin typeface="Times New Roman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42148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36C507-1D58-CE69-D8AD-7F2D92A0D3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B2CDA7D-1DBB-5910-CA89-3D0DBA1A1619}"/>
              </a:ext>
            </a:extLst>
          </p:cNvPr>
          <p:cNvSpPr txBox="1"/>
          <p:nvPr/>
        </p:nvSpPr>
        <p:spPr>
          <a:xfrm>
            <a:off x="-3463" y="117763"/>
            <a:ext cx="5799858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solidFill>
                  <a:srgbClr val="992E3A"/>
                </a:solidFill>
                <a:latin typeface="Times New Roman"/>
              </a:rPr>
              <a:t>Sort</a:t>
            </a:r>
            <a:endParaRPr lang="en-US" dirty="0"/>
          </a:p>
          <a:p>
            <a:endParaRPr lang="en" sz="2800" b="1" dirty="0">
              <a:solidFill>
                <a:srgbClr val="A71F38"/>
              </a:solidFill>
              <a:latin typeface="Times New Roman"/>
              <a:cs typeface="Times New Roman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B480B42-CD76-11A5-4A35-D251BE938A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086" y="1270722"/>
            <a:ext cx="1476375" cy="3333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9393E07-E934-AA85-2263-3860E99E1E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9904" y="2870921"/>
            <a:ext cx="1476375" cy="371475"/>
          </a:xfrm>
          <a:prstGeom prst="rect">
            <a:avLst/>
          </a:prstGeom>
        </p:spPr>
      </p:pic>
      <p:pic>
        <p:nvPicPr>
          <p:cNvPr id="4" name="Picture 3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D7EDB996-F04B-B547-5A94-94CE1187D2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814" y="1600633"/>
            <a:ext cx="6600825" cy="2600325"/>
          </a:xfrm>
          <a:prstGeom prst="rect">
            <a:avLst/>
          </a:prstGeom>
        </p:spPr>
      </p:pic>
      <p:pic>
        <p:nvPicPr>
          <p:cNvPr id="5" name="Picture 4" descr="A black screen with white text&#10;&#10;AI-generated content may be incorrect.">
            <a:extLst>
              <a:ext uri="{FF2B5EF4-FFF2-40B4-BE49-F238E27FC236}">
                <a16:creationId xmlns:a16="http://schemas.microsoft.com/office/drawing/2014/main" id="{64292FD3-D42B-8201-0504-EF5183948C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77125" y="3230707"/>
            <a:ext cx="3333750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638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A960F6-7675-9985-39D9-D2C55DCAA0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2CC2E7A-4726-62B7-49E8-72553F65D14E}"/>
              </a:ext>
            </a:extLst>
          </p:cNvPr>
          <p:cNvSpPr txBox="1"/>
          <p:nvPr/>
        </p:nvSpPr>
        <p:spPr>
          <a:xfrm>
            <a:off x="-3463" y="117763"/>
            <a:ext cx="11480221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" sz="2800" b="1" dirty="0">
                <a:solidFill>
                  <a:srgbClr val="A71F38"/>
                </a:solidFill>
                <a:latin typeface="Times New Roman"/>
              </a:rPr>
              <a:t>Challenges/Debugging Experience and Additional Learning Resources</a:t>
            </a:r>
            <a:endParaRPr lang="en-US" sz="280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endParaRPr lang="en-US" sz="2800" b="1" dirty="0">
              <a:solidFill>
                <a:srgbClr val="992E3A"/>
              </a:solidFill>
              <a:latin typeface="Times New Roman"/>
              <a:cs typeface="Times New Rom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099A37-B952-E311-0B2A-C9A6819CED1F}"/>
              </a:ext>
            </a:extLst>
          </p:cNvPr>
          <p:cNvSpPr txBox="1"/>
          <p:nvPr/>
        </p:nvSpPr>
        <p:spPr>
          <a:xfrm>
            <a:off x="213014" y="1070263"/>
            <a:ext cx="11843904" cy="489364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b="1" dirty="0">
                <a:solidFill>
                  <a:srgbClr val="992E3A"/>
                </a:solidFill>
                <a:latin typeface="Times New Roman"/>
                <a:cs typeface="Times New Roman"/>
              </a:rPr>
              <a:t>Challenges / Debugging Experience</a:t>
            </a:r>
            <a:endParaRPr lang="en-US" sz="2000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endParaRPr lang="en-US" sz="2000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>
                <a:solidFill>
                  <a:srgbClr val="992E3A"/>
                </a:solidFill>
                <a:latin typeface="Times New Roman"/>
                <a:cs typeface="Times New Roman"/>
              </a:rPr>
              <a:t>Challenge</a:t>
            </a:r>
            <a:r>
              <a:rPr lang="en-US" dirty="0">
                <a:solidFill>
                  <a:srgbClr val="992E3A"/>
                </a:solidFill>
                <a:latin typeface="Times New Roman"/>
                <a:cs typeface="Times New Roman"/>
              </a:rPr>
              <a:t>: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>
                <a:ea typeface="+mn-lt"/>
                <a:cs typeface="+mn-lt"/>
              </a:rPr>
              <a:t>Stack overflow in array-based implementation if size exceeds MAX.</a:t>
            </a:r>
          </a:p>
          <a:p>
            <a:pPr marL="285750" indent="-285750">
              <a:buFont typeface="Arial"/>
              <a:buChar char="•"/>
            </a:pPr>
            <a:endParaRPr lang="en-US" dirty="0">
              <a:latin typeface="Times New Roman"/>
              <a:ea typeface="+mn-lt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>
                <a:solidFill>
                  <a:srgbClr val="992E3A"/>
                </a:solidFill>
                <a:latin typeface="Times New Roman"/>
                <a:cs typeface="Times New Roman"/>
              </a:rPr>
              <a:t>Debugging:</a:t>
            </a: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Check</a:t>
            </a:r>
            <a:r>
              <a:rPr lang="en-US" dirty="0">
                <a:ea typeface="+mn-lt"/>
                <a:cs typeface="+mn-lt"/>
              </a:rPr>
              <a:t> top &gt;= MAX - 1 before pushing.</a:t>
            </a:r>
          </a:p>
          <a:p>
            <a:pPr marL="285750" indent="-285750">
              <a:buFont typeface="Arial"/>
              <a:buChar char="•"/>
            </a:pPr>
            <a:endParaRPr lang="en-US" dirty="0">
              <a:latin typeface="Calibri"/>
              <a:ea typeface="+mn-lt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>
                <a:solidFill>
                  <a:srgbClr val="992E3A"/>
                </a:solidFill>
                <a:latin typeface="Times New Roman"/>
                <a:ea typeface="+mn-lt"/>
                <a:cs typeface="Times New Roman"/>
              </a:rPr>
              <a:t>Challenge</a:t>
            </a:r>
            <a:r>
              <a:rPr lang="en-US" dirty="0">
                <a:solidFill>
                  <a:srgbClr val="992E3A"/>
                </a:solidFill>
                <a:latin typeface="Times New Roman"/>
                <a:ea typeface="+mn-lt"/>
                <a:cs typeface="Times New Roman"/>
              </a:rPr>
              <a:t>:</a:t>
            </a:r>
            <a:r>
              <a:rPr lang="en-US" dirty="0">
                <a:solidFill>
                  <a:srgbClr val="000000"/>
                </a:solidFill>
                <a:latin typeface="Times New Roman"/>
                <a:ea typeface="+mn-lt"/>
                <a:cs typeface="Times New Roman"/>
              </a:rPr>
              <a:t> 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Stack underflow when popping from an empty stack.</a:t>
            </a:r>
          </a:p>
          <a:p>
            <a:pPr marL="285750" indent="-285750">
              <a:buFont typeface="Arial,Sans-Serif"/>
              <a:buChar char="•"/>
            </a:pPr>
            <a:endParaRPr lang="en-US" dirty="0">
              <a:solidFill>
                <a:srgbClr val="000000"/>
              </a:solidFill>
              <a:latin typeface="Times New Roman"/>
              <a:ea typeface="+mn-lt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>
                <a:solidFill>
                  <a:srgbClr val="992E3A"/>
                </a:solidFill>
                <a:latin typeface="Times New Roman"/>
                <a:ea typeface="+mn-lt"/>
                <a:cs typeface="Times New Roman"/>
              </a:rPr>
              <a:t>Debugging:</a:t>
            </a:r>
            <a:r>
              <a:rPr lang="en-US" dirty="0">
                <a:solidFill>
                  <a:srgbClr val="000000"/>
                </a:solidFill>
                <a:latin typeface="Times New Roman"/>
                <a:ea typeface="+mn-lt"/>
                <a:cs typeface="Times New Roman"/>
              </a:rPr>
              <a:t> 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Use </a:t>
            </a:r>
            <a:r>
              <a:rPr lang="en-US" dirty="0" err="1">
                <a:solidFill>
                  <a:srgbClr val="000000"/>
                </a:solidFill>
                <a:ea typeface="+mn-lt"/>
                <a:cs typeface="+mn-lt"/>
              </a:rPr>
              <a:t>isEmpty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() or check top &lt; 0 before popping.</a:t>
            </a:r>
          </a:p>
          <a:p>
            <a:pPr marL="0" lvl="1"/>
            <a:endParaRPr lang="en-US" dirty="0">
              <a:solidFill>
                <a:srgbClr val="000000"/>
              </a:solidFill>
              <a:latin typeface="Times New Roman"/>
              <a:ea typeface="+mn-lt"/>
              <a:cs typeface="Times New Roman"/>
            </a:endParaRPr>
          </a:p>
          <a:p>
            <a:pPr marL="285750" lvl="1" indent="-285750">
              <a:buFont typeface="Arial"/>
              <a:buChar char="•"/>
            </a:pPr>
            <a:endParaRPr lang="en-US" b="1" dirty="0">
              <a:solidFill>
                <a:srgbClr val="992E3A"/>
              </a:solidFill>
              <a:latin typeface="Times New Roman"/>
              <a:ea typeface="+mn-lt"/>
              <a:cs typeface="Calibri"/>
            </a:endParaRPr>
          </a:p>
          <a:p>
            <a:pPr marL="285750" lvl="1" indent="-285750">
              <a:buFont typeface="Arial"/>
              <a:buChar char="•"/>
            </a:pPr>
            <a:r>
              <a:rPr lang="en-US" b="1" dirty="0">
                <a:solidFill>
                  <a:srgbClr val="992E3A"/>
                </a:solidFill>
                <a:latin typeface="Times New Roman"/>
                <a:ea typeface="+mn-lt"/>
                <a:cs typeface="+mn-lt"/>
              </a:rPr>
              <a:t>Automotive Issue:</a:t>
            </a:r>
            <a:r>
              <a:rPr lang="en-US" b="1" dirty="0">
                <a:solidFill>
                  <a:srgbClr val="000000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If a car part is incorrectly logged (e.g., wrong ID), the stack may need validation before pushing.</a:t>
            </a:r>
          </a:p>
          <a:p>
            <a:pPr marL="285750" lvl="1" indent="-285750">
              <a:buFont typeface="Arial"/>
              <a:buChar char="•"/>
            </a:pPr>
            <a:endParaRPr lang="en-US" dirty="0">
              <a:solidFill>
                <a:srgbClr val="000000"/>
              </a:solidFill>
              <a:latin typeface="Times New Roman"/>
              <a:ea typeface="Calibri"/>
              <a:cs typeface="Times New Roman"/>
            </a:endParaRPr>
          </a:p>
          <a:p>
            <a:pPr marL="742950" indent="-285750">
              <a:buFont typeface="Arial"/>
              <a:buChar char="•"/>
            </a:pPr>
            <a:r>
              <a:rPr lang="en-US" b="1" dirty="0">
                <a:solidFill>
                  <a:srgbClr val="992E3A"/>
                </a:solidFill>
                <a:latin typeface="Times New Roman"/>
                <a:cs typeface="Times New Roman"/>
              </a:rPr>
              <a:t>Notes</a:t>
            </a:r>
            <a:r>
              <a:rPr lang="en-US" dirty="0">
                <a:solidFill>
                  <a:srgbClr val="992E3A"/>
                </a:solidFill>
                <a:latin typeface="Times New Roman"/>
                <a:cs typeface="Times New Roman"/>
              </a:rPr>
              <a:t>: </a:t>
            </a:r>
            <a:endParaRPr lang="en-US" dirty="0">
              <a:latin typeface="Times New Roman"/>
              <a:cs typeface="Times New Roman"/>
            </a:endParaRPr>
          </a:p>
          <a:p>
            <a:pPr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Stacks are memory-efficient for backtracking tasks.</a:t>
            </a:r>
            <a:endParaRPr lang="en-US" dirty="0"/>
          </a:p>
          <a:p>
            <a:pPr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In automotive systems, stacks can manage diagnostic logs or navigation history.</a:t>
            </a:r>
          </a:p>
          <a:p>
            <a:endParaRPr lang="en-US" sz="2000" b="1" dirty="0">
              <a:solidFill>
                <a:srgbClr val="992E3A"/>
              </a:solidFill>
              <a:latin typeface="Times New Roman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22655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3B2EEC-4D1D-39A7-3C2D-71A7B76406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1D02618-CBD2-B288-F3E6-B16F230E5E83}"/>
              </a:ext>
            </a:extLst>
          </p:cNvPr>
          <p:cNvSpPr txBox="1"/>
          <p:nvPr/>
        </p:nvSpPr>
        <p:spPr>
          <a:xfrm>
            <a:off x="-3463" y="117763"/>
            <a:ext cx="5799858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solidFill>
                  <a:srgbClr val="992E3A"/>
                </a:solidFill>
                <a:latin typeface="Times New Roman"/>
                <a:cs typeface="Times New Roman"/>
              </a:rPr>
              <a:t>Queue</a:t>
            </a:r>
          </a:p>
          <a:p>
            <a:endParaRPr lang="en" sz="2800" b="1" dirty="0">
              <a:solidFill>
                <a:srgbClr val="A71F38"/>
              </a:solidFill>
              <a:latin typeface="Times New Roman"/>
              <a:cs typeface="Times New Rom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D8085F-8777-E81D-EDEF-BC8F454D9DCD}"/>
              </a:ext>
            </a:extLst>
          </p:cNvPr>
          <p:cNvSpPr txBox="1"/>
          <p:nvPr/>
        </p:nvSpPr>
        <p:spPr>
          <a:xfrm>
            <a:off x="213014" y="1070263"/>
            <a:ext cx="11843904" cy="37240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solidFill>
                  <a:srgbClr val="992E3A"/>
                </a:solidFill>
                <a:latin typeface="Times New Roman"/>
                <a:cs typeface="Times New Roman"/>
              </a:rPr>
              <a:t>2. Queue</a:t>
            </a:r>
            <a:endParaRPr lang="en-US" sz="2000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>
                <a:solidFill>
                  <a:srgbClr val="992E3A"/>
                </a:solidFill>
                <a:latin typeface="Times New Roman"/>
                <a:cs typeface="Times New Roman"/>
              </a:rPr>
              <a:t>Definition:</a:t>
            </a:r>
            <a:endParaRPr lang="en-US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A queue is a linear data structure that follows the First In, First Out (FIFO) principle. Elements are added (enqueued) at the rear and removed (dequeued) from the front. Think of it like a line of cars waiting at a car wash: the first car in is the first washed.</a:t>
            </a:r>
          </a:p>
          <a:p>
            <a:endParaRPr lang="en-US" dirty="0">
              <a:latin typeface="Times New Roman"/>
              <a:ea typeface="+mn-lt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latin typeface="Times New Roman"/>
              <a:ea typeface="Calibri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>
                <a:solidFill>
                  <a:srgbClr val="992E3A"/>
                </a:solidFill>
                <a:latin typeface="Times New Roman"/>
                <a:cs typeface="Times New Roman"/>
              </a:rPr>
              <a:t>Why We Use It:</a:t>
            </a:r>
            <a:endParaRPr lang="en-US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>
                <a:solidFill>
                  <a:srgbClr val="992E3A"/>
                </a:solidFill>
                <a:latin typeface="Times New Roman"/>
                <a:cs typeface="Times New Roman"/>
              </a:rPr>
              <a:t>Purpose</a:t>
            </a:r>
            <a:r>
              <a:rPr lang="en-US" dirty="0">
                <a:solidFill>
                  <a:srgbClr val="992E3A"/>
                </a:solidFill>
                <a:latin typeface="Times New Roman"/>
                <a:cs typeface="Times New Roman"/>
              </a:rPr>
              <a:t>: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>
                <a:ea typeface="+mn-lt"/>
                <a:cs typeface="+mn-lt"/>
              </a:rPr>
              <a:t>Queues are used when order matters:</a:t>
            </a:r>
          </a:p>
          <a:p>
            <a:pPr marL="285750" indent="-285750">
              <a:buFont typeface="Arial"/>
              <a:buChar char="•"/>
            </a:pPr>
            <a:r>
              <a:rPr lang="en-US" b="1" dirty="0">
                <a:solidFill>
                  <a:srgbClr val="992E3A"/>
                </a:solidFill>
                <a:latin typeface="Times New Roman"/>
                <a:ea typeface="+mn-lt"/>
                <a:cs typeface="+mn-lt"/>
              </a:rPr>
              <a:t>Use in Automotive Context:</a:t>
            </a:r>
          </a:p>
          <a:p>
            <a:pPr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 </a:t>
            </a:r>
            <a:r>
              <a:rPr lang="en-US" dirty="0">
                <a:ea typeface="+mn-lt"/>
                <a:cs typeface="+mn-lt"/>
              </a:rPr>
              <a:t>In a car manufacturing plant, a queue can manage cars waiting for quality checks. The first car produced is checked first.</a:t>
            </a:r>
          </a:p>
          <a:p>
            <a:pPr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Common uses: Task scheduling, breadth-first search, or buffering data.</a:t>
            </a:r>
          </a:p>
        </p:txBody>
      </p:sp>
    </p:spTree>
    <p:extLst>
      <p:ext uri="{BB962C8B-B14F-4D97-AF65-F5344CB8AC3E}">
        <p14:creationId xmlns:p14="http://schemas.microsoft.com/office/powerpoint/2010/main" val="2381501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E5D0A8-E74C-E9F5-F2B3-EB72C85256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8409327-9A8E-0562-3123-17B0F2B4BEE3}"/>
              </a:ext>
            </a:extLst>
          </p:cNvPr>
          <p:cNvSpPr txBox="1"/>
          <p:nvPr/>
        </p:nvSpPr>
        <p:spPr>
          <a:xfrm>
            <a:off x="-3463" y="117763"/>
            <a:ext cx="5799858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solidFill>
                  <a:srgbClr val="992E3A"/>
                </a:solidFill>
                <a:latin typeface="Times New Roman"/>
              </a:rPr>
              <a:t>Sort</a:t>
            </a:r>
            <a:endParaRPr lang="en-US" dirty="0"/>
          </a:p>
          <a:p>
            <a:endParaRPr lang="en" sz="2800" b="1" dirty="0">
              <a:solidFill>
                <a:srgbClr val="A71F38"/>
              </a:solidFill>
              <a:latin typeface="Times New Roman"/>
              <a:cs typeface="Times New Roman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B33C86D-7730-5498-A7DD-C04638B7F2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086" y="1270722"/>
            <a:ext cx="1476375" cy="3333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2E610D8-6B27-913F-6CF3-3F4F315925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9904" y="2870921"/>
            <a:ext cx="1476375" cy="371475"/>
          </a:xfrm>
          <a:prstGeom prst="rect">
            <a:avLst/>
          </a:prstGeom>
        </p:spPr>
      </p:pic>
      <p:pic>
        <p:nvPicPr>
          <p:cNvPr id="7" name="Picture 6" descr="A computer screen shot of a program code&#10;&#10;AI-generated content may be incorrect.">
            <a:extLst>
              <a:ext uri="{FF2B5EF4-FFF2-40B4-BE49-F238E27FC236}">
                <a16:creationId xmlns:a16="http://schemas.microsoft.com/office/drawing/2014/main" id="{B6FF9791-266C-E06E-8836-30AF23CD38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156" y="1608196"/>
            <a:ext cx="5200650" cy="2362200"/>
          </a:xfrm>
          <a:prstGeom prst="rect">
            <a:avLst/>
          </a:prstGeom>
        </p:spPr>
      </p:pic>
      <p:pic>
        <p:nvPicPr>
          <p:cNvPr id="8" name="Picture 7" descr="A black background with white numbers&#10;&#10;AI-generated content may be incorrect.">
            <a:extLst>
              <a:ext uri="{FF2B5EF4-FFF2-40B4-BE49-F238E27FC236}">
                <a16:creationId xmlns:a16="http://schemas.microsoft.com/office/drawing/2014/main" id="{75F91CA9-845B-B5FE-9F22-65FCA221FD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2683" y="3157538"/>
            <a:ext cx="2619375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629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657240BBBC6B049925159D12E9A25AF" ma:contentTypeVersion="11" ma:contentTypeDescription="Create a new document." ma:contentTypeScope="" ma:versionID="26b8b635b1e6063efa60a7b4acc4e2e3">
  <xsd:schema xmlns:xsd="http://www.w3.org/2001/XMLSchema" xmlns:xs="http://www.w3.org/2001/XMLSchema" xmlns:p="http://schemas.microsoft.com/office/2006/metadata/properties" xmlns:ns3="7dbb0361-a347-4361-aad0-742af1c4894d" xmlns:ns4="9ef71459-7135-4651-8acf-3a45a5e0ab13" targetNamespace="http://schemas.microsoft.com/office/2006/metadata/properties" ma:root="true" ma:fieldsID="d6460f61bcd4c91886233c57813698c2" ns3:_="" ns4:_="">
    <xsd:import namespace="7dbb0361-a347-4361-aad0-742af1c4894d"/>
    <xsd:import namespace="9ef71459-7135-4651-8acf-3a45a5e0ab13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bb0361-a347-4361-aad0-742af1c4894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f71459-7135-4651-8acf-3a45a5e0ab1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internalName="MediaServiceDateTake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4553A5C-27BA-4B22-B2A5-D9BA781F94A2}">
  <ds:schemaRefs>
    <ds:schemaRef ds:uri="7dbb0361-a347-4361-aad0-742af1c4894d"/>
    <ds:schemaRef ds:uri="9ef71459-7135-4651-8acf-3a45a5e0ab1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554E8A36-207B-4778-AD7D-BDA9120D12AB}">
  <ds:schemaRefs>
    <ds:schemaRef ds:uri="7dbb0361-a347-4361-aad0-742af1c4894d"/>
    <ds:schemaRef ds:uri="9ef71459-7135-4651-8acf-3a45a5e0ab13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F5210273-DEBD-4595-B791-2314571AF4C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</Words>
  <Application>Microsoft Office PowerPoint</Application>
  <PresentationFormat>Widescreen</PresentationFormat>
  <Paragraphs>5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 reset issue on SWC press events</dc:title>
  <dc:creator>prasad dokku</dc:creator>
  <cp:lastModifiedBy>Rakshith Kumar Pulluri</cp:lastModifiedBy>
  <cp:revision>893</cp:revision>
  <dcterms:created xsi:type="dcterms:W3CDTF">2018-04-13T08:56:00Z</dcterms:created>
  <dcterms:modified xsi:type="dcterms:W3CDTF">2025-06-02T17:17:02Z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53CB3D3E10964D8CA74CED45E813FBA1</vt:lpwstr>
  </property>
  <property fmtid="{D5CDD505-2E9C-101B-9397-08002B2CF9AE}" pid="3" name="KSOProductBuildVer">
    <vt:lpwstr>1033-11.2.0.11191</vt:lpwstr>
  </property>
  <property fmtid="{D5CDD505-2E9C-101B-9397-08002B2CF9AE}" pid="4" name="ContentTypeId">
    <vt:lpwstr>0x010100E657240BBBC6B049925159D12E9A25AF</vt:lpwstr>
  </property>
</Properties>
</file>