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4"/>
  </p:notesMasterIdLst>
  <p:sldIdLst>
    <p:sldId id="714" r:id="rId6"/>
    <p:sldId id="723" r:id="rId7"/>
    <p:sldId id="726" r:id="rId8"/>
    <p:sldId id="719" r:id="rId9"/>
    <p:sldId id="720" r:id="rId10"/>
    <p:sldId id="721" r:id="rId11"/>
    <p:sldId id="722" r:id="rId12"/>
    <p:sldId id="727" r:id="rId13"/>
    <p:sldId id="741" r:id="rId14"/>
    <p:sldId id="729" r:id="rId15"/>
    <p:sldId id="742" r:id="rId16"/>
    <p:sldId id="743" r:id="rId17"/>
    <p:sldId id="744" r:id="rId18"/>
    <p:sldId id="745" r:id="rId19"/>
    <p:sldId id="746" r:id="rId20"/>
    <p:sldId id="740" r:id="rId21"/>
    <p:sldId id="733" r:id="rId22"/>
    <p:sldId id="71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659EC9-938A-A232-A241-E8772FDBB329}" v="76" dt="2025-06-02T13:33:17.734"/>
    <p1510:client id="{A8512D56-1189-2265-E04D-FD18C9CE596C}" v="725" dt="2025-06-03T15:04:12.347"/>
    <p1510:client id="{F893F17C-9738-4291-C443-164E2D514170}" v="222" dt="2025-06-02T17:12:34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6/3/2025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6/3/2025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6" y="1899044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000" b="1" dirty="0">
                <a:solidFill>
                  <a:srgbClr val="992E3A"/>
                </a:solidFill>
                <a:latin typeface="Times New Roman"/>
                <a:ea typeface="+mj-lt"/>
                <a:cs typeface="+mj-lt"/>
                <a:sym typeface="Fira Sans Condensed SemiBold"/>
              </a:rPr>
              <a:t>T1934</a:t>
            </a:r>
          </a:p>
          <a:p>
            <a:pPr algn="r"/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  <a:endParaRPr lang="en-US" sz="6000" dirty="0">
              <a:latin typeface="Times New Roman"/>
              <a:cs typeface="Times New Roman"/>
            </a:endParaRPr>
          </a:p>
          <a:p>
            <a:pPr algn="r"/>
            <a:endParaRPr lang="en-US" sz="6000" b="1" dirty="0">
              <a:solidFill>
                <a:schemeClr val="bg2">
                  <a:lumMod val="50000"/>
                </a:schemeClr>
              </a:solidFill>
              <a:latin typeface="Times New Roman"/>
              <a:ea typeface="Fira Sans Condensed SemiBold"/>
              <a:cs typeface="Times New Roman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676767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1832138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A3D5B-6DB5-4F33-2295-99BA8D3CB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4011CB-D088-AFEE-A5D3-897DB3BDB9CB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B2E991-0E22-E9DB-CC7E-5C88479755B9}"/>
              </a:ext>
            </a:extLst>
          </p:cNvPr>
          <p:cNvSpPr txBox="1"/>
          <p:nvPr/>
        </p:nvSpPr>
        <p:spPr>
          <a:xfrm>
            <a:off x="213014" y="1070263"/>
            <a:ext cx="11843904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Complex pointer updates during insertions/deletions.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Debugging issues like dangling pointers or incorrect </a:t>
            </a:r>
            <a:r>
              <a:rPr lang="en-US" err="1">
                <a:latin typeface="Times New Roman"/>
                <a:ea typeface="+mn-lt"/>
                <a:cs typeface="+mn-lt"/>
              </a:rPr>
              <a:t>prev</a:t>
            </a:r>
            <a:r>
              <a:rPr lang="en-US" dirty="0">
                <a:latin typeface="Times New Roman"/>
                <a:ea typeface="+mn-lt"/>
                <a:cs typeface="+mn-lt"/>
              </a:rPr>
              <a:t>/next links.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Handling edge cases (e.g., navigating an empty list).</a:t>
            </a:r>
            <a:endParaRPr lang="en-US">
              <a:latin typeface="Times New Roman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Calibri"/>
            </a:endParaRPr>
          </a:p>
          <a:p>
            <a:pPr marL="0" lvl="1"/>
            <a:endParaRPr lang="en-US" b="1" dirty="0">
              <a:solidFill>
                <a:srgbClr val="992E3A"/>
              </a:solidFill>
              <a:latin typeface="Times New Roman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342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8F69B-E325-9F7A-0A55-6B38A62EF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DB7A30-25B0-CAD1-1811-E8964921BDBE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Circular Linked List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11C24-3EA2-BB93-485F-E9E53DF6809C}"/>
              </a:ext>
            </a:extLst>
          </p:cNvPr>
          <p:cNvSpPr txBox="1"/>
          <p:nvPr/>
        </p:nvSpPr>
        <p:spPr>
          <a:xfrm>
            <a:off x="213014" y="1070263"/>
            <a:ext cx="1184390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3. Circular Linked List 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 circular linked list is a variation where the last node points back to the first node, forming a loop. It can be single or double linked.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Enables bidirectional navigation, enhancing user experience in HMI.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for applications requiring frequent insertions/deletions at both ends.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Provides flexibility for dynamic menu systems.</a:t>
            </a:r>
          </a:p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 Ideal for interactive menus where users can navigate forward and backward (e.g., scrolling through settings like "Navigation" &lt;-&gt; "Audio" &lt;-&gt; "Climate").</a:t>
            </a:r>
          </a:p>
        </p:txBody>
      </p:sp>
    </p:spTree>
    <p:extLst>
      <p:ext uri="{BB962C8B-B14F-4D97-AF65-F5344CB8AC3E}">
        <p14:creationId xmlns:p14="http://schemas.microsoft.com/office/powerpoint/2010/main" val="2779412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5A6A9-10B6-09C4-D843-FDA373CA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2ED65B-4197-3357-8F5F-F8DECFD191BF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Circular Linked List </a:t>
            </a:r>
            <a:endParaRPr lang="en-US" dirty="0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76A592D-B31A-9C49-CFD4-CF5316CA3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9" y="907040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CBB4C4-7D26-B137-DCA0-5D7FAE9FA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91" y="4005262"/>
            <a:ext cx="1476375" cy="371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BFB3CE7-D9C1-6339-5057-A556899E2AAC}"/>
              </a:ext>
            </a:extLst>
          </p:cNvPr>
          <p:cNvSpPr/>
          <p:nvPr/>
        </p:nvSpPr>
        <p:spPr>
          <a:xfrm>
            <a:off x="2225813" y="894236"/>
            <a:ext cx="1473115" cy="331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3F89AC-BAFA-731C-5B1E-417720AEB1C0}"/>
              </a:ext>
            </a:extLst>
          </p:cNvPr>
          <p:cNvSpPr/>
          <p:nvPr/>
        </p:nvSpPr>
        <p:spPr>
          <a:xfrm>
            <a:off x="6572676" y="937532"/>
            <a:ext cx="1473115" cy="3227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Part-2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C44FA13-5759-EB7D-C6B2-635903320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89" y="1264227"/>
            <a:ext cx="4079682" cy="4978978"/>
          </a:xfrm>
          <a:prstGeom prst="rect">
            <a:avLst/>
          </a:prstGeom>
        </p:spPr>
      </p:pic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1BD313A-6D07-C1BA-B1A9-1DE4695E2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802" y="1268124"/>
            <a:ext cx="3882737" cy="4867276"/>
          </a:xfrm>
          <a:prstGeom prst="rect">
            <a:avLst/>
          </a:prstGeom>
        </p:spPr>
      </p:pic>
      <p:pic>
        <p:nvPicPr>
          <p:cNvPr id="13" name="Picture 1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7C30644-3671-68B3-5656-6E0973724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6052" y="4365914"/>
            <a:ext cx="27146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782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4602-BE9A-CF10-9A94-E99E5B4F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E0F726-6820-0A4B-02D2-D1CB6A52072F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 and Additional Learning Resources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575A75-B3D1-D6B4-3F9E-41089755D47A}"/>
              </a:ext>
            </a:extLst>
          </p:cNvPr>
          <p:cNvSpPr txBox="1"/>
          <p:nvPr/>
        </p:nvSpPr>
        <p:spPr>
          <a:xfrm>
            <a:off x="213014" y="1070263"/>
            <a:ext cx="11843904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Issue: Infinite loop during traversal without a stopping condition.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Solution: Used a counter or specific node reference to control cycles.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Edge Case: Freeing the list required breaking the circular link.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Calibri"/>
            </a:endParaRPr>
          </a:p>
          <a:p>
            <a:pPr marL="0" lvl="1"/>
            <a:endParaRPr lang="en-US" b="1" dirty="0">
              <a:solidFill>
                <a:srgbClr val="992E3A"/>
              </a:solidFill>
              <a:latin typeface="Times New Roman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2635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02F12-A2CE-E5E6-E799-35B35D426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03B39-3F9D-A0E3-25E9-B22FD554F85A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Task</a:t>
            </a: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72BF0F1-53D1-96EE-7331-661AB3ECF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8" y="1404679"/>
            <a:ext cx="5732548" cy="49517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36BC6E-9C0B-670E-BA1E-834EF986E852}"/>
              </a:ext>
            </a:extLst>
          </p:cNvPr>
          <p:cNvSpPr txBox="1"/>
          <p:nvPr/>
        </p:nvSpPr>
        <p:spPr>
          <a:xfrm>
            <a:off x="171216" y="745067"/>
            <a:ext cx="10118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an HMI settings screen (like Sound, Display, Vehicle, Connectivity), the user can navigate </a:t>
            </a:r>
            <a:r>
              <a:rPr lang="en-US" b="1"/>
              <a:t>forward and backward</a:t>
            </a:r>
            <a:r>
              <a:rPr lang="en-US"/>
              <a:t> using the rotary knob or touch.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2295D-4BB1-9B60-4501-EE579021F4B8}"/>
              </a:ext>
            </a:extLst>
          </p:cNvPr>
          <p:cNvSpPr/>
          <p:nvPr/>
        </p:nvSpPr>
        <p:spPr>
          <a:xfrm>
            <a:off x="4370702" y="1072977"/>
            <a:ext cx="1529559" cy="331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F88608-4110-C333-3AAA-90A130A2FFE6}"/>
              </a:ext>
            </a:extLst>
          </p:cNvPr>
          <p:cNvSpPr/>
          <p:nvPr/>
        </p:nvSpPr>
        <p:spPr>
          <a:xfrm>
            <a:off x="6553861" y="1088050"/>
            <a:ext cx="1473115" cy="3227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Part-2</a:t>
            </a: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2541675-F27D-F4DD-4CAA-7D50B4C8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1411111"/>
            <a:ext cx="6000483" cy="495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09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D110E-BBAB-BA1A-036F-6093B2DB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45B1B6-1808-15B0-E9A5-77E1144345BF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Task</a:t>
            </a: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A5062-49A1-7256-0ED2-2BA0EAEBD649}"/>
              </a:ext>
            </a:extLst>
          </p:cNvPr>
          <p:cNvSpPr txBox="1"/>
          <p:nvPr/>
        </p:nvSpPr>
        <p:spPr>
          <a:xfrm>
            <a:off x="171216" y="745067"/>
            <a:ext cx="101186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an HMI settings screen (like Sound, Display, Vehicle, Connectivity), the user can navigate </a:t>
            </a:r>
            <a:r>
              <a:rPr lang="en-US" b="1"/>
              <a:t>forward and backward</a:t>
            </a:r>
            <a:r>
              <a:rPr lang="en-US"/>
              <a:t> using the rotary knob or touch.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475F1-FF82-B79B-76DA-E23030C41B38}"/>
              </a:ext>
            </a:extLst>
          </p:cNvPr>
          <p:cNvSpPr/>
          <p:nvPr/>
        </p:nvSpPr>
        <p:spPr>
          <a:xfrm>
            <a:off x="174998" y="1468088"/>
            <a:ext cx="1529559" cy="331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Part-3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C73D7A6-4924-701E-DD2B-45E6DED95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2" y="1801636"/>
            <a:ext cx="3952875" cy="4552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D96DC2B-5E39-B780-6153-FAD463A5B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569" y="1465262"/>
            <a:ext cx="1476375" cy="371475"/>
          </a:xfrm>
          <a:prstGeom prst="rect">
            <a:avLst/>
          </a:prstGeom>
        </p:spPr>
      </p:pic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EFA126E-859E-2597-56CA-807D312A0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754" y="1827448"/>
            <a:ext cx="20859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3900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2024-C73E-6360-EE30-9A1560F23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5FD666-18AD-A06A-DFFC-933BEC564D5D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Q &amp; A</a:t>
            </a:r>
            <a:endParaRPr lang="en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29B8-E8A2-BD33-20F5-AE03115F0384}"/>
              </a:ext>
            </a:extLst>
          </p:cNvPr>
          <p:cNvSpPr txBox="1"/>
          <p:nvPr/>
        </p:nvSpPr>
        <p:spPr>
          <a:xfrm>
            <a:off x="91787" y="732558"/>
            <a:ext cx="11843904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Why use a double linked list over a single linked list in a car HMI?</a:t>
            </a:r>
          </a:p>
          <a:p>
            <a:pPr marL="285750" indent="-285750" algn="just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A double linked list allows bidirectional navigation, which is user-friendly for scrolling through menus (e.g., forward to "Audio," backward to "Navigation"). Single linked lists are limited to forward-only traversal, which may frustrate users.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How does a circular linked </a:t>
            </a:r>
            <a:r>
              <a:rPr lang="en-US" dirty="0">
                <a:latin typeface="Times New Roman"/>
                <a:ea typeface="+mn-lt"/>
                <a:cs typeface="+mn-lt"/>
              </a:rPr>
              <a:t>list benefit a car HMI?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It enables seamless cycling through options (e.g., looping from "Climate" back to "Navigation"), ideal for rotary knob or button-based interfaces where users expect continuous navigation.</a:t>
            </a: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Q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What are common errors in linked list implementations?</a:t>
            </a:r>
            <a:endParaRPr lang="en-US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A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Common errors include:</a:t>
            </a:r>
            <a:endParaRPr lang="en-US">
              <a:latin typeface="Times New Roman"/>
              <a:cs typeface="Times New Roman"/>
            </a:endParaRPr>
          </a:p>
          <a:p>
            <a:pPr marL="1200150" lvl="2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Forgetting to update pointers (</a:t>
            </a:r>
            <a:r>
              <a:rPr lang="en-US" err="1">
                <a:latin typeface="Times New Roman"/>
                <a:ea typeface="+mn-lt"/>
                <a:cs typeface="+mn-lt"/>
              </a:rPr>
              <a:t>prev</a:t>
            </a:r>
            <a:r>
              <a:rPr lang="en-US" dirty="0">
                <a:latin typeface="Times New Roman"/>
                <a:ea typeface="+mn-lt"/>
                <a:cs typeface="+mn-lt"/>
              </a:rPr>
              <a:t>/next) correctly.</a:t>
            </a:r>
          </a:p>
          <a:p>
            <a:pPr marL="1200150" lvl="2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Not handling edge cases (empty lists, single node).</a:t>
            </a:r>
          </a:p>
          <a:p>
            <a:pPr marL="1200150" lvl="2" indent="-285750"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Memory leaks due to improper deallocation.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 </a:t>
            </a:r>
            <a:br>
              <a:rPr lang="en-US" dirty="0">
                <a:latin typeface="Times New Roman"/>
                <a:cs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Arial"/>
              <a:buChar char="•"/>
            </a:pPr>
            <a:endParaRPr lang="en-US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355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</a:t>
            </a:r>
            <a:r>
              <a:rPr lang="en" sz="2400" b="1" dirty="0" err="1">
                <a:solidFill>
                  <a:srgbClr val="A71F38"/>
                </a:solidFill>
                <a:latin typeface="Times New Roman"/>
                <a:cs typeface="Times New Roman"/>
              </a:rPr>
              <a:t>Tommorrow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478971" y="1153886"/>
            <a:ext cx="11299371" cy="128907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Concepts and usage of std::vector, std::deque, std::list, std::queue, std::</a:t>
            </a:r>
            <a:r>
              <a:rPr lang="en-US" err="1">
                <a:latin typeface="Times New Roman"/>
                <a:ea typeface="+mn-lt"/>
                <a:cs typeface="+mn-lt"/>
              </a:rPr>
              <a:t>priority_queue</a:t>
            </a:r>
            <a:r>
              <a:rPr lang="en-US" dirty="0">
                <a:latin typeface="Times New Roman"/>
                <a:ea typeface="+mn-lt"/>
                <a:cs typeface="+mn-lt"/>
              </a:rPr>
              <a:t>, std::stack.</a:t>
            </a:r>
            <a:endParaRPr lang="en-US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Methods and iterators for accessing and modifying data.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Hands-on practice with simple and complex data types.</a:t>
            </a:r>
            <a:endParaRPr lang="en-US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Topics Covered Today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Key Learnings / Concepts Understood: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Key Concepts with Definitions/ Code Snippet – Hands-on Practice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Challenges / Debugging Experience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Tasks/Assignments Completed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Additional Learning Resources / Notes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Q&amp;A</a:t>
            </a:r>
            <a:endParaRPr 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Plan for Tomorrow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charset="0"/>
              <a:ea typeface="Aptos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2800" b="1" dirty="0">
                <a:solidFill>
                  <a:srgbClr val="A71F38"/>
                </a:solidFill>
                <a:latin typeface="Times New Roman" panose="02020603050405020304"/>
                <a:cs typeface="Times New Roman" panose="02020603050405020304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charset="0"/>
              <a:ea typeface="Aptos" charset="0"/>
              <a:cs typeface="Times New Roman" panose="0202060305040502030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 panose="02020603050405020304"/>
                <a:cs typeface="Times New Roman" panose="02020603050405020304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0965" y="788670"/>
            <a:ext cx="11627485" cy="44284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Single </a:t>
            </a:r>
            <a:r>
              <a:rPr lang="en-US" err="1">
                <a:latin typeface="Times New Roman"/>
                <a:ea typeface="+mn-lt"/>
                <a:cs typeface="+mn-lt"/>
              </a:rPr>
              <a:t>lInked</a:t>
            </a:r>
            <a:r>
              <a:rPr lang="en-US" dirty="0">
                <a:latin typeface="Times New Roman"/>
                <a:ea typeface="+mn-lt"/>
                <a:cs typeface="+mn-lt"/>
              </a:rPr>
              <a:t>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Double linked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Circular linked list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1B5B-C299-88D4-29C7-F5205DDC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C81DCA-D6D4-3638-74D6-01FAAAAE4CCC}"/>
              </a:ext>
            </a:extLst>
          </p:cNvPr>
          <p:cNvSpPr txBox="1"/>
          <p:nvPr/>
        </p:nvSpPr>
        <p:spPr>
          <a:xfrm>
            <a:off x="-3463" y="117763"/>
            <a:ext cx="5799858" cy="8925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Key Learnings/Concepts Understood</a:t>
            </a:r>
            <a:endParaRPr lang="en-IN" sz="2800" dirty="0">
              <a:solidFill>
                <a:srgbClr val="000000"/>
              </a:solidFill>
              <a:latin typeface="Times New Roman"/>
            </a:endParaRPr>
          </a:p>
          <a:p>
            <a:endParaRPr lang="en-IN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4935D-9ECE-9641-B951-6E7225D77AAA}"/>
              </a:ext>
            </a:extLst>
          </p:cNvPr>
          <p:cNvSpPr txBox="1"/>
          <p:nvPr/>
        </p:nvSpPr>
        <p:spPr>
          <a:xfrm>
            <a:off x="213014" y="1009650"/>
            <a:ext cx="6509903" cy="17045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Calibri"/>
              </a:rPr>
              <a:t>Single linked list </a:t>
            </a:r>
            <a:r>
              <a:rPr lang="en-US" dirty="0">
                <a:latin typeface="Times New Roman"/>
                <a:cs typeface="Times New Roman"/>
              </a:rPr>
              <a:t> Definition, Purpose and Example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Calibri"/>
              </a:rPr>
              <a:t>Double linked list </a:t>
            </a:r>
            <a:r>
              <a:rPr lang="en-US" dirty="0">
                <a:latin typeface="Times New Roman"/>
                <a:cs typeface="Times New Roman"/>
              </a:rPr>
              <a:t>Definition, Purpose and Example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Calibri"/>
                <a:cs typeface="Calibri"/>
              </a:rPr>
              <a:t>Circular linked list </a:t>
            </a:r>
            <a:r>
              <a:rPr lang="en-US" dirty="0">
                <a:latin typeface="Times New Roman"/>
                <a:ea typeface="Calibri"/>
                <a:cs typeface="Times New Roman"/>
              </a:rPr>
              <a:t>Definition, Purpose and Example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5294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7D22-04E5-54CA-3D89-9A36DD6E3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303F55B-B292-0338-6236-36C92B3F243F}"/>
              </a:ext>
            </a:extLst>
          </p:cNvPr>
          <p:cNvSpPr txBox="1"/>
          <p:nvPr/>
        </p:nvSpPr>
        <p:spPr>
          <a:xfrm>
            <a:off x="-3463" y="117763"/>
            <a:ext cx="579985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Single Linked List </a:t>
            </a:r>
            <a:endParaRPr lang="en-US" sz="2800" dirty="0">
              <a:solidFill>
                <a:srgbClr val="992E3A"/>
              </a:solidFill>
              <a:latin typeface="Calibri"/>
              <a:ea typeface="Calibri"/>
              <a:cs typeface="Calibri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9EEDE-50FC-0521-1FCE-2D1C1402784A}"/>
              </a:ext>
            </a:extLst>
          </p:cNvPr>
          <p:cNvSpPr txBox="1"/>
          <p:nvPr/>
        </p:nvSpPr>
        <p:spPr>
          <a:xfrm>
            <a:off x="213014" y="1070263"/>
            <a:ext cx="11843904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1. Single Linked List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 single linked list is a linear data structure where each node contains data and a pointer to the next node. The last node points to NULL, indicating the end of the list.</a:t>
            </a:r>
          </a:p>
          <a:p>
            <a:endParaRPr lang="en-US" dirty="0">
              <a:latin typeface="Times New Roman"/>
              <a:ea typeface="+mn-lt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Simple to implement for sequential access.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Memory-efficient as it only stores one pointer per node.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Suitable for applications with forward-only navigation, like a basic menu display in a car HMI.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to manage a sequential menu system (e.g., "Navigation" -&gt; "Audio" -&gt; "Climate") where users traverse options in one direction.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42148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6C507-1D58-CE69-D8AD-7F2D92A0D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2CDA7D-1DBB-5910-CA89-3D0DBA1A1619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Single Linked List </a:t>
            </a:r>
            <a:endParaRPr lang="en-US" dirty="0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480B42-CD76-11A5-4A35-D251BE938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9" y="907040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393E07-E934-AA85-2263-3860E99E1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91" y="4005262"/>
            <a:ext cx="1476375" cy="371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134A16-1A76-2A65-696D-4A8A5898FD08}"/>
              </a:ext>
            </a:extLst>
          </p:cNvPr>
          <p:cNvSpPr/>
          <p:nvPr/>
        </p:nvSpPr>
        <p:spPr>
          <a:xfrm>
            <a:off x="9577381" y="1102055"/>
            <a:ext cx="1473115" cy="3227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Syntax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79531AFB-A89F-B4A4-C871-DDB9FB8D7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989" y="1428318"/>
            <a:ext cx="2389043" cy="1065934"/>
          </a:xfrm>
          <a:prstGeom prst="rect">
            <a:avLst/>
          </a:prstGeom>
        </p:spPr>
      </p:pic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BD39E83-4ADE-FC63-3EA0-8983ECAE2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71" y="1238250"/>
            <a:ext cx="3606865" cy="503959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AFBBC71-4330-B3C5-9F81-B29E7AF3CFD2}"/>
              </a:ext>
            </a:extLst>
          </p:cNvPr>
          <p:cNvSpPr/>
          <p:nvPr/>
        </p:nvSpPr>
        <p:spPr>
          <a:xfrm>
            <a:off x="2225813" y="894236"/>
            <a:ext cx="1473115" cy="331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C1ED86-797C-4A23-7505-8754561973B4}"/>
              </a:ext>
            </a:extLst>
          </p:cNvPr>
          <p:cNvSpPr/>
          <p:nvPr/>
        </p:nvSpPr>
        <p:spPr>
          <a:xfrm>
            <a:off x="6572676" y="937532"/>
            <a:ext cx="1473115" cy="3227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Part-2</a:t>
            </a:r>
          </a:p>
        </p:txBody>
      </p:sp>
      <p:pic>
        <p:nvPicPr>
          <p:cNvPr id="13" name="Picture 1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9ABBBAF-2D63-B021-4D6E-1FB4267407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8091" y="1242146"/>
            <a:ext cx="3957205" cy="5040457"/>
          </a:xfrm>
          <a:prstGeom prst="rect">
            <a:avLst/>
          </a:prstGeom>
        </p:spPr>
      </p:pic>
      <p:pic>
        <p:nvPicPr>
          <p:cNvPr id="14" name="Picture 1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872E6457-B754-BE2E-FDEE-E17EA4206F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9834" y="4366347"/>
            <a:ext cx="25336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63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960F6-7675-9985-39D9-D2C55DCA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C2E7A-4726-62B7-49E8-72553F65D14E}"/>
              </a:ext>
            </a:extLst>
          </p:cNvPr>
          <p:cNvSpPr txBox="1"/>
          <p:nvPr/>
        </p:nvSpPr>
        <p:spPr>
          <a:xfrm>
            <a:off x="-3463" y="117763"/>
            <a:ext cx="1148022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</a:rPr>
              <a:t>Challenges/Debugging Experience</a:t>
            </a:r>
            <a:endParaRPr lang="en-US"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99A37-B952-E311-0B2A-C9A6819CED1F}"/>
              </a:ext>
            </a:extLst>
          </p:cNvPr>
          <p:cNvSpPr txBox="1"/>
          <p:nvPr/>
        </p:nvSpPr>
        <p:spPr>
          <a:xfrm>
            <a:off x="213014" y="1070263"/>
            <a:ext cx="11843904" cy="23698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Challenges / Debugging Experience</a:t>
            </a: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No backward traversal, limiting navigation in HMI menus.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Debugging memory leaks when freeing the list.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Handling edge cases (e.g., empty list or single node).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0" lvl="1"/>
            <a:endParaRPr lang="en-US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0" lvl="1"/>
            <a:endParaRPr lang="en-US" b="1" dirty="0">
              <a:solidFill>
                <a:srgbClr val="992E3A"/>
              </a:solidFill>
              <a:latin typeface="Times New Roman"/>
              <a:ea typeface="+mn-lt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655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B2EEC-4D1D-39A7-3C2D-71A7B7640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D02618-CBD2-B288-F3E6-B16F230E5E83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Double Linked List</a:t>
            </a:r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8085F-8777-E81D-EDEF-BC8F454D9DCD}"/>
              </a:ext>
            </a:extLst>
          </p:cNvPr>
          <p:cNvSpPr txBox="1"/>
          <p:nvPr/>
        </p:nvSpPr>
        <p:spPr>
          <a:xfrm>
            <a:off x="213014" y="1070263"/>
            <a:ext cx="11843904" cy="42780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2. Double Linked List 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Definition: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 double linked list is a linear data structure where each node contains data, a pointer to the next node, and a pointer to the previous node, allowing bidirectional traversal.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Why We Use It: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Purpose</a:t>
            </a:r>
            <a:r>
              <a:rPr lang="en-US" dirty="0">
                <a:solidFill>
                  <a:srgbClr val="992E3A"/>
                </a:solidFill>
                <a:latin typeface="Times New Roman"/>
                <a:cs typeface="Times New Roman"/>
              </a:rPr>
              <a:t>:</a:t>
            </a:r>
            <a:r>
              <a:rPr lang="en-US" dirty="0">
                <a:latin typeface="Times New Roman"/>
                <a:cs typeface="Times New Roman"/>
              </a:rPr>
              <a:t> 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Enables bidirectional navigation, enhancing user experience in HMI.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for applications requiring frequent insertions/deletions at both ends.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Provides flexibility for dynamic menu systems.</a:t>
            </a:r>
          </a:p>
          <a:p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Use in Automotive Context: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 Ideal for interactive menus where users can navigate forward and backward (e.g., scrolling through settings like "Navigation" &lt;-&gt; "Audio" &lt;-&gt; "Climate").</a:t>
            </a:r>
          </a:p>
        </p:txBody>
      </p:sp>
    </p:spTree>
    <p:extLst>
      <p:ext uri="{BB962C8B-B14F-4D97-AF65-F5344CB8AC3E}">
        <p14:creationId xmlns:p14="http://schemas.microsoft.com/office/powerpoint/2010/main" val="2381501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7CA4D-67E3-FD42-CAC5-2B69E798E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4C1DA3B-BA53-1CC5-439A-5A46F47BFD32}"/>
              </a:ext>
            </a:extLst>
          </p:cNvPr>
          <p:cNvSpPr txBox="1"/>
          <p:nvPr/>
        </p:nvSpPr>
        <p:spPr>
          <a:xfrm>
            <a:off x="-3463" y="117763"/>
            <a:ext cx="5799858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</a:rPr>
              <a:t>Double Linked List </a:t>
            </a:r>
            <a:endParaRPr lang="en-US" dirty="0"/>
          </a:p>
          <a:p>
            <a:endParaRPr lang="en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66BED9-ED26-A945-71CC-1D27673C8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59" y="907040"/>
            <a:ext cx="1476375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E8F627-9C28-18FD-E0DB-524B36A79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791" y="4005262"/>
            <a:ext cx="1476375" cy="3714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63EB21-26EE-789E-2EF4-147BFB34B293}"/>
              </a:ext>
            </a:extLst>
          </p:cNvPr>
          <p:cNvSpPr/>
          <p:nvPr/>
        </p:nvSpPr>
        <p:spPr>
          <a:xfrm>
            <a:off x="9577381" y="1102055"/>
            <a:ext cx="1473115" cy="3227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Syntax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1130DCB-AEAD-A9A7-35B9-A67514986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989" y="1428318"/>
            <a:ext cx="2389043" cy="10659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C2C419-85AD-D0C4-D8FE-302F8C67A23D}"/>
              </a:ext>
            </a:extLst>
          </p:cNvPr>
          <p:cNvSpPr/>
          <p:nvPr/>
        </p:nvSpPr>
        <p:spPr>
          <a:xfrm>
            <a:off x="2225813" y="894236"/>
            <a:ext cx="1473115" cy="33139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C1A1C-26BE-716E-29D5-D524B639973F}"/>
              </a:ext>
            </a:extLst>
          </p:cNvPr>
          <p:cNvSpPr/>
          <p:nvPr/>
        </p:nvSpPr>
        <p:spPr>
          <a:xfrm>
            <a:off x="6572676" y="937532"/>
            <a:ext cx="1473115" cy="32273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ea typeface="Calibri"/>
                <a:cs typeface="Calibri"/>
              </a:rPr>
              <a:t>Part-2</a:t>
            </a:r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970CEED7-E43A-F887-B3C0-00712C7280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88" y="1229591"/>
            <a:ext cx="4320887" cy="5013615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9D808C8-3E82-F946-3AE0-8E6A20C1AE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8893" y="1264227"/>
            <a:ext cx="3839441" cy="4978978"/>
          </a:xfrm>
          <a:prstGeom prst="rect">
            <a:avLst/>
          </a:prstGeom>
        </p:spPr>
      </p:pic>
      <p:pic>
        <p:nvPicPr>
          <p:cNvPr id="16" name="Picture 15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86026DC8-AF11-B9B8-F2D9-96D86D6880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70448" y="4370243"/>
            <a:ext cx="25336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13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1105</cp:revision>
  <dcterms:created xsi:type="dcterms:W3CDTF">2018-04-13T08:56:00Z</dcterms:created>
  <dcterms:modified xsi:type="dcterms:W3CDTF">2025-06-03T15:04:23Z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