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4" r:id="rId4"/>
    <p:sldMasterId id="2147483648" r:id="rId5"/>
  </p:sldMasterIdLst>
  <p:notesMasterIdLst>
    <p:notesMasterId r:id="rId26"/>
  </p:notesMasterIdLst>
  <p:sldIdLst>
    <p:sldId id="260" r:id="rId6"/>
    <p:sldId id="719" r:id="rId7"/>
    <p:sldId id="720" r:id="rId8"/>
    <p:sldId id="721" r:id="rId9"/>
    <p:sldId id="755" r:id="rId10"/>
    <p:sldId id="756" r:id="rId11"/>
    <p:sldId id="742" r:id="rId12"/>
    <p:sldId id="757" r:id="rId13"/>
    <p:sldId id="738" r:id="rId14"/>
    <p:sldId id="760" r:id="rId15"/>
    <p:sldId id="761" r:id="rId16"/>
    <p:sldId id="747" r:id="rId17"/>
    <p:sldId id="762" r:id="rId18"/>
    <p:sldId id="763" r:id="rId19"/>
    <p:sldId id="730" r:id="rId20"/>
    <p:sldId id="731" r:id="rId21"/>
    <p:sldId id="732" r:id="rId22"/>
    <p:sldId id="733" r:id="rId23"/>
    <p:sldId id="734" r:id="rId24"/>
    <p:sldId id="716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10185B-9D7C-D699-6DF8-1166523A1445}" name="Shiva Teegala" initials="ST" userId="S::shiva.teegala@rampgroup.com::5455840e-1c74-4a90-870a-55a0a8c0520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2E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7EF45-168D-4569-2D27-B21EA9538332}" v="273" dt="2025-06-09T13:12:49.337"/>
    <p1510:client id="{AE8CEB2D-9D1B-A6F2-3E48-9ABB12E44AA5}" v="417" dt="2025-06-09T13:54:19.362"/>
    <p1510:client id="{DB6AC799-603F-04C3-02D8-CF8E67B62EEE}" v="5" dt="2025-06-09T17:10:03.70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microsoft.com/office/2018/10/relationships/authors" Target="author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AC5B3E-CD97-4AAF-B99B-E85FBF1BD1EE}" type="datetimeFigureOut">
              <a:rPr lang="en-IN" smtClean="0"/>
              <a:t>09-06-2025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75F58F-5BB2-4C50-95DD-4B37FD9C1A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57276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 txBox="1">
            <a:spLocks/>
          </p:cNvSpPr>
          <p:nvPr userDrawn="1"/>
        </p:nvSpPr>
        <p:spPr>
          <a:xfrm>
            <a:off x="11233151" y="6426200"/>
            <a:ext cx="508000" cy="366184"/>
          </a:xfrm>
          <a:prstGeom prst="rect">
            <a:avLst/>
          </a:prstGeom>
        </p:spPr>
        <p:txBody>
          <a:bodyPr lIns="91440" tIns="45720" rIns="91440" bIns="45720" anchor="ctr"/>
          <a:lstStyle>
            <a:lvl1pPr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1pPr>
            <a:lvl2pPr marL="742950" indent="-28575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2pPr>
            <a:lvl3pPr marL="11430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3pPr>
            <a:lvl4pPr marL="16002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4pPr>
            <a:lvl5pPr marL="2057400" indent="-228600" defTabSz="342900"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5pPr>
            <a:lvl6pPr marL="25146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6pPr>
            <a:lvl7pPr marL="29718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7pPr>
            <a:lvl8pPr marL="34290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8pPr>
            <a:lvl9pPr marL="3886200" indent="-228600" defTabSz="3429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MS PGothic" panose="020B0600070205080204" pitchFamily="34" charset="-128"/>
              </a:defRPr>
            </a:lvl9pPr>
          </a:lstStyle>
          <a:p>
            <a:pPr algn="ctr" eaLnBrk="1" hangingPunct="1">
              <a:defRPr/>
            </a:pPr>
            <a:fld id="{35CE8F52-651D-4239-8B00-C59ADA65524D}" type="slidenum">
              <a:rPr lang="en-US" altLang="en-US" sz="1200" smtClean="0">
                <a:solidFill>
                  <a:srgbClr val="D9D9D9"/>
                </a:solidFill>
                <a:latin typeface="Segoe UI Bold" panose="020B0802040204020203" pitchFamily="34" charset="0"/>
                <a:ea typeface="Open Sans bold" pitchFamily="34" charset="0"/>
                <a:cs typeface="Segoe UI Bold" panose="020B0802040204020203" pitchFamily="34" charset="0"/>
              </a:rPr>
              <a:pPr algn="ctr" eaLnBrk="1" hangingPunct="1">
                <a:defRPr/>
              </a:pPr>
              <a:t>‹#›</a:t>
            </a:fld>
            <a:endParaRPr lang="en-US" altLang="en-US" sz="1200">
              <a:solidFill>
                <a:srgbClr val="D9D9D9"/>
              </a:solidFill>
              <a:latin typeface="Segoe UI Bold" panose="020B0802040204020203" pitchFamily="34" charset="0"/>
              <a:ea typeface="Open Sans bold" pitchFamily="34" charset="0"/>
              <a:cs typeface="Segoe UI Bold" panose="020B0802040204020203" pitchFamily="34" charset="0"/>
            </a:endParaRPr>
          </a:p>
        </p:txBody>
      </p:sp>
      <p:sp>
        <p:nvSpPr>
          <p:cNvPr id="8" name="Freeform 6"/>
          <p:cNvSpPr>
            <a:spLocks/>
          </p:cNvSpPr>
          <p:nvPr userDrawn="1"/>
        </p:nvSpPr>
        <p:spPr bwMode="auto">
          <a:xfrm>
            <a:off x="11696700" y="6521451"/>
            <a:ext cx="86784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sp>
        <p:nvSpPr>
          <p:cNvPr id="9" name="Freeform 6"/>
          <p:cNvSpPr>
            <a:spLocks/>
          </p:cNvSpPr>
          <p:nvPr userDrawn="1"/>
        </p:nvSpPr>
        <p:spPr bwMode="auto">
          <a:xfrm rot="10800000">
            <a:off x="11190818" y="6521451"/>
            <a:ext cx="88900" cy="175683"/>
          </a:xfrm>
          <a:custGeom>
            <a:avLst/>
            <a:gdLst>
              <a:gd name="T0" fmla="*/ 0 w 34"/>
              <a:gd name="T1" fmla="*/ 0 h 68"/>
              <a:gd name="T2" fmla="*/ 34 w 34"/>
              <a:gd name="T3" fmla="*/ 33 h 68"/>
              <a:gd name="T4" fmla="*/ 0 w 34"/>
              <a:gd name="T5" fmla="*/ 68 h 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34" h="68">
                <a:moveTo>
                  <a:pt x="0" y="0"/>
                </a:moveTo>
                <a:lnTo>
                  <a:pt x="34" y="33"/>
                </a:lnTo>
                <a:lnTo>
                  <a:pt x="0" y="68"/>
                </a:lnTo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67">
              <a:latin typeface="Open Sans" pitchFamily="34" charset="0"/>
              <a:ea typeface="Open Sans" pitchFamily="34" charset="0"/>
              <a:cs typeface="Open Sans" pitchFamily="34" charset="0"/>
            </a:endParaRPr>
          </a:p>
        </p:txBody>
      </p:sp>
      <p:pic>
        <p:nvPicPr>
          <p:cNvPr id="33" name="Picture 32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9E6F4A3-0DE8-4463-BEC9-2F53A784512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51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6700" y="160867"/>
            <a:ext cx="323083" cy="323083"/>
          </a:xfrm>
          <a:prstGeom prst="rect">
            <a:avLst/>
          </a:prstGeom>
          <a:effectLst>
            <a:reflection endPos="0" dist="50800" dir="5400000" sy="-100000" algn="bl" rotWithShape="0"/>
          </a:effectLst>
        </p:spPr>
      </p:pic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18E2ABB8-41EA-41DA-B29B-8DCD08E8EDCE}"/>
              </a:ext>
            </a:extLst>
          </p:cNvPr>
          <p:cNvCxnSpPr>
            <a:cxnSpLocks/>
          </p:cNvCxnSpPr>
          <p:nvPr userDrawn="1"/>
        </p:nvCxnSpPr>
        <p:spPr>
          <a:xfrm>
            <a:off x="0" y="6424536"/>
            <a:ext cx="12170453" cy="555"/>
          </a:xfrm>
          <a:prstGeom prst="line">
            <a:avLst/>
          </a:prstGeom>
          <a:ln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6" name="Picture 35" descr="A close up of a sign&#10;&#10;Description generated with high confidence">
            <a:extLst>
              <a:ext uri="{FF2B5EF4-FFF2-40B4-BE49-F238E27FC236}">
                <a16:creationId xmlns:a16="http://schemas.microsoft.com/office/drawing/2014/main" id="{35835365-7027-4624-B99D-26F557A8536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023" y="6461818"/>
            <a:ext cx="1479028" cy="330567"/>
          </a:xfrm>
          <a:prstGeom prst="rect">
            <a:avLst/>
          </a:prstGeom>
        </p:spPr>
      </p:pic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CF9583CE-4A8A-4E08-99C6-60151723EBFE}"/>
              </a:ext>
            </a:extLst>
          </p:cNvPr>
          <p:cNvCxnSpPr/>
          <p:nvPr userDrawn="1"/>
        </p:nvCxnSpPr>
        <p:spPr>
          <a:xfrm>
            <a:off x="0" y="729521"/>
            <a:ext cx="12192000" cy="0"/>
          </a:xfrm>
          <a:prstGeom prst="line">
            <a:avLst/>
          </a:prstGeom>
          <a:ln w="19050">
            <a:solidFill>
              <a:srgbClr val="C00000">
                <a:alpha val="70000"/>
              </a:srgb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86B14-B25C-4724-A013-55E83412541A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19099" y="1020762"/>
            <a:ext cx="11322051" cy="5031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5DD62D-C40D-43A2-BC4E-9BE03038D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098" y="66740"/>
            <a:ext cx="11138025" cy="52650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092905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2988" y="9101240"/>
            <a:ext cx="7786025" cy="1470025"/>
          </a:xfrm>
        </p:spPr>
        <p:txBody>
          <a:bodyPr/>
          <a:lstStyle>
            <a:lvl1pPr>
              <a:defRPr b="1">
                <a:solidFill>
                  <a:schemeClr val="bg1"/>
                </a:solidFill>
                <a:latin typeface="Segoe UI Light" panose="020B0502040204020203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28A58B-CAF3-4E32-85F3-137EA002F635}" type="datetimeFigureOut">
              <a:rPr lang="en-US" altLang="en-US"/>
              <a:pPr>
                <a:defRPr/>
              </a:pPr>
              <a:t>6/9/2025</a:t>
            </a:fld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3D31880-5F44-44C6-8DA0-FBD0EF085D2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379596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283200" y="6492876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A73D611B-43CF-4ECA-9D0D-19F588D40824}" type="datetime1">
              <a:rPr lang="en-US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6/9/2025</a:t>
            </a:fld>
            <a:endParaRPr lang="en-US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9A43EE-205B-437B-9471-1CC0D5CC9AF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5" name="Picture 4" descr="A close up of a sign&#10;&#10;Description generated with very high confidence">
            <a:extLst>
              <a:ext uri="{FF2B5EF4-FFF2-40B4-BE49-F238E27FC236}">
                <a16:creationId xmlns:a16="http://schemas.microsoft.com/office/drawing/2014/main" id="{7BE4E7C3-42EA-4148-B083-9A65F1012C0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87213" y="196729"/>
            <a:ext cx="323083" cy="242312"/>
          </a:xfrm>
          <a:prstGeom prst="rect">
            <a:avLst/>
          </a:prstGeom>
          <a:effectLst>
            <a:outerShdw blurRad="50800" sx="1000" sy="1000" algn="ctr" rotWithShape="0">
              <a:srgbClr val="000000"/>
            </a:outerShdw>
            <a:reflection endPos="0" dist="50800" dir="5400000" sy="-100000" algn="bl" rotWithShape="0"/>
          </a:effec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B4E1F52-3FE3-D842-A17D-580FE5C7B711}"/>
              </a:ext>
            </a:extLst>
          </p:cNvPr>
          <p:cNvCxnSpPr>
            <a:cxnSpLocks/>
          </p:cNvCxnSpPr>
          <p:nvPr userDrawn="1"/>
        </p:nvCxnSpPr>
        <p:spPr>
          <a:xfrm>
            <a:off x="21547" y="635769"/>
            <a:ext cx="12170453" cy="416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794550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41458-474C-4418-92BB-2F0C31747162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E27B1-1470-460A-9E50-93CBBE2B0AEC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2" r:id="rId12"/>
    <p:sldLayoutId id="214748366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C1F2FF5-DED6-9F90-7E96-9E569C96F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04AC55-DA49-72E3-AC3E-1F6DC3328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7A812-6F00-9D5C-175E-056D0F95A64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E2FC699-A714-4BF6-B44A-1CDC466F36DB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D02D94-7615-C7AB-68D5-0B9FAD76BF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40DCC-AFAD-58B6-B936-1845F61CF0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C057C-44E7-4E64-8D23-0849F4790F8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000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eksforgeeks.org/containers-cpp-stl/" TargetMode="Externa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A7C99708-0F37-48D5-9138-5D95430999E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6376" y="5996066"/>
            <a:ext cx="2315624" cy="845683"/>
          </a:xfrm>
          <a:prstGeom prst="rect">
            <a:avLst/>
          </a:prstGeom>
        </p:spPr>
      </p:pic>
      <p:grpSp>
        <p:nvGrpSpPr>
          <p:cNvPr id="2" name="Group 1">
            <a:extLst>
              <a:ext uri="{FF2B5EF4-FFF2-40B4-BE49-F238E27FC236}">
                <a16:creationId xmlns:a16="http://schemas.microsoft.com/office/drawing/2014/main" id="{5658B467-90E8-DD95-6910-9051E3E924BE}"/>
              </a:ext>
            </a:extLst>
          </p:cNvPr>
          <p:cNvGrpSpPr/>
          <p:nvPr/>
        </p:nvGrpSpPr>
        <p:grpSpPr>
          <a:xfrm>
            <a:off x="609600" y="865363"/>
            <a:ext cx="4777307" cy="5992637"/>
            <a:chOff x="457198" y="411475"/>
            <a:chExt cx="4305240" cy="5400478"/>
          </a:xfrm>
        </p:grpSpPr>
        <p:sp>
          <p:nvSpPr>
            <p:cNvPr id="3" name="Google Shape;55;p15">
              <a:extLst>
                <a:ext uri="{FF2B5EF4-FFF2-40B4-BE49-F238E27FC236}">
                  <a16:creationId xmlns:a16="http://schemas.microsoft.com/office/drawing/2014/main" id="{734F926A-081C-1A7C-FB51-541AADBF0EC6}"/>
                </a:ext>
              </a:extLst>
            </p:cNvPr>
            <p:cNvSpPr/>
            <p:nvPr/>
          </p:nvSpPr>
          <p:spPr>
            <a:xfrm>
              <a:off x="457198" y="411475"/>
              <a:ext cx="4305240" cy="5400478"/>
            </a:xfrm>
            <a:custGeom>
              <a:avLst/>
              <a:gdLst/>
              <a:ahLst/>
              <a:cxnLst/>
              <a:rect l="l" t="t" r="r" b="b"/>
              <a:pathLst>
                <a:path w="68405" h="85807" extrusionOk="0">
                  <a:moveTo>
                    <a:pt x="0" y="11543"/>
                  </a:moveTo>
                  <a:lnTo>
                    <a:pt x="0" y="85807"/>
                  </a:lnTo>
                  <a:lnTo>
                    <a:pt x="68405" y="85807"/>
                  </a:lnTo>
                  <a:lnTo>
                    <a:pt x="68405" y="0"/>
                  </a:lnTo>
                  <a:lnTo>
                    <a:pt x="11566" y="18"/>
                  </a:lnTo>
                  <a:close/>
                </a:path>
              </a:pathLst>
            </a:custGeom>
            <a:solidFill>
              <a:srgbClr val="EFEFEF"/>
            </a:solidFill>
            <a:ln>
              <a:noFill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4" name="Google Shape;58;p15">
              <a:extLst>
                <a:ext uri="{FF2B5EF4-FFF2-40B4-BE49-F238E27FC236}">
                  <a16:creationId xmlns:a16="http://schemas.microsoft.com/office/drawing/2014/main" id="{1797132C-7721-2564-E354-A9D9F5887778}"/>
                </a:ext>
              </a:extLst>
            </p:cNvPr>
            <p:cNvSpPr/>
            <p:nvPr/>
          </p:nvSpPr>
          <p:spPr>
            <a:xfrm>
              <a:off x="457198" y="411475"/>
              <a:ext cx="726493" cy="726493"/>
            </a:xfrm>
            <a:custGeom>
              <a:avLst/>
              <a:gdLst/>
              <a:ahLst/>
              <a:cxnLst/>
              <a:rect l="l" t="t" r="r" b="b"/>
              <a:pathLst>
                <a:path w="11367" h="11367" extrusionOk="0">
                  <a:moveTo>
                    <a:pt x="0" y="11367"/>
                  </a:moveTo>
                  <a:lnTo>
                    <a:pt x="11367" y="0"/>
                  </a:lnTo>
                  <a:lnTo>
                    <a:pt x="11367" y="11367"/>
                  </a:lnTo>
                  <a:close/>
                </a:path>
              </a:pathLst>
            </a:custGeom>
            <a:solidFill>
              <a:srgbClr val="D9D9D9"/>
            </a:solidFill>
            <a:ln>
              <a:noFill/>
            </a:ln>
            <a:effectLst>
              <a:outerShdw blurRad="71438" dist="19050" dir="2640000" algn="bl" rotWithShape="0">
                <a:srgbClr val="000000">
                  <a:alpha val="25000"/>
                </a:srgbClr>
              </a:outerShdw>
            </a:effec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6" name="Google Shape;57;p15">
            <a:extLst>
              <a:ext uri="{FF2B5EF4-FFF2-40B4-BE49-F238E27FC236}">
                <a16:creationId xmlns:a16="http://schemas.microsoft.com/office/drawing/2014/main" id="{F7611543-87E3-D976-0808-F9813B89A625}"/>
              </a:ext>
            </a:extLst>
          </p:cNvPr>
          <p:cNvSpPr txBox="1">
            <a:spLocks/>
          </p:cNvSpPr>
          <p:nvPr/>
        </p:nvSpPr>
        <p:spPr>
          <a:xfrm>
            <a:off x="5812567" y="2385495"/>
            <a:ext cx="6026946" cy="2068866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>
              <a:spcBef>
                <a:spcPts val="0"/>
              </a:spcBef>
            </a:pPr>
            <a:r>
              <a:rPr lang="en-US" sz="6000" dirty="0">
                <a:solidFill>
                  <a:srgbClr val="992E3A"/>
                </a:solidFill>
                <a:latin typeface="Fira Sans Condensed SemiBold"/>
                <a:sym typeface="Fira Sans Condensed SemiBold"/>
              </a:rPr>
              <a:t>T1934</a:t>
            </a:r>
            <a:endParaRPr lang="en-US" dirty="0">
              <a:sym typeface="Fira Sans Condensed SemiBold"/>
            </a:endParaRPr>
          </a:p>
          <a:p>
            <a:pPr>
              <a:lnSpc>
                <a:spcPct val="100000"/>
              </a:lnSpc>
              <a:spcBef>
                <a:spcPts val="1000"/>
              </a:spcBef>
            </a:pPr>
            <a:r>
              <a:rPr lang="en-US" sz="4000" dirty="0">
                <a:solidFill>
                  <a:srgbClr val="992E3A"/>
                </a:solidFill>
                <a:ea typeface="+mj-lt"/>
                <a:cs typeface="+mj-lt"/>
                <a:sym typeface="Fira Sans Condensed SemiBold"/>
              </a:rPr>
              <a:t>Graphs, building blocks of many algorithms.</a:t>
            </a:r>
            <a:endParaRPr lang="en-US" sz="4000">
              <a:ea typeface="Calibri Light"/>
              <a:cs typeface="Calibri Light"/>
            </a:endParaRPr>
          </a:p>
          <a:p>
            <a:pPr algn="r">
              <a:spcBef>
                <a:spcPts val="0"/>
              </a:spcBef>
            </a:pPr>
            <a:endParaRPr lang="en-US" sz="4000" dirty="0">
              <a:solidFill>
                <a:srgbClr val="676767"/>
              </a:solidFill>
              <a:ea typeface="Calibri Light"/>
              <a:cs typeface="Calibri Light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C2420A8-32F9-C09A-FA4D-F1F28DFD6EBF}"/>
              </a:ext>
            </a:extLst>
          </p:cNvPr>
          <p:cNvGrpSpPr/>
          <p:nvPr/>
        </p:nvGrpSpPr>
        <p:grpSpPr>
          <a:xfrm>
            <a:off x="1302541" y="1832138"/>
            <a:ext cx="3391423" cy="3445295"/>
            <a:chOff x="1302541" y="1832138"/>
            <a:chExt cx="3391423" cy="3445295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E2DF67-22A1-A81C-2873-E92A531EDD27}"/>
                </a:ext>
              </a:extLst>
            </p:cNvPr>
            <p:cNvSpPr/>
            <p:nvPr/>
          </p:nvSpPr>
          <p:spPr>
            <a:xfrm>
              <a:off x="1302541" y="4908101"/>
              <a:ext cx="3391423" cy="369332"/>
            </a:xfrm>
            <a:prstGeom prst="rect">
              <a:avLst/>
            </a:prstGeom>
            <a:noFill/>
          </p:spPr>
          <p:txBody>
            <a:bodyPr wrap="square" lIns="91440" tIns="45720" rIns="91440" bIns="45720">
              <a:spAutoFit/>
            </a:bodyPr>
            <a:lstStyle/>
            <a:p>
              <a:pPr algn="ctr"/>
              <a:r>
                <a:rPr lang="en-US" cap="none" spc="0">
                  <a:ln w="10160">
                    <a:noFill/>
                    <a:prstDash val="solid"/>
                  </a:ln>
                  <a:solidFill>
                    <a:srgbClr val="A81F38"/>
                  </a:solidFill>
                  <a:latin typeface="Aharoni" panose="02010803020104030203" pitchFamily="2" charset="-79"/>
                  <a:cs typeface="Aharoni" panose="02010803020104030203" pitchFamily="2" charset="-79"/>
                </a:rPr>
                <a:t>A Quest Global Company</a:t>
              </a: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BF5694BC-4362-C788-AB73-5824DB3766D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36040" y="1832138"/>
              <a:ext cx="2924426" cy="2924426"/>
            </a:xfrm>
            <a:prstGeom prst="rect">
              <a:avLst/>
            </a:prstGeom>
          </p:spPr>
        </p:pic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559A2E9E-6DA7-F05B-2C1F-D49A753F83DD}"/>
                </a:ext>
              </a:extLst>
            </p:cNvPr>
            <p:cNvCxnSpPr/>
            <p:nvPr/>
          </p:nvCxnSpPr>
          <p:spPr>
            <a:xfrm>
              <a:off x="1536040" y="4791582"/>
              <a:ext cx="3044713" cy="0"/>
            </a:xfrm>
            <a:prstGeom prst="line">
              <a:avLst/>
            </a:prstGeom>
            <a:ln w="28575">
              <a:solidFill>
                <a:srgbClr val="A71F38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4E1779-A66B-FB6E-28F5-D4E769A6E806}"/>
              </a:ext>
            </a:extLst>
          </p:cNvPr>
          <p:cNvCxnSpPr/>
          <p:nvPr/>
        </p:nvCxnSpPr>
        <p:spPr>
          <a:xfrm>
            <a:off x="5705239" y="4605454"/>
            <a:ext cx="6241601" cy="0"/>
          </a:xfrm>
          <a:prstGeom prst="line">
            <a:avLst/>
          </a:prstGeom>
          <a:ln w="76200">
            <a:solidFill>
              <a:srgbClr val="A71F38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F650AFA-0F66-C39C-7585-EE7A379FDC42}"/>
              </a:ext>
            </a:extLst>
          </p:cNvPr>
          <p:cNvCxnSpPr>
            <a:cxnSpLocks/>
          </p:cNvCxnSpPr>
          <p:nvPr/>
        </p:nvCxnSpPr>
        <p:spPr>
          <a:xfrm>
            <a:off x="9010185" y="2108234"/>
            <a:ext cx="2936655" cy="0"/>
          </a:xfrm>
          <a:prstGeom prst="line">
            <a:avLst/>
          </a:prstGeom>
          <a:ln w="76200">
            <a:solidFill>
              <a:srgbClr val="676767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824456A-69E9-C46A-AB5B-B811D01D0312}"/>
              </a:ext>
            </a:extLst>
          </p:cNvPr>
          <p:cNvSpPr txBox="1"/>
          <p:nvPr/>
        </p:nvSpPr>
        <p:spPr>
          <a:xfrm>
            <a:off x="8889357" y="5150734"/>
            <a:ext cx="3057483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r"/>
            <a:r>
              <a:rPr lang="en-US" sz="2400" b="1" dirty="0"/>
              <a:t>09/06/2025</a:t>
            </a:r>
          </a:p>
        </p:txBody>
      </p:sp>
    </p:spTree>
    <p:extLst>
      <p:ext uri="{BB962C8B-B14F-4D97-AF65-F5344CB8AC3E}">
        <p14:creationId xmlns:p14="http://schemas.microsoft.com/office/powerpoint/2010/main" val="15186041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CDF860-6F46-F632-5435-EA81E90DE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CE7B23B7-3D57-BE34-1C9C-6698C311AA77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D21C1F-8F03-7C96-7191-6072344C4AB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F8C69EE4-524C-A903-7A6B-61606CF56BB9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Graph Traversal </a:t>
            </a:r>
            <a:endParaRPr lang="en-US" sz="2400" b="1">
              <a:solidFill>
                <a:srgbClr val="A71F38"/>
              </a:solidFill>
              <a:latin typeface="Times New Roman"/>
              <a:ea typeface="+mn-lt"/>
              <a:cs typeface="Times New Roman"/>
            </a:endParaRPr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62C69DB-C014-A818-F3E5-83BE17DDFCC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3D6CB410-564E-54AE-2D7C-19AAB262A660}"/>
              </a:ext>
            </a:extLst>
          </p:cNvPr>
          <p:cNvSpPr txBox="1"/>
          <p:nvPr/>
        </p:nvSpPr>
        <p:spPr>
          <a:xfrm>
            <a:off x="337790" y="1061884"/>
            <a:ext cx="11137392" cy="650947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DFS (Depth-First Search): Explores as far as possible down one branch before backtracking. Uses recursion or stack.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BFS (Breadth-First Search): Explores neighbors level by level using a queue.</a:t>
            </a:r>
          </a:p>
          <a:p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Depth-First Search (DFS):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Goes as deep as possible before backtracking.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Implemented using recursion or a stack.</a:t>
            </a:r>
            <a:endParaRPr lang="en-US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Good for detecting cycles, connected components, and topological sorting.</a:t>
            </a:r>
            <a:endParaRPr lang="en-US" dirty="0">
              <a:ea typeface="Calibri"/>
              <a:cs typeface="Calibri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Breadth-First Search (BFS):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Visits all neighbors level by level.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Uses a queue.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Used to find shortest path in unweighted graphs.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51046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F4EACD-D688-BB90-4A30-888423F15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58EBEBF-76D9-52E8-F540-D3B47ACDDA8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4A70D3A-3278-7CAB-3663-F3401F092BD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F769DD6-4488-2496-516F-9D099DBFD7D0}"/>
              </a:ext>
            </a:extLst>
          </p:cNvPr>
          <p:cNvSpPr txBox="1"/>
          <p:nvPr/>
        </p:nvSpPr>
        <p:spPr>
          <a:xfrm>
            <a:off x="314037" y="187036"/>
            <a:ext cx="9855199" cy="830997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Graph Traversal </a:t>
            </a:r>
            <a:endParaRPr lang="en-US" sz="2400" dirty="0">
              <a:solidFill>
                <a:srgbClr val="A71F38"/>
              </a:solidFill>
            </a:endParaRPr>
          </a:p>
          <a:p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01A60824-D790-DA74-753C-96C77E7C8681}"/>
              </a:ext>
            </a:extLst>
          </p:cNvPr>
          <p:cNvSpPr txBox="1"/>
          <p:nvPr/>
        </p:nvSpPr>
        <p:spPr>
          <a:xfrm>
            <a:off x="4807075" y="4905180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alibri"/>
                <a:ea typeface="Calibri"/>
                <a:cs typeface="Calibri"/>
              </a:rPr>
              <a:t>Output</a:t>
            </a:r>
            <a:r>
              <a:rPr lang="en-US" sz="2000" b="1" dirty="0">
                <a:latin typeface="Times New Roman"/>
                <a:cs typeface="Times New Roman"/>
              </a:rPr>
              <a:t>:-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9955E715-1120-22D1-3C5F-B6F42E4926A3}"/>
              </a:ext>
            </a:extLst>
          </p:cNvPr>
          <p:cNvSpPr txBox="1"/>
          <p:nvPr/>
        </p:nvSpPr>
        <p:spPr>
          <a:xfrm>
            <a:off x="316717" y="1013537"/>
            <a:ext cx="16153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/>
                <a:cs typeface="Times New Roman"/>
              </a:rPr>
              <a:t>Example:-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3F2BF32-0D94-E605-2260-A91FB834E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139" y="1516969"/>
            <a:ext cx="4248150" cy="4495346"/>
          </a:xfrm>
          <a:prstGeom prst="rect">
            <a:avLst/>
          </a:prstGeom>
        </p:spPr>
      </p:pic>
      <p:pic>
        <p:nvPicPr>
          <p:cNvPr id="4" name="Picture 3" descr="A computer screen shot of text&#10;&#10;AI-generated content may be incorrect.">
            <a:extLst>
              <a:ext uri="{FF2B5EF4-FFF2-40B4-BE49-F238E27FC236}">
                <a16:creationId xmlns:a16="http://schemas.microsoft.com/office/drawing/2014/main" id="{9D34C9F0-41BB-C554-A4D5-E633939E3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4455" y="1513794"/>
            <a:ext cx="3662590" cy="3240768"/>
          </a:xfrm>
          <a:prstGeom prst="rect">
            <a:avLst/>
          </a:prstGeom>
        </p:spPr>
      </p:pic>
      <p:pic>
        <p:nvPicPr>
          <p:cNvPr id="11" name="Picture 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36AB1B35-9626-56B1-C45A-5313BD9304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3817" y="1413782"/>
            <a:ext cx="3259366" cy="3331936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346C1B5-D54E-D503-EC5C-3F192AC6EC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8254" y="4904921"/>
            <a:ext cx="3562350" cy="1348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8677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BF2CF-0C67-AAD7-59D6-54DFF28D9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BBC8706-DDB0-DEDD-0D76-8FE5855303B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E91122E-86D6-D3B8-0CED-B9D382D7D8C2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CCDC3429-CB83-4644-B01C-DFA00ACDCE6E}"/>
              </a:ext>
            </a:extLst>
          </p:cNvPr>
          <p:cNvSpPr txBox="1">
            <a:spLocks noGrp="1"/>
          </p:cNvSpPr>
          <p:nvPr/>
        </p:nvSpPr>
        <p:spPr>
          <a:xfrm>
            <a:off x="344714" y="569437"/>
            <a:ext cx="8706196" cy="551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Shortest Path</a:t>
            </a:r>
          </a:p>
          <a:p>
            <a:pPr>
              <a:spcBef>
                <a:spcPts val="0"/>
              </a:spcBef>
            </a:pP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8B379788-B79C-7700-31C4-C5994CC1E58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9FF32DFA-1A24-59CA-BC92-8120FC6145CC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3B61A359-C528-54F4-5F1D-8F16A027BB1D}"/>
              </a:ext>
            </a:extLst>
          </p:cNvPr>
          <p:cNvSpPr txBox="1"/>
          <p:nvPr/>
        </p:nvSpPr>
        <p:spPr>
          <a:xfrm>
            <a:off x="337790" y="1061884"/>
            <a:ext cx="11137392" cy="754975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Shortest Path</a:t>
            </a:r>
          </a:p>
          <a:p>
            <a:r>
              <a:rPr lang="en-US" dirty="0"/>
              <a:t>Goal:</a:t>
            </a:r>
            <a:endParaRPr lang="en-US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Find the </a:t>
            </a:r>
            <a:r>
              <a:rPr lang="en-US" b="1" dirty="0">
                <a:ea typeface="+mn-lt"/>
                <a:cs typeface="+mn-lt"/>
              </a:rPr>
              <a:t>minimum distance</a:t>
            </a:r>
            <a:r>
              <a:rPr lang="en-US" dirty="0">
                <a:ea typeface="+mn-lt"/>
                <a:cs typeface="+mn-lt"/>
              </a:rPr>
              <a:t> from a source node to other nodes.</a:t>
            </a:r>
            <a:endParaRPr lang="en-US"/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Algorithms:</a:t>
            </a:r>
          </a:p>
          <a:p>
            <a:r>
              <a:rPr lang="en-US" b="1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Dijkstra's Algorithm: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Works with </a:t>
            </a:r>
            <a:r>
              <a:rPr lang="en-US" b="1" dirty="0">
                <a:ea typeface="+mn-lt"/>
                <a:cs typeface="+mn-lt"/>
              </a:rPr>
              <a:t>non-negative weights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Uses a </a:t>
            </a:r>
            <a:r>
              <a:rPr lang="en-US" b="1" dirty="0">
                <a:ea typeface="+mn-lt"/>
                <a:cs typeface="+mn-lt"/>
              </a:rPr>
              <a:t>min-heap (priority queue)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Time complexity: O((V + E) log V)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Common in routing (GPS, networks).</a:t>
            </a:r>
            <a:endParaRPr lang="en-US"/>
          </a:p>
          <a:p>
            <a:r>
              <a:rPr lang="en-US" b="1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Bellman-Ford Algorithm: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Handles </a:t>
            </a:r>
            <a:r>
              <a:rPr lang="en-US" b="1" dirty="0">
                <a:ea typeface="+mn-lt"/>
                <a:cs typeface="+mn-lt"/>
              </a:rPr>
              <a:t>negative weights</a:t>
            </a:r>
            <a:r>
              <a:rPr lang="en-US" dirty="0">
                <a:ea typeface="+mn-lt"/>
                <a:cs typeface="+mn-lt"/>
              </a:rPr>
              <a:t> (but not negative cycles).</a:t>
            </a:r>
            <a:endParaRPr lang="en-US"/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Slower than Dijkstra: O(VE).</a:t>
            </a:r>
            <a:endParaRPr lang="en-US"/>
          </a:p>
          <a:p>
            <a:r>
              <a:rPr lang="en-US" b="1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Floyd-Warshall Algorithm: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Finds shortest paths </a:t>
            </a:r>
            <a:r>
              <a:rPr lang="en-US" b="1" dirty="0">
                <a:ea typeface="+mn-lt"/>
                <a:cs typeface="+mn-lt"/>
              </a:rPr>
              <a:t>between all pairs of vertices</a:t>
            </a:r>
            <a:r>
              <a:rPr lang="en-US" dirty="0">
                <a:ea typeface="+mn-lt"/>
                <a:cs typeface="+mn-lt"/>
              </a:rPr>
              <a:t>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Time: O(V³)</a:t>
            </a:r>
            <a:endParaRPr lang="en-US"/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A71F38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124361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C2281B-5AB6-938F-8096-B775F9659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EB45977F-9B67-28C3-317B-0460C2C59D2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996D6C3-9ABD-AD4E-05D8-7243AA725C7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B243319C-4EF7-ACBB-12FA-FDC7751F5EE2}"/>
              </a:ext>
            </a:extLst>
          </p:cNvPr>
          <p:cNvSpPr txBox="1">
            <a:spLocks noGrp="1"/>
          </p:cNvSpPr>
          <p:nvPr/>
        </p:nvSpPr>
        <p:spPr>
          <a:xfrm>
            <a:off x="344714" y="569437"/>
            <a:ext cx="8706196" cy="551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Minimum Spanning Tree (MST)</a:t>
            </a:r>
          </a:p>
          <a:p>
            <a:pPr>
              <a:spcBef>
                <a:spcPts val="0"/>
              </a:spcBef>
            </a:pP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9EDBFC85-44B9-F0B4-8FE2-8AC1F9DDF3ED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56E07A3E-89F4-7472-8691-918C46FFE63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8DCCBA97-757C-3F64-DC21-09A92AEBF91F}"/>
              </a:ext>
            </a:extLst>
          </p:cNvPr>
          <p:cNvSpPr txBox="1"/>
          <p:nvPr/>
        </p:nvSpPr>
        <p:spPr>
          <a:xfrm>
            <a:off x="337790" y="1061884"/>
            <a:ext cx="11137392" cy="72727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Minimum Spanning Tree (MST)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Definition: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A spanning tree connects all nodes in a graph with the minimum total edge weight, without cycles.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Real-world use: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Network design (e.g., laying cables, pipelines with minimal cost).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Algorithms: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 Kruskal's Algorithm: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Sort all edges by weight.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Add edges one by one if they don't form a cycle (using Union-Find).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Prim's Algorithm: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Start from a node.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Always pick the minimum weight edge connecting a visited and unvisited node.</a:t>
            </a: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Uses a priority queue.</a:t>
            </a:r>
          </a:p>
          <a:p>
            <a:endParaRPr lang="en-US" b="1" dirty="0">
              <a:solidFill>
                <a:srgbClr val="992E3A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A71F38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8054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C132E4-DD90-CC98-0459-7B4EEC01A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F308B1E-9E6C-241F-02BA-7DFDC77F75B8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92A3634-0EFC-EBC4-49BF-1C6E9DC262E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44FE3E9F-DE69-5718-C1BC-25B831F54390}"/>
              </a:ext>
            </a:extLst>
          </p:cNvPr>
          <p:cNvSpPr txBox="1">
            <a:spLocks noGrp="1"/>
          </p:cNvSpPr>
          <p:nvPr/>
        </p:nvSpPr>
        <p:spPr>
          <a:xfrm>
            <a:off x="344714" y="569437"/>
            <a:ext cx="8706196" cy="55144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Cycle Detection in Graphs</a:t>
            </a:r>
          </a:p>
          <a:p>
            <a:pPr>
              <a:spcBef>
                <a:spcPts val="0"/>
              </a:spcBef>
            </a:pPr>
            <a:endParaRPr lang="en-US" sz="28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B0ED905-A31E-870C-893D-B2C754A521AA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B8E0DEC3-BC18-CE47-B48F-2E22F43ED191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FC00FFF6-DC22-86E9-FC9B-ED26FD59E1BD}"/>
              </a:ext>
            </a:extLst>
          </p:cNvPr>
          <p:cNvSpPr txBox="1"/>
          <p:nvPr/>
        </p:nvSpPr>
        <p:spPr>
          <a:xfrm>
            <a:off x="346861" y="1061884"/>
            <a:ext cx="11128321" cy="804835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Cycle Detection in Graph</a:t>
            </a:r>
            <a:r>
              <a:rPr lang="en-US" dirty="0">
                <a:latin typeface="Times New Roman"/>
                <a:cs typeface="Times New Roman"/>
              </a:rPr>
              <a:t>s</a:t>
            </a:r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Goal:</a:t>
            </a:r>
          </a:p>
          <a:p>
            <a:r>
              <a:rPr lang="en-US" dirty="0">
                <a:latin typeface="Times New Roman"/>
                <a:ea typeface="+mn-lt"/>
                <a:cs typeface="+mn-lt"/>
              </a:rPr>
              <a:t>To check if a graph contains a loop.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 Why it matters: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Important for avoiding infinite processes.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Useful in:</a:t>
            </a:r>
            <a:endParaRPr lang="en-US">
              <a:latin typeface="Times New Roman"/>
              <a:ea typeface="+mn-lt"/>
              <a:cs typeface="+mn-lt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Dependency resolution (e.g., task schedulers)</a:t>
            </a:r>
            <a:endParaRPr lang="en-US">
              <a:latin typeface="Times New Roman"/>
              <a:cs typeface="Times New Roman"/>
            </a:endParaRPr>
          </a:p>
          <a:p>
            <a:pPr marL="742950" lvl="1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Validating trees</a:t>
            </a:r>
            <a:endParaRPr lang="en-US">
              <a:latin typeface="Times New Roman"/>
              <a:ea typeface="+mn-lt"/>
              <a:cs typeface="+mn-lt"/>
            </a:endParaRPr>
          </a:p>
          <a:p>
            <a:pPr lvl="1"/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Techniques:</a:t>
            </a:r>
          </a:p>
          <a:p>
            <a:pPr lvl="1"/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For Undirected Graph: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DFS.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If a neighbor is visited and not the parent, a cycle exists.</a:t>
            </a:r>
            <a:endParaRPr lang="en-US">
              <a:latin typeface="Times New Roman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For Directed Graph: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Use DFS with a recursion stack.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If a node is visited and still in the recursion stack, a cycle is present.</a:t>
            </a: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Using Union-Find (Disjoint Set):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Often used in Kruskal’s algorithm for efficient cycle detection.</a:t>
            </a:r>
          </a:p>
          <a:p>
            <a:endParaRPr lang="en-US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endParaRPr lang="en-US" sz="2000" b="1" dirty="0">
              <a:solidFill>
                <a:srgbClr val="A71F38"/>
              </a:solidFill>
              <a:latin typeface="Times New Roman"/>
              <a:ea typeface="Calibri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latin typeface="Times New Roman"/>
              <a:cs typeface="Times New Roman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0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91517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E35FBD-9137-7E3A-7066-4B35FCE50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682D2C4-14C9-A296-54E0-9F0D463799C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7C55918-D70D-2F24-329F-E07FDC17453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9C766CB-DD5A-09DC-3DAD-0FE6BC8BAD1B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Challenges / Debugging Experience </a:t>
            </a:r>
            <a:endParaRPr lang="en-US" sz="28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ED9457B-EE8C-14DA-DB20-0895C47F10DE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6BF5F58-95AE-E674-35B4-C24A4A038D75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C53C6A89-17A1-8047-2DAB-C656F4AFB11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8977475-0591-DBB5-0E66-8FD2F1C9FF1D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98EC0398-CCA4-A6A7-73CC-B963791444D0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235A43C8-C8E5-0456-B808-5D510E32EFDC}"/>
              </a:ext>
            </a:extLst>
          </p:cNvPr>
          <p:cNvSpPr txBox="1"/>
          <p:nvPr/>
        </p:nvSpPr>
        <p:spPr>
          <a:xfrm>
            <a:off x="383474" y="883969"/>
            <a:ext cx="11275125" cy="7755969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Forgetting to mark nodes as visited during DFS or BFS can lead to infinite loops or revisiting the same node multiple times.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Accessing neighbors from uninitialized adjacency lists can cause segmentation faults always initialize or resize adj[] properly.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Incorrectly assuming bidirectionality in directed graphs — always be sure whether edges are one-way or two-way when building the graph.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 Dijkstra’s algorithm, pushing updated distances without checking visited status can cause the algorithm to run longer or return wrong paths.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Kruskal's algorithm requires sorting all edges first, and forgetting to use Union-Find for cycle detection breaks the MST logic.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Cycle detection in directed graphs requires tracking the recursion stack — missing this can lead to incorrect cycle detection.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Using BFS for shortest path in weighted graphs is incorrect — Dijkstra or Bellman-Ford should be used instead.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endParaRPr lang="en-US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1003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0A57E-1AF7-A5D9-7B43-F1AEFCF00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2A0A283E-6C2D-3CD0-564B-B40CBA3BC9E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370A3F-F4D1-9A7B-1C57-8E3550776C95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EDCF92E-4D12-3F99-D84B-CAAA0D953DF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Additional Learning Resources / Notes 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662138E-32E8-23BA-EE07-B155579A7550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1255780-DC12-A70E-64CF-A414DF0130FC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1F4C158-9FC7-8386-B621-D6838B51928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08874FBC-5727-C40C-D66D-D4F94BA1C31F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8148F8E0-B83B-A322-6047-645AC183F321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BACDFEA6-9A7D-EC14-06FE-477A66608E3A}"/>
              </a:ext>
            </a:extLst>
          </p:cNvPr>
          <p:cNvSpPr txBox="1"/>
          <p:nvPr/>
        </p:nvSpPr>
        <p:spPr>
          <a:xfrm>
            <a:off x="381000" y="1208314"/>
            <a:ext cx="11277599" cy="4939814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CPP Reference — Comprehensive and official C++ documentation.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cplusplus.com — Beginner-friendly tutorials and examples for STL algorithms.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Calibri"/>
                <a:ea typeface="+mn-lt"/>
                <a:cs typeface="+mn-lt"/>
                <a:hlinkClick r:id="rId2"/>
              </a:rPr>
              <a:t>Containers in C++ STL | GeeksforGeeks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YouTube tutorials — Search for C++ STL algorithms and sorting tutorials.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Practice coding problems on platforms like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LeetCode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Codechef</a:t>
            </a:r>
            <a:r>
              <a:rPr lang="en-US" dirty="0">
                <a:latin typeface="Times New Roman"/>
                <a:ea typeface="+mn-lt"/>
                <a:cs typeface="Times New Roman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Experiment with custom comparators to learn more about flexible sorting.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lnSpc>
                <a:spcPct val="150000"/>
              </a:lnSpc>
              <a:buFont typeface="Arial,Sans-Serif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marL="285750" indent="-285750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endParaRPr lang="en-US">
              <a:latin typeface="Aptos" panose="020B0004020202020204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060731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926270-5A10-A421-538B-94EFF8C97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36C63A1D-58B9-67AD-46FD-F6D880157DB3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A60CB66-EC2C-06FB-04B5-3C2FF4C3FBA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4B100240-E2AC-229E-FB5B-BB0E28B2E86E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Q&amp;A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FE34A74-B4F6-1150-4ED8-FCD33F9C3D68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262E0193-D002-6E12-5009-9A5EC5B888C1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68DD15A1-AA7E-B9EB-F0B4-4AA46BE1839F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F6D67BBB-B733-E924-EC67-048DDA855AF4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0FAEA65A-0C43-ED03-B74F-2FA3957190C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5">
            <a:extLst>
              <a:ext uri="{FF2B5EF4-FFF2-40B4-BE49-F238E27FC236}">
                <a16:creationId xmlns:a16="http://schemas.microsoft.com/office/drawing/2014/main" id="{C1AB4118-57CE-E8CC-6114-FDF66C678624}"/>
              </a:ext>
            </a:extLst>
          </p:cNvPr>
          <p:cNvSpPr txBox="1"/>
          <p:nvPr/>
        </p:nvSpPr>
        <p:spPr>
          <a:xfrm>
            <a:off x="230054" y="766701"/>
            <a:ext cx="11324636" cy="862954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ea typeface="+mn-lt"/>
                <a:cs typeface="+mn-lt"/>
              </a:rPr>
              <a:t>Q1: What is a graph in computer science?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A graph is a data structure consisting of vertices (nodes) connected by edges, which can be directed or undirected, weighted or unweighted.</a:t>
            </a:r>
          </a:p>
          <a:p>
            <a:endParaRPr lang="en-US" dirty="0">
              <a:latin typeface="Times New Roman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Q2: What is the difference between BFS and DFS in graph traversal?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BFS explores nodes level-by-level using a queue, while DFS explores as deep as possible along each branch using </a:t>
            </a:r>
            <a:r>
              <a:rPr lang="en-US">
                <a:latin typeface="Times New Roman"/>
                <a:ea typeface="+mn-lt"/>
                <a:cs typeface="+mn-lt"/>
              </a:rPr>
              <a:t>recursion or a stack.</a:t>
            </a:r>
            <a:br>
              <a:rPr lang="en-US" dirty="0">
                <a:latin typeface="Times New Roman"/>
              </a:rPr>
            </a:b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Q3: How is a graph commonly represented in memory?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Using adjacency lists (efficient for sparse graphs) or adjacency matrices (simple but uses more memory).</a:t>
            </a:r>
            <a:br>
              <a:rPr lang="en-US" dirty="0">
                <a:latin typeface="Times New Roman"/>
              </a:rPr>
            </a:b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Q4: What is the purpose of Dijkstra’s algorithm?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To find the shortest path from a single source node to all other nodes in a weighted graph with non-negative edge weights.</a:t>
            </a:r>
            <a:br>
              <a:rPr lang="en-US" dirty="0">
                <a:latin typeface="Times New Roman"/>
              </a:rPr>
            </a:br>
            <a:endParaRPr lang="en-US" dirty="0">
              <a:latin typeface="Times New Roman"/>
              <a:ea typeface="Calibri"/>
              <a:cs typeface="Calibri"/>
            </a:endParaRPr>
          </a:p>
          <a:p>
            <a:r>
              <a:rPr lang="en-US" dirty="0">
                <a:latin typeface="Times New Roman"/>
                <a:ea typeface="+mn-lt"/>
                <a:cs typeface="+mn-lt"/>
              </a:rPr>
              <a:t>Q5: What does a Minimum Spanning Tree (MST) represent?</a:t>
            </a:r>
            <a:br>
              <a:rPr lang="en-US" dirty="0">
                <a:latin typeface="Times New Roman"/>
                <a:ea typeface="+mn-lt"/>
                <a:cs typeface="+mn-lt"/>
              </a:rPr>
            </a:br>
            <a:r>
              <a:rPr lang="en-US" dirty="0">
                <a:latin typeface="Times New Roman"/>
                <a:ea typeface="+mn-lt"/>
                <a:cs typeface="+mn-lt"/>
              </a:rPr>
              <a:t> A: It is a subset of edges connecting all vertices with the minimum possible total edge weight, without forming any cycles.</a:t>
            </a:r>
          </a:p>
          <a:p>
            <a:br>
              <a:rPr lang="en-US" dirty="0"/>
            </a:br>
            <a:endParaRPr lang="en-US" dirty="0"/>
          </a:p>
          <a:p>
            <a:endParaRPr lang="en-US" dirty="0">
              <a:ea typeface="Calibri"/>
              <a:cs typeface="Calibri"/>
            </a:endParaRPr>
          </a:p>
          <a:p>
            <a:endParaRPr lang="en-US" dirty="0">
              <a:latin typeface="Times New Roman"/>
              <a:ea typeface="Calibri"/>
              <a:cs typeface="Calibri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5145008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45CE5B-4F2B-6EC0-AA7B-59D741BCD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864D3102-E21B-D1C5-9FF2-ACD792D231C6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A318E33-F6FE-D69C-FCB9-4094241A821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192BBD1-B87A-AF7D-914E-9D1BD7674D32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Plan for Tomorrow</a:t>
            </a:r>
            <a:endParaRPr lang="en-US" sz="2400" b="1" dirty="0" err="1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7AA9563-908C-B9AF-40F0-F5314515724C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8DA11B0-6297-C943-2E16-EBD4AB86FBA7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DB1610D-FB14-9E8C-8682-5A4EC59F916D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2F74F8D6-467B-C2EE-6EB6-709E09FAA9A2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9" name="TextBox 4">
            <a:extLst>
              <a:ext uri="{FF2B5EF4-FFF2-40B4-BE49-F238E27FC236}">
                <a16:creationId xmlns:a16="http://schemas.microsoft.com/office/drawing/2014/main" id="{6BE7E197-198F-0760-92BF-1895DDFB9735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0" name="TextBox 6">
            <a:extLst>
              <a:ext uri="{FF2B5EF4-FFF2-40B4-BE49-F238E27FC236}">
                <a16:creationId xmlns:a16="http://schemas.microsoft.com/office/drawing/2014/main" id="{CF19E679-1BCF-7A74-9895-610CD1E53938}"/>
              </a:ext>
            </a:extLst>
          </p:cNvPr>
          <p:cNvSpPr txBox="1"/>
          <p:nvPr/>
        </p:nvSpPr>
        <p:spPr>
          <a:xfrm>
            <a:off x="478971" y="1153886"/>
            <a:ext cx="11299371" cy="2858731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  <a:buFont typeface="Arial"/>
              <a:buChar char="•"/>
            </a:pPr>
            <a:r>
              <a:rPr lang="en-US" sz="2000" dirty="0">
                <a:ea typeface="+mn-lt"/>
                <a:cs typeface="+mn-lt"/>
              </a:rPr>
              <a:t>Associative Containers</a:t>
            </a:r>
            <a:endParaRPr lang="en-US" sz="2000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ea typeface="+mn-lt"/>
              <a:cs typeface="Calibri"/>
            </a:endParaRPr>
          </a:p>
          <a:p>
            <a:pPr marL="285750" indent="-285750" algn="just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Calibri"/>
              <a:ea typeface="+mn-lt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Calibri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780624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F14796-0C8E-8B9C-6C73-3AFE7BD520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3EF84D9-29C0-74C1-5F64-9E45EF500A95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3FE9F0-F927-D930-1CF8-AA03CF1459CA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11" name="Google Shape;197;p19">
            <a:extLst>
              <a:ext uri="{FF2B5EF4-FFF2-40B4-BE49-F238E27FC236}">
                <a16:creationId xmlns:a16="http://schemas.microsoft.com/office/drawing/2014/main" id="{3D1DB561-2B52-638D-DF71-932B02CA104A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Overall Overview</a:t>
            </a:r>
            <a:endParaRPr lang="en-US" sz="2400" b="1" dirty="0">
              <a:solidFill>
                <a:srgbClr val="C00000"/>
              </a:solidFill>
              <a:latin typeface="Times New Roman"/>
              <a:cs typeface="Times New Roman"/>
            </a:endParaRPr>
          </a:p>
        </p:txBody>
      </p:sp>
      <p:sp>
        <p:nvSpPr>
          <p:cNvPr id="12" name="Title 3">
            <a:extLst>
              <a:ext uri="{FF2B5EF4-FFF2-40B4-BE49-F238E27FC236}">
                <a16:creationId xmlns:a16="http://schemas.microsoft.com/office/drawing/2014/main" id="{965DDF15-3D42-3B28-195C-9A175E2CAA2A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3" name="Text Placeholder 5">
            <a:extLst>
              <a:ext uri="{FF2B5EF4-FFF2-40B4-BE49-F238E27FC236}">
                <a16:creationId xmlns:a16="http://schemas.microsoft.com/office/drawing/2014/main" id="{D2AC05DD-5633-2257-F7C6-A7CC79B7663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4" name="TextBox 1">
            <a:extLst>
              <a:ext uri="{FF2B5EF4-FFF2-40B4-BE49-F238E27FC236}">
                <a16:creationId xmlns:a16="http://schemas.microsoft.com/office/drawing/2014/main" id="{26CF7CB7-1CBB-4201-FB12-28E3A391C7B7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5" name="TextBox 2">
            <a:extLst>
              <a:ext uri="{FF2B5EF4-FFF2-40B4-BE49-F238E27FC236}">
                <a16:creationId xmlns:a16="http://schemas.microsoft.com/office/drawing/2014/main" id="{1AD62E6C-5192-7A68-320E-956145D10660}"/>
              </a:ext>
            </a:extLst>
          </p:cNvPr>
          <p:cNvSpPr txBox="1"/>
          <p:nvPr/>
        </p:nvSpPr>
        <p:spPr>
          <a:xfrm>
            <a:off x="337790" y="1061884"/>
            <a:ext cx="11137392" cy="92333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  <p:sp>
        <p:nvSpPr>
          <p:cNvPr id="16" name="TextBox 4">
            <a:extLst>
              <a:ext uri="{FF2B5EF4-FFF2-40B4-BE49-F238E27FC236}">
                <a16:creationId xmlns:a16="http://schemas.microsoft.com/office/drawing/2014/main" id="{DD976C35-CD94-5A3C-68B1-AE97EE612007}"/>
              </a:ext>
            </a:extLst>
          </p:cNvPr>
          <p:cNvSpPr txBox="1"/>
          <p:nvPr/>
        </p:nvSpPr>
        <p:spPr>
          <a:xfrm>
            <a:off x="381000" y="1208313"/>
            <a:ext cx="11179628" cy="36933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>
              <a:latin typeface="Times New Roman"/>
              <a:cs typeface="Times New Roman"/>
            </a:endParaRPr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8C17CF7B-7643-542A-7282-EC48E6834D7F}"/>
              </a:ext>
            </a:extLst>
          </p:cNvPr>
          <p:cNvSpPr txBox="1"/>
          <p:nvPr/>
        </p:nvSpPr>
        <p:spPr>
          <a:xfrm>
            <a:off x="478971" y="1153886"/>
            <a:ext cx="11299371" cy="7106048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>
                <a:latin typeface="Times New Roman"/>
                <a:ea typeface="+mn-lt"/>
                <a:cs typeface="+mn-lt"/>
              </a:rPr>
              <a:t>A graph is a collection of vertices (nodes) connected by edges, which can be directed or undirected and weighted or unweighted.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Graph traversal techniques like Depth-First Search (DFS) and Breadth-First Search (BFS) help explore all nodes systematically.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>
                <a:latin typeface="Times New Roman"/>
                <a:ea typeface="+mn-lt"/>
                <a:cs typeface="+mn-lt"/>
              </a:rPr>
              <a:t>DFS explores as far as possible along a branch before backtracking, using recursion or a stack.</a:t>
            </a:r>
            <a:endParaRPr lang="en-US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BFS visits nodes level-by-level using a queue, often finding the shortest path in unweighted graphs.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The shortest path problem finds the minimum distance between two nodes, commonly solved by Dijkstra’s algorithm for graphs with non-negative weights.</a:t>
            </a:r>
            <a:endParaRPr lang="en-US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Minimum Spanning Tree (MST) is a subset of edges connecting all vertices with the smallest total weight, without forming cycles.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Kruskal’s and Prim’s algorithms are popular methods to find MST efficiently.</a:t>
            </a:r>
            <a:endParaRPr lang="en-US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Cycle detection identifies if a graph contains loops, crucial for ensuring correctness in networks and avoiding infinite loops.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In undirected graphs, cycle detection is done with DFS and parent checks; in directed graphs, it uses recursion stacks or advanced algorithms.</a:t>
            </a: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Mastering these graph concepts is fundamental for solving problems in networking, routing, scheduling, and many real-world applications.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781918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C850C946-5C90-B1FE-FAC3-8C3C9D69464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61934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1">
                <a:solidFill>
                  <a:srgbClr val="A71F38"/>
                </a:solidFill>
                <a:latin typeface="Times New Roman"/>
                <a:cs typeface="Times New Roman"/>
              </a:rPr>
              <a:t>Agenda</a:t>
            </a:r>
            <a:endParaRPr lang="en-US" sz="240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FD998099-0659-754C-263A-49CD5E830C5F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4B3093A5-1A3E-1CCF-A714-EB83A9679F80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5" name="Title 3">
            <a:extLst>
              <a:ext uri="{FF2B5EF4-FFF2-40B4-BE49-F238E27FC236}">
                <a16:creationId xmlns:a16="http://schemas.microsoft.com/office/drawing/2014/main" id="{A5C5DD3F-FAD0-375D-5667-E454D2F074FA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EECF4EA-18D0-13EF-5504-66E512E90C24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5D1A29B1-4C7F-0DF0-AC3F-814135E90C0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E865A317-E288-AB8A-12AA-AB57C952DCC4}"/>
              </a:ext>
            </a:extLst>
          </p:cNvPr>
          <p:cNvSpPr txBox="1"/>
          <p:nvPr/>
        </p:nvSpPr>
        <p:spPr>
          <a:xfrm>
            <a:off x="337790" y="1061884"/>
            <a:ext cx="11137392" cy="338554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latin typeface="Times New Roman"/>
                <a:cs typeface="Times New Roman"/>
              </a:rPr>
              <a:t>Topics Covered Today</a:t>
            </a: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Learnings / Concepts Understood: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Key Concepts with Definitions/ Code Snippet – Hands-on Practice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Challenges / Debugging Experience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Tasks/Assignments Completed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Additional Learning Resources / Notes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Plan for Tomorrow</a:t>
            </a:r>
          </a:p>
          <a:p>
            <a:pPr>
              <a:buNone/>
            </a:pPr>
            <a:endParaRPr lang="en-US">
              <a:effectLst/>
              <a:latin typeface="-apple-system"/>
            </a:endParaRPr>
          </a:p>
          <a:p>
            <a:pPr>
              <a:buNone/>
            </a:pPr>
            <a:r>
              <a:rPr lang="en-US">
                <a:effectLst/>
                <a:latin typeface="-apple-system"/>
              </a:rPr>
              <a:t> </a:t>
            </a:r>
            <a:br>
              <a:rPr lang="en-US"/>
            </a:br>
            <a:r>
              <a:rPr lang="en-US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2720773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8BDCFB0-12AE-EF3D-72D3-BC4C72C6527E}"/>
              </a:ext>
            </a:extLst>
          </p:cNvPr>
          <p:cNvGrpSpPr>
            <a:grpSpLocks noGrp="1" noUngrp="1" noRot="1" noMove="1" noResize="1"/>
          </p:cNvGrpSpPr>
          <p:nvPr/>
        </p:nvGrpSpPr>
        <p:grpSpPr>
          <a:xfrm>
            <a:off x="-8878" y="-35513"/>
            <a:ext cx="6296788" cy="6924583"/>
            <a:chOff x="-6659" y="0"/>
            <a:chExt cx="4722591" cy="5143500"/>
          </a:xfrm>
        </p:grpSpPr>
        <p:sp>
          <p:nvSpPr>
            <p:cNvPr id="10" name="Flowchart: Delay 9">
              <a:extLst>
                <a:ext uri="{FF2B5EF4-FFF2-40B4-BE49-F238E27FC236}">
                  <a16:creationId xmlns:a16="http://schemas.microsoft.com/office/drawing/2014/main" id="{CB184579-C921-36DB-E362-3CDBB5E3B106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-1" y="2"/>
              <a:ext cx="4715933" cy="5143498"/>
            </a:xfrm>
            <a:prstGeom prst="flowChartDelay">
              <a:avLst/>
            </a:prstGeom>
            <a:blipFill>
              <a:blip r:embed="rId2">
                <a:alphaModFix amt="78000"/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endParaRPr lang="en-US" sz="8000" b="1"/>
            </a:p>
          </p:txBody>
        </p:sp>
        <p:sp>
          <p:nvSpPr>
            <p:cNvPr id="3" name="Flowchart: Delay 2">
              <a:extLst>
                <a:ext uri="{FF2B5EF4-FFF2-40B4-BE49-F238E27FC236}">
                  <a16:creationId xmlns:a16="http://schemas.microsoft.com/office/drawing/2014/main" id="{E15B3111-97BF-26D3-66CD-F377A236713E}"/>
                </a:ext>
              </a:extLst>
            </p:cNvPr>
            <p:cNvSpPr>
              <a:spLocks/>
            </p:cNvSpPr>
            <p:nvPr/>
          </p:nvSpPr>
          <p:spPr>
            <a:xfrm>
              <a:off x="-6659" y="0"/>
              <a:ext cx="4715933" cy="5143498"/>
            </a:xfrm>
            <a:prstGeom prst="flowChartDelay">
              <a:avLst/>
            </a:prstGeom>
            <a:gradFill>
              <a:gsLst>
                <a:gs pos="0">
                  <a:srgbClr val="A71F36"/>
                </a:gs>
                <a:gs pos="19000">
                  <a:srgbClr val="A71F36"/>
                </a:gs>
                <a:gs pos="100000">
                  <a:srgbClr val="EF4B4A">
                    <a:tint val="23500"/>
                    <a:satMod val="160000"/>
                    <a:alpha val="0"/>
                    <a:lumMod val="0"/>
                    <a:lumOff val="100000"/>
                  </a:srgbClr>
                </a:gs>
              </a:gsLst>
              <a:lin ang="162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sz="8000" b="1">
                  <a:latin typeface="Brush Script MT" panose="03060802040406070304" pitchFamily="66" charset="0"/>
                </a:rPr>
                <a:t>Thank You</a:t>
              </a:r>
            </a:p>
          </p:txBody>
        </p:sp>
      </p:grpSp>
      <p:pic>
        <p:nvPicPr>
          <p:cNvPr id="20" name="Picture 19" descr="A black background with red and grey text&#10;&#10;Description automatically generated">
            <a:extLst>
              <a:ext uri="{FF2B5EF4-FFF2-40B4-BE49-F238E27FC236}">
                <a16:creationId xmlns:a16="http://schemas.microsoft.com/office/drawing/2014/main" id="{F4C51A72-E5CB-C0AE-B546-3773C9C4FA42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1301" y="5756413"/>
            <a:ext cx="3060700" cy="1600200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0392890B-2941-0D13-193E-38E49106EAAD}"/>
              </a:ext>
            </a:extLst>
          </p:cNvPr>
          <p:cNvSpPr/>
          <p:nvPr/>
        </p:nvSpPr>
        <p:spPr>
          <a:xfrm>
            <a:off x="7946083" y="2809411"/>
            <a:ext cx="4121936" cy="1406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endParaRPr lang="en-US" sz="2133">
              <a:solidFill>
                <a:srgbClr val="A71F3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527692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CE61F7-3DA5-3798-49AD-0F805CC28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BD99828F-75CE-1E28-2901-7EA3D78E9AB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5ACF81E-E558-5E41-78E2-04BD4B45D879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D0348FCB-C7AD-DFEF-2DA5-8350292A766C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800" b="1" dirty="0">
                <a:solidFill>
                  <a:srgbClr val="A71F38"/>
                </a:solidFill>
                <a:latin typeface="Times New Roman"/>
                <a:cs typeface="Times New Roman"/>
              </a:rPr>
              <a:t>Topics Covered Today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C2CD29DF-C0DA-9806-28B4-313A51FA8A06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5ECD3D9-F101-384A-9604-FC30E5A3C5D6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2E1F1CE0-3BAC-D0F8-EAEE-51C990EF53E1}"/>
              </a:ext>
            </a:extLst>
          </p:cNvPr>
          <p:cNvSpPr txBox="1"/>
          <p:nvPr/>
        </p:nvSpPr>
        <p:spPr>
          <a:xfrm>
            <a:off x="337790" y="1061884"/>
            <a:ext cx="11137392" cy="42319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Basics of Graphs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Graph Traversal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Shortest Path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Minimum Spanning Tree</a:t>
            </a:r>
            <a:endParaRPr lang="en-US">
              <a:solidFill>
                <a:srgbClr val="000000"/>
              </a:solidFill>
              <a:latin typeface="Times New Roman"/>
              <a:ea typeface="+mn-lt"/>
              <a:cs typeface="+mn-lt"/>
            </a:endParaRPr>
          </a:p>
          <a:p>
            <a:pPr marL="342900" indent="-34290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ea typeface="+mn-lt"/>
                <a:cs typeface="+mn-lt"/>
              </a:rPr>
              <a:t>Cycle Detection in Graphs</a:t>
            </a:r>
            <a:endParaRPr lang="en-US">
              <a:latin typeface="Times New Roman"/>
              <a:ea typeface="Calibri"/>
              <a:cs typeface="Calibri"/>
            </a:endParaRPr>
          </a:p>
          <a:p>
            <a:pPr marL="342900" indent="-34290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 marL="800100" lvl="1" indent="-34290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solidFill>
                <a:srgbClr val="000000"/>
              </a:solidFill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96437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5ED14-7562-02E9-1124-1D3FC550B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DEE32C0D-3E6E-D830-56BE-6B0D51470AC1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78DB836-5CE6-C14B-B24E-FDAEE3A5FD90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20D4B063-E8DE-1861-9B5D-3B336DF829F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Key Learnings/Concepts Understood </a:t>
            </a:r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0741E5FD-C85D-0F87-2807-F7508A4B9DC7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02F9B1F6-4DDE-DA18-443F-1D03E1451DD2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91BABF16-70D6-A511-8AA6-276D38937E3A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457B83F3-3888-0657-19C3-E415B960C6E9}"/>
              </a:ext>
            </a:extLst>
          </p:cNvPr>
          <p:cNvSpPr txBox="1"/>
          <p:nvPr/>
        </p:nvSpPr>
        <p:spPr>
          <a:xfrm>
            <a:off x="337790" y="1061884"/>
            <a:ext cx="11137392" cy="904863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 Graphs consist of nodes (vertices) and connections (edges) used to model relationships.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Graphs can be directed or undirected, weighted or unweighted, cyclic or acyclic.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Depth-First Search (DFS) is a traversal technique that explores deep before backtracking.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Breadth-First Search (BFS) is a traversal method that explores level by level using a queue.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Dijkstra’s algorithm finds the shortest path in graphs with non-negative edge weights.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Bellman-Ford algorithm handles shortest paths with negative weights and detects negative cycles.</a:t>
            </a:r>
            <a:endParaRPr lang="en-US" dirty="0">
              <a:latin typeface="Times New Roman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Minimum Spanning Tree (MST) connects all vertices with minimum total weight without cycles.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Prim’s and Kruskal’s algorithms are used to construct the Minimum Spanning Tree.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Cycle detection ensures graphs do not contain loops, critical in scheduling and validation.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pPr algn="just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Graphs are used in real-world applications like navigation, networking, and task scheduling.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sz="2000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/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</a:pPr>
            <a:endParaRPr lang="en-US" sz="200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800325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0ECA81E-F8EA-8DD6-3B04-708877C81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04639"/>
            <a:ext cx="248497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Basics of Graphs</a:t>
            </a:r>
            <a:r>
              <a:rPr lang="en-US" altLang="en-US" sz="2400" b="1" dirty="0">
                <a:solidFill>
                  <a:srgbClr val="A71F38"/>
                </a:solidFill>
                <a:latin typeface="Times New Roman"/>
                <a:ea typeface="+mj-ea"/>
                <a:cs typeface="Times New Roman"/>
              </a:rPr>
              <a:t> </a:t>
            </a:r>
            <a:endParaRPr lang="en-US" sz="2400" b="1">
              <a:solidFill>
                <a:srgbClr val="A71F38"/>
              </a:solidFill>
              <a:latin typeface="Times New Roman"/>
              <a:ea typeface="+mj-ea"/>
              <a:cs typeface="Times New Roman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62F3BC-03C9-8B04-6826-1907BE1DDF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6" y="952663"/>
            <a:ext cx="11594968" cy="728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2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273239"/>
                </a:solidFill>
                <a:latin typeface="Times New Roman"/>
                <a:cs typeface="Times New Roman"/>
              </a:rPr>
              <a:t>In C++, graphs are non-linear data structures that are used to represent the relationships between various objects. A graph is defined as a collection of vertices and edges.</a:t>
            </a:r>
            <a:endParaRPr lang="en-US" dirty="0">
              <a:latin typeface="Times New Roman"/>
              <a:cs typeface="Times New Roman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2DB1B455-7A5D-C536-810D-04E4883AE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15875"/>
          </a:xfrm>
          <a:prstGeom prst="rect">
            <a:avLst/>
          </a:prstGeom>
          <a:solidFill>
            <a:srgbClr val="000000"/>
          </a:solidFill>
          <a:ln w="9525">
            <a:solidFill>
              <a:schemeClr val="tx1"/>
            </a:solidFill>
            <a:prstDash val="solid"/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9796FD9C-F739-AA5A-85BC-55F568DF90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8516" y="1525221"/>
            <a:ext cx="8650766" cy="46166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rgbClr val="992E3A"/>
                </a:solidFill>
                <a:latin typeface="Times New Roman"/>
                <a:cs typeface="Times New Roman"/>
              </a:rPr>
              <a:t>Graph Basics</a:t>
            </a:r>
            <a:endParaRPr lang="en-US" sz="200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 graph consists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of </a:t>
            </a:r>
            <a:r>
              <a:rPr lang="en-US" dirty="0">
                <a:latin typeface="Times New Roman"/>
                <a:ea typeface="+mn-lt"/>
                <a:cs typeface="+mn-lt"/>
              </a:rPr>
              <a:t>vertices (nodes) and edges (connections).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It can be directed/undirected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+mn-lt"/>
                <a:cs typeface="+mn-lt"/>
              </a:rPr>
              <a:t>weighted/unweighted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and </a:t>
            </a:r>
            <a:r>
              <a:rPr lang="en-US" dirty="0">
                <a:latin typeface="Times New Roman"/>
                <a:ea typeface="+mn-lt"/>
                <a:cs typeface="+mn-lt"/>
              </a:rPr>
              <a:t>cyclic/acyclic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Common representations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:</a:t>
            </a:r>
            <a:r>
              <a:rPr lang="en-US" dirty="0">
                <a:latin typeface="Times New Roman"/>
                <a:ea typeface="+mn-lt"/>
                <a:cs typeface="+mn-lt"/>
              </a:rPr>
              <a:t> adjacency list (efficient) and adjacency matrix (dense graphs).</a:t>
            </a:r>
            <a:endParaRPr lang="en-US" dirty="0">
              <a:latin typeface="Times New Roman"/>
              <a:cs typeface="Times New Roman"/>
            </a:endParaRPr>
          </a:p>
          <a:p>
            <a:r>
              <a:rPr lang="en-US" sz="2000" b="1" dirty="0">
                <a:solidFill>
                  <a:srgbClr val="992E3A"/>
                </a:solidFill>
                <a:ea typeface="+mn-lt"/>
                <a:cs typeface="+mn-lt"/>
              </a:rPr>
              <a:t>Types </a:t>
            </a:r>
            <a:r>
              <a:rPr kumimoji="0" lang="en-US" sz="2000" b="1" i="0" u="none" strike="noStrike" cap="none" normalizeH="0" baseline="0" dirty="0">
                <a:ln>
                  <a:noFill/>
                </a:ln>
                <a:solidFill>
                  <a:srgbClr val="992E3A"/>
                </a:solidFill>
                <a:effectLst/>
                <a:ea typeface="+mn-lt"/>
                <a:cs typeface="+mn-lt"/>
              </a:rPr>
              <a:t>of </a:t>
            </a:r>
            <a:r>
              <a:rPr lang="en-US" sz="2000" b="1" dirty="0">
                <a:solidFill>
                  <a:srgbClr val="992E3A"/>
                </a:solidFill>
                <a:ea typeface="+mn-lt"/>
                <a:cs typeface="+mn-lt"/>
              </a:rPr>
              <a:t>Graphs</a:t>
            </a:r>
            <a:endParaRPr lang="en-US" sz="2000" dirty="0">
              <a:ea typeface="Calibri"/>
              <a:cs typeface="Calibri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Directed Acyclic Graph </a:t>
            </a:r>
            <a:r>
              <a:rPr kumimoji="0" lang="en-US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(</a:t>
            </a:r>
            <a:r>
              <a:rPr lang="en-US" dirty="0">
                <a:latin typeface="Times New Roman"/>
                <a:ea typeface="+mn-lt"/>
                <a:cs typeface="+mn-lt"/>
              </a:rPr>
              <a:t>DAG): used in scheduling, compilers, etc.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Connected vs. Disconnected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+mn-lt"/>
                <a:cs typeface="+mn-lt"/>
              </a:rPr>
              <a:t>Sparse vs. Dense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, </a:t>
            </a:r>
            <a:r>
              <a:rPr lang="en-US" dirty="0">
                <a:latin typeface="Times New Roman"/>
                <a:ea typeface="+mn-lt"/>
                <a:cs typeface="+mn-lt"/>
              </a:rPr>
              <a:t>Cyclic vs. Acyclic graphs</a:t>
            </a:r>
            <a:r>
              <a:rPr kumimoji="0" lang="en-US" b="0" i="0" u="none" strike="noStrike" cap="none" normalizeH="0" baseline="0" dirty="0">
                <a:ln>
                  <a:noFill/>
                </a:ln>
                <a:effectLst/>
                <a:latin typeface="Times New Roman"/>
                <a:ea typeface="+mn-lt"/>
                <a:cs typeface="+mn-lt"/>
              </a:rPr>
              <a:t>.</a:t>
            </a: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992E3A"/>
                </a:solidFill>
                <a:latin typeface="Times New Roman"/>
                <a:ea typeface="+mn-lt"/>
                <a:cs typeface="+mn-lt"/>
              </a:rPr>
              <a:t>Represented using:</a:t>
            </a: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Adjacency Matrix (2D array, dense graphs)</a:t>
            </a:r>
            <a:endParaRPr lang="en-US" dirty="0">
              <a:latin typeface="Times New Roman"/>
              <a:cs typeface="Times New Roman"/>
            </a:endParaRPr>
          </a:p>
          <a:p>
            <a:pPr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Adjacency List (dictionary/list of lists, sparse graphs)</a:t>
            </a:r>
            <a:endParaRPr lang="en-US" dirty="0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sz="2000" b="1" dirty="0">
                <a:solidFill>
                  <a:srgbClr val="992E3A"/>
                </a:solidFill>
                <a:ea typeface="+mn-lt"/>
                <a:cs typeface="+mn-lt"/>
              </a:rPr>
              <a:t>Applications: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Used in navigation, social networks, recommendation systems, and more.</a:t>
            </a:r>
            <a:endParaRPr lang="en-US" dirty="0"/>
          </a:p>
          <a:p>
            <a:pPr marR="0" algn="l" defTabSz="914400">
              <a:buClrTx/>
              <a:buSzTx/>
              <a:tabLst/>
            </a:pPr>
            <a:endParaRPr lang="en-US" i="0" u="none" strike="noStrike" cap="none" normalizeH="0" baseline="0" dirty="0">
              <a:ln>
                <a:noFill/>
              </a:ln>
              <a:effectLst/>
              <a:latin typeface="Times New Roman" panose="02020603050405020304" pitchFamily="18" charset="0"/>
              <a:ea typeface="Calibri"/>
              <a:cs typeface="Calibri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00000"/>
              </a:solidFill>
              <a:latin typeface="Times New Roman" panose="02020603050405020304" pitchFamily="18" charset="0"/>
              <a:ea typeface="+mn-lt"/>
              <a:cs typeface="Times New Roman" panose="02020603050405020304" pitchFamily="18" charset="0"/>
            </a:endParaRPr>
          </a:p>
          <a:p>
            <a:pPr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992E3A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80556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65F77C-E906-050E-4C05-E2C305847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0E05B241-EF02-41ED-F71F-9F69CFB9F58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17BEF9D-4CC4-502B-94C5-752992A99F6B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A80EFD78-5F78-5CB6-946B-584949723218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Basics of Graphs </a:t>
            </a:r>
            <a:endParaRPr lang="en-US" dirty="0"/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A5492CB2-8861-3B5D-E3B2-04432CF933F9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45C5EED-C838-477C-C7D6-8934A69DF8B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8BD7C0AC-0748-183D-1FD9-D7699415EB99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12FABF35-CD5B-CE90-7059-4C355987761C}"/>
              </a:ext>
            </a:extLst>
          </p:cNvPr>
          <p:cNvSpPr txBox="1"/>
          <p:nvPr/>
        </p:nvSpPr>
        <p:spPr>
          <a:xfrm>
            <a:off x="337790" y="1061884"/>
            <a:ext cx="11137392" cy="803296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Times New Roman"/>
                <a:ea typeface="+mn-lt"/>
                <a:cs typeface="+mn-lt"/>
              </a:rPr>
              <a:t> </a:t>
            </a:r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Graph Representation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Times New Roman"/>
              </a:rPr>
              <a:t>Adjacency Matrix: </a:t>
            </a:r>
            <a:r>
              <a:rPr lang="en-US" dirty="0">
                <a:latin typeface="Times New Roman"/>
                <a:ea typeface="+mn-lt"/>
                <a:cs typeface="Times New Roman"/>
              </a:rPr>
              <a:t>In this representation, Matrix or two dimensional array is used to represent the graph.</a:t>
            </a: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Consider a graph of N vertices and </a:t>
            </a:r>
            <a:r>
              <a:rPr lang="en-US" dirty="0">
                <a:latin typeface="Times New Roman"/>
                <a:ea typeface="+mn-lt"/>
                <a:cs typeface="Times New Roman"/>
              </a:rPr>
              <a:t>the matrix M. If there is an edge present between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verticies</a:t>
            </a:r>
            <a:r>
              <a:rPr lang="en-US" dirty="0">
                <a:latin typeface="Times New Roman"/>
                <a:ea typeface="+mn-lt"/>
                <a:cs typeface="Times New Roman"/>
              </a:rPr>
              <a:t> Vi and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Vj</a:t>
            </a:r>
            <a:r>
              <a:rPr lang="en-US" dirty="0">
                <a:latin typeface="Times New Roman"/>
                <a:ea typeface="+mn-lt"/>
                <a:cs typeface="Times New Roman"/>
              </a:rPr>
              <a:t> then M[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 1 else M[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 0. Note that for an undirected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graph </a:t>
            </a:r>
            <a:r>
              <a:rPr lang="en-US" dirty="0">
                <a:latin typeface="Times New Roman"/>
                <a:ea typeface="+mn-lt"/>
                <a:cs typeface="Times New Roman"/>
              </a:rPr>
              <a:t>if M[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 1 then for M[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1. Here</a:t>
            </a:r>
            <a:r>
              <a:rPr lang="en-US" dirty="0">
                <a:latin typeface="Times New Roman"/>
                <a:ea typeface="+mn-lt"/>
                <a:cs typeface="Times New Roman"/>
              </a:rPr>
              <a:t> are some graphs shown by adjacency matrix.</a:t>
            </a: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lvl="1" algn="just">
              <a:buFont typeface="Arial"/>
              <a:buChar char="•"/>
            </a:pPr>
            <a:endParaRPr lang="en-US" dirty="0">
              <a:latin typeface="Times New Roman"/>
              <a:ea typeface="+mn-lt"/>
              <a:cs typeface="+mn-lt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Graph Representation 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b="1" dirty="0">
                <a:latin typeface="Times New Roman"/>
                <a:ea typeface="+mn-lt"/>
                <a:cs typeface="Times New Roman"/>
              </a:rPr>
              <a:t>Adjacency Matrix for weighted graph: </a:t>
            </a:r>
            <a:r>
              <a:rPr lang="en-US" dirty="0">
                <a:latin typeface="Times New Roman"/>
                <a:ea typeface="+mn-lt"/>
                <a:cs typeface="Times New Roman"/>
              </a:rPr>
              <a:t>In the weighted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graph</a:t>
            </a:r>
            <a:r>
              <a:rPr lang="en-US" dirty="0">
                <a:latin typeface="Times New Roman"/>
                <a:ea typeface="+mn-lt"/>
                <a:cs typeface="Times New Roman"/>
              </a:rPr>
              <a:t>, 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weights or distances are given</a:t>
            </a:r>
            <a:r>
              <a:rPr lang="en-US" dirty="0">
                <a:latin typeface="Times New Roman"/>
                <a:ea typeface="+mn-lt"/>
                <a:cs typeface="Times New Roman"/>
              </a:rPr>
              <a:t> along every edge.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Times New Roman"/>
              </a:rPr>
              <a:t>Hence in an adjacency matrix representation any edge which is present between vertices Vi and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Vj</a:t>
            </a:r>
            <a:r>
              <a:rPr lang="en-US" dirty="0">
                <a:latin typeface="Times New Roman"/>
                <a:ea typeface="+mn-lt"/>
                <a:cs typeface="Times New Roman"/>
              </a:rPr>
              <a:t> is denoted by its weight. Hence M[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i</a:t>
            </a:r>
            <a:r>
              <a:rPr lang="en-US" dirty="0">
                <a:latin typeface="Times New Roman"/>
                <a:ea typeface="+mn-lt"/>
                <a:cs typeface="Times New Roman"/>
              </a:rPr>
              <a:t>][j] = Weight of edge.</a:t>
            </a:r>
          </a:p>
          <a:p>
            <a:pPr marL="285750" indent="-285750" algn="just">
              <a:buFont typeface="Arial,Sans-Serif"/>
              <a:buChar char="•"/>
            </a:pPr>
            <a:endParaRPr lang="en-US" dirty="0">
              <a:latin typeface="Times New Roman"/>
              <a:ea typeface="+mn-lt"/>
              <a:cs typeface="Times New Roman"/>
            </a:endParaRPr>
          </a:p>
          <a:p>
            <a:pPr marL="285750" indent="-285750" algn="just">
              <a:buFont typeface="Arial,Sans-Serif"/>
              <a:buChar char="•"/>
            </a:pPr>
            <a:endParaRPr lang="en-US" dirty="0">
              <a:latin typeface="Times New Roman"/>
              <a:ea typeface="Calibri"/>
              <a:cs typeface="Times New Roman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algn="just">
              <a:lnSpc>
                <a:spcPct val="150000"/>
              </a:lnSpc>
              <a:buFont typeface="Arial"/>
              <a:buChar char="•"/>
            </a:pPr>
            <a:endParaRPr lang="en-US" dirty="0">
              <a:latin typeface="Times New Roman"/>
              <a:cs typeface="Times New Roman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50000"/>
              </a:lnSpc>
            </a:pPr>
            <a:endParaRPr lang="en-US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 algn="just">
              <a:lnSpc>
                <a:spcPct val="150000"/>
              </a:lnSpc>
              <a:buFont typeface="Arial"/>
              <a:buChar char="•"/>
            </a:pPr>
            <a:endParaRPr lang="en-US">
              <a:latin typeface="Times New Roman"/>
              <a:cs typeface="Times New Roman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569113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3A4D60-5A4F-F33A-69E6-9A26326309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628B100-A497-8FC7-D0E3-C167B294BF4F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F48F622-ADDB-AA20-B6D7-802C54B7B3CD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9" name="Google Shape;197;p19">
            <a:extLst>
              <a:ext uri="{FF2B5EF4-FFF2-40B4-BE49-F238E27FC236}">
                <a16:creationId xmlns:a16="http://schemas.microsoft.com/office/drawing/2014/main" id="{B8409D3C-00EB-82D9-08D7-1ED6763A4215}"/>
              </a:ext>
            </a:extLst>
          </p:cNvPr>
          <p:cNvSpPr txBox="1">
            <a:spLocks noGrp="1"/>
          </p:cNvSpPr>
          <p:nvPr/>
        </p:nvSpPr>
        <p:spPr>
          <a:xfrm>
            <a:off x="0" y="143081"/>
            <a:ext cx="9050910" cy="481500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Basics of Graphs </a:t>
            </a:r>
            <a:endParaRPr lang="en-US" dirty="0"/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D0C1C696-F293-BB48-0BB7-EF216A12E37F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12" name="TextBox 1">
            <a:extLst>
              <a:ext uri="{FF2B5EF4-FFF2-40B4-BE49-F238E27FC236}">
                <a16:creationId xmlns:a16="http://schemas.microsoft.com/office/drawing/2014/main" id="{D6F07B30-6B43-1EE4-F2E8-968970586E21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13" name="TextBox 2">
            <a:extLst>
              <a:ext uri="{FF2B5EF4-FFF2-40B4-BE49-F238E27FC236}">
                <a16:creationId xmlns:a16="http://schemas.microsoft.com/office/drawing/2014/main" id="{4D7CF85E-10D9-7547-9092-B5D0AACCD6EA}"/>
              </a:ext>
            </a:extLst>
          </p:cNvPr>
          <p:cNvSpPr txBox="1"/>
          <p:nvPr/>
        </p:nvSpPr>
        <p:spPr>
          <a:xfrm>
            <a:off x="337790" y="1061884"/>
            <a:ext cx="11137392" cy="792524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Adjacency List:</a:t>
            </a:r>
            <a:endParaRPr lang="en-US" dirty="0">
              <a:latin typeface="Times New Roman"/>
              <a:ea typeface="+mn-lt"/>
              <a:cs typeface="Times New Roman"/>
            </a:endParaRP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A list of lists where each list represent neighbors of a </a:t>
            </a:r>
            <a:r>
              <a:rPr lang="en-US" dirty="0" err="1">
                <a:latin typeface="Times New Roman"/>
                <a:ea typeface="+mn-lt"/>
                <a:cs typeface="Times New Roman"/>
              </a:rPr>
              <a:t>veretex</a:t>
            </a:r>
            <a:r>
              <a:rPr lang="en-US" dirty="0">
                <a:latin typeface="Times New Roman"/>
                <a:ea typeface="+mn-lt"/>
                <a:cs typeface="Times New Roman"/>
              </a:rPr>
              <a:t>.</a:t>
            </a:r>
          </a:p>
          <a:p>
            <a:r>
              <a:rPr lang="en-US" dirty="0">
                <a:latin typeface="Times New Roman"/>
                <a:ea typeface="+mn-lt"/>
                <a:cs typeface="Times New Roman"/>
              </a:rPr>
              <a:t>It is space-efficient for sparse graphs. </a:t>
            </a:r>
          </a:p>
          <a:p>
            <a:endParaRPr lang="en-US" dirty="0">
              <a:latin typeface="Times New Roman"/>
              <a:ea typeface="Calibri"/>
              <a:cs typeface="Times New Roman"/>
            </a:endParaRPr>
          </a:p>
          <a:p>
            <a:endParaRPr lang="en-US" b="1" dirty="0">
              <a:solidFill>
                <a:srgbClr val="992E3A"/>
              </a:solidFill>
              <a:latin typeface="Times New Roman"/>
              <a:ea typeface="+mn-lt"/>
              <a:cs typeface="Times New Roman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Why Adjacency List?</a:t>
            </a: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Efficient for sparse graphs (few edges).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Space complexity: O(V + E).</a:t>
            </a:r>
            <a:endParaRPr lang="en-US"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dirty="0">
                <a:latin typeface="Times New Roman"/>
                <a:ea typeface="+mn-lt"/>
                <a:cs typeface="+mn-lt"/>
              </a:rPr>
              <a:t>Easily supports both directed and undirected graphs.</a:t>
            </a:r>
          </a:p>
          <a:p>
            <a:pPr marL="285750" indent="-285750">
              <a:buFont typeface="Arial"/>
              <a:buChar char="•"/>
            </a:pPr>
            <a:endParaRPr lang="en-US" dirty="0">
              <a:solidFill>
                <a:srgbClr val="000000"/>
              </a:solidFill>
              <a:latin typeface="Times New Roman"/>
              <a:ea typeface="+mn-lt"/>
              <a:cs typeface="Calibri"/>
            </a:endParaRPr>
          </a:p>
          <a:p>
            <a:r>
              <a:rPr lang="en-US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Graph using Adjacency Matrix in C++</a:t>
            </a: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A 2D matrix where </a:t>
            </a:r>
            <a:r>
              <a:rPr lang="en-US" dirty="0">
                <a:latin typeface="Consolas"/>
                <a:ea typeface="+mn-lt"/>
                <a:cs typeface="Times New Roman"/>
              </a:rPr>
              <a:t>matrix[</a:t>
            </a:r>
            <a:r>
              <a:rPr lang="en-US" err="1">
                <a:latin typeface="Consolas"/>
                <a:ea typeface="+mn-lt"/>
                <a:cs typeface="Times New Roman"/>
              </a:rPr>
              <a:t>i</a:t>
            </a:r>
            <a:r>
              <a:rPr lang="en-US" dirty="0">
                <a:latin typeface="Consolas"/>
                <a:ea typeface="+mn-lt"/>
                <a:cs typeface="Times New Roman"/>
              </a:rPr>
              <a:t>][j] = 1</a:t>
            </a:r>
            <a:r>
              <a:rPr lang="en-US" dirty="0">
                <a:ea typeface="+mn-lt"/>
                <a:cs typeface="+mn-lt"/>
              </a:rPr>
              <a:t> if there's an edge from node </a:t>
            </a:r>
            <a:r>
              <a:rPr lang="en-US" err="1">
                <a:latin typeface="Consolas"/>
                <a:ea typeface="+mn-lt"/>
                <a:cs typeface="+mn-lt"/>
              </a:rPr>
              <a:t>i</a:t>
            </a:r>
            <a:r>
              <a:rPr lang="en-US" dirty="0">
                <a:ea typeface="+mn-lt"/>
                <a:cs typeface="+mn-lt"/>
              </a:rPr>
              <a:t> to </a:t>
            </a:r>
            <a:r>
              <a:rPr lang="en-US" dirty="0">
                <a:latin typeface="Consolas"/>
                <a:ea typeface="+mn-lt"/>
                <a:cs typeface="+mn-lt"/>
              </a:rPr>
              <a:t>j</a:t>
            </a:r>
            <a:r>
              <a:rPr lang="en-US" dirty="0">
                <a:ea typeface="+mn-lt"/>
                <a:cs typeface="+mn-lt"/>
              </a:rPr>
              <a:t>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For weighted graphs, store the weight instead of 1.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Undirected graph → symmetric matrix.</a:t>
            </a:r>
            <a:endParaRPr lang="en-US" dirty="0">
              <a:ea typeface="Calibri"/>
              <a:cs typeface="Calibri"/>
            </a:endParaRPr>
          </a:p>
          <a:p>
            <a:pPr>
              <a:buFont typeface="Arial"/>
              <a:buChar char="•"/>
            </a:pPr>
            <a:r>
              <a:rPr lang="en-US" dirty="0">
                <a:ea typeface="+mn-lt"/>
                <a:cs typeface="+mn-lt"/>
              </a:rPr>
              <a:t>Space complexity: O(V²).</a:t>
            </a:r>
            <a:endParaRPr lang="en-US" dirty="0">
              <a:ea typeface="Calibri"/>
              <a:cs typeface="Calibri"/>
            </a:endParaRPr>
          </a:p>
          <a:p>
            <a:pPr marL="742950" lvl="1" indent="-285750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endParaRPr lang="en-US" b="1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dirty="0">
              <a:solidFill>
                <a:srgbClr val="000000"/>
              </a:solidFill>
              <a:latin typeface="Times New Roman"/>
              <a:ea typeface="Calibri"/>
              <a:cs typeface="Calibri"/>
            </a:endParaRPr>
          </a:p>
          <a:p>
            <a:endParaRPr lang="en-US" sz="2000" b="1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endParaRPr lang="en-US" dirty="0">
              <a:solidFill>
                <a:srgbClr val="000000"/>
              </a:solidFill>
              <a:latin typeface="Times New Roman"/>
              <a:ea typeface="Calibri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sz="2800" b="1" dirty="0">
              <a:solidFill>
                <a:srgbClr val="992E3A"/>
              </a:solidFill>
              <a:latin typeface="Times New Roman"/>
              <a:cs typeface="Times New Roman"/>
            </a:endParaRPr>
          </a:p>
          <a:p>
            <a:pPr>
              <a:lnSpc>
                <a:spcPct val="150000"/>
              </a:lnSpc>
            </a:pPr>
            <a:endParaRPr lang="en-US" dirty="0">
              <a:latin typeface="Times New Roman"/>
              <a:cs typeface="Times New Roman"/>
            </a:endParaRPr>
          </a:p>
          <a:p>
            <a:r>
              <a:rPr lang="en-US" sz="2000" dirty="0">
                <a:latin typeface="Times New Roman"/>
                <a:cs typeface="Times New Roman"/>
              </a:rPr>
              <a:t>    </a:t>
            </a:r>
            <a:endParaRPr lang="en-US" sz="2000" dirty="0">
              <a:latin typeface="Times New Roman"/>
            </a:endParaRPr>
          </a:p>
          <a:p>
            <a:pPr>
              <a:buNone/>
            </a:pPr>
            <a:r>
              <a:rPr lang="en-US" dirty="0">
                <a:effectLst/>
                <a:latin typeface="-apple-system"/>
              </a:rPr>
              <a:t> </a:t>
            </a:r>
            <a:br>
              <a:rPr lang="en-US" dirty="0"/>
            </a:b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081571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FA3A1A-E055-7E50-011A-C2F451FB02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9D1E7BDC-0277-4829-B218-94C01415FBC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770F1EC-D564-6180-EC10-37A799F91CDC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2" name="Google Shape;197;p19">
            <a:extLst>
              <a:ext uri="{FF2B5EF4-FFF2-40B4-BE49-F238E27FC236}">
                <a16:creationId xmlns:a16="http://schemas.microsoft.com/office/drawing/2014/main" id="{EC0F94C4-03C0-A40E-2FE2-9FA0BA8B9D76}"/>
              </a:ext>
            </a:extLst>
          </p:cNvPr>
          <p:cNvSpPr txBox="1">
            <a:spLocks noGrp="1"/>
          </p:cNvSpPr>
          <p:nvPr/>
        </p:nvSpPr>
        <p:spPr>
          <a:xfrm>
            <a:off x="0" y="125763"/>
            <a:ext cx="6193410" cy="498818"/>
          </a:xfrm>
          <a:prstGeom prst="rect">
            <a:avLst/>
          </a:prstGeom>
        </p:spPr>
        <p:txBody>
          <a:bodyPr spcFirstLastPara="1" vert="horz" wrap="square" lIns="91425" tIns="91425" rIns="91425" bIns="91425" rtlCol="0" anchor="ctr" anchorCtr="0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Bef>
                <a:spcPts val="0"/>
              </a:spcBef>
            </a:pPr>
            <a:r>
              <a:rPr lang="en-US" sz="2400" b="1" dirty="0">
                <a:solidFill>
                  <a:srgbClr val="A71F38"/>
                </a:solidFill>
                <a:latin typeface="Times New Roman"/>
                <a:cs typeface="Times New Roman"/>
              </a:rPr>
              <a:t>Basics of Graphs </a:t>
            </a:r>
            <a:r>
              <a:rPr lang="en-US" sz="2800" b="1" dirty="0">
                <a:solidFill>
                  <a:srgbClr val="992E3A"/>
                </a:solidFill>
                <a:latin typeface="Times New Roman"/>
                <a:cs typeface="Times New Roman"/>
              </a:rPr>
              <a:t> </a:t>
            </a:r>
            <a:endParaRPr lang="en-US" dirty="0">
              <a:ea typeface="Calibri Light"/>
              <a:cs typeface="Calibri Light"/>
            </a:endParaRPr>
          </a:p>
        </p:txBody>
      </p:sp>
      <p:sp>
        <p:nvSpPr>
          <p:cNvPr id="3" name="Title 3">
            <a:extLst>
              <a:ext uri="{FF2B5EF4-FFF2-40B4-BE49-F238E27FC236}">
                <a16:creationId xmlns:a16="http://schemas.microsoft.com/office/drawing/2014/main" id="{C876F22A-5CBE-215F-8431-CE30CD87A8BD}"/>
              </a:ext>
            </a:extLst>
          </p:cNvPr>
          <p:cNvSpPr txBox="1">
            <a:spLocks/>
          </p:cNvSpPr>
          <p:nvPr/>
        </p:nvSpPr>
        <p:spPr>
          <a:xfrm>
            <a:off x="233805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B803F46F-2F8B-CF99-5896-9CAA40471283}"/>
              </a:ext>
            </a:extLst>
          </p:cNvPr>
          <p:cNvSpPr txBox="1">
            <a:spLocks/>
          </p:cNvSpPr>
          <p:nvPr/>
        </p:nvSpPr>
        <p:spPr>
          <a:xfrm>
            <a:off x="233805" y="3604857"/>
            <a:ext cx="2619849" cy="3034647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200"/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FD636CD2-6824-7FB4-7DBE-4CA82784EDB3}"/>
              </a:ext>
            </a:extLst>
          </p:cNvPr>
          <p:cNvSpPr txBox="1"/>
          <p:nvPr/>
        </p:nvSpPr>
        <p:spPr>
          <a:xfrm>
            <a:off x="1386348" y="1425677"/>
            <a:ext cx="50537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endParaRPr lang="en-US"/>
          </a:p>
        </p:txBody>
      </p:sp>
      <p:sp>
        <p:nvSpPr>
          <p:cNvPr id="8" name="TextBox 2">
            <a:extLst>
              <a:ext uri="{FF2B5EF4-FFF2-40B4-BE49-F238E27FC236}">
                <a16:creationId xmlns:a16="http://schemas.microsoft.com/office/drawing/2014/main" id="{5C4DD83C-F998-94C1-847C-E0595FC9325C}"/>
              </a:ext>
            </a:extLst>
          </p:cNvPr>
          <p:cNvSpPr txBox="1"/>
          <p:nvPr/>
        </p:nvSpPr>
        <p:spPr>
          <a:xfrm>
            <a:off x="337790" y="1061884"/>
            <a:ext cx="11137392" cy="535531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buFont typeface="Arial"/>
              <a:buChar char="•"/>
            </a:pP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 Example(</a:t>
            </a:r>
            <a:r>
              <a:rPr lang="en-US" dirty="0">
                <a:solidFill>
                  <a:srgbClr val="992E3A"/>
                </a:solidFill>
                <a:ea typeface="+mn-lt"/>
                <a:cs typeface="+mn-lt"/>
              </a:rPr>
              <a:t>Adjacency </a:t>
            </a:r>
            <a:r>
              <a:rPr lang="en-US" dirty="0">
                <a:solidFill>
                  <a:srgbClr val="992E3A"/>
                </a:solidFill>
                <a:latin typeface="Calibri"/>
                <a:ea typeface="Calibri"/>
                <a:cs typeface="Calibri"/>
              </a:rPr>
              <a:t>List)</a:t>
            </a:r>
            <a:r>
              <a:rPr lang="en-US" b="1" dirty="0">
                <a:solidFill>
                  <a:srgbClr val="992E3A"/>
                </a:solidFill>
                <a:latin typeface="Times New Roman"/>
                <a:cs typeface="Times New Roman"/>
              </a:rPr>
              <a:t>: </a:t>
            </a:r>
            <a:r>
              <a:rPr lang="en-US" dirty="0">
                <a:latin typeface="Times New Roman"/>
                <a:ea typeface="+mn-lt"/>
                <a:cs typeface="+mn-lt"/>
              </a:rPr>
              <a:t>                                                       </a:t>
            </a:r>
            <a:endParaRPr lang="en-US" b="1">
              <a:solidFill>
                <a:srgbClr val="992E3A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endParaRPr lang="en-US" dirty="0">
              <a:latin typeface="Times New Roman"/>
              <a:ea typeface="Calibri"/>
              <a:cs typeface="Calibri"/>
            </a:endParaRPr>
          </a:p>
          <a:p>
            <a:pPr algn="just"/>
            <a:br>
              <a:rPr lang="en-US" dirty="0"/>
            </a:br>
            <a:r>
              <a:rPr lang="en-US" dirty="0"/>
              <a:t> </a:t>
            </a:r>
          </a:p>
        </p:txBody>
      </p:sp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902AC8E-5BB8-1CE6-CD46-EB8CA839C0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496" y="1425802"/>
            <a:ext cx="4157436" cy="4686754"/>
          </a:xfrm>
          <a:prstGeom prst="rect">
            <a:avLst/>
          </a:prstGeom>
        </p:spPr>
      </p:pic>
      <p:sp>
        <p:nvSpPr>
          <p:cNvPr id="13" name="TextBox 7">
            <a:extLst>
              <a:ext uri="{FF2B5EF4-FFF2-40B4-BE49-F238E27FC236}">
                <a16:creationId xmlns:a16="http://schemas.microsoft.com/office/drawing/2014/main" id="{FB6393F5-EA88-ACB3-4454-90FC80C2D253}"/>
              </a:ext>
            </a:extLst>
          </p:cNvPr>
          <p:cNvSpPr txBox="1"/>
          <p:nvPr/>
        </p:nvSpPr>
        <p:spPr>
          <a:xfrm>
            <a:off x="5387646" y="4079681"/>
            <a:ext cx="1388583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alibri"/>
                <a:ea typeface="Calibri"/>
                <a:cs typeface="Calibri"/>
              </a:rPr>
              <a:t>Output</a:t>
            </a:r>
            <a:r>
              <a:rPr lang="en-US" sz="2000" b="1" dirty="0">
                <a:latin typeface="Times New Roman"/>
                <a:cs typeface="Times New Roman"/>
              </a:rPr>
              <a:t>:-</a:t>
            </a:r>
          </a:p>
        </p:txBody>
      </p:sp>
      <p:pic>
        <p:nvPicPr>
          <p:cNvPr id="14" name="Picture 13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0DF43B0-B423-6A92-4635-42D46A08BB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1423988"/>
            <a:ext cx="2933700" cy="2549526"/>
          </a:xfrm>
          <a:prstGeom prst="rect">
            <a:avLst/>
          </a:prstGeom>
        </p:spPr>
      </p:pic>
      <p:pic>
        <p:nvPicPr>
          <p:cNvPr id="15" name="Picture 1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01E0E7B1-12FB-116C-D691-8E12CB748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1604" y="4623707"/>
            <a:ext cx="2914650" cy="1257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0705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B409C-7808-64DF-8DA1-285C92B1A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3">
            <a:extLst>
              <a:ext uri="{FF2B5EF4-FFF2-40B4-BE49-F238E27FC236}">
                <a16:creationId xmlns:a16="http://schemas.microsoft.com/office/drawing/2014/main" id="{4EE09D74-D882-2F1D-BC4B-BF7448A923BB}"/>
              </a:ext>
            </a:extLst>
          </p:cNvPr>
          <p:cNvSpPr txBox="1">
            <a:spLocks/>
          </p:cNvSpPr>
          <p:nvPr/>
        </p:nvSpPr>
        <p:spPr>
          <a:xfrm>
            <a:off x="9234361" y="3159768"/>
            <a:ext cx="2619849" cy="347003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000" b="1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CDC1E68-BEA6-5897-951F-5089BD34A431}"/>
              </a:ext>
            </a:extLst>
          </p:cNvPr>
          <p:cNvSpPr txBox="1">
            <a:spLocks/>
          </p:cNvSpPr>
          <p:nvPr/>
        </p:nvSpPr>
        <p:spPr>
          <a:xfrm>
            <a:off x="9234361" y="3579261"/>
            <a:ext cx="2619849" cy="3061006"/>
          </a:xfrm>
          <a:prstGeom prst="rect">
            <a:avLst/>
          </a:prstGeom>
          <a:ln>
            <a:noFill/>
          </a:ln>
        </p:spPr>
        <p:txBody>
          <a:bodyPr/>
          <a:lstStyle>
            <a:defPPr>
              <a:defRPr lang="en-US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endParaRPr lang="en-US" sz="1600" b="1"/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62488662-724F-4BBA-07B2-665AB5A769DC}"/>
              </a:ext>
            </a:extLst>
          </p:cNvPr>
          <p:cNvSpPr txBox="1"/>
          <p:nvPr/>
        </p:nvSpPr>
        <p:spPr>
          <a:xfrm>
            <a:off x="314037" y="187036"/>
            <a:ext cx="9855199" cy="892552"/>
          </a:xfrm>
          <a:prstGeom prst="rect">
            <a:avLst/>
          </a:prstGeom>
          <a:noFill/>
        </p:spPr>
        <p:txBody>
          <a:bodyPr rot="0" spcFirstLastPara="0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b="1" dirty="0">
                <a:solidFill>
                  <a:srgbClr val="A71F38"/>
                </a:solidFill>
                <a:latin typeface="Times New Roman"/>
                <a:ea typeface="+mn-lt"/>
                <a:cs typeface="Times New Roman"/>
              </a:rPr>
              <a:t>Basics of Graphs </a:t>
            </a:r>
            <a:r>
              <a:rPr lang="en-US" sz="2800" b="1" dirty="0">
                <a:solidFill>
                  <a:srgbClr val="992E3A"/>
                </a:solidFill>
                <a:latin typeface="Times New Roman"/>
                <a:ea typeface="+mn-lt"/>
                <a:cs typeface="Times New Roman"/>
              </a:rPr>
              <a:t> </a:t>
            </a:r>
            <a:endParaRPr lang="en-US"/>
          </a:p>
          <a:p>
            <a:endParaRPr lang="en-US" sz="2400" b="1" dirty="0">
              <a:solidFill>
                <a:srgbClr val="A71F38"/>
              </a:solidFill>
              <a:latin typeface="Times New Roman"/>
              <a:cs typeface="Times New Roman"/>
            </a:endParaRPr>
          </a:p>
        </p:txBody>
      </p:sp>
      <p:sp>
        <p:nvSpPr>
          <p:cNvPr id="10" name="TextBox 7">
            <a:extLst>
              <a:ext uri="{FF2B5EF4-FFF2-40B4-BE49-F238E27FC236}">
                <a16:creationId xmlns:a16="http://schemas.microsoft.com/office/drawing/2014/main" id="{DB3C33B0-B312-441B-8EDE-E92290B2C866}"/>
              </a:ext>
            </a:extLst>
          </p:cNvPr>
          <p:cNvSpPr txBox="1"/>
          <p:nvPr/>
        </p:nvSpPr>
        <p:spPr>
          <a:xfrm>
            <a:off x="5759575" y="986323"/>
            <a:ext cx="1461154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>
                <a:latin typeface="Calibri"/>
                <a:ea typeface="Calibri"/>
                <a:cs typeface="Calibri"/>
              </a:rPr>
              <a:t>Output</a:t>
            </a:r>
            <a:r>
              <a:rPr lang="en-US" sz="2000" b="1" dirty="0">
                <a:latin typeface="Times New Roman"/>
                <a:cs typeface="Times New Roman"/>
              </a:rPr>
              <a:t>:-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7943160C-2979-0CDB-3870-DAFDF0219CDF}"/>
              </a:ext>
            </a:extLst>
          </p:cNvPr>
          <p:cNvSpPr txBox="1"/>
          <p:nvPr/>
        </p:nvSpPr>
        <p:spPr>
          <a:xfrm>
            <a:off x="316717" y="1077036"/>
            <a:ext cx="3384295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lIns="91440" tIns="45720" rIns="91440" bIns="45720" rtlCol="0" anchor="t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  </a:t>
            </a:r>
            <a:r>
              <a:rPr lang="en-US" sz="2000" b="1" dirty="0">
                <a:latin typeface="Times New Roman"/>
                <a:cs typeface="Times New Roman"/>
              </a:rPr>
              <a:t>Example(</a:t>
            </a:r>
            <a:r>
              <a:rPr lang="en-US" sz="2000" dirty="0">
                <a:ea typeface="+mn-lt"/>
                <a:cs typeface="+mn-lt"/>
              </a:rPr>
              <a:t>Adjacency Matrix</a:t>
            </a:r>
            <a:r>
              <a:rPr lang="en-US" sz="2000" dirty="0">
                <a:latin typeface="Calibri"/>
                <a:ea typeface="Calibri"/>
                <a:cs typeface="Calibri"/>
              </a:rPr>
              <a:t>)</a:t>
            </a:r>
            <a:r>
              <a:rPr lang="en-US" sz="2000" b="1" dirty="0">
                <a:latin typeface="Times New Roman"/>
                <a:cs typeface="Times New Roman"/>
              </a:rPr>
              <a:t>:-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9D6F6C78-52D2-2464-8840-773427EC5F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86" y="1617436"/>
            <a:ext cx="4343400" cy="4666343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D59FDE1-122D-DD63-9689-A5A966D91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8757" y="1613580"/>
            <a:ext cx="3124200" cy="2524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0555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657240BBBC6B049925159D12E9A25AF" ma:contentTypeVersion="11" ma:contentTypeDescription="Create a new document." ma:contentTypeScope="" ma:versionID="26b8b635b1e6063efa60a7b4acc4e2e3">
  <xsd:schema xmlns:xsd="http://www.w3.org/2001/XMLSchema" xmlns:xs="http://www.w3.org/2001/XMLSchema" xmlns:p="http://schemas.microsoft.com/office/2006/metadata/properties" xmlns:ns3="7dbb0361-a347-4361-aad0-742af1c4894d" xmlns:ns4="9ef71459-7135-4651-8acf-3a45a5e0ab13" targetNamespace="http://schemas.microsoft.com/office/2006/metadata/properties" ma:root="true" ma:fieldsID="d6460f61bcd4c91886233c57813698c2" ns3:_="" ns4:_="">
    <xsd:import namespace="7dbb0361-a347-4361-aad0-742af1c4894d"/>
    <xsd:import namespace="9ef71459-7135-4651-8acf-3a45a5e0ab13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dbb0361-a347-4361-aad0-742af1c4894d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f71459-7135-4651-8acf-3a45a5e0ab1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internalName="MediaServiceDateTaken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5210273-DEBD-4595-B791-2314571AF4C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4E8A36-207B-4778-AD7D-BDA9120D12AB}">
  <ds:schemaRefs>
    <ds:schemaRef ds:uri="7dbb0361-a347-4361-aad0-742af1c4894d"/>
    <ds:schemaRef ds:uri="9ef71459-7135-4651-8acf-3a45a5e0ab13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24553A5C-27BA-4B22-B2A5-D9BA781F94A2}">
  <ds:schemaRefs>
    <ds:schemaRef ds:uri="7dbb0361-a347-4361-aad0-742af1c4894d"/>
    <ds:schemaRef ds:uri="9ef71459-7135-4651-8acf-3a45a5e0ab1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</Words>
  <Application>Microsoft Office PowerPoint</Application>
  <PresentationFormat>Widescreen</PresentationFormat>
  <Paragraphs>5</Paragraphs>
  <Slides>20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20</vt:i4>
      </vt:variant>
    </vt:vector>
  </HeadingPairs>
  <TitlesOfParts>
    <vt:vector size="22" baseType="lpstr"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Cluster reset issue on SWC press events</dc:title>
  <dc:creator>prasad dokku</dc:creator>
  <cp:lastModifiedBy>Rakshith Kumar Pulluri</cp:lastModifiedBy>
  <cp:revision>2040</cp:revision>
  <dcterms:created xsi:type="dcterms:W3CDTF">2018-04-13T08:56:00Z</dcterms:created>
  <dcterms:modified xsi:type="dcterms:W3CDTF">2025-06-09T17:10:23Z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53CB3D3E10964D8CA74CED45E813FBA1</vt:lpwstr>
  </property>
  <property fmtid="{D5CDD505-2E9C-101B-9397-08002B2CF9AE}" pid="3" name="KSOProductBuildVer">
    <vt:lpwstr>1033-11.2.0.11191</vt:lpwstr>
  </property>
  <property fmtid="{D5CDD505-2E9C-101B-9397-08002B2CF9AE}" pid="4" name="ContentTypeId">
    <vt:lpwstr>0x010100E657240BBBC6B049925159D12E9A25AF</vt:lpwstr>
  </property>
</Properties>
</file>