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60" r:id="rId5"/>
    <p:sldId id="261" r:id="rId6"/>
    <p:sldId id="263" r:id="rId7"/>
    <p:sldId id="264" r:id="rId8"/>
    <p:sldId id="276" r:id="rId9"/>
    <p:sldId id="265" r:id="rId10"/>
    <p:sldId id="277" r:id="rId11"/>
    <p:sldId id="278" r:id="rId12"/>
    <p:sldId id="279" r:id="rId13"/>
    <p:sldId id="266" r:id="rId14"/>
    <p:sldId id="280" r:id="rId15"/>
    <p:sldId id="281" r:id="rId16"/>
    <p:sldId id="267" r:id="rId17"/>
    <p:sldId id="282" r:id="rId18"/>
    <p:sldId id="283" r:id="rId19"/>
    <p:sldId id="268" r:id="rId20"/>
    <p:sldId id="284" r:id="rId21"/>
    <p:sldId id="285" r:id="rId22"/>
    <p:sldId id="269" r:id="rId23"/>
    <p:sldId id="286" r:id="rId24"/>
    <p:sldId id="287" r:id="rId25"/>
    <p:sldId id="271" r:id="rId26"/>
    <p:sldId id="288" r:id="rId27"/>
    <p:sldId id="289" r:id="rId28"/>
    <p:sldId id="272" r:id="rId29"/>
    <p:sldId id="290" r:id="rId30"/>
    <p:sldId id="291" r:id="rId31"/>
    <p:sldId id="273" r:id="rId32"/>
    <p:sldId id="292" r:id="rId33"/>
    <p:sldId id="293" r:id="rId34"/>
    <p:sldId id="274" r:id="rId35"/>
    <p:sldId id="294" r:id="rId36"/>
    <p:sldId id="295" r:id="rId37"/>
    <p:sldId id="275" r:id="rId38"/>
    <p:sldId id="296" r:id="rId39"/>
    <p:sldId id="297" r:id="rId40"/>
    <p:sldId id="298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  <a:srgbClr val="A81F38"/>
    <a:srgbClr val="EDA5A5"/>
    <a:srgbClr val="DB8D9A"/>
    <a:srgbClr val="A71F38"/>
    <a:srgbClr val="EFEFEF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3A5B1-136D-BB38-300D-F4CA81E64F01}" v="1244" dt="2025-05-16T04:31:33.449"/>
    <p1510:client id="{E768ECBA-E7C5-E4B9-8289-97AE66669D27}" v="313" dt="2025-05-16T09:13:37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D7BC-4DB7-4CFB-9363-92AAA8F3D54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6AC4A-B679-4B0C-BA08-3AC52F1AE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49316674-9227-6F72-E163-95CB9F371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397C159-F2D9-CC89-C878-16775F7F4F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BE7611A-75AB-8372-2B1B-992AA009B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140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C1EB8C4-B159-47C8-9D16-560737CD9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F06C71B-FAC5-0AA6-6912-BAC3AAB7EB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F701E51-FB08-BDD6-008A-30AA2A7A69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83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730E2ED-5D98-B834-253A-7D78CC4BB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7AEBB83-6A78-0EDA-D0CA-BCA4E5F6F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039C6D1-EC1F-7B21-A1C0-A2D92CAF7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30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ABBC25C-CB2F-D809-8D0D-7F0B7E1C0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00410BD-F0C8-64C0-5FD5-0A12F370E3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E93D998-2975-6272-44CA-FE840B6595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013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4B52586-3AC0-2133-E112-804765C7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392B833-2A3D-817D-084A-546455D73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07609F9-2C21-BAB6-609D-A03A56F9B4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394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0153C15-0694-6090-BD81-CF017EFFF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5A21D78B-E658-00A8-3AF5-E096772187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247D56A-0CE7-39F4-62E5-5A02537E30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34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4A33DA0E-920B-8E23-82CF-224EFE6DB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F3B2461-7280-5426-25BE-8BF1C8EC77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E9984AD-301F-9362-A854-51D3FC89AC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608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4BCDC46-CBEE-6E61-BD94-F16A6F6DA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1A80826-5BAE-3781-EB1B-6491513BE9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A854E03-BCA3-D09A-9EDF-70CAD897C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3217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AB0D3F4-B2DE-C3E4-BBD7-DCF319FD2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6B659EA-0FFD-1C6C-4B98-2FAC1D5EE4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A7505B9-CD3F-6E37-14E2-348299FD95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678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8E9222D9-D78F-5F84-9F7A-770B00BC4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9A6A4D3B-0F0D-57E1-576B-53B48D5DA7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A56C390-828A-B632-5651-7D7DD97720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30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02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DA2FAB3-4464-1289-AB7E-27CD2512C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BB80D5E-953B-6866-F563-97B7566C7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2887DA3-AB96-855B-71CB-B5C43AB982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358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DAC2F9A-0DF3-782C-D66C-8AB7A42B8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8DADD96-E624-8B57-4CAA-1F84AACA1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A3467C2-6A7D-5DE1-39A8-EE027EC4B8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813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F632F8A-5934-4B33-A038-02ACDC62F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A97F4D5-8E1B-3C77-1473-73BD61D888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F1D77B3-CF2D-903E-0D9B-E073D07FF7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148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5AC8883-38D2-1CB0-37FE-E77ADDA29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C0ECBC2-36F5-F862-5ACC-D63C21812B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404BDDE-5040-378C-D0D4-26F1AF0055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041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0A7D86A-BF29-4041-490E-4B76B24E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FF5BFA7-AF90-8BE5-E583-F629425F81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076C655-ED9E-92EB-A4F6-55AE09960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4918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D657DF8-5B13-09C7-17E7-418A58512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5970B2C1-1EF9-5ECD-D133-1D29F09B8E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5CD3384-EE20-7081-848B-39DFA2AFE5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525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8FB134AF-B707-CBB9-351E-1C37C0B99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81B47AF-D6B0-B65A-F7A3-630D913EE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5073A17-84AB-13D5-A70F-CDF9E14ED7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8957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4970B9AA-3B03-F512-1B00-4613EFB40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E57BF45-1317-DBF8-651D-25FD4EB047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ED73031-39D1-B080-596A-A3B38B21D4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36797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3BC9AA4-5810-2512-B04A-19BF8A0B6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BA3116B-59F3-D720-7519-B0F1502A6F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02AB271-8D7A-1ED3-94BE-38DCE4D6CD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6480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666BA3F-36A4-6963-1A72-FB40F4603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CC90826-6780-339B-1031-4CE631ABC6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D438554-0266-36CC-286B-75339A4839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790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3C3E8018-442A-E651-9506-15A94B80D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3CF12F2-44E0-817B-6BAD-241F700B66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176B6F6-D465-CD51-0F29-BE80362C37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151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E161E8E-AC1F-E336-663B-CFB801531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05DA66F-E077-DDF0-D1D0-206BCCD4D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C63519E-12A1-DB9C-FBF1-E1A9EE131A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982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EA26E9A-685E-1BEB-D6FD-F136049D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ABD49A7-B0D3-E9EE-CDF4-FAA4004622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D4280A93-64DE-E5C8-21B6-A175322C2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054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8102C983-A2F0-4FAF-E386-858D3C177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5910DF4-85BC-FC6C-B479-C33F04E93B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BE5ED6C-830F-E352-9487-5A930B68B8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910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44F9BC31-E644-E942-107D-42B4CF728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4D54887-12F7-12D3-B3AA-4BC1CC6AA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581BE3B-DDEF-48EC-4868-C1F54B7972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802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A02E162-B13C-E4D1-79AB-DA8ECE321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E2DEB95-5E22-A81C-52CF-67BFADB7FE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B09F69B-EC8A-FA03-9598-1FADBA7F85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2420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BFEE169-5CE3-C13D-9064-B2DBBDC5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F269469-82FA-7BBC-ABB7-1BE4FED64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EA1DDB1-DB00-3C7C-CA60-FB3341ED9D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5779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0E68C31-7F79-45A6-6AA4-53E230492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DE6B6F7-0136-C0BC-3C72-DAE805C9F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40BB14EE-D1C8-9ACA-9AD1-561E6809DF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114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AD6686A-199E-879C-C498-E9035AA4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570E613-C7FD-9D50-8BE4-0F271A3625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E09163F-0FED-FA90-DF8F-2EAB637C4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895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C2457B1-96B5-A9BC-496F-5C3DB6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044911C6-0E87-F8A8-B59A-B8FC2F0F37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822F93D-8BDE-2917-398E-B7D92534F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12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25512EC-4F1C-C8C0-5059-445A9CEB2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B9DE104F-4164-37DF-C098-D204227D6D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D49F0A5-1C2D-C95A-A41D-DBC05911F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32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0E6EA06-AE21-D49A-5B5E-88635DBD7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E74ECA5-F348-7785-0F2E-0505480F9F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06FA731-045A-061A-8248-14597F6CAD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633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40CE3CEE-7BE9-9E4F-B008-CF11F5FD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26E7A3D-1F34-5628-7636-B05044E32F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78F3FDB-1097-81EF-D4CB-36BF875F93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84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2745750-C051-420D-ACB7-98FF8E64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5790E9A-99C7-F3C9-FBDD-2912E1580B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7D2170D-2F54-50E4-D442-8358A06D7E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55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9942F78-1D38-F25A-92C8-9E51B06A3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5007EC90-A31A-376D-514A-F9777E3D9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2CD8182-F866-6871-8759-BF35BD502D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55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FA24-FC2E-6ECB-B60F-C55B98C8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1C7D-AC2D-EF99-BA11-9224A1A4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96DA-C4CE-CA3A-AC26-F317929F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F9E3-3420-A358-A2EF-00A45637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80BA-3B7C-F2A7-8481-663AA173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1FB-CEF3-3E62-250B-360F60BB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54F8-F3DB-042C-0A2D-010BFAE3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0A7F-C78D-088E-9C8E-30B10B8E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9D27-90D9-F2DE-F155-2C6AA995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E420-F30C-CACD-204D-205C6C71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63DB6-6F6B-FB10-A89E-7D81EDD87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A8C61-BB39-1741-1012-ECF3C1D0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5625-CA30-9346-85FF-D1F6E5CB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DA06-85BB-DF92-F675-083C8C5A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727C-979A-D191-8B00-9E69E2A6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5/16/2025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4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541A-1782-389A-8947-DBCACB21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90C9-3A9E-EE15-73C2-A03D51F4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BB6E-CB33-4DFA-9ADE-0514D3B3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6121-555C-0D20-2C18-3CB071DA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B054-DD9D-74A5-AA7A-91726231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FBFA-0085-D36F-9F24-9054DBFC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2491-5205-5EDC-B0DF-D7301F7B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D5DC-0ACA-EC22-3B3C-23570291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2EFE-6CF0-C161-DE5D-35BFD1AE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D24A-D997-18E0-985D-5E3E8A48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DE81-10FF-0044-A40E-4817C13E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B1B4-47DC-15F5-D3D1-60D5F9087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F2CE5-E1EE-E21C-83D5-3C846A7C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FA11C-BA72-819D-1CAE-8278E47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AEF0-3878-7661-B572-D268AB0D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A6C09-D1F9-F5CD-5CC2-C9FC5243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7F3-8CD1-5703-4169-43C5475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2FB4A-75F3-9F89-BA4E-EBAF77C1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E83AC-9D50-5376-065D-F0467ED1B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AEFCF-4BA8-70CD-AB49-62DBFC4CF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1BDC9-F1F4-C69E-8E21-6EC4C9751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5606A-E902-3A38-A9FB-42971A3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5C1D9-2C2C-6D4D-5A28-40EB5AD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9FB4D-C3BE-7FCA-CD62-DBCDD35D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094E-89E0-234E-07AE-7F42292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C982A-B889-E42B-2886-2CD9D7E0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91C58-4525-329C-E6D1-FDB7834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7FA12-38AD-9A42-8277-64F3A71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6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7DAD-212F-9D12-A933-F60A4B44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8EAE-4880-DC63-A0FB-F97C2E0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6781-AF24-512D-55EE-DBE08E16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C29E-071A-9C40-B5AF-206B8633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08E9-35B9-27EC-16B2-6DA5B7FE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0764-C8EE-4B4A-7CBC-8CD4F6E0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674F-2F4C-8DB9-9337-51032A2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BE534-90DC-5671-A143-CC98A317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0B889-45AC-1ED6-3934-E8A6FF1A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6EEC-E7AF-7D8D-950D-FF3D5B75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DD344-18A9-44AB-F57C-B2BC932C3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13DC4-FBCD-79A5-4E5F-1B21C9BE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1F6B-45C0-FD8E-53A1-99FE49F8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B142-4634-263F-0A4C-AC6EB350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0E5F-C80B-815B-89F8-C8043A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CEEB-CF3E-82F7-3432-64F46E6F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21A05-3469-F66D-C1E9-27F05D80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4761-7141-2561-1062-AD8565406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69EFC-A6C4-4F86-8B62-8590F3CBABB3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59C1-071E-85C8-594E-4ED1F27C6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BB36-7032-FFD5-6234-8F9267A2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language/destructo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eeksforgeeks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eeksforgeeks.org/static-variables-in-c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language/storage_duration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geeksforgeeks.org/constructors-cpp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plusplus.com/doc/tutorial/class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T1934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16/05/2025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6A1C3E41-851A-599A-F009-B773D8086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B7C8ADEF-495E-195F-57F6-D89374BD5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Key Learnings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FA367-FE48-DFCE-7BFA-BE9835B4183A}"/>
              </a:ext>
            </a:extLst>
          </p:cNvPr>
          <p:cNvSpPr txBox="1"/>
          <p:nvPr/>
        </p:nvSpPr>
        <p:spPr>
          <a:xfrm>
            <a:off x="-3464" y="1061604"/>
            <a:ext cx="1100397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Copy Constructor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constructor that creates a new object by copying an existing object.</a:t>
            </a: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To duplicate the contents of one object into another safely.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Takes a reference to the same class object.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Essential for passing or returning objects by value.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Can be user-defined or compiler-generated.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It's like duplicating a saved game on your console. You make a copy of the existing file to continue the same progress under a new name.</a:t>
            </a: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1949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39D4F95-0898-C84E-6E38-B31BD36A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13C5BC85-88C5-3647-9E47-53ACA8CF83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92523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Code Snippet – Hands-on Practice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43E8725-9BB4-7970-EDDC-DD246B0A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4" y="1055911"/>
            <a:ext cx="3352800" cy="4752975"/>
          </a:xfrm>
          <a:prstGeom prst="rect">
            <a:avLst/>
          </a:prstGeom>
        </p:spPr>
      </p:pic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7DE7A6F-2967-8B46-7E68-0D1BE58B4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04" y="5975249"/>
            <a:ext cx="54387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8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05A0811C-29CC-3B46-6EFA-2A5471AA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CDED568A-40B8-A4EA-5195-CAA8FCA781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Challenges, Tasks</a:t>
            </a:r>
            <a:endParaRPr lang="en-US" sz="2400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616AE-F81E-8B02-C37E-E9BA8F1AD459}"/>
              </a:ext>
            </a:extLst>
          </p:cNvPr>
          <p:cNvSpPr txBox="1"/>
          <p:nvPr/>
        </p:nvSpPr>
        <p:spPr>
          <a:xfrm>
            <a:off x="-3464" y="1061604"/>
            <a:ext cx="754899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Challenges / Debugging Experience: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Didn't use const reference in copy constructor; led to recursion.</a:t>
            </a:r>
          </a:p>
          <a:p>
            <a:endParaRPr lang="en-US" sz="1600" dirty="0"/>
          </a:p>
          <a:p>
            <a:r>
              <a:rPr lang="en-US" sz="2000" dirty="0">
                <a:latin typeface="Times New Roman"/>
                <a:cs typeface="Times New Roman"/>
              </a:rPr>
              <a:t>Tasks/Assignments Completed: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Implemented copy constructor manually.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Compared shallow vs deep copy.</a:t>
            </a:r>
          </a:p>
          <a:p>
            <a:endParaRPr lang="en-US" sz="1600" dirty="0"/>
          </a:p>
          <a:p>
            <a:r>
              <a:rPr lang="en-US" sz="2000" dirty="0">
                <a:latin typeface="Times New Roman"/>
                <a:cs typeface="Times New Roman"/>
              </a:rPr>
              <a:t>Additional Learning Resources / Notes: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https://www.geeksforgeeks.org/</a:t>
            </a: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9475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02340F8-B09F-523F-EF23-FEBB362CB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C1F503D1-DDFB-B660-B4E8-349046901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Key Learnings</a:t>
            </a:r>
            <a:endParaRPr lang="en-US" sz="2400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D878E-23CE-EB76-C06B-9BC1A0DC9DB5}"/>
              </a:ext>
            </a:extLst>
          </p:cNvPr>
          <p:cNvSpPr txBox="1"/>
          <p:nvPr/>
        </p:nvSpPr>
        <p:spPr>
          <a:xfrm>
            <a:off x="-3464" y="1061604"/>
            <a:ext cx="10709562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Destructor: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destructor is a special function that gets automatically called when an object is no longer in use.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To release resources and perform cleanup before the object is destroyed.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Same name as the </a:t>
            </a:r>
            <a:r>
              <a:rPr lang="en-US" dirty="0" err="1">
                <a:latin typeface="Times New Roman"/>
                <a:ea typeface="+mn-lt"/>
                <a:cs typeface="+mn-lt"/>
              </a:rPr>
              <a:t>class,but</a:t>
            </a:r>
            <a:r>
              <a:rPr lang="en-US" dirty="0">
                <a:latin typeface="Times New Roman"/>
                <a:ea typeface="+mn-lt"/>
                <a:cs typeface="+mn-lt"/>
              </a:rPr>
              <a:t> preceded with a tilde (~).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No return type or parameters.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Executes when the object goes out of scope or is deleted.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Think of closing a restaurant kitchen at night—turning off stoves, cleaning up, and locking everything before leaving. That’s what a destructor does for an object.</a:t>
            </a: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759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234A719-B19D-476A-BE5D-EAA0B3C8B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B1787222-FDB1-752B-6541-70E278B3B9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92523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Code Snippet – Hands-on Practice</a:t>
            </a:r>
            <a:endParaRPr lang="en-US" sz="2400" dirty="0">
              <a:latin typeface="Times New Roman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E5D899E-9B19-5946-905A-EDB654FDA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87" y="1052875"/>
            <a:ext cx="3543300" cy="3286125"/>
          </a:xfrm>
          <a:prstGeom prst="rect">
            <a:avLst/>
          </a:prstGeom>
        </p:spPr>
      </p:pic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9BF16F4C-99E4-2B44-86CC-6B28AC441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29" y="4765153"/>
            <a:ext cx="54102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AF609CE-85AD-7DF6-202D-FE86A8E0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AB82CA52-4C0A-0917-375F-440777A359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Challenges, Tasks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600EC-4A8F-0FE3-D0D4-42C2D2FFB6A9}"/>
              </a:ext>
            </a:extLst>
          </p:cNvPr>
          <p:cNvSpPr txBox="1"/>
          <p:nvPr/>
        </p:nvSpPr>
        <p:spPr>
          <a:xfrm>
            <a:off x="-3464" y="1061604"/>
            <a:ext cx="7548995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Challenges / Debugging Experience: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Destructor wasn't called in dynamically allocated objects without delete.</a:t>
            </a:r>
          </a:p>
          <a:p>
            <a:pPr>
              <a:buFont typeface="Arial"/>
              <a:buChar char="•"/>
            </a:pPr>
            <a:endParaRPr lang="en-US" dirty="0"/>
          </a:p>
          <a:p>
            <a:r>
              <a:rPr lang="en-US" sz="2000" dirty="0">
                <a:latin typeface="Times New Roman"/>
                <a:cs typeface="Times New Roman"/>
              </a:rPr>
              <a:t>Tasks/Assignments Completed: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Demonstrated constructor and destructor lifecycle.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Additional Learning Resources / Notes: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https://en.cppreference.com/w/cpp/language/destructor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endParaRPr lang="en-US" sz="2400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6960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6F137BD4-09FB-7620-BC4B-EDB04EAD8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703D7784-08A6-DE66-91E1-5942F4B08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Key Learnings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C7DB0-5BA9-7AE5-6DE2-AF1EE6B9C026}"/>
              </a:ext>
            </a:extLst>
          </p:cNvPr>
          <p:cNvSpPr txBox="1"/>
          <p:nvPr/>
        </p:nvSpPr>
        <p:spPr>
          <a:xfrm>
            <a:off x="-3464" y="723899"/>
            <a:ext cx="12207585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Virtual Destructor: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destructor that can be overridden in a derived class, ensuring proper cleanup in inheritance.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To guarantee that destructors of derived classes are called when deleting through a base class pointer.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Declared with virtual keyword.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Crucial for polymorphism and dynamic memory management.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Prevents memory leaks.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Imagine firing an employee (base class) who has multiple roles (derived class). A virtual destructor ensures all roles are properly closed, not just the general job.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165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7407C87-2952-DAD2-5895-86E6F7584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21CE4DAF-A378-B484-58DF-FA4E725397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92523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Code Snippet – Hands-on Practice</a:t>
            </a:r>
            <a:endParaRPr lang="en-US" sz="2400" dirty="0">
              <a:latin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DC8A2ED-D234-DCCB-DFA9-46834805F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89" y="1042576"/>
            <a:ext cx="3502306" cy="4076700"/>
          </a:xfrm>
          <a:prstGeom prst="rect">
            <a:avLst/>
          </a:prstGeom>
        </p:spPr>
      </p:pic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9E9C791-7CE6-8FAF-C1C5-9AE049B05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64" y="5305063"/>
            <a:ext cx="55340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4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C064F6F-9EAE-CBA8-5F33-5B518E3D8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9766EAA0-6017-432F-4AB1-A1355856E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Challenges, Tasks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DB3D0-378A-308F-5287-8BD40610E3DA}"/>
              </a:ext>
            </a:extLst>
          </p:cNvPr>
          <p:cNvSpPr txBox="1"/>
          <p:nvPr/>
        </p:nvSpPr>
        <p:spPr>
          <a:xfrm>
            <a:off x="-3464" y="1061604"/>
            <a:ext cx="7548995" cy="3570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Challenges / Debugging Experience: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Destructor of derived class was not called without virtual.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Tasks/Assignments Completed: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Implemented base and derived classes with virtual destructors.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Additional Learning Resources / Notes: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https://www.geeksforgeeks.org/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837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D750AD0-DAB4-4332-AC8E-890AE2803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EB6D1990-E746-FA97-02B3-C414C2A873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Key Learnings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D55FF-9FB8-1F29-C985-119B24B66CBD}"/>
              </a:ext>
            </a:extLst>
          </p:cNvPr>
          <p:cNvSpPr txBox="1"/>
          <p:nvPr/>
        </p:nvSpPr>
        <p:spPr>
          <a:xfrm>
            <a:off x="-3464" y="723899"/>
            <a:ext cx="12207585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Auto Storage Class: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Automatically handles the variable's lifetime and visibility, usually inside functions.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Defines local variables that exist during function execution and are destroyed afterward.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Default storage for local variables.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Keyword auto is optional in modern C++.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Limited to the block in which it’s declared.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It’s like a pop-up tent that appears for a camping night and folds away when done temporary and local to its use.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8698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Topics Covered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/>
                <a:cs typeface="Times New Roman"/>
              </a:rPr>
              <a:t>Plan for Tomorrow</a:t>
            </a:r>
          </a:p>
          <a:p>
            <a:pPr>
              <a:buNone/>
            </a:pPr>
            <a:endParaRPr lang="en-US" dirty="0">
              <a:effectLst/>
              <a:latin typeface="-apple-system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566CC854-0A3B-18AE-F45D-B30F885B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E589FED6-2D95-3D1B-D1CD-8B17A144FA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92523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Code Snippet – Hands-on Practice</a:t>
            </a:r>
            <a:endParaRPr lang="en-US" sz="2400" dirty="0">
              <a:latin typeface="Times New Roman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8C55C19-08DE-BAB2-8342-14733569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86" y="1181100"/>
            <a:ext cx="4334357" cy="2537749"/>
          </a:xfrm>
          <a:prstGeom prst="rect">
            <a:avLst/>
          </a:prstGeom>
        </p:spPr>
      </p:pic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4EDD09A-072F-955D-52EA-8D27DE0A9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58" y="4315488"/>
            <a:ext cx="55626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8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8FEFD2D-4012-DDC9-081A-A748629C9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8A313AA8-7FF8-AEF0-02A2-E0132874C2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Challenges, Tasks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8580D-E08A-BAA1-C5F2-CAD4F1FB33A9}"/>
              </a:ext>
            </a:extLst>
          </p:cNvPr>
          <p:cNvSpPr txBox="1"/>
          <p:nvPr/>
        </p:nvSpPr>
        <p:spPr>
          <a:xfrm>
            <a:off x="-3464" y="1061604"/>
            <a:ext cx="754899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Challenges / Debugging Experience: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Misunderstood auto as old C-style storage class.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Tasks/Assignments Completed: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Practiced type inference with auto.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Times New Roman"/>
              </a:rPr>
              <a:t>Additional Learning Resources / </a:t>
            </a:r>
            <a:r>
              <a:rPr lang="en-US" sz="2400" dirty="0">
                <a:latin typeface="Times New Roman"/>
                <a:cs typeface="Times New Roman"/>
              </a:rPr>
              <a:t>Notes: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In modern C++, </a:t>
            </a:r>
            <a:r>
              <a:rPr lang="en-US" sz="2000" dirty="0">
                <a:latin typeface="Consolas"/>
                <a:ea typeface="+mn-lt"/>
                <a:cs typeface="+mn-lt"/>
              </a:rPr>
              <a:t>auto</a:t>
            </a:r>
            <a:r>
              <a:rPr lang="en-US" sz="2000" dirty="0">
                <a:ea typeface="+mn-lt"/>
                <a:cs typeface="+mn-lt"/>
              </a:rPr>
              <a:t> is used for type inference, not storage class.</a:t>
            </a:r>
            <a:endParaRPr lang="en-US" dirty="0">
              <a:ea typeface="+mn-lt"/>
              <a:cs typeface="+mn-lt"/>
            </a:endParaRP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sz="2400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766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81454F1-8901-2770-F43E-691110F41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0F1E31CE-3CA7-8853-E70A-97B15AFD71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Key Learnings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73796-04ED-9D02-15B2-56CB6D16C13A}"/>
              </a:ext>
            </a:extLst>
          </p:cNvPr>
          <p:cNvSpPr txBox="1"/>
          <p:nvPr/>
        </p:nvSpPr>
        <p:spPr>
          <a:xfrm>
            <a:off x="-3464" y="723899"/>
            <a:ext cx="11644745" cy="55707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Register Storage Class: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Used to hint the compiler to store a variable in a CPU register instead of RAM for quick access.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Improve performance for frequently accessed variables.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Cannot take its address with &amp;.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Only applicable to local variables.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Compiler may ignore the suggestion.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It’s like placing your phone in your pocket instead of a bag—you access it faster. But not all items fit in your pocket (registers have limited space).</a:t>
            </a:r>
            <a:endParaRPr lang="en-US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87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8A61E83-3179-4E1B-4570-186FB505C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8A87B2DB-3548-1FF9-48A4-7EE9E34CF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92523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Code Snippet – Hands-on Practice</a:t>
            </a:r>
            <a:endParaRPr lang="en-US" sz="2400" dirty="0">
              <a:latin typeface="Times New Roman"/>
            </a:endParaRPr>
          </a:p>
        </p:txBody>
      </p:sp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83409570-B9E1-1E72-4C5C-E3B5B57D9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6" y="4488384"/>
            <a:ext cx="2762250" cy="504825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0A5CE7D-2258-706A-447F-2DBB186D4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84" y="1564693"/>
            <a:ext cx="36004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3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1DAE544-2A95-CEEE-17BC-F7DEFC57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E6A103F7-3546-5B45-0AF5-48448A38FF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Challenges, Tasks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BF7B4-DF08-11FB-5954-36D3BE474E56}"/>
              </a:ext>
            </a:extLst>
          </p:cNvPr>
          <p:cNvSpPr txBox="1"/>
          <p:nvPr/>
        </p:nvSpPr>
        <p:spPr>
          <a:xfrm>
            <a:off x="-3464" y="1061604"/>
            <a:ext cx="7548995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Challenges / Debugging Experience: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Tried to use &amp;count, which gave a compilation error (address can't be taken).</a:t>
            </a:r>
            <a:endParaRPr lang="en-US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Tasks/Assignments Completed: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Implemented register variables in loops.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Compared performance with regular variables.</a:t>
            </a:r>
            <a:endParaRPr lang="en-US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Additional Learning Resources / Notes: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Register is a request to the compiler; it may ignore it.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Deprecated in modern C++, use auto and optimization instead.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6986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910E1C2B-8F98-47BC-1BAB-F46AD927C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B2CA9679-7F2A-83C9-650B-9F1FE2CFF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Key Learnings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896FEF-6293-AAE8-04E2-79E95AF159B6}"/>
              </a:ext>
            </a:extLst>
          </p:cNvPr>
          <p:cNvSpPr txBox="1"/>
          <p:nvPr/>
        </p:nvSpPr>
        <p:spPr>
          <a:xfrm>
            <a:off x="-3464" y="723899"/>
            <a:ext cx="11644745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Static Storage Class: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sz="2000" dirty="0">
                <a:ea typeface="+mn-lt"/>
                <a:cs typeface="+mn-lt"/>
              </a:rPr>
              <a:t>Preserves the value of a variable between function calls.</a:t>
            </a:r>
          </a:p>
          <a:p>
            <a:r>
              <a:rPr lang="en-US" sz="2000" b="1" dirty="0">
                <a:ea typeface="+mn-lt"/>
                <a:cs typeface="+mn-lt"/>
              </a:rPr>
              <a:t>Purpose: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 Retains data even after a function ends, useful for maintaining state.</a:t>
            </a:r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Key Points:</a:t>
            </a:r>
            <a:endParaRPr lang="en-US" sz="20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Initialized only once.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Exists for the entire program duration.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Scope can be local or global.</a:t>
            </a:r>
            <a:endParaRPr lang="en-US" sz="2000"/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Real-Life Analogy: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 It’s like saving your game progress—when you come back later, you pick up right where you left off.</a:t>
            </a:r>
            <a:endParaRPr lang="en-US" sz="2000" dirty="0">
              <a:ea typeface="+mn-lt"/>
              <a:cs typeface="+mn-lt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1847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D9483D7-EDE9-151B-C4B7-04351469E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899888F4-89A0-E41D-5A66-F3061954A1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92523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Code Snippet – Hands-on Practice</a:t>
            </a:r>
            <a:endParaRPr lang="en-US" sz="2400" dirty="0">
              <a:latin typeface="Times New Roman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894B396-CD70-DE10-BB2E-ED7EF102B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78" y="1070584"/>
            <a:ext cx="6106007" cy="3667848"/>
          </a:xfrm>
          <a:prstGeom prst="rect">
            <a:avLst/>
          </a:prstGeom>
        </p:spPr>
      </p:pic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31DD7DA-1E21-B2CC-FD25-FFBDD713E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60" y="5238632"/>
            <a:ext cx="5419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71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77E9161-0628-0B8A-F464-1BF575282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C2F3C406-6EC0-7848-68A1-F92698C37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Challenges, Tasks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0E9AB-6C3E-8B4B-364B-7DCC3D4719F7}"/>
              </a:ext>
            </a:extLst>
          </p:cNvPr>
          <p:cNvSpPr txBox="1"/>
          <p:nvPr/>
        </p:nvSpPr>
        <p:spPr>
          <a:xfrm>
            <a:off x="-3464" y="1061604"/>
            <a:ext cx="7548995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Challenges / Debugging Experience: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Initially confused static with global variables.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Understood lifetime vs scope clearly.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Tasks/Assignments Completed: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Created a static variable in a function and tested persistent state.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 Additional Learning Resources / Notes: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https://www.geeksforgeeks.org/static-variables-in-c/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Static members in classes are shared across all objects.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93564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A505061F-E120-188C-7EBD-6E26BB53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88E3E648-50A1-F7C3-6F18-8111CDBA57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Key Learnings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83613-AD2D-E69A-02CC-E6B2E4C31D88}"/>
              </a:ext>
            </a:extLst>
          </p:cNvPr>
          <p:cNvSpPr txBox="1"/>
          <p:nvPr/>
        </p:nvSpPr>
        <p:spPr>
          <a:xfrm>
            <a:off x="-3464" y="723899"/>
            <a:ext cx="11644745" cy="615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Extern Storage Class: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Declares a variable that’s defined in another file or scope.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Allows shared access to a global variable across multiple source files.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Declares but doesn’t define.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in multi-file programs.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Needs correct linking.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It’s like referencing a shared document in a team drive. You don’t upload it again—you just point to where it already exists.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8334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FEF6827-6F31-555C-E1E1-E2DFED64E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78D42D12-0E33-8414-781A-A3425A502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92523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Code Snippet – Hands-on Practice</a:t>
            </a:r>
            <a:endParaRPr lang="en-US" sz="2400" dirty="0">
              <a:latin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1D29EC4-F74C-5981-B1B5-B76DA7AB2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29" y="1301729"/>
            <a:ext cx="4926715" cy="408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D0BBCCC-CF43-B418-61B2-64595C5B3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  <a:endParaRPr lang="en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CA09A-FEBB-C963-833A-0FA6453D0ACB}"/>
              </a:ext>
            </a:extLst>
          </p:cNvPr>
          <p:cNvSpPr txBox="1"/>
          <p:nvPr/>
        </p:nvSpPr>
        <p:spPr>
          <a:xfrm>
            <a:off x="308263" y="923059"/>
            <a:ext cx="4570267" cy="34778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en-IN" dirty="0">
                <a:latin typeface="Times New Roman"/>
                <a:cs typeface="Arial"/>
              </a:rPr>
              <a:t>Constructors</a:t>
            </a:r>
            <a:r>
              <a:rPr lang="en-US" dirty="0">
                <a:latin typeface="Times New Roman"/>
                <a:cs typeface="Arial"/>
              </a:rPr>
              <a:t>​</a:t>
            </a:r>
            <a:endParaRPr lang="en-US">
              <a:latin typeface="Times New Roman"/>
              <a:cs typeface="Times New Roman"/>
            </a:endParaRPr>
          </a:p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en-IN" dirty="0">
                <a:latin typeface="Times New Roman"/>
                <a:cs typeface="Arial"/>
              </a:rPr>
              <a:t>Parameterized Constructors</a:t>
            </a:r>
            <a:r>
              <a:rPr lang="en-US" dirty="0">
                <a:latin typeface="Times New Roman"/>
                <a:cs typeface="Arial"/>
              </a:rPr>
              <a:t>​</a:t>
            </a:r>
          </a:p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en-IN" dirty="0">
                <a:latin typeface="Times New Roman"/>
                <a:cs typeface="Arial"/>
              </a:rPr>
              <a:t>Copy Constructors</a:t>
            </a:r>
            <a:r>
              <a:rPr lang="en-US" dirty="0">
                <a:latin typeface="Times New Roman"/>
                <a:cs typeface="Arial"/>
              </a:rPr>
              <a:t>​</a:t>
            </a:r>
          </a:p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en-IN" dirty="0">
                <a:latin typeface="Times New Roman"/>
                <a:cs typeface="Arial"/>
              </a:rPr>
              <a:t>Destructors</a:t>
            </a:r>
            <a:r>
              <a:rPr lang="en-US" dirty="0">
                <a:latin typeface="Times New Roman"/>
                <a:cs typeface="Arial"/>
              </a:rPr>
              <a:t>​</a:t>
            </a:r>
          </a:p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en-IN" dirty="0">
                <a:latin typeface="Times New Roman"/>
                <a:cs typeface="Arial"/>
              </a:rPr>
              <a:t>Virtual Destructors</a:t>
            </a:r>
            <a:r>
              <a:rPr lang="en-US" dirty="0">
                <a:latin typeface="Times New Roman"/>
                <a:cs typeface="Arial"/>
              </a:rPr>
              <a:t>​</a:t>
            </a:r>
          </a:p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en-IN" dirty="0">
                <a:latin typeface="Times New Roman"/>
                <a:cs typeface="Arial"/>
              </a:rPr>
              <a:t>Automatic Storage Class (Auto)</a:t>
            </a:r>
            <a:r>
              <a:rPr lang="en-US" dirty="0">
                <a:latin typeface="Times New Roman"/>
                <a:cs typeface="Arial"/>
              </a:rPr>
              <a:t>​</a:t>
            </a:r>
          </a:p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en-IN" dirty="0">
                <a:latin typeface="Times New Roman"/>
                <a:cs typeface="Arial"/>
              </a:rPr>
              <a:t>Register Storage Class (Register) </a:t>
            </a:r>
            <a:endParaRPr lang="en-US" dirty="0">
              <a:latin typeface="Times New Roman"/>
              <a:cs typeface="Arial"/>
            </a:endParaRPr>
          </a:p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en-IN" dirty="0">
                <a:latin typeface="Times New Roman"/>
                <a:cs typeface="Arial"/>
              </a:rPr>
              <a:t>Static Storage Class(static)</a:t>
            </a:r>
            <a:r>
              <a:rPr lang="en-US" dirty="0">
                <a:latin typeface="Times New Roman"/>
                <a:cs typeface="Arial"/>
              </a:rPr>
              <a:t>​</a:t>
            </a:r>
          </a:p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en-IN" dirty="0">
                <a:latin typeface="Times New Roman"/>
                <a:cs typeface="Arial"/>
              </a:rPr>
              <a:t>Extern Storage Class (Extern)</a:t>
            </a:r>
            <a:r>
              <a:rPr lang="en-US" dirty="0">
                <a:latin typeface="Times New Roman"/>
                <a:cs typeface="Arial"/>
              </a:rPr>
              <a:t>​</a:t>
            </a:r>
          </a:p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en-IN" dirty="0">
                <a:latin typeface="Times New Roman"/>
                <a:cs typeface="Arial"/>
              </a:rPr>
              <a:t>Mutable Storage Class (Mutable)</a:t>
            </a:r>
            <a:r>
              <a:rPr lang="en-US" dirty="0">
                <a:latin typeface="Times New Roman"/>
                <a:cs typeface="Arial"/>
              </a:rPr>
              <a:t>​</a:t>
            </a:r>
          </a:p>
          <a:p>
            <a:pPr marL="457200" indent="-457200">
              <a:lnSpc>
                <a:spcPts val="2400"/>
              </a:lnSpc>
              <a:buFont typeface="Arial"/>
              <a:buChar char="•"/>
            </a:pPr>
            <a:r>
              <a:rPr lang="en-IN" dirty="0">
                <a:latin typeface="Times New Roman"/>
                <a:cs typeface="Arial"/>
              </a:rPr>
              <a:t>Thread Storage Class (</a:t>
            </a:r>
            <a:r>
              <a:rPr lang="en-IN" dirty="0" err="1">
                <a:latin typeface="Times New Roman"/>
                <a:cs typeface="Arial"/>
              </a:rPr>
              <a:t>Thread_local</a:t>
            </a:r>
            <a:r>
              <a:rPr lang="en-IN" dirty="0">
                <a:latin typeface="Times New Roman"/>
                <a:cs typeface="Arial"/>
              </a:rPr>
              <a:t>)</a:t>
            </a:r>
            <a:r>
              <a:rPr lang="en-US" dirty="0">
                <a:latin typeface="Times New Roman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626083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B049732-7653-58E2-8B3B-512002978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C3534139-31BF-715C-9230-237B68119B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Challenges, Tasks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14B26-8104-3C5B-9B31-0852326FEE39}"/>
              </a:ext>
            </a:extLst>
          </p:cNvPr>
          <p:cNvSpPr txBox="1"/>
          <p:nvPr/>
        </p:nvSpPr>
        <p:spPr>
          <a:xfrm>
            <a:off x="156462" y="1108641"/>
            <a:ext cx="7746550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Challenges / Debugging Experience: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Missed linking object files; program didn’t compile.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Learned importance of compiling both </a:t>
            </a:r>
            <a:r>
              <a:rPr lang="en-US" dirty="0">
                <a:latin typeface="Times New Roman"/>
                <a:cs typeface="Times New Roman"/>
              </a:rPr>
              <a:t>.</a:t>
            </a:r>
            <a:r>
              <a:rPr lang="en-US" dirty="0" err="1">
                <a:latin typeface="Times New Roman"/>
                <a:cs typeface="Times New Roman"/>
              </a:rPr>
              <a:t>cpp</a:t>
            </a:r>
            <a:r>
              <a:rPr lang="en-US" dirty="0">
                <a:latin typeface="Times New Roman"/>
                <a:ea typeface="+mn-lt"/>
                <a:cs typeface="+mn-lt"/>
              </a:rPr>
              <a:t> files together.</a:t>
            </a:r>
          </a:p>
          <a:p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Tasks/Assignments Completed: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Declared and accessed extern variables across files.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Additional Learning Resources / Notes: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extern for better modular code in large projects.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Avoid overuse; increases coupling.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0669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F139E34-3CB2-6F0D-B7B3-33D5D563D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5A321D22-6518-70F8-C944-721719E6B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Key Learnings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6352E-78A9-9F81-82BA-A5C568256432}"/>
              </a:ext>
            </a:extLst>
          </p:cNvPr>
          <p:cNvSpPr txBox="1"/>
          <p:nvPr/>
        </p:nvSpPr>
        <p:spPr>
          <a:xfrm>
            <a:off x="-3464" y="723899"/>
            <a:ext cx="11644745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+mj-lt"/>
                <a:cs typeface="+mj-lt"/>
              </a:rPr>
              <a:t>Mutable Storage Class:</a:t>
            </a:r>
            <a:endParaRPr lang="en-US" sz="2000">
              <a:latin typeface="Times New Roman"/>
              <a:ea typeface="+mj-lt"/>
              <a:cs typeface="+mj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Allows a specific class member to be changed even if the object is constant.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To enable selective mutability for data members inside </a:t>
            </a:r>
            <a:r>
              <a:rPr lang="en-US" dirty="0">
                <a:latin typeface="Times New Roman"/>
                <a:ea typeface="+mn-lt"/>
                <a:cs typeface="+mn-lt"/>
              </a:rPr>
              <a:t>const objects.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Only applies to non-static class members.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Useful for caching, logging, or lazy updates.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Think of a sealed envelope (</a:t>
            </a:r>
            <a:r>
              <a:rPr lang="en-US" dirty="0">
                <a:latin typeface="Times New Roman"/>
                <a:ea typeface="+mn-lt"/>
                <a:cs typeface="+mn-lt"/>
              </a:rPr>
              <a:t>const object) that has a tiny tracking chip (mutable member) you can still update, like current location, without opening it.</a:t>
            </a:r>
            <a:endParaRPr lang="en-US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2811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A552D349-1569-53E0-A109-A7DECA074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47088513-C6FF-A71B-5D33-ECEA97C053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92523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Code Snippet – Hands-on Practice</a:t>
            </a:r>
            <a:endParaRPr lang="en-US" sz="2400" b="1" dirty="0">
              <a:latin typeface="Times New Roman"/>
            </a:endParaRP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28F7771-C359-4518-9D4A-A9515CB8F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66" y="901585"/>
            <a:ext cx="5252374" cy="4703541"/>
          </a:xfrm>
          <a:prstGeom prst="rect">
            <a:avLst/>
          </a:prstGeom>
        </p:spPr>
      </p:pic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FCC01BF1-FE15-F17D-7DF8-3F6A363EE6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339" y="5931904"/>
            <a:ext cx="5543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70E224A-B574-4CB9-D799-5383A466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06734C9C-6DFE-B458-D939-4D2AA1DA5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Challenges, Tasks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15070-4977-DFFF-2C6A-35A89E885D8A}"/>
              </a:ext>
            </a:extLst>
          </p:cNvPr>
          <p:cNvSpPr txBox="1"/>
          <p:nvPr/>
        </p:nvSpPr>
        <p:spPr>
          <a:xfrm>
            <a:off x="156462" y="1108641"/>
            <a:ext cx="7746550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Challenges / Debugging Experience: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Tried modifying non-mutable members in const object and got errors.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Tasks/Assignments Completed: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Demonstrated mutable with const object.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sz="1600" dirty="0"/>
          </a:p>
          <a:p>
            <a:pPr>
              <a:buFont typeface="Arial"/>
            </a:pPr>
            <a:r>
              <a:rPr lang="en-US" sz="2000" dirty="0">
                <a:latin typeface="Times New Roman"/>
                <a:cs typeface="Times New Roman"/>
              </a:rPr>
              <a:t>Additional Learning Resources / Notes: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https://en.cppreference.com/w/cpp/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Only allowed with non-static class members.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45164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D4640ED-EDA5-3768-2BD8-621F8E45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C9D7A36C-45E8-427C-52C8-4FEB8BA7C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Key Learnings</a:t>
            </a:r>
            <a:endParaRPr lang="en-US" sz="3200" b="1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3FA1C-22F6-A242-94E8-4F2306BF6976}"/>
              </a:ext>
            </a:extLst>
          </p:cNvPr>
          <p:cNvSpPr txBox="1"/>
          <p:nvPr/>
        </p:nvSpPr>
        <p:spPr>
          <a:xfrm>
            <a:off x="-3464" y="723899"/>
            <a:ext cx="11644745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 err="1">
                <a:latin typeface="Times New Roman"/>
                <a:cs typeface="Times New Roman"/>
              </a:rPr>
              <a:t>Thread_local</a:t>
            </a:r>
            <a:r>
              <a:rPr lang="en-US" sz="2000" b="1" dirty="0">
                <a:latin typeface="Times New Roman"/>
                <a:cs typeface="Times New Roman"/>
              </a:rPr>
              <a:t> Storage Class: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Specifies that each thread has its own separate instance of the variable.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Ensures thread safety by isolating variables per thread.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Lifetime is the same as the thread.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Introduced in C++11.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Reduces data races in multi-threaded apps.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Imagine every employee (thread) gets their own desk calendar (variable). Changes to one don’t affect the others, keeping personal data separate.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0594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46ECDAC-4054-AB6E-8C55-A6D203318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6D8A61B7-B36D-0CFF-B501-DCAF638E7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92523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Code Snippet – Hands-on Practice</a:t>
            </a:r>
            <a:endParaRPr lang="en-US" sz="2400" dirty="0">
              <a:latin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BCB8BF2-7AFA-FAF2-4E17-F3697EDEC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11" y="1192566"/>
            <a:ext cx="5021482" cy="4172070"/>
          </a:xfrm>
          <a:prstGeom prst="rect">
            <a:avLst/>
          </a:prstGeom>
        </p:spPr>
      </p:pic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76F1659C-7787-D4C3-1106-7994FF76E6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66" y="5816158"/>
            <a:ext cx="55435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69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53BDC90B-447D-7427-A03B-33235227B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BA29F556-0E98-5D32-7F54-02D60BB951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Challenges, Tasks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A1AB5-4FFE-7269-4136-3081045480FA}"/>
              </a:ext>
            </a:extLst>
          </p:cNvPr>
          <p:cNvSpPr txBox="1"/>
          <p:nvPr/>
        </p:nvSpPr>
        <p:spPr>
          <a:xfrm>
            <a:off x="156462" y="1108641"/>
            <a:ext cx="7746550" cy="57554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Challenges / Debugging Experience:</a:t>
            </a:r>
          </a:p>
          <a:p>
            <a:endParaRPr lang="en-US" sz="1600" dirty="0"/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Forgot to use join() for threads, causing unexpected behavior.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Initially declared outside any thread context—variable behaved globally.</a:t>
            </a:r>
            <a:endParaRPr lang="en-US">
              <a:latin typeface="Times New Roman"/>
              <a:cs typeface="Times New Roman"/>
            </a:endParaRPr>
          </a:p>
          <a:p>
            <a:endParaRPr lang="en-US" dirty="0"/>
          </a:p>
          <a:p>
            <a:r>
              <a:rPr lang="en-US" sz="2000" dirty="0">
                <a:latin typeface="Times New Roman"/>
                <a:cs typeface="Times New Roman"/>
              </a:rPr>
              <a:t>Tasks/Assignments Completed: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Implemented </a:t>
            </a:r>
            <a:r>
              <a:rPr lang="en-US" dirty="0" err="1">
                <a:latin typeface="Times New Roman"/>
                <a:ea typeface="+mn-lt"/>
                <a:cs typeface="+mn-lt"/>
              </a:rPr>
              <a:t>thread_local</a:t>
            </a:r>
            <a:r>
              <a:rPr lang="en-US" dirty="0">
                <a:latin typeface="Times New Roman"/>
                <a:ea typeface="+mn-lt"/>
                <a:cs typeface="+mn-lt"/>
              </a:rPr>
              <a:t> variable with multiple threads.</a:t>
            </a:r>
          </a:p>
          <a:p>
            <a:endParaRPr lang="en-US" sz="1600" dirty="0"/>
          </a:p>
          <a:p>
            <a:r>
              <a:rPr lang="en-US" sz="2000" dirty="0">
                <a:latin typeface="Times New Roman"/>
                <a:cs typeface="Times New Roman"/>
              </a:rPr>
              <a:t>Additional Learning Resources / Notes: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https://en.cppreference.com/w/cpp/language/storage_duration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Introduced in C++11; ensures thread safety.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19449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04E72836-B581-3612-3DB6-E766FE1C1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004A11CC-6AAF-D991-0DE5-2450F8CE9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Overview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FB16E4-0DC4-C710-0A81-33160E708345}"/>
              </a:ext>
            </a:extLst>
          </p:cNvPr>
          <p:cNvGraphicFramePr>
            <a:graphicFrameLocks noGrp="1"/>
          </p:cNvGraphicFramePr>
          <p:nvPr/>
        </p:nvGraphicFramePr>
        <p:xfrm>
          <a:off x="857250" y="1882106"/>
          <a:ext cx="10477500" cy="30937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769346604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23513800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477852413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914154244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7749508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</a:rPr>
                        <a:t>Storage Class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</a:rPr>
                        <a:t>Scope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</a:rPr>
                        <a:t>Lifetime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</a:rPr>
                        <a:t>Linkage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 b="1">
                          <a:effectLst/>
                          <a:latin typeface="Times New Roman" panose="02020603050405020304" pitchFamily="18" charset="0"/>
                        </a:rPr>
                        <a:t>Stored In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930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auto (default)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Local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Function duration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Stack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655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register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Local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Function duration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CPU Register (suggested)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40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static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Local/File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Entire program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Internal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Data Segment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5984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extern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Global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Entire program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External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Data Segment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0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mutable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Class Member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Object lifetime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None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Heap or stack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149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thread_local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Thread Local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Thread lifetime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Internal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</a:rPr>
                        <a:t>Thread stack/segment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3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451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544B718F-313B-EEB6-B630-88B18D56F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072CA4BD-74C4-A38F-EAA0-F391EBB71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Plan for Tomorrow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CD706-7838-D66D-82D5-20AAE04BD43B}"/>
              </a:ext>
            </a:extLst>
          </p:cNvPr>
          <p:cNvSpPr txBox="1"/>
          <p:nvPr/>
        </p:nvSpPr>
        <p:spPr>
          <a:xfrm>
            <a:off x="156462" y="1108641"/>
            <a:ext cx="7746550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IN" sz="2800" b="1" dirty="0">
                <a:latin typeface="Times New Roman"/>
                <a:ea typeface="+mn-lt"/>
                <a:cs typeface="Times New Roman"/>
              </a:rPr>
              <a:t>Templates</a:t>
            </a:r>
            <a:endParaRPr lang="en-US" sz="2800" dirty="0">
              <a:latin typeface="Times New Roman"/>
              <a:ea typeface="+mn-lt"/>
              <a:cs typeface="Times New Roman"/>
            </a:endParaRPr>
          </a:p>
          <a:p>
            <a:pPr marL="457200" indent="-457200">
              <a:buFont typeface="Arial,Sans-Serif"/>
              <a:buChar char="•"/>
            </a:pPr>
            <a:r>
              <a:rPr lang="en-IN" sz="2800" b="1" dirty="0">
                <a:latin typeface="Times New Roman"/>
                <a:ea typeface="+mn-lt"/>
                <a:cs typeface="Times New Roman"/>
              </a:rPr>
              <a:t>Smart Pointers </a:t>
            </a:r>
            <a:endParaRPr lang="en-US" sz="2800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endParaRPr lang="en-US" sz="24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ea typeface="+mn-lt"/>
              <a:cs typeface="+mn-lt"/>
            </a:endParaRPr>
          </a:p>
          <a:p>
            <a:endParaRPr lang="en-US" sz="2000" dirty="0">
              <a:latin typeface="Times New Roman"/>
              <a:ea typeface="+mn-lt"/>
              <a:cs typeface="Times New Roman"/>
            </a:endParaRPr>
          </a:p>
          <a:p>
            <a:endParaRPr lang="en-US" sz="2400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0221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D20D541-4790-9A4D-A7E9-98204EA60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7F1C8A5-CAB5-F85C-7D31-8EAA53B772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Key Learnings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8524C-8424-115D-5979-A8BDCC24D9F3}"/>
              </a:ext>
            </a:extLst>
          </p:cNvPr>
          <p:cNvSpPr txBox="1"/>
          <p:nvPr/>
        </p:nvSpPr>
        <p:spPr>
          <a:xfrm>
            <a:off x="-3464" y="1061604"/>
            <a:ext cx="1140229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Constructor:</a:t>
            </a:r>
          </a:p>
          <a:p>
            <a:r>
              <a:rPr lang="en-US" dirty="0">
                <a:latin typeface="Times New Roman"/>
                <a:cs typeface="Times New Roman"/>
              </a:rPr>
              <a:t>A constructor is a member function in a class that initializes an object right when it is created.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Purpose:</a:t>
            </a:r>
            <a:br>
              <a:rPr lang="en-US" sz="2000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To prepare and assign initial values to an object’s properties automatically.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Key Points:</a:t>
            </a:r>
            <a:endParaRPr lang="en-US" sz="2000" dirty="0">
              <a:latin typeface="Times New Roman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It shares the name of the class.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Doesn't return any value—not even void.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Automatically triggered during object creation.</a:t>
            </a:r>
          </a:p>
          <a:p>
            <a:pPr marL="228600" indent="-228600">
              <a:buFont typeface="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Real-Life Analogy:</a:t>
            </a:r>
            <a:br>
              <a:rPr lang="en-US" sz="2000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Imagine getting a new laptop. The first time you boot it up, the initial setup process (language, region, time zone) begins without your command—just like a constructor auto-runs when an object is born.</a:t>
            </a:r>
          </a:p>
        </p:txBody>
      </p:sp>
    </p:spTree>
    <p:extLst>
      <p:ext uri="{BB962C8B-B14F-4D97-AF65-F5344CB8AC3E}">
        <p14:creationId xmlns:p14="http://schemas.microsoft.com/office/powerpoint/2010/main" val="255524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A4833B8C-9ECF-6DA7-FC44-19656AA5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6DAC3CDA-83E6-CADB-5C73-6845F2D735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92523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Code Snippet – Hands-on Practice</a:t>
            </a:r>
            <a:endParaRPr lang="en-US" sz="2400" dirty="0">
              <a:latin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5ED986D-26E2-1B94-7A9A-CF3556BAD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66" y="1250806"/>
            <a:ext cx="5096477" cy="3043056"/>
          </a:xfrm>
          <a:prstGeom prst="rect">
            <a:avLst/>
          </a:prstGeom>
        </p:spPr>
      </p:pic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CE3E477F-F65D-2490-7939-C523E2DBD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242" y="4556386"/>
            <a:ext cx="54102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3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1E47EB5-4B5F-9E72-ACFE-5D5493ED4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D5BF1CE9-84E6-D2D8-BFCF-1964CE2556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Challenges, Tasks</a:t>
            </a:r>
            <a:endParaRPr lang="en-US" sz="2400" b="1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3B1912-EDFF-DB28-D0F0-70A8F0F8B9D3}"/>
              </a:ext>
            </a:extLst>
          </p:cNvPr>
          <p:cNvSpPr txBox="1"/>
          <p:nvPr/>
        </p:nvSpPr>
        <p:spPr>
          <a:xfrm>
            <a:off x="-3464" y="1061604"/>
            <a:ext cx="7548995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Challenges / Debugging Experience: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Constructor was not getting called due to missing parentheses in object declaration.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Learned the importance of correct syntax.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r>
              <a:rPr lang="en-US" sz="2000" dirty="0">
                <a:latin typeface="Times New Roman"/>
                <a:cs typeface="Times New Roman"/>
              </a:rPr>
              <a:t>Tasks/Assignments Completed: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Wrote examples for default constructors.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Explored constructor overloading.</a:t>
            </a:r>
          </a:p>
          <a:p>
            <a:pPr marL="285750" indent="-285750">
              <a:buFont typeface="Arial"/>
              <a:buChar char="•"/>
            </a:pPr>
            <a:endParaRPr lang="en-US" sz="2400" dirty="0"/>
          </a:p>
          <a:p>
            <a:r>
              <a:rPr lang="en-US" sz="2000" dirty="0">
                <a:latin typeface="Times New Roman"/>
                <a:cs typeface="Times New Roman"/>
              </a:rPr>
              <a:t>Additional Learning Resources: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https://www.geeksforgeeks.org/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Constructor can’t return any value, not even void.</a:t>
            </a: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74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87D833D-5E92-CFD2-216C-2DC7FA79C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69B9CC78-C106-5003-11C0-92CC1BF296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Key Learnings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BCF3E-8772-5282-B19E-6288B678D16F}"/>
              </a:ext>
            </a:extLst>
          </p:cNvPr>
          <p:cNvSpPr txBox="1"/>
          <p:nvPr/>
        </p:nvSpPr>
        <p:spPr>
          <a:xfrm>
            <a:off x="-3464" y="1061604"/>
            <a:ext cx="7548995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Parameterized Constructor: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This is a constructor that takes arguments to assign custom values during object creation.</a:t>
            </a: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Purpose: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b="1" dirty="0">
                <a:latin typeface="Times New Roman"/>
                <a:ea typeface="+mn-lt"/>
                <a:cs typeface="+mn-lt"/>
              </a:rPr>
              <a:t> To allow different objects of the same class to start with different data.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Key Points: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Accepts parameters.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Enables object customization at the time of instantiation.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Can be overloaded for flexibility.</a:t>
            </a: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Real-Life Analogy:</a:t>
            </a:r>
            <a:br>
              <a:rPr lang="en-US" b="1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Booking a hotel room with preferences like sea view, king-size bed, or breakfast included. Your preferences are like parameters, and the room is initialized accordingly.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644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2E63A37-1F46-82A5-B20C-1B64D4707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0A09DF1A-E24F-FA3B-04F5-F175945B7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9492523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Code Snippet – Hands-on Practice</a:t>
            </a:r>
            <a:endParaRPr lang="en-US" sz="2400" dirty="0">
              <a:latin typeface="Times New Roman"/>
            </a:endParaRP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1DFDAC9-E7BF-E587-C54B-D57B8CE7C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92" y="948642"/>
            <a:ext cx="5126740" cy="4343400"/>
          </a:xfrm>
          <a:prstGeom prst="rect">
            <a:avLst/>
          </a:prstGeom>
        </p:spPr>
      </p:pic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F8EE5E2-F92A-ABAA-E09A-6AA09AE1E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066" y="5478201"/>
            <a:ext cx="5486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5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08508540-F705-9BEB-E7A0-518DCBC5E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F1A50DA5-7962-D2CD-6D31-445BACAD9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ea typeface="+mj-lt"/>
                <a:cs typeface="+mj-lt"/>
              </a:rPr>
              <a:t>Challenges, Tasks</a:t>
            </a:r>
            <a:endParaRPr lang="en-US" sz="2400" b="1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A1C5F-86F7-195F-E57F-3B9F0EBF0CEF}"/>
              </a:ext>
            </a:extLst>
          </p:cNvPr>
          <p:cNvSpPr txBox="1"/>
          <p:nvPr/>
        </p:nvSpPr>
        <p:spPr>
          <a:xfrm>
            <a:off x="-3464" y="1061604"/>
            <a:ext cx="7548995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Challenges / Debugging Experience: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Forgot to use constructor initializer list; caused confusion in object initialization.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Tasks/Assignments Completed: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Implemented class with parameterized constructor.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Tested with multiple parameter values.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Additional Learning Resources / Notes: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https://cplusplus.com/doc/tutorial/classes/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const &amp; references when needed to optimize performance.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5196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4194d2-d63d-45e0-a806-f32d52d71aa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6D0B468418844B2884FB785E92CAB" ma:contentTypeVersion="11" ma:contentTypeDescription="Create a new document." ma:contentTypeScope="" ma:versionID="3f3ea9cb2a02a97e181c51e7aadffb57">
  <xsd:schema xmlns:xsd="http://www.w3.org/2001/XMLSchema" xmlns:xs="http://www.w3.org/2001/XMLSchema" xmlns:p="http://schemas.microsoft.com/office/2006/metadata/properties" xmlns:ns3="c34194d2-d63d-45e0-a806-f32d52d71aac" targetNamespace="http://schemas.microsoft.com/office/2006/metadata/properties" ma:root="true" ma:fieldsID="3781c039a2d7aaa3bdd7bed92f73f818" ns3:_="">
    <xsd:import namespace="c34194d2-d63d-45e0-a806-f32d52d71aa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4194d2-d63d-45e0-a806-f32d52d71aa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5E63D9-3519-40F3-9D21-752FD7D3CE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DF39A6-E8B2-4E1A-820F-8C69276FDEF1}">
  <ds:schemaRefs>
    <ds:schemaRef ds:uri="c34194d2-d63d-45e0-a806-f32d52d71a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383576F-B993-45F4-BFBB-21B43038F141}">
  <ds:schemaRefs>
    <ds:schemaRef ds:uri="c34194d2-d63d-45e0-a806-f32d52d71a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Widescreen</PresentationFormat>
  <Paragraphs>16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Agenda</vt:lpstr>
      <vt:lpstr>Topics Covered Today</vt:lpstr>
      <vt:lpstr>Key Learnings</vt:lpstr>
      <vt:lpstr>Code Snippet – Hands-on Practice</vt:lpstr>
      <vt:lpstr>Challenges, Tasks</vt:lpstr>
      <vt:lpstr>Key Learnings</vt:lpstr>
      <vt:lpstr>Code Snippet – Hands-on Practice</vt:lpstr>
      <vt:lpstr>Challenges, Tasks</vt:lpstr>
      <vt:lpstr>Key Learnings</vt:lpstr>
      <vt:lpstr>Code Snippet – Hands-on Practice</vt:lpstr>
      <vt:lpstr>Challenges, Tasks</vt:lpstr>
      <vt:lpstr>Key Learnings</vt:lpstr>
      <vt:lpstr>Code Snippet – Hands-on Practice</vt:lpstr>
      <vt:lpstr>Challenges, Tasks</vt:lpstr>
      <vt:lpstr>Key Learnings</vt:lpstr>
      <vt:lpstr>Code Snippet – Hands-on Practice</vt:lpstr>
      <vt:lpstr>Challenges, Tasks</vt:lpstr>
      <vt:lpstr>Key Learnings</vt:lpstr>
      <vt:lpstr>Code Snippet – Hands-on Practice</vt:lpstr>
      <vt:lpstr>Challenges, Tasks</vt:lpstr>
      <vt:lpstr>Key Learnings</vt:lpstr>
      <vt:lpstr>Code Snippet – Hands-on Practice</vt:lpstr>
      <vt:lpstr>Challenges, Tasks</vt:lpstr>
      <vt:lpstr>Key Learnings</vt:lpstr>
      <vt:lpstr>Code Snippet – Hands-on Practice</vt:lpstr>
      <vt:lpstr>Challenges, Tasks</vt:lpstr>
      <vt:lpstr>Key Learnings</vt:lpstr>
      <vt:lpstr>Code Snippet – Hands-on Practice</vt:lpstr>
      <vt:lpstr>Challenges, Tasks</vt:lpstr>
      <vt:lpstr>Key Learnings</vt:lpstr>
      <vt:lpstr>Code Snippet – Hands-on Practice</vt:lpstr>
      <vt:lpstr>Challenges, Tasks</vt:lpstr>
      <vt:lpstr>Key Learnings</vt:lpstr>
      <vt:lpstr>Code Snippet – Hands-on Practice</vt:lpstr>
      <vt:lpstr>Challenges, Tasks</vt:lpstr>
      <vt:lpstr>Overview</vt:lpstr>
      <vt:lpstr>Plan for Tomorrow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Jhony Hari Krishna Galidevara</dc:creator>
  <cp:lastModifiedBy>Baggu Bhargav</cp:lastModifiedBy>
  <cp:revision>523</cp:revision>
  <dcterms:created xsi:type="dcterms:W3CDTF">2024-06-06T12:47:39Z</dcterms:created>
  <dcterms:modified xsi:type="dcterms:W3CDTF">2025-05-16T09:13:42Z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0x0101000816D0B468418844B2884FB785E92CAB</vt:lpwstr>
  </property>
</Properties>
</file>